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Open Sauce Bold" charset="1" panose="00000800000000000000"/>
      <p:regular r:id="rId17"/>
    </p:embeddedFont>
    <p:embeddedFont>
      <p:font typeface="Arimo Bold" charset="1" panose="020B0704020202020204"/>
      <p:regular r:id="rId18"/>
    </p:embeddedFont>
    <p:embeddedFont>
      <p:font typeface="Arimo" charset="1" panose="020B0604020202020204"/>
      <p:regular r:id="rId19"/>
    </p:embeddedFont>
    <p:embeddedFont>
      <p:font typeface="Alic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0607" y="0"/>
            <a:ext cx="12734359" cy="7315200"/>
          </a:xfrm>
          <a:custGeom>
            <a:avLst/>
            <a:gdLst/>
            <a:ahLst/>
            <a:cxnLst/>
            <a:rect r="r" b="b" t="t" l="l"/>
            <a:pathLst>
              <a:path h="7315200" w="12734359">
                <a:moveTo>
                  <a:pt x="0" y="0"/>
                </a:moveTo>
                <a:lnTo>
                  <a:pt x="12734360" y="0"/>
                </a:lnTo>
                <a:lnTo>
                  <a:pt x="1273436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52" t="-1327" r="0" b="-13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75293" y="2379345"/>
            <a:ext cx="1030418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b="true" sz="3827" spc="34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Safe and Efficient Drives</a:t>
            </a:r>
          </a:p>
          <a:p>
            <a:pPr algn="ctr">
              <a:lnSpc>
                <a:spcPts val="459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1429" y="195849"/>
            <a:ext cx="376695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2"/>
              </a:lnSpc>
              <a:spcBef>
                <a:spcPct val="0"/>
              </a:spcBef>
            </a:pPr>
            <a:r>
              <a:rPr lang="en-US" sz="3993" spc="37">
                <a:solidFill>
                  <a:srgbClr val="3B4445"/>
                </a:solidFill>
                <a:latin typeface="Alice"/>
                <a:ea typeface="Alice"/>
                <a:cs typeface="Alice"/>
                <a:sym typeface="Alice"/>
              </a:rPr>
              <a:t>DATATRENDS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139" y="1841697"/>
            <a:ext cx="536519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2"/>
              </a:lnSpc>
              <a:spcBef>
                <a:spcPct val="0"/>
              </a:spcBef>
            </a:pPr>
            <a:r>
              <a:rPr lang="en-US" b="true" sz="3793" spc="35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Satwik Hananya Sikha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518931" y="2786063"/>
            <a:ext cx="790836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7"/>
              </a:lnSpc>
            </a:pPr>
            <a:r>
              <a:rPr lang="en-US" b="true" sz="3755" spc="33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Mrudula Angel Mallavarapu</a:t>
            </a:r>
          </a:p>
          <a:p>
            <a:pPr algn="ctr">
              <a:lnSpc>
                <a:spcPts val="450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1053859" y="3815472"/>
            <a:ext cx="552890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b="true" sz="3593" spc="33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Dasarna Busi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839217" y="4854832"/>
            <a:ext cx="4746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b="true" sz="3493" spc="32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D.VL.SATYA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3820" y="1004156"/>
            <a:ext cx="542664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b="true" sz="3593" spc="33">
                <a:solidFill>
                  <a:srgbClr val="3B444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FROM VITAP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326" y="2909887"/>
            <a:ext cx="859536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1"/>
              </a:lnSpc>
            </a:pPr>
            <a:r>
              <a:rPr lang="en-US" b="true" sz="9692" spc="90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19095" y="574925"/>
            <a:ext cx="87433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b="true" sz="3693" spc="34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57" y="1476375"/>
            <a:ext cx="9433685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Challenge: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Tires wear out over time, impacting safety and performance. Drivers lack tools to predict tire replacement or assess road-tire dynamics.</a:t>
            </a:r>
          </a:p>
          <a:p>
            <a:pPr algn="l" marL="306550" indent="-153275" lvl="1">
              <a:lnSpc>
                <a:spcPts val="2858"/>
              </a:lnSpc>
            </a:pPr>
          </a:p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Impact: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Leads to accidents, reduced fuel efficiency, and suboptimal performance.</a:t>
            </a:r>
          </a:p>
          <a:p>
            <a:pPr algn="l" marL="306550" indent="-153275" lvl="1">
              <a:lnSpc>
                <a:spcPts val="2858"/>
              </a:lnSpc>
            </a:pPr>
          </a:p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Opportunity: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 tire lifespan and cornering forces using machine learning and real-time image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15535" y="601190"/>
            <a:ext cx="859536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b="true" sz="3593" spc="33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148" y="1547387"/>
            <a:ext cx="9626452" cy="42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Tire Lifespan Prediction: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 machine learning to analyze tire wear data (mileage, pressure) and predict replacement needs.</a:t>
            </a:r>
          </a:p>
          <a:p>
            <a:pPr algn="l" marL="333658" indent="-166829" lvl="1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Force Prediction: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Analyze road edges and distance using image processing to anticipate cornering forces.</a:t>
            </a:r>
          </a:p>
          <a:p>
            <a:pPr algn="l" marL="333658" indent="-166829" lvl="1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Goal: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Enhance safety, enable proactive maintenance, and improve driving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864877" y="586760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</a:pPr>
            <a:r>
              <a:rPr lang="en-US" b="true" sz="3493" spc="32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Technical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038" y="1582935"/>
            <a:ext cx="9904152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</a:pPr>
            <a:r>
              <a:rPr lang="en-US" b="true" sz="271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Tire Replacement Prediction:</a:t>
            </a:r>
          </a:p>
          <a:p>
            <a:pPr algn="l" marL="348811" indent="-174405" lvl="1">
              <a:lnSpc>
                <a:spcPts val="3252"/>
              </a:lnSpc>
              <a:buFont typeface="Arial"/>
              <a:buChar char="•"/>
            </a:pPr>
            <a:r>
              <a:rPr lang="en-US" sz="271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Collection: Mileage, tire pressure, driving conditions.</a:t>
            </a:r>
          </a:p>
          <a:p>
            <a:pPr algn="l" marL="348696" indent="-174348" lvl="1">
              <a:lnSpc>
                <a:spcPts val="3252"/>
              </a:lnSpc>
              <a:buFont typeface="Arial"/>
              <a:buChar char="•"/>
            </a:pPr>
            <a:r>
              <a:rPr lang="en-US" sz="2710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Training: Using ML algorithms like regression and survival analysis.</a:t>
            </a:r>
          </a:p>
          <a:p>
            <a:pPr algn="l" marL="348696" indent="-174348" lvl="1">
              <a:lnSpc>
                <a:spcPts val="3252"/>
              </a:lnSpc>
              <a:buFont typeface="Arial"/>
              <a:buChar char="•"/>
            </a:pPr>
            <a:r>
              <a:rPr lang="en-US" sz="271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Prediction: Remaining tire lifespan for proactive replacement.</a:t>
            </a:r>
          </a:p>
          <a:p>
            <a:pPr algn="l">
              <a:lnSpc>
                <a:spcPts val="1490"/>
              </a:lnSpc>
            </a:pPr>
          </a:p>
          <a:p>
            <a:pPr algn="l">
              <a:lnSpc>
                <a:spcPts val="3252"/>
              </a:lnSpc>
            </a:pPr>
            <a:r>
              <a:rPr lang="en-US" b="true" sz="271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Distance &amp; Force Prediction:</a:t>
            </a:r>
          </a:p>
          <a:p>
            <a:pPr algn="l" marL="348811" indent="-174405" lvl="1">
              <a:lnSpc>
                <a:spcPts val="3252"/>
              </a:lnSpc>
              <a:buFont typeface="Arial"/>
              <a:buChar char="•"/>
            </a:pPr>
            <a:r>
              <a:rPr lang="en-US" sz="271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Image Analysis: Real-time images from a 360-degree camera.</a:t>
            </a:r>
          </a:p>
          <a:p>
            <a:pPr algn="l" marL="348811" indent="-174405" lvl="1">
              <a:lnSpc>
                <a:spcPts val="3252"/>
              </a:lnSpc>
              <a:buFont typeface="Arial"/>
              <a:buChar char="•"/>
            </a:pPr>
            <a:r>
              <a:rPr lang="en-US" sz="271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Edge Detection: Canny edge detection and Hough Lines to find road edges.</a:t>
            </a:r>
          </a:p>
          <a:p>
            <a:pPr algn="l" marL="348811" indent="-174405" lvl="1">
              <a:lnSpc>
                <a:spcPts val="3252"/>
              </a:lnSpc>
              <a:buFont typeface="Arial"/>
              <a:buChar char="•"/>
            </a:pPr>
            <a:r>
              <a:rPr lang="en-US" sz="271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Force Estimation: Calculate forces based on detected distances.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13782" y="721995"/>
            <a:ext cx="857862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2"/>
              </a:lnSpc>
            </a:pPr>
            <a:r>
              <a:rPr lang="en-US" b="true" sz="3093" spc="28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Prototype 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619" y="1572094"/>
            <a:ext cx="9302007" cy="410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b="true" sz="2560" spc="16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 Model: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Built using TensorFlow/Keras.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augmentation to improve accuracy.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Multi-class output for tire condition predictions.</a:t>
            </a:r>
          </a:p>
          <a:p>
            <a:pPr algn="l" marL="329509" indent="-164754" lvl="1">
              <a:lnSpc>
                <a:spcPts val="3635"/>
              </a:lnSpc>
            </a:pPr>
          </a:p>
          <a:p>
            <a:pPr algn="l">
              <a:lnSpc>
                <a:spcPts val="3635"/>
              </a:lnSpc>
            </a:pPr>
            <a:r>
              <a:rPr lang="en-US" b="true" sz="2560" spc="16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 Module: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Developed with OpenCV.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Road edges detected using Canny edge detection.</a:t>
            </a:r>
          </a:p>
          <a:p>
            <a:pPr algn="l" marL="329509" indent="-164754" lvl="1">
              <a:lnSpc>
                <a:spcPts val="3635"/>
              </a:lnSpc>
              <a:buFont typeface="Arial"/>
              <a:buChar char="•"/>
            </a:pPr>
            <a:r>
              <a:rPr lang="en-US" sz="2560" spc="1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Force calculated from tire-edge distances.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412905" y="479107"/>
            <a:ext cx="859536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b="true" sz="3193" spc="29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Prototype Code Workflow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82058"/>
            <a:ext cx="9445601" cy="41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3"/>
              </a:lnSpc>
            </a:pPr>
            <a:r>
              <a:rPr lang="en-US" b="true" sz="3011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ML Pipeline: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Preprocess data with ImageDataGenerator.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Build CNN model with TensorFlow.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Train and save the model for predictions.</a:t>
            </a:r>
          </a:p>
          <a:p>
            <a:pPr algn="l" marL="387550" indent="-193775" lvl="1">
              <a:lnSpc>
                <a:spcPts val="3613"/>
              </a:lnSpc>
            </a:pPr>
          </a:p>
          <a:p>
            <a:pPr algn="l">
              <a:lnSpc>
                <a:spcPts val="3613"/>
              </a:lnSpc>
            </a:pPr>
            <a:r>
              <a:rPr lang="en-US" b="true" sz="3011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 Pipeline: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Load real-time images.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Detect edges and calculate distances.</a:t>
            </a:r>
          </a:p>
          <a:p>
            <a:pPr algn="l" marL="387550" indent="-193775" lvl="1">
              <a:lnSpc>
                <a:spcPts val="3613"/>
              </a:lnSpc>
              <a:buFont typeface="Arial"/>
              <a:buChar char="•"/>
            </a:pPr>
            <a:r>
              <a:rPr lang="en-US" sz="3011" spc="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 forces and visualize results.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019917" y="431482"/>
            <a:ext cx="859536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b="true" sz="3993" spc="37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642" y="1649851"/>
            <a:ext cx="9442315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b="true" sz="3249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ML Model:</a:t>
            </a:r>
          </a:p>
          <a:p>
            <a:pPr algn="l" marL="418212" indent="-209106" lvl="1">
              <a:lnSpc>
                <a:spcPts val="3899"/>
              </a:lnSpc>
              <a:buFont typeface="Arial"/>
              <a:buChar char="•"/>
            </a:pPr>
            <a:r>
              <a:rPr lang="en-US" sz="3249" spc="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Accuracy: 90%+ on validation data.</a:t>
            </a:r>
          </a:p>
          <a:p>
            <a:pPr algn="l" marL="418212" indent="-209106" lvl="1">
              <a:lnSpc>
                <a:spcPts val="6401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Predicts tire wear and lifespan effectively.</a:t>
            </a:r>
          </a:p>
          <a:p>
            <a:pPr algn="l">
              <a:lnSpc>
                <a:spcPts val="3899"/>
              </a:lnSpc>
            </a:pPr>
            <a:r>
              <a:rPr lang="en-US" b="true" sz="3249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Processing:</a:t>
            </a:r>
          </a:p>
          <a:p>
            <a:pPr algn="l" marL="418212" indent="-209106" lvl="1">
              <a:lnSpc>
                <a:spcPts val="3899"/>
              </a:lnSpc>
              <a:buFont typeface="Arial"/>
              <a:buChar char="•"/>
            </a:pPr>
            <a:r>
              <a:rPr lang="en-US" sz="3249" spc="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Road edge detected with high precision.</a:t>
            </a:r>
          </a:p>
          <a:p>
            <a:pPr algn="l">
              <a:lnSpc>
                <a:spcPts val="38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952958" y="474345"/>
            <a:ext cx="859536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b="true" sz="3393" spc="31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6720" y="1489062"/>
            <a:ext cx="8595360" cy="387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b="true" sz="2713" spc="1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Safety:</a:t>
            </a:r>
          </a:p>
          <a:p>
            <a:pPr algn="l" marL="349190" indent="-174595" lvl="1">
              <a:lnSpc>
                <a:spcPts val="3445"/>
              </a:lnSpc>
              <a:buFont typeface="Arial"/>
              <a:buChar char="•"/>
            </a:pPr>
            <a:r>
              <a:rPr lang="en-US" sz="2713" spc="1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Reduces risk of accidents.</a:t>
            </a:r>
          </a:p>
          <a:p>
            <a:pPr algn="l" marL="349190" indent="-174595" lvl="1">
              <a:lnSpc>
                <a:spcPts val="3445"/>
              </a:lnSpc>
            </a:pPr>
          </a:p>
          <a:p>
            <a:pPr algn="l">
              <a:lnSpc>
                <a:spcPts val="3445"/>
              </a:lnSpc>
            </a:pPr>
            <a:r>
              <a:rPr lang="en-US" b="true" sz="2713" spc="1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Efficiency:</a:t>
            </a:r>
          </a:p>
          <a:p>
            <a:pPr algn="l" marL="349190" indent="-174595" lvl="1">
              <a:lnSpc>
                <a:spcPts val="3445"/>
              </a:lnSpc>
              <a:buFont typeface="Arial"/>
              <a:buChar char="•"/>
            </a:pPr>
            <a:r>
              <a:rPr lang="en-US" sz="2713" spc="1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Enables timely tire replacements and optimizes cornering.</a:t>
            </a:r>
          </a:p>
          <a:p>
            <a:pPr algn="l" marL="349190" indent="-174595" lvl="1">
              <a:lnSpc>
                <a:spcPts val="3445"/>
              </a:lnSpc>
            </a:pPr>
          </a:p>
          <a:p>
            <a:pPr algn="l">
              <a:lnSpc>
                <a:spcPts val="3445"/>
              </a:lnSpc>
            </a:pPr>
            <a:r>
              <a:rPr lang="en-US" b="true" sz="2713" spc="1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Sustainability:</a:t>
            </a:r>
          </a:p>
          <a:p>
            <a:pPr algn="l" marL="349190" indent="-174595" lvl="1">
              <a:lnSpc>
                <a:spcPts val="3445"/>
              </a:lnSpc>
              <a:buFont typeface="Arial"/>
              <a:buChar char="•"/>
            </a:pPr>
            <a:r>
              <a:rPr lang="en-US" sz="2713" spc="1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Prolongs tire life and reduces waste.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634904" y="226695"/>
            <a:ext cx="859536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2"/>
              </a:lnSpc>
            </a:pPr>
            <a:r>
              <a:rPr lang="en-US" b="true" sz="3293" spc="30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129" y="1207404"/>
            <a:ext cx="9447342" cy="482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b="true" sz="2895" spc="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Real-World Testing:</a:t>
            </a:r>
          </a:p>
          <a:p>
            <a:pPr algn="l" marL="372570" indent="-186285" lvl="1">
              <a:lnSpc>
                <a:spcPts val="3474"/>
              </a:lnSpc>
              <a:buFont typeface="Arial"/>
              <a:buChar char="•"/>
            </a:pPr>
            <a:r>
              <a:rPr lang="en-US" sz="2895" spc="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Integrate the system with real-time cameras and car sensors.</a:t>
            </a:r>
          </a:p>
          <a:p>
            <a:pPr algn="l" marL="372570" indent="-186285" lvl="1">
              <a:lnSpc>
                <a:spcPts val="3474"/>
              </a:lnSpc>
            </a:pPr>
          </a:p>
          <a:p>
            <a:pPr algn="l">
              <a:lnSpc>
                <a:spcPts val="3474"/>
              </a:lnSpc>
            </a:pPr>
            <a:r>
              <a:rPr lang="en-US" b="true" sz="2895" spc="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Advanced Analytics:</a:t>
            </a:r>
          </a:p>
          <a:p>
            <a:pPr algn="l" marL="372570" indent="-186285" lvl="1">
              <a:lnSpc>
                <a:spcPts val="3474"/>
              </a:lnSpc>
              <a:buFont typeface="Arial"/>
              <a:buChar char="•"/>
            </a:pPr>
            <a:r>
              <a:rPr lang="en-US" sz="2895" spc="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 deep learning for more accurate force and tire wear predictions.</a:t>
            </a:r>
          </a:p>
          <a:p>
            <a:pPr algn="l" marL="372570" indent="-186285" lvl="1">
              <a:lnSpc>
                <a:spcPts val="3474"/>
              </a:lnSpc>
            </a:pPr>
          </a:p>
          <a:p>
            <a:pPr algn="l">
              <a:lnSpc>
                <a:spcPts val="3474"/>
              </a:lnSpc>
            </a:pPr>
            <a:r>
              <a:rPr lang="en-US" b="true" sz="2895" spc="2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Scalability:</a:t>
            </a:r>
          </a:p>
          <a:p>
            <a:pPr algn="l" marL="372570" indent="-186285" lvl="1">
              <a:lnSpc>
                <a:spcPts val="3474"/>
              </a:lnSpc>
              <a:buFont typeface="Arial"/>
              <a:buChar char="•"/>
            </a:pPr>
            <a:r>
              <a:rPr lang="en-US" sz="2895" spc="2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Apply the solution to various vehicle types and road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DAGWvvLCu_c</dc:identifier>
  <dcterms:modified xsi:type="dcterms:W3CDTF">2011-08-01T06:04:30Z</dcterms:modified>
  <cp:revision>1</cp:revision>
  <dc:title>Predicting_Tire_Distance_and_Force_Presentation (1).pptx</dc:title>
</cp:coreProperties>
</file>