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753600" cy="7315200"/>
  <p:notesSz cx="6858000" cy="9144000"/>
  <p:embeddedFontLst>
    <p:embeddedFont>
      <p:font typeface="Open Sauce Bold" charset="1" panose="00000800000000000000"/>
      <p:regular r:id="rId17"/>
    </p:embeddedFont>
    <p:embeddedFont>
      <p:font typeface="Arimo Bold" charset="1" panose="020B0704020202020204"/>
      <p:regular r:id="rId18"/>
    </p:embeddedFont>
    <p:embeddedFont>
      <p:font typeface="Arimo" charset="1" panose="020B0604020202020204"/>
      <p:regular r:id="rId19"/>
    </p:embeddedFont>
    <p:embeddedFont>
      <p:font typeface="Alice" charset="1" panose="000005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920607" y="0"/>
            <a:ext cx="12734359" cy="7315200"/>
          </a:xfrm>
          <a:custGeom>
            <a:avLst/>
            <a:gdLst/>
            <a:ahLst/>
            <a:cxnLst/>
            <a:rect r="r" b="b" t="t" l="l"/>
            <a:pathLst>
              <a:path h="7315200" w="12734359">
                <a:moveTo>
                  <a:pt x="0" y="0"/>
                </a:moveTo>
                <a:lnTo>
                  <a:pt x="12734360" y="0"/>
                </a:lnTo>
                <a:lnTo>
                  <a:pt x="1273436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552" t="-1327" r="0" b="-132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275293" y="2379345"/>
            <a:ext cx="10304186" cy="115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92"/>
              </a:lnSpc>
            </a:pPr>
            <a:r>
              <a:rPr lang="en-US" b="true" sz="3827" spc="34">
                <a:solidFill>
                  <a:srgbClr val="004AAD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Safe and Efficient Drives</a:t>
            </a:r>
          </a:p>
          <a:p>
            <a:pPr algn="ctr">
              <a:lnSpc>
                <a:spcPts val="4592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01429" y="195849"/>
            <a:ext cx="3766959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2"/>
              </a:lnSpc>
              <a:spcBef>
                <a:spcPct val="0"/>
              </a:spcBef>
            </a:pPr>
            <a:r>
              <a:rPr lang="en-US" sz="3993" spc="37">
                <a:solidFill>
                  <a:srgbClr val="3B4445"/>
                </a:solidFill>
                <a:latin typeface="Alice"/>
                <a:ea typeface="Alice"/>
                <a:cs typeface="Alice"/>
                <a:sym typeface="Alice"/>
              </a:rPr>
              <a:t>DATATRENDS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62070" y="1717213"/>
            <a:ext cx="5365195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52"/>
              </a:lnSpc>
              <a:spcBef>
                <a:spcPct val="0"/>
              </a:spcBef>
            </a:pPr>
            <a:r>
              <a:rPr lang="en-US" b="true" sz="3793" spc="35">
                <a:solidFill>
                  <a:srgbClr val="A6A6A6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Satwik Hananya Sikha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2707813"/>
            <a:ext cx="7908364" cy="115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07"/>
              </a:lnSpc>
            </a:pPr>
            <a:r>
              <a:rPr lang="en-US" b="true" sz="3755" spc="33">
                <a:solidFill>
                  <a:srgbClr val="A6A6A6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Mrudula Angel Mallavarapu</a:t>
            </a:r>
          </a:p>
          <a:p>
            <a:pPr algn="ctr">
              <a:lnSpc>
                <a:spcPts val="4507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-652106" y="3648075"/>
            <a:ext cx="5528906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2"/>
              </a:lnSpc>
              <a:spcBef>
                <a:spcPct val="0"/>
              </a:spcBef>
            </a:pPr>
            <a:r>
              <a:rPr lang="en-US" b="true" sz="3693" spc="34">
                <a:solidFill>
                  <a:srgbClr val="A6A6A6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Dasarna Busi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-371752" y="4669963"/>
            <a:ext cx="4746360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12"/>
              </a:lnSpc>
              <a:spcBef>
                <a:spcPct val="0"/>
              </a:spcBef>
            </a:pPr>
            <a:r>
              <a:rPr lang="en-US" b="true" sz="3593" spc="33">
                <a:solidFill>
                  <a:srgbClr val="A6A6A6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D.VL.SATYA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93820" y="1004156"/>
            <a:ext cx="5426646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12"/>
              </a:lnSpc>
              <a:spcBef>
                <a:spcPct val="0"/>
              </a:spcBef>
            </a:pPr>
            <a:r>
              <a:rPr lang="en-US" b="true" sz="3593" spc="33">
                <a:solidFill>
                  <a:srgbClr val="3B4445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FROM VITAP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44326" y="2909887"/>
            <a:ext cx="8595360" cy="1485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631"/>
              </a:lnSpc>
            </a:pPr>
            <a:r>
              <a:rPr lang="en-US" b="true" sz="9692" spc="90">
                <a:solidFill>
                  <a:srgbClr val="004AAD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1919095" y="574925"/>
            <a:ext cx="8743310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2"/>
              </a:lnSpc>
            </a:pPr>
            <a:r>
              <a:rPr lang="en-US" b="true" sz="3693" spc="34">
                <a:solidFill>
                  <a:srgbClr val="004AAD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Problem Statement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9957" y="1476375"/>
            <a:ext cx="9433685" cy="435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58"/>
              </a:lnSpc>
            </a:pPr>
            <a:r>
              <a:rPr lang="en-US" b="true" sz="2382" spc="22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Challenge:</a:t>
            </a:r>
          </a:p>
          <a:p>
            <a:pPr algn="l" marL="306550" indent="-153275" lvl="1">
              <a:lnSpc>
                <a:spcPts val="2858"/>
              </a:lnSpc>
              <a:buFont typeface="Arial"/>
              <a:buChar char="•"/>
            </a:pPr>
            <a:r>
              <a:rPr lang="en-US" sz="2382" spc="2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Tires wear out over time, impacting safety and performance. Drivers lack tools to predict tire replacement or assess road-tire dynamics.</a:t>
            </a:r>
          </a:p>
          <a:p>
            <a:pPr algn="l" marL="306550" indent="-153275" lvl="1">
              <a:lnSpc>
                <a:spcPts val="2858"/>
              </a:lnSpc>
            </a:pPr>
          </a:p>
          <a:p>
            <a:pPr algn="l">
              <a:lnSpc>
                <a:spcPts val="2858"/>
              </a:lnSpc>
            </a:pPr>
            <a:r>
              <a:rPr lang="en-US" b="true" sz="2382" spc="22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Impact:</a:t>
            </a:r>
          </a:p>
          <a:p>
            <a:pPr algn="l" marL="306550" indent="-153275" lvl="1">
              <a:lnSpc>
                <a:spcPts val="2858"/>
              </a:lnSpc>
              <a:buFont typeface="Arial"/>
              <a:buChar char="•"/>
            </a:pPr>
            <a:r>
              <a:rPr lang="en-US" sz="2382" spc="2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Leads to accidents, reduced fuel efficiency, and suboptimal performance.</a:t>
            </a:r>
          </a:p>
          <a:p>
            <a:pPr algn="l" marL="306550" indent="-153275" lvl="1">
              <a:lnSpc>
                <a:spcPts val="2858"/>
              </a:lnSpc>
            </a:pPr>
          </a:p>
          <a:p>
            <a:pPr algn="l">
              <a:lnSpc>
                <a:spcPts val="2858"/>
              </a:lnSpc>
            </a:pPr>
            <a:r>
              <a:rPr lang="en-US" b="true" sz="2382" spc="22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Opportunity:</a:t>
            </a:r>
          </a:p>
          <a:p>
            <a:pPr algn="l" marL="306550" indent="-153275" lvl="1">
              <a:lnSpc>
                <a:spcPts val="2858"/>
              </a:lnSpc>
              <a:buFont typeface="Arial"/>
              <a:buChar char="•"/>
            </a:pPr>
            <a:r>
              <a:rPr lang="en-US" sz="2382" spc="2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Predict tire lifespan and cornering forces using machine learning and real-time image processing.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2015535" y="601190"/>
            <a:ext cx="8595360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12"/>
              </a:lnSpc>
            </a:pPr>
            <a:r>
              <a:rPr lang="en-US" b="true" sz="3593" spc="33">
                <a:solidFill>
                  <a:srgbClr val="004AAD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Proposed Solution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7148" y="1547387"/>
            <a:ext cx="10205060" cy="4296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1"/>
              </a:lnSpc>
            </a:pPr>
            <a:r>
              <a:rPr lang="en-US" b="true" sz="2592" spc="24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Tire Lifespan Prediction:</a:t>
            </a:r>
          </a:p>
          <a:p>
            <a:pPr algn="l" marL="333658" indent="-166829" lvl="1">
              <a:lnSpc>
                <a:spcPts val="3111"/>
              </a:lnSpc>
              <a:buFont typeface="Arial"/>
              <a:buChar char="•"/>
            </a:pPr>
            <a:r>
              <a:rPr lang="en-US" sz="2592" spc="24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Use machine learning to analyze tire wear data (mileage, pressure, etc.) and predict replacement needs.</a:t>
            </a:r>
          </a:p>
          <a:p>
            <a:pPr algn="l" marL="333658" indent="-166829" lvl="1">
              <a:lnSpc>
                <a:spcPts val="3111"/>
              </a:lnSpc>
            </a:pPr>
          </a:p>
          <a:p>
            <a:pPr algn="l">
              <a:lnSpc>
                <a:spcPts val="3111"/>
              </a:lnSpc>
            </a:pPr>
            <a:r>
              <a:rPr lang="en-US" b="true" sz="2592" spc="24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Force Prediction:</a:t>
            </a:r>
          </a:p>
          <a:p>
            <a:pPr algn="l" marL="333658" indent="-166829" lvl="1">
              <a:lnSpc>
                <a:spcPts val="3111"/>
              </a:lnSpc>
              <a:buFont typeface="Arial"/>
              <a:buChar char="•"/>
            </a:pPr>
            <a:r>
              <a:rPr lang="en-US" sz="2592" spc="24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Analyze road edges and distance using image processing to anticipate cornering forces.</a:t>
            </a:r>
          </a:p>
          <a:p>
            <a:pPr algn="l" marL="333658" indent="-166829" lvl="1">
              <a:lnSpc>
                <a:spcPts val="3111"/>
              </a:lnSpc>
            </a:pPr>
          </a:p>
          <a:p>
            <a:pPr algn="l">
              <a:lnSpc>
                <a:spcPts val="3111"/>
              </a:lnSpc>
            </a:pPr>
            <a:r>
              <a:rPr lang="en-US" b="true" sz="2592" spc="24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Goal:</a:t>
            </a:r>
          </a:p>
          <a:p>
            <a:pPr algn="l" marL="333658" indent="-166829" lvl="1">
              <a:lnSpc>
                <a:spcPts val="3111"/>
              </a:lnSpc>
              <a:buFont typeface="Arial"/>
              <a:buChar char="•"/>
            </a:pPr>
            <a:r>
              <a:rPr lang="en-US" sz="2592" spc="24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Enhance safety, enable proactive maintenance, and improve driving performance.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1864877" y="586760"/>
            <a:ext cx="8595360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2"/>
              </a:lnSpc>
            </a:pPr>
            <a:r>
              <a:rPr lang="en-US" b="true" sz="3493" spc="32">
                <a:solidFill>
                  <a:srgbClr val="004AAD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Technical Approach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038" y="1582935"/>
            <a:ext cx="9549523" cy="470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36"/>
              </a:lnSpc>
            </a:pPr>
            <a:r>
              <a:rPr lang="en-US" b="true" sz="2613" spc="24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Tire Replacement Prediction:</a:t>
            </a:r>
          </a:p>
          <a:p>
            <a:pPr algn="l" marL="336321" indent="-168161" lvl="1">
              <a:lnSpc>
                <a:spcPts val="3136"/>
              </a:lnSpc>
              <a:buFont typeface="Arial"/>
              <a:buChar char="•"/>
            </a:pPr>
            <a:r>
              <a:rPr lang="en-US" sz="2613" spc="24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Data Collection: Mileage, tire pressure, driving conditions.</a:t>
            </a:r>
          </a:p>
          <a:p>
            <a:pPr algn="l" marL="336210" indent="-168105" lvl="1">
              <a:lnSpc>
                <a:spcPts val="3136"/>
              </a:lnSpc>
              <a:buFont typeface="Arial"/>
              <a:buChar char="•"/>
            </a:pPr>
            <a:r>
              <a:rPr lang="en-US" sz="2613" spc="23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Model Training: Using ML algorithms like regression and survival analysis.</a:t>
            </a:r>
          </a:p>
          <a:p>
            <a:pPr algn="l" marL="336210" indent="-168105" lvl="1">
              <a:lnSpc>
                <a:spcPts val="3136"/>
              </a:lnSpc>
              <a:buFont typeface="Arial"/>
              <a:buChar char="•"/>
            </a:pPr>
            <a:r>
              <a:rPr lang="en-US" sz="2613" spc="24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Prediction: Remaining tire lifespan for proactive replacement.</a:t>
            </a:r>
          </a:p>
          <a:p>
            <a:pPr algn="l">
              <a:lnSpc>
                <a:spcPts val="3136"/>
              </a:lnSpc>
            </a:pPr>
            <a:r>
              <a:rPr lang="en-US" b="true" sz="2613" spc="24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Distance &amp; Force Prediction:</a:t>
            </a:r>
          </a:p>
          <a:p>
            <a:pPr algn="l" marL="336321" indent="-168161" lvl="1">
              <a:lnSpc>
                <a:spcPts val="3136"/>
              </a:lnSpc>
              <a:buFont typeface="Arial"/>
              <a:buChar char="•"/>
            </a:pPr>
            <a:r>
              <a:rPr lang="en-US" sz="2613" spc="24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Image Analysis: Real-time images from a 360-degree camera.</a:t>
            </a:r>
          </a:p>
          <a:p>
            <a:pPr algn="l" marL="336321" indent="-168161" lvl="1">
              <a:lnSpc>
                <a:spcPts val="3136"/>
              </a:lnSpc>
              <a:buFont typeface="Arial"/>
              <a:buChar char="•"/>
            </a:pPr>
            <a:r>
              <a:rPr lang="en-US" sz="2613" spc="24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Edge Detection: Canny edge detection and Hough Lines to find road edges.</a:t>
            </a:r>
          </a:p>
          <a:p>
            <a:pPr algn="l" marL="336321" indent="-168161" lvl="1">
              <a:lnSpc>
                <a:spcPts val="3136"/>
              </a:lnSpc>
              <a:buFont typeface="Arial"/>
              <a:buChar char="•"/>
            </a:pPr>
            <a:r>
              <a:rPr lang="en-US" sz="2613" spc="24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Force Estimation: Calculate forces based on detected distances.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1613782" y="721995"/>
            <a:ext cx="8578620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12"/>
              </a:lnSpc>
            </a:pPr>
            <a:r>
              <a:rPr lang="en-US" b="true" sz="3093" spc="28">
                <a:solidFill>
                  <a:srgbClr val="004AAD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Prototype Implementation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8619" y="1629244"/>
            <a:ext cx="9302007" cy="3352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52"/>
              </a:lnSpc>
            </a:pPr>
            <a:r>
              <a:rPr lang="en-US" b="true" sz="2460" spc="23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Machine Learning Model:</a:t>
            </a:r>
          </a:p>
          <a:p>
            <a:pPr algn="l" marL="316640" indent="-158320" lvl="1">
              <a:lnSpc>
                <a:spcPts val="2952"/>
              </a:lnSpc>
              <a:buFont typeface="Arial"/>
              <a:buChar char="•"/>
            </a:pPr>
            <a:r>
              <a:rPr lang="en-US" sz="2460" spc="23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Built using TensorFlow/Keras.</a:t>
            </a:r>
          </a:p>
          <a:p>
            <a:pPr algn="l" marL="316640" indent="-158320" lvl="1">
              <a:lnSpc>
                <a:spcPts val="2952"/>
              </a:lnSpc>
              <a:buFont typeface="Arial"/>
              <a:buChar char="•"/>
            </a:pPr>
            <a:r>
              <a:rPr lang="en-US" sz="2460" spc="23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Data augmentation to improve accuracy.</a:t>
            </a:r>
          </a:p>
          <a:p>
            <a:pPr algn="l" marL="316640" indent="-158320" lvl="1">
              <a:lnSpc>
                <a:spcPts val="2952"/>
              </a:lnSpc>
              <a:buFont typeface="Arial"/>
              <a:buChar char="•"/>
            </a:pPr>
            <a:r>
              <a:rPr lang="en-US" sz="2460" spc="23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Multi-class output for tire condition predictions.</a:t>
            </a:r>
          </a:p>
          <a:p>
            <a:pPr algn="l" marL="316640" indent="-158320" lvl="1">
              <a:lnSpc>
                <a:spcPts val="2952"/>
              </a:lnSpc>
            </a:pPr>
          </a:p>
          <a:p>
            <a:pPr algn="l">
              <a:lnSpc>
                <a:spcPts val="2952"/>
              </a:lnSpc>
            </a:pPr>
            <a:r>
              <a:rPr lang="en-US" b="true" sz="2460" spc="23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Image Processing Module:</a:t>
            </a:r>
          </a:p>
          <a:p>
            <a:pPr algn="l" marL="316640" indent="-158320" lvl="1">
              <a:lnSpc>
                <a:spcPts val="2952"/>
              </a:lnSpc>
              <a:buFont typeface="Arial"/>
              <a:buChar char="•"/>
            </a:pPr>
            <a:r>
              <a:rPr lang="en-US" sz="2460" spc="23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Developed with OpenCV.</a:t>
            </a:r>
          </a:p>
          <a:p>
            <a:pPr algn="l" marL="316640" indent="-158320" lvl="1">
              <a:lnSpc>
                <a:spcPts val="2952"/>
              </a:lnSpc>
              <a:buFont typeface="Arial"/>
              <a:buChar char="•"/>
            </a:pPr>
            <a:r>
              <a:rPr lang="en-US" sz="2460" spc="23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Road edges detected using Canny edge detection.</a:t>
            </a:r>
          </a:p>
          <a:p>
            <a:pPr algn="l" marL="316640" indent="-158320" lvl="1">
              <a:lnSpc>
                <a:spcPts val="2952"/>
              </a:lnSpc>
              <a:buFont typeface="Arial"/>
              <a:buChar char="•"/>
            </a:pPr>
            <a:r>
              <a:rPr lang="en-US" sz="2460" spc="23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Force calculated from tire-edge distances.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1412905" y="479107"/>
            <a:ext cx="8595360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2"/>
              </a:lnSpc>
            </a:pPr>
            <a:r>
              <a:rPr lang="en-US" b="true" sz="3193" spc="29">
                <a:solidFill>
                  <a:srgbClr val="004AAD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Prototype Code Workflow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1382058"/>
            <a:ext cx="9445601" cy="3790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3"/>
              </a:lnSpc>
            </a:pPr>
            <a:r>
              <a:rPr lang="en-US" b="true" sz="2811" spc="26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ML Pipeline:</a:t>
            </a:r>
          </a:p>
          <a:p>
            <a:pPr algn="l" marL="361812" indent="-180906" lvl="1">
              <a:lnSpc>
                <a:spcPts val="3373"/>
              </a:lnSpc>
              <a:buFont typeface="Arial"/>
              <a:buChar char="•"/>
            </a:pPr>
            <a:r>
              <a:rPr lang="en-US" sz="2811" spc="26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Preprocess data with ImageDataGenerator.</a:t>
            </a:r>
          </a:p>
          <a:p>
            <a:pPr algn="l" marL="361812" indent="-180906" lvl="1">
              <a:lnSpc>
                <a:spcPts val="3373"/>
              </a:lnSpc>
              <a:buFont typeface="Arial"/>
              <a:buChar char="•"/>
            </a:pPr>
            <a:r>
              <a:rPr lang="en-US" sz="2811" spc="26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Build CNN model with TensorFlow.</a:t>
            </a:r>
          </a:p>
          <a:p>
            <a:pPr algn="l" marL="361812" indent="-180906" lvl="1">
              <a:lnSpc>
                <a:spcPts val="3373"/>
              </a:lnSpc>
              <a:buFont typeface="Arial"/>
              <a:buChar char="•"/>
            </a:pPr>
            <a:r>
              <a:rPr lang="en-US" sz="2811" spc="26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Train and save the model for predictions.</a:t>
            </a:r>
          </a:p>
          <a:p>
            <a:pPr algn="l" marL="361812" indent="-180906" lvl="1">
              <a:lnSpc>
                <a:spcPts val="3373"/>
              </a:lnSpc>
            </a:pPr>
          </a:p>
          <a:p>
            <a:pPr algn="l">
              <a:lnSpc>
                <a:spcPts val="3373"/>
              </a:lnSpc>
            </a:pPr>
            <a:r>
              <a:rPr lang="en-US" b="true" sz="2811" spc="26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Image Processing Pipeline:</a:t>
            </a:r>
          </a:p>
          <a:p>
            <a:pPr algn="l" marL="361812" indent="-180906" lvl="1">
              <a:lnSpc>
                <a:spcPts val="3373"/>
              </a:lnSpc>
              <a:buFont typeface="Arial"/>
              <a:buChar char="•"/>
            </a:pPr>
            <a:r>
              <a:rPr lang="en-US" sz="2811" spc="26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Load real-time images.</a:t>
            </a:r>
          </a:p>
          <a:p>
            <a:pPr algn="l" marL="361812" indent="-180906" lvl="1">
              <a:lnSpc>
                <a:spcPts val="3373"/>
              </a:lnSpc>
              <a:buFont typeface="Arial"/>
              <a:buChar char="•"/>
            </a:pPr>
            <a:r>
              <a:rPr lang="en-US" sz="2811" spc="26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Detect edges and calculate distances.</a:t>
            </a:r>
          </a:p>
          <a:p>
            <a:pPr algn="l" marL="361812" indent="-180906" lvl="1">
              <a:lnSpc>
                <a:spcPts val="3373"/>
              </a:lnSpc>
              <a:buFont typeface="Arial"/>
              <a:buChar char="•"/>
            </a:pPr>
            <a:r>
              <a:rPr lang="en-US" sz="2811" spc="26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Predict forces and visualize results.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3019917" y="431482"/>
            <a:ext cx="8595360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2"/>
              </a:lnSpc>
            </a:pPr>
            <a:r>
              <a:rPr lang="en-US" b="true" sz="3993" spc="37">
                <a:solidFill>
                  <a:srgbClr val="004AAD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Results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5642" y="1649851"/>
            <a:ext cx="9442315" cy="2933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99"/>
              </a:lnSpc>
            </a:pPr>
            <a:r>
              <a:rPr lang="en-US" b="true" sz="3249" spc="3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ML Model:</a:t>
            </a:r>
          </a:p>
          <a:p>
            <a:pPr algn="l" marL="418212" indent="-209106" lvl="1">
              <a:lnSpc>
                <a:spcPts val="3899"/>
              </a:lnSpc>
              <a:buFont typeface="Arial"/>
              <a:buChar char="•"/>
            </a:pPr>
            <a:r>
              <a:rPr lang="en-US" sz="3249" spc="3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Accuracy: 90%+ on validation data.</a:t>
            </a:r>
          </a:p>
          <a:p>
            <a:pPr algn="l" marL="418212" indent="-209106" lvl="1">
              <a:lnSpc>
                <a:spcPts val="3899"/>
              </a:lnSpc>
              <a:buFont typeface="Arial"/>
              <a:buChar char="•"/>
            </a:pPr>
            <a:r>
              <a:rPr lang="en-US" sz="3249" spc="3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Predicts tire wear and lifespan effectively.</a:t>
            </a:r>
          </a:p>
          <a:p>
            <a:pPr algn="l">
              <a:lnSpc>
                <a:spcPts val="3899"/>
              </a:lnSpc>
            </a:pPr>
            <a:r>
              <a:rPr lang="en-US" b="true" sz="3249" spc="3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Image Processing:</a:t>
            </a:r>
          </a:p>
          <a:p>
            <a:pPr algn="l" marL="418212" indent="-209106" lvl="1">
              <a:lnSpc>
                <a:spcPts val="3899"/>
              </a:lnSpc>
              <a:buFont typeface="Arial"/>
              <a:buChar char="•"/>
            </a:pPr>
            <a:r>
              <a:rPr lang="en-US" sz="3249" spc="3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Road edge detected with high precision.</a:t>
            </a:r>
          </a:p>
          <a:p>
            <a:pPr algn="l">
              <a:lnSpc>
                <a:spcPts val="3899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2952958" y="474345"/>
            <a:ext cx="859536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2"/>
              </a:lnSpc>
            </a:pPr>
            <a:r>
              <a:rPr lang="en-US" b="true" sz="3393" spc="31">
                <a:solidFill>
                  <a:srgbClr val="004AAD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Benefits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26720" y="1508112"/>
            <a:ext cx="8595360" cy="3448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16"/>
              </a:lnSpc>
            </a:pPr>
            <a:r>
              <a:rPr lang="en-US" b="true" sz="2513" spc="23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Safety:</a:t>
            </a:r>
          </a:p>
          <a:p>
            <a:pPr algn="l" marL="323452" indent="-161726" lvl="1">
              <a:lnSpc>
                <a:spcPts val="3016"/>
              </a:lnSpc>
              <a:buFont typeface="Arial"/>
              <a:buChar char="•"/>
            </a:pPr>
            <a:r>
              <a:rPr lang="en-US" sz="2513" spc="23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Reduces risk of accidents.</a:t>
            </a:r>
          </a:p>
          <a:p>
            <a:pPr algn="l" marL="323452" indent="-161726" lvl="1">
              <a:lnSpc>
                <a:spcPts val="3016"/>
              </a:lnSpc>
            </a:pPr>
          </a:p>
          <a:p>
            <a:pPr algn="l">
              <a:lnSpc>
                <a:spcPts val="3016"/>
              </a:lnSpc>
            </a:pPr>
            <a:r>
              <a:rPr lang="en-US" b="true" sz="2513" spc="23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Efficiency:</a:t>
            </a:r>
          </a:p>
          <a:p>
            <a:pPr algn="l" marL="323452" indent="-161726" lvl="1">
              <a:lnSpc>
                <a:spcPts val="3016"/>
              </a:lnSpc>
              <a:buFont typeface="Arial"/>
              <a:buChar char="•"/>
            </a:pPr>
            <a:r>
              <a:rPr lang="en-US" sz="2513" spc="23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Enables timely tire replacements and optimizes cornering.</a:t>
            </a:r>
          </a:p>
          <a:p>
            <a:pPr algn="l" marL="323452" indent="-161726" lvl="1">
              <a:lnSpc>
                <a:spcPts val="3016"/>
              </a:lnSpc>
            </a:pPr>
          </a:p>
          <a:p>
            <a:pPr algn="l">
              <a:lnSpc>
                <a:spcPts val="3016"/>
              </a:lnSpc>
            </a:pPr>
            <a:r>
              <a:rPr lang="en-US" b="true" sz="2513" spc="23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Sustainability:</a:t>
            </a:r>
          </a:p>
          <a:p>
            <a:pPr algn="l" marL="323452" indent="-161726" lvl="1">
              <a:lnSpc>
                <a:spcPts val="3016"/>
              </a:lnSpc>
              <a:buFont typeface="Arial"/>
              <a:buChar char="•"/>
            </a:pPr>
            <a:r>
              <a:rPr lang="en-US" sz="2513" spc="23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Prolongs tire life and reduces waste.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2634904" y="226695"/>
            <a:ext cx="8595360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52"/>
              </a:lnSpc>
            </a:pPr>
            <a:r>
              <a:rPr lang="en-US" b="true" sz="3293" spc="30">
                <a:solidFill>
                  <a:srgbClr val="004AAD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Future Scope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3129" y="1197879"/>
            <a:ext cx="9447342" cy="452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34"/>
              </a:lnSpc>
            </a:pPr>
            <a:r>
              <a:rPr lang="en-US" b="true" sz="2695" spc="25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Real-World Testing:</a:t>
            </a:r>
          </a:p>
          <a:p>
            <a:pPr algn="l" marL="346832" indent="-173416" lvl="1">
              <a:lnSpc>
                <a:spcPts val="3234"/>
              </a:lnSpc>
              <a:buFont typeface="Arial"/>
              <a:buChar char="•"/>
            </a:pPr>
            <a:r>
              <a:rPr lang="en-US" sz="2695" spc="2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Integrate the system with real-time cameras and car sensors.</a:t>
            </a:r>
          </a:p>
          <a:p>
            <a:pPr algn="l" marL="346832" indent="-173416" lvl="1">
              <a:lnSpc>
                <a:spcPts val="3234"/>
              </a:lnSpc>
            </a:pPr>
          </a:p>
          <a:p>
            <a:pPr algn="l">
              <a:lnSpc>
                <a:spcPts val="3234"/>
              </a:lnSpc>
            </a:pPr>
            <a:r>
              <a:rPr lang="en-US" b="true" sz="2695" spc="25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Advanced Analytics:</a:t>
            </a:r>
          </a:p>
          <a:p>
            <a:pPr algn="l" marL="346832" indent="-173416" lvl="1">
              <a:lnSpc>
                <a:spcPts val="3234"/>
              </a:lnSpc>
              <a:buFont typeface="Arial"/>
              <a:buChar char="•"/>
            </a:pPr>
            <a:r>
              <a:rPr lang="en-US" sz="2695" spc="2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Use deep learning for more accurate force and tire wear predictions.</a:t>
            </a:r>
          </a:p>
          <a:p>
            <a:pPr algn="l" marL="346832" indent="-173416" lvl="1">
              <a:lnSpc>
                <a:spcPts val="3234"/>
              </a:lnSpc>
            </a:pPr>
          </a:p>
          <a:p>
            <a:pPr algn="l">
              <a:lnSpc>
                <a:spcPts val="3234"/>
              </a:lnSpc>
            </a:pPr>
            <a:r>
              <a:rPr lang="en-US" b="true" sz="2695" spc="25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Scalability:</a:t>
            </a:r>
          </a:p>
          <a:p>
            <a:pPr algn="l" marL="346832" indent="-173416" lvl="1">
              <a:lnSpc>
                <a:spcPts val="3234"/>
              </a:lnSpc>
              <a:buFont typeface="Arial"/>
              <a:buChar char="•"/>
            </a:pPr>
            <a:r>
              <a:rPr lang="en-US" sz="2695" spc="2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Apply the solution to various vehicle types and road conditions.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DAGWvvLCu_c</dc:identifier>
  <dcterms:modified xsi:type="dcterms:W3CDTF">2011-08-01T06:04:30Z</dcterms:modified>
  <cp:revision>1</cp:revision>
  <dc:title>Predicting_Tire_Distance_and_Force_Presentation (1).pptx</dc:title>
</cp:coreProperties>
</file>