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3177B-B554-40CA-888B-555740AF7FF1}" type="datetimeFigureOut">
              <a:rPr lang="en-US" smtClean="0"/>
              <a:t>19/02/17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98E6-3FFF-482A-A1BC-B3A2BB27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4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C98E6-3FFF-482A-A1BC-B3A2BB2791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C98E6-3FFF-482A-A1BC-B3A2BB2791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451-ECD0-4F7B-9046-646248A6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451-ECD0-4F7B-9046-646248A6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451-ECD0-4F7B-9046-646248A6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07532" y="6311900"/>
            <a:ext cx="2546268" cy="365125"/>
          </a:xfrm>
        </p:spPr>
        <p:txBody>
          <a:bodyPr/>
          <a:lstStyle>
            <a:lvl1pPr>
              <a:defRPr sz="1800" b="0"/>
            </a:lvl1pPr>
          </a:lstStyle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5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451-ECD0-4F7B-9046-646248A6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7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451-ECD0-4F7B-9046-646248A6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451-ECD0-4F7B-9046-646248A6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451-ECD0-4F7B-9046-646248A6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451-ECD0-4F7B-9046-646248A6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451-ECD0-4F7B-9046-646248A6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3451-ECD0-4F7B-9046-646248A6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0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Vijayalaxmi D Wakode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3451-ECD0-4F7B-9046-646248A6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50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749300"/>
          </a:xfrm>
        </p:spPr>
        <p:txBody>
          <a:bodyPr/>
          <a:lstStyle/>
          <a:p>
            <a:r>
              <a:rPr lang="en-US" dirty="0" smtClean="0"/>
              <a:t>1.1		History 	of  C 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527420"/>
              </p:ext>
            </p:extLst>
          </p:nvPr>
        </p:nvGraphicFramePr>
        <p:xfrm>
          <a:off x="838200" y="1444621"/>
          <a:ext cx="10515600" cy="4029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67151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Language</a:t>
                      </a:r>
                      <a:r>
                        <a:rPr lang="en-US" sz="3200" baseline="0" dirty="0" smtClean="0"/>
                        <a:t> 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Year of development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</a:tr>
              <a:tr h="67151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ALGOL</a:t>
                      </a:r>
                      <a:r>
                        <a:rPr lang="en-US" sz="3200" baseline="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 60</a:t>
                      </a:r>
                      <a:endParaRPr lang="en-US" sz="32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sz="3200" baseline="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1960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 ABSTRACT AND TOO SHORT</a:t>
                      </a:r>
                      <a:endParaRPr lang="en-US" dirty="0"/>
                    </a:p>
                  </a:txBody>
                  <a:tcPr/>
                </a:tc>
              </a:tr>
              <a:tr h="67151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CPL</a:t>
                      </a:r>
                      <a:r>
                        <a:rPr lang="en-US" sz="3200" baseline="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 </a:t>
                      </a:r>
                      <a:endParaRPr lang="en-US" sz="32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aseline="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1963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 P.L</a:t>
                      </a:r>
                      <a:endParaRPr lang="en-US" dirty="0"/>
                    </a:p>
                  </a:txBody>
                  <a:tcPr/>
                </a:tc>
              </a:tr>
              <a:tr h="67151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BCPL</a:t>
                      </a:r>
                      <a:endParaRPr lang="en-US" sz="32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1967</a:t>
                      </a:r>
                      <a:endParaRPr lang="en-US" sz="32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WRITE SYSTEM S/W.</a:t>
                      </a:r>
                    </a:p>
                    <a:p>
                      <a:r>
                        <a:rPr lang="en-US" dirty="0" smtClean="0"/>
                        <a:t>WAS NOT SO POWERFUL.</a:t>
                      </a:r>
                      <a:endParaRPr lang="en-US" dirty="0"/>
                    </a:p>
                  </a:txBody>
                  <a:tcPr/>
                </a:tc>
              </a:tr>
              <a:tr h="671513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1970</a:t>
                      </a:r>
                      <a:endParaRPr lang="en-US" sz="32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r>
                        <a:rPr lang="en-US" baseline="0" dirty="0" smtClean="0"/>
                        <a:t> DEPENDENT</a:t>
                      </a:r>
                      <a:endParaRPr lang="en-US" dirty="0"/>
                    </a:p>
                  </a:txBody>
                  <a:tcPr/>
                </a:tc>
              </a:tr>
              <a:tr h="671513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C</a:t>
                      </a:r>
                      <a:endParaRPr lang="en-US" sz="36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1972</a:t>
                      </a:r>
                      <a:endParaRPr lang="en-US" sz="32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PURPOSE,COMPILED,</a:t>
                      </a:r>
                    </a:p>
                    <a:p>
                      <a:r>
                        <a:rPr lang="en-US" dirty="0" smtClean="0"/>
                        <a:t>STRUCTURED</a:t>
                      </a:r>
                      <a:r>
                        <a:rPr lang="en-US" baseline="0" dirty="0" smtClean="0"/>
                        <a:t> P.L, WITH UNIX O.S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5867400"/>
            <a:ext cx="10515600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- ‘C’ LANGUAGE WAS DEVELOPED BY ‘DENNIS  RITCHIE’  AT  AT &amp;T  BELL LABORATORY  IN 1972.</a:t>
            </a: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			    </a:t>
            </a:r>
            <a:r>
              <a:rPr lang="en-US" sz="2800" b="1" dirty="0" smtClean="0"/>
              <a:t>iv)Operator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3300"/>
            <a:ext cx="10515600" cy="5173663"/>
          </a:xfrm>
        </p:spPr>
        <p:txBody>
          <a:bodyPr/>
          <a:lstStyle/>
          <a:p>
            <a:r>
              <a:rPr lang="en-US" dirty="0"/>
              <a:t>A operator is defined as a symbol that tells the computer to perform certain mathematical or logical manipulation. </a:t>
            </a:r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These  are basically used to manipulate data .</a:t>
            </a:r>
          </a:p>
          <a:p>
            <a:r>
              <a:rPr lang="en-US" dirty="0" smtClean="0"/>
              <a:t>C provides a rich set of built in operators. </a:t>
            </a:r>
            <a:endParaRPr lang="en-US" sz="3800" b="1" dirty="0"/>
          </a:p>
          <a:p>
            <a:pPr marL="3657600" lvl="8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3609"/>
            <a:ext cx="10058400" cy="178754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		     a) Arithmetic Operator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952500"/>
            <a:ext cx="11823700" cy="5626100"/>
          </a:xfrm>
        </p:spPr>
        <p:txBody>
          <a:bodyPr/>
          <a:lstStyle/>
          <a:p>
            <a:r>
              <a:rPr lang="en-US" dirty="0" smtClean="0"/>
              <a:t>The C language supports various different arithmetic operators as +,-,/,*,%. The % is known as modulus operator used to find remainder of an expression.</a:t>
            </a:r>
          </a:p>
          <a:p>
            <a:pPr marL="0" indent="0">
              <a:buNone/>
            </a:pPr>
            <a:r>
              <a:rPr lang="en-US" dirty="0" smtClean="0"/>
              <a:t>			       	    Integer Arithmetic</a:t>
            </a:r>
          </a:p>
          <a:p>
            <a:r>
              <a:rPr lang="en-US" dirty="0" smtClean="0"/>
              <a:t>An arithmetic operation performed on 2 whole numbers/ integers . It always gives an integer result. In integer division the fractional  part is truncated.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/>
              <a:t>Floating  point Arithmetic</a:t>
            </a:r>
          </a:p>
          <a:p>
            <a:r>
              <a:rPr lang="en-US" dirty="0" smtClean="0"/>
              <a:t>An arithmetic operation performed on 2 real / fractional numbers. It results can be truncated according to the properties requirement. The remainder operator (%) is not applicable for floating point arithmetic operands.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Mixed mode Arithmetic</a:t>
            </a:r>
            <a:endParaRPr lang="en-US" dirty="0"/>
          </a:p>
          <a:p>
            <a:r>
              <a:rPr lang="en-US" dirty="0" smtClean="0"/>
              <a:t>An arithmetic operation performed on </a:t>
            </a:r>
            <a:r>
              <a:rPr lang="en-US" dirty="0"/>
              <a:t>1</a:t>
            </a:r>
            <a:r>
              <a:rPr lang="en-US" dirty="0" smtClean="0"/>
              <a:t> of real operands and another integer operand. Its result is always real.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		      b)Comparison Operator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27100"/>
            <a:ext cx="11722100" cy="5249863"/>
          </a:xfrm>
        </p:spPr>
        <p:txBody>
          <a:bodyPr/>
          <a:lstStyle/>
          <a:p>
            <a:r>
              <a:rPr lang="en-US" dirty="0" smtClean="0"/>
              <a:t>These operators are also known as relational operator. These are used to compare 2 quantities. The value of relational expression is either 0/1. If expression is true then 1 and 0 if its false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Syntax : exp1 relational operator exp2.  e.g.  -90 &gt; 0 false(0), 11&gt; 7+2 true(1)</a:t>
            </a:r>
          </a:p>
          <a:p>
            <a:r>
              <a:rPr lang="en-US" dirty="0" smtClean="0"/>
              <a:t>Relational operator are used in decision making statements in C language.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91727"/>
              </p:ext>
            </p:extLst>
          </p:nvPr>
        </p:nvGraphicFramePr>
        <p:xfrm>
          <a:off x="2489200" y="2218266"/>
          <a:ext cx="60579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9665"/>
                <a:gridCol w="44582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			c) Logical Operator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762000"/>
            <a:ext cx="11671300" cy="5892800"/>
          </a:xfrm>
        </p:spPr>
        <p:txBody>
          <a:bodyPr/>
          <a:lstStyle/>
          <a:p>
            <a:r>
              <a:rPr lang="en-US" dirty="0" smtClean="0"/>
              <a:t>The language supports 3 kinds of logical operator. These are basically used when we want to use more than 1 condition and make certain decision.</a:t>
            </a:r>
          </a:p>
          <a:p>
            <a:pPr marL="0" indent="0">
              <a:buNone/>
            </a:pPr>
            <a:r>
              <a:rPr lang="en-US" dirty="0" smtClean="0"/>
              <a:t>	i)Logical AND (&amp;&amp;)			   ii)Logical </a:t>
            </a:r>
            <a:r>
              <a:rPr lang="en-US" dirty="0"/>
              <a:t>OR(||)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 smtClean="0"/>
              <a:t>				iii) Logical NOT(!)</a:t>
            </a:r>
            <a:r>
              <a:rPr lang="en-US" dirty="0"/>
              <a:t>	</a:t>
            </a:r>
            <a:r>
              <a:rPr lang="en-US" dirty="0" smtClean="0"/>
              <a:t>					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17906"/>
              </p:ext>
            </p:extLst>
          </p:nvPr>
        </p:nvGraphicFramePr>
        <p:xfrm>
          <a:off x="622300" y="2253826"/>
          <a:ext cx="4279899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1894"/>
                <a:gridCol w="1090472"/>
                <a:gridCol w="2287533"/>
              </a:tblGrid>
              <a:tr h="28464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o/p</a:t>
                      </a:r>
                      <a:r>
                        <a:rPr lang="en-US" baseline="0" dirty="0" smtClean="0"/>
                        <a:t> :  A &amp;&amp; B</a:t>
                      </a:r>
                      <a:endParaRPr lang="en-US" dirty="0"/>
                    </a:p>
                  </a:txBody>
                  <a:tcPr/>
                </a:tc>
              </a:tr>
              <a:tr h="28464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0</a:t>
                      </a:r>
                      <a:endParaRPr lang="en-US" dirty="0"/>
                    </a:p>
                  </a:txBody>
                  <a:tcPr/>
                </a:tc>
              </a:tr>
              <a:tr h="28464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0 </a:t>
                      </a:r>
                      <a:endParaRPr lang="en-US" dirty="0"/>
                    </a:p>
                  </a:txBody>
                  <a:tcPr/>
                </a:tc>
              </a:tr>
              <a:tr h="28464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14431"/>
              </p:ext>
            </p:extLst>
          </p:nvPr>
        </p:nvGraphicFramePr>
        <p:xfrm>
          <a:off x="5968999" y="2247900"/>
          <a:ext cx="4254501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001"/>
                <a:gridCol w="1155700"/>
                <a:gridCol w="1955800"/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A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o/p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dirty="0" smtClean="0"/>
                        <a:t>A||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0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1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1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24914"/>
              </p:ext>
            </p:extLst>
          </p:nvPr>
        </p:nvGraphicFramePr>
        <p:xfrm>
          <a:off x="3530600" y="5317066"/>
          <a:ext cx="4216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8200"/>
                <a:gridCol w="210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o/p:</a:t>
                      </a:r>
                      <a:r>
                        <a:rPr lang="en-US" baseline="0" dirty="0" smtClean="0"/>
                        <a:t>  !A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		  v) Assignment Operator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r>
              <a:rPr lang="en-US" dirty="0" smtClean="0"/>
              <a:t>These are used to assign the result of an expression to a variable / it can also be used to assign value to a variable.</a:t>
            </a:r>
          </a:p>
          <a:p>
            <a:r>
              <a:rPr lang="en-US" dirty="0" smtClean="0"/>
              <a:t>In case of assignment operator L.H.S must be a variable but R.H.S can be expression or any constant value.</a:t>
            </a:r>
          </a:p>
          <a:p>
            <a:pPr marL="0" indent="0">
              <a:buNone/>
            </a:pPr>
            <a:r>
              <a:rPr lang="en-US" dirty="0" smtClean="0"/>
              <a:t>e.g.  A = 2,  x = A + 3</a:t>
            </a:r>
          </a:p>
          <a:p>
            <a:r>
              <a:rPr lang="en-US" dirty="0" smtClean="0"/>
              <a:t>C language also supports set of short hand assignment operator 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81590"/>
              </p:ext>
            </p:extLst>
          </p:nvPr>
        </p:nvGraphicFramePr>
        <p:xfrm>
          <a:off x="1905000" y="3793066"/>
          <a:ext cx="8127999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Stmt with simple assign</a:t>
                      </a:r>
                    </a:p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Stmt with shorthand property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baseline="0" dirty="0" smtClean="0"/>
                        <a:t> 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a=a+1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a+=1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baseline="0" dirty="0" smtClean="0"/>
                        <a:t> 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a=a-1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a-=1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baseline="0" dirty="0" smtClean="0"/>
                        <a:t> 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a=a*1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a*=1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baseline="0" dirty="0" smtClean="0"/>
                        <a:t> 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a=a/1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a/=1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baseline="0" dirty="0" smtClean="0"/>
                        <a:t> 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a=a%1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a%=1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7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			vi)Conditional Operator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900"/>
            <a:ext cx="10515600" cy="5326063"/>
          </a:xfrm>
        </p:spPr>
        <p:txBody>
          <a:bodyPr/>
          <a:lstStyle/>
          <a:p>
            <a:r>
              <a:rPr lang="en-US" dirty="0" smtClean="0"/>
              <a:t>Conditional operator operates 3 conditions, hence also known as ternary operator. </a:t>
            </a:r>
          </a:p>
          <a:p>
            <a:pPr marL="0" indent="0">
              <a:buNone/>
            </a:pPr>
            <a:r>
              <a:rPr lang="en-US" dirty="0" smtClean="0"/>
              <a:t>Syntax : expr1 ? expr2 : expr3;</a:t>
            </a:r>
          </a:p>
          <a:p>
            <a:pPr marL="0" indent="0">
              <a:buNone/>
            </a:pPr>
            <a:r>
              <a:rPr lang="en-US" dirty="0" smtClean="0"/>
              <a:t>e.g. (5&gt;10)? </a:t>
            </a:r>
            <a:r>
              <a:rPr lang="en-US" dirty="0"/>
              <a:t>p</a:t>
            </a:r>
            <a:r>
              <a:rPr lang="en-US" dirty="0" smtClean="0"/>
              <a:t>rintf(“5”); : printf(“10”);</a:t>
            </a:r>
          </a:p>
          <a:p>
            <a:r>
              <a:rPr lang="en-US" dirty="0" smtClean="0"/>
              <a:t>Expr1 is evaluated first. Its value is either true or false . If it is true the expr2 is evaluated and this becomes value of complete expr. If expr1 is false, then expr3 is evaluated and this becomes the value of complete expr. Only 1 of the expr’s i.e expr2/ expr3 will be evaluated but not both.</a:t>
            </a:r>
          </a:p>
          <a:p>
            <a:r>
              <a:rPr lang="en-US" dirty="0" smtClean="0"/>
              <a:t>Conditional operator is short form of if…else structure.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			 vii)Bitwise Operator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800100"/>
            <a:ext cx="11963400" cy="5892800"/>
          </a:xfrm>
        </p:spPr>
        <p:txBody>
          <a:bodyPr>
            <a:normAutofit/>
          </a:bodyPr>
          <a:lstStyle/>
          <a:p>
            <a:r>
              <a:rPr lang="en-US" dirty="0" smtClean="0"/>
              <a:t>C language also supports various bitwise operator that operates at bit level. These are used to test bits them in left / right.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o/p of bitwise AND is 1 if all the corresponding bits of all operands is 1.</a:t>
            </a:r>
          </a:p>
          <a:p>
            <a:r>
              <a:rPr lang="en-US" dirty="0"/>
              <a:t>The </a:t>
            </a:r>
            <a:r>
              <a:rPr lang="en-US" dirty="0" smtClean="0"/>
              <a:t>o/p </a:t>
            </a:r>
            <a:r>
              <a:rPr lang="en-US" dirty="0"/>
              <a:t>of bitwise </a:t>
            </a:r>
            <a:r>
              <a:rPr lang="en-US" dirty="0" smtClean="0"/>
              <a:t>OR </a:t>
            </a:r>
            <a:r>
              <a:rPr lang="en-US" dirty="0"/>
              <a:t>is 1 if </a:t>
            </a:r>
            <a:r>
              <a:rPr lang="en-US" dirty="0" smtClean="0"/>
              <a:t>at least one corresponding </a:t>
            </a:r>
            <a:r>
              <a:rPr lang="en-US" dirty="0"/>
              <a:t>bits of all operands is 1.</a:t>
            </a:r>
          </a:p>
          <a:p>
            <a:r>
              <a:rPr lang="en-US" dirty="0" smtClean="0"/>
              <a:t>The o/p of bitwise XOR is 1 if the corresponding bits of 2 operands are opposite.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itwise complement operator is an unary operator. It changes 1 to </a:t>
            </a:r>
            <a:r>
              <a:rPr lang="en-US" smtClean="0"/>
              <a:t>0(condition).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1915"/>
              </p:ext>
            </p:extLst>
          </p:nvPr>
        </p:nvGraphicFramePr>
        <p:xfrm>
          <a:off x="3060700" y="1761066"/>
          <a:ext cx="53086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54300"/>
                <a:gridCol w="2654300"/>
              </a:tblGrid>
              <a:tr h="3306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meaning</a:t>
                      </a:r>
                      <a:endParaRPr lang="en-US" dirty="0"/>
                    </a:p>
                  </a:txBody>
                  <a:tcPr/>
                </a:tc>
              </a:tr>
              <a:tr h="3306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and</a:t>
                      </a:r>
                      <a:endParaRPr lang="en-US" dirty="0"/>
                    </a:p>
                  </a:txBody>
                  <a:tcPr/>
                </a:tc>
              </a:tr>
              <a:tr h="3306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or</a:t>
                      </a:r>
                      <a:endParaRPr lang="en-US" dirty="0"/>
                    </a:p>
                  </a:txBody>
                  <a:tcPr/>
                </a:tc>
              </a:tr>
              <a:tr h="3306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~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Complement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306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exclusive</a:t>
                      </a:r>
                      <a:r>
                        <a:rPr lang="en-US" baseline="0" dirty="0" smtClean="0"/>
                        <a:t> or</a:t>
                      </a:r>
                      <a:endParaRPr lang="en-US" dirty="0"/>
                    </a:p>
                  </a:txBody>
                  <a:tcPr/>
                </a:tc>
              </a:tr>
              <a:tr h="3306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left</a:t>
                      </a:r>
                      <a:endParaRPr lang="en-US" dirty="0"/>
                    </a:p>
                  </a:txBody>
                  <a:tcPr/>
                </a:tc>
              </a:tr>
              <a:tr h="33068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 right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5746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		      viii) Special Operator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39800"/>
            <a:ext cx="10972800" cy="5727700"/>
          </a:xfrm>
        </p:spPr>
        <p:txBody>
          <a:bodyPr>
            <a:normAutofit/>
          </a:bodyPr>
          <a:lstStyle/>
          <a:p>
            <a:r>
              <a:rPr lang="en-US" dirty="0" smtClean="0"/>
              <a:t>C language also supports some special operators as comma, sizeof(), pointer operator (*), member selection operator( . 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i) comma operator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is used to separate variables.</a:t>
            </a:r>
          </a:p>
          <a:p>
            <a:pPr marL="0" indent="0">
              <a:buNone/>
            </a:pPr>
            <a:r>
              <a:rPr lang="en-US" dirty="0" smtClean="0"/>
              <a:t>e.g.     int a,b,c;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ii) sizeof operator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sizeof is a compile time  operator that returns the numbers of bytes the operand occupies. The operand may be a variable , constant or datatype qualifier.</a:t>
            </a:r>
          </a:p>
          <a:p>
            <a:pPr marL="0" indent="0">
              <a:buNone/>
            </a:pPr>
            <a:r>
              <a:rPr lang="en-US" dirty="0" smtClean="0"/>
              <a:t>e.g.  int x,y;</a:t>
            </a:r>
          </a:p>
          <a:p>
            <a:pPr marL="0" indent="0">
              <a:buNone/>
            </a:pPr>
            <a:r>
              <a:rPr lang="en-US" dirty="0" smtClean="0"/>
              <a:t>y=sizeof(x);</a:t>
            </a:r>
          </a:p>
          <a:p>
            <a:pPr marL="0" indent="0">
              <a:buNone/>
            </a:pPr>
            <a:r>
              <a:rPr lang="en-US" dirty="0" smtClean="0"/>
              <a:t>o/p:  y =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Autofit/>
          </a:bodyPr>
          <a:lstStyle/>
          <a:p>
            <a:r>
              <a:rPr lang="en-US" dirty="0" smtClean="0"/>
              <a:t>		  1.3 Data Types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092200"/>
            <a:ext cx="11709400" cy="5084763"/>
          </a:xfrm>
        </p:spPr>
        <p:txBody>
          <a:bodyPr/>
          <a:lstStyle/>
          <a:p>
            <a:r>
              <a:rPr lang="en-US" dirty="0" smtClean="0"/>
              <a:t>Datatype means type of data which we are going to give to computer for processing. It basically used to calculate the memory requirement.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    fig. 1.2. Data types in  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31" y="1899976"/>
            <a:ext cx="8154538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9069"/>
            <a:ext cx="10515600" cy="6127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			       Primary  Data   Types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635000"/>
            <a:ext cx="11874500" cy="622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            These are the built in and fundamental data types 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Integers are whole numbers i.e. numbers without decimal point. All these data types short int, int, long int have signed &amp; unsigned forms. Unsigned numbers are always positive.</a:t>
            </a:r>
          </a:p>
          <a:p>
            <a:pPr mar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point numbers are real numbers. It has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digits of precision. These numbers are denoted by keyword float. When accuracy of floating point number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insufficient , we use double keyword, it has 14 digits precision. To extend precision further , we use long double.</a:t>
            </a:r>
          </a:p>
          <a:p>
            <a:pPr mar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used to specify type of function. When function does not return any value and if there is empty parameter list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declared using keyword char. It stores single character item.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7850" y="1058862"/>
            <a:ext cx="10972800" cy="377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			                  Integer Type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7850" y="2549922"/>
            <a:ext cx="10972800" cy="377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			                 Floating Point Type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79500" y="4611290"/>
            <a:ext cx="10972800" cy="377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			                 Void Type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5777507"/>
            <a:ext cx="10972800" cy="377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			                 Character 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79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Importance  of 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0833100" cy="23622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It is robust language whose rich set of built in functions and operators</a:t>
            </a:r>
            <a:r>
              <a:rPr lang="en-US" dirty="0"/>
              <a:t> </a:t>
            </a:r>
            <a:r>
              <a:rPr lang="en-US" dirty="0" smtClean="0"/>
              <a:t>can be used to write any complex program.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language is very well suited from writing both system s/w and business package. We can also write compilers .</a:t>
            </a:r>
          </a:p>
          <a:p>
            <a:pPr marL="514350" indent="-514350">
              <a:buAutoNum type="arabicPeriod"/>
            </a:pPr>
            <a:r>
              <a:rPr lang="en-US" dirty="0" smtClean="0"/>
              <a:t>We can also write structural programs using C language.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838200" y="3352800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		     Character  Set  of  C 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4350435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40264"/>
              </p:ext>
            </p:extLst>
          </p:nvPr>
        </p:nvGraphicFramePr>
        <p:xfrm>
          <a:off x="1841500" y="4199466"/>
          <a:ext cx="812800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A-Z,</a:t>
                      </a:r>
                      <a:r>
                        <a:rPr lang="en-US" baseline="0" dirty="0" smtClean="0"/>
                        <a:t>  a-z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</a:t>
                      </a:r>
                      <a:r>
                        <a:rPr lang="en-US" b="1" dirty="0" smtClean="0"/>
                        <a:t>DIGITS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0-9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SPECIAL CHARACTER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_</a:t>
                      </a:r>
                      <a:r>
                        <a:rPr lang="en-US" b="1" baseline="0" dirty="0" smtClean="0"/>
                        <a:t> ,! , etc.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WHITE SPACES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tab  , enter , etc.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6026150"/>
            <a:ext cx="10833100" cy="412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The   white  spaces are ignored by compiler unless they are part of strings.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  Storage space requirement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982204"/>
              </p:ext>
            </p:extLst>
          </p:nvPr>
        </p:nvGraphicFramePr>
        <p:xfrm>
          <a:off x="977901" y="1155700"/>
          <a:ext cx="9931400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5209"/>
                <a:gridCol w="3241575"/>
                <a:gridCol w="4394616"/>
              </a:tblGrid>
              <a:tr h="7980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          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     Range</a:t>
                      </a:r>
                      <a:endParaRPr lang="en-US" sz="2400" dirty="0"/>
                    </a:p>
                  </a:txBody>
                  <a:tcPr/>
                </a:tc>
              </a:tr>
              <a:tr h="35961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short int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 bits(1 byte)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-128</a:t>
                      </a:r>
                      <a:r>
                        <a:rPr lang="en-US" baseline="0" dirty="0" smtClean="0"/>
                        <a:t> to 127</a:t>
                      </a:r>
                    </a:p>
                  </a:txBody>
                  <a:tcPr/>
                </a:tc>
              </a:tr>
              <a:tr h="359615">
                <a:tc>
                  <a:txBody>
                    <a:bodyPr/>
                    <a:lstStyle/>
                    <a:p>
                      <a:r>
                        <a:rPr lang="en-US" dirty="0" smtClean="0"/>
                        <a:t>int or signed</a:t>
                      </a:r>
                      <a:r>
                        <a:rPr lang="en-US" baseline="0" dirty="0" smtClean="0"/>
                        <a:t> int 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16 bits(2 bytes)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-32768 to 32767</a:t>
                      </a:r>
                      <a:endParaRPr lang="en-US" dirty="0"/>
                    </a:p>
                  </a:txBody>
                  <a:tcPr/>
                </a:tc>
              </a:tr>
              <a:tr h="359615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16 bits(2 bytes)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65535</a:t>
                      </a:r>
                      <a:endParaRPr lang="en-US" dirty="0"/>
                    </a:p>
                  </a:txBody>
                  <a:tcPr/>
                </a:tc>
              </a:tr>
              <a:tr h="359615">
                <a:tc>
                  <a:txBody>
                    <a:bodyPr/>
                    <a:lstStyle/>
                    <a:p>
                      <a:r>
                        <a:rPr lang="en-US" dirty="0" smtClean="0"/>
                        <a:t>Long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32 bits(4</a:t>
                      </a:r>
                      <a:r>
                        <a:rPr lang="en-US" baseline="0" dirty="0" smtClean="0"/>
                        <a:t> bytes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-2,147,483,648 to 2,147,483,648</a:t>
                      </a:r>
                      <a:endParaRPr lang="en-US" dirty="0"/>
                    </a:p>
                  </a:txBody>
                  <a:tcPr/>
                </a:tc>
              </a:tr>
              <a:tr h="359615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32 bits(4</a:t>
                      </a:r>
                      <a:r>
                        <a:rPr lang="en-US" baseline="0" dirty="0" smtClean="0"/>
                        <a:t> bytes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to 4,294,967,295</a:t>
                      </a:r>
                      <a:endParaRPr lang="en-US" dirty="0"/>
                    </a:p>
                  </a:txBody>
                  <a:tcPr/>
                </a:tc>
              </a:tr>
              <a:tr h="359615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32 bits(4</a:t>
                      </a:r>
                      <a:r>
                        <a:rPr lang="en-US" baseline="0" dirty="0" smtClean="0"/>
                        <a:t> bytes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2^32</a:t>
                      </a:r>
                      <a:endParaRPr lang="en-US" dirty="0"/>
                    </a:p>
                  </a:txBody>
                  <a:tcPr/>
                </a:tc>
              </a:tr>
              <a:tr h="359615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64 bits(8</a:t>
                      </a:r>
                      <a:r>
                        <a:rPr lang="en-US" baseline="0" dirty="0" smtClean="0"/>
                        <a:t> bytes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2^64</a:t>
                      </a:r>
                      <a:endParaRPr lang="en-US" dirty="0"/>
                    </a:p>
                  </a:txBody>
                  <a:tcPr/>
                </a:tc>
              </a:tr>
              <a:tr h="359615"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80 bits(10</a:t>
                      </a:r>
                      <a:r>
                        <a:rPr lang="en-US" baseline="0" dirty="0" smtClean="0"/>
                        <a:t> bytes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2^80</a:t>
                      </a:r>
                      <a:endParaRPr lang="en-US" dirty="0"/>
                    </a:p>
                  </a:txBody>
                  <a:tcPr/>
                </a:tc>
              </a:tr>
              <a:tr h="359615">
                <a:tc>
                  <a:txBody>
                    <a:bodyPr/>
                    <a:lstStyle/>
                    <a:p>
                      <a:r>
                        <a:rPr lang="en-US" dirty="0" smtClean="0"/>
                        <a:t>Char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bits(1</a:t>
                      </a:r>
                      <a:r>
                        <a:rPr lang="en-US" baseline="0" dirty="0" smtClean="0"/>
                        <a:t> byte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-128</a:t>
                      </a:r>
                      <a:r>
                        <a:rPr lang="en-US" baseline="0" dirty="0" smtClean="0"/>
                        <a:t> to 127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Vijayalaxmi D Wakode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5445522"/>
            <a:ext cx="10972800" cy="377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			      Table    1.2 Primary data types in 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18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lstStyle/>
          <a:p>
            <a:r>
              <a:rPr lang="en-US" dirty="0" smtClean="0"/>
              <a:t>	             1.4 Variables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117600"/>
            <a:ext cx="12077700" cy="5194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variable is used to store data. It tells compiler variable name and data type of variable.</a:t>
            </a:r>
          </a:p>
          <a:p>
            <a:pPr marL="0" indent="0">
              <a:buNone/>
            </a:pPr>
            <a:r>
              <a:rPr lang="en-US" dirty="0" smtClean="0"/>
              <a:t>   Declaration : datatype identifier;</a:t>
            </a:r>
          </a:p>
          <a:p>
            <a:pPr marL="0" indent="0">
              <a:buNone/>
            </a:pPr>
            <a:r>
              <a:rPr lang="en-US" dirty="0" smtClean="0"/>
              <a:t>   e.g. int x,y,z;</a:t>
            </a:r>
          </a:p>
          <a:p>
            <a:pPr marL="0" indent="0">
              <a:buNone/>
            </a:pPr>
            <a:r>
              <a:rPr lang="en-US" dirty="0" smtClean="0"/>
              <a:t>Converting lower type to higher type and vice versa, is known as type conversion.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Lower type is automatically converted into higher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is the process of local conversion. Its also known as type casting </a:t>
            </a:r>
          </a:p>
          <a:p>
            <a:pPr marL="0" indent="0">
              <a:buNone/>
            </a:pPr>
            <a:r>
              <a:rPr lang="en-US" dirty="0" smtClean="0"/>
              <a:t>Syntax :  (type name) expression;</a:t>
            </a:r>
          </a:p>
          <a:p>
            <a:pPr marL="0" indent="0">
              <a:buNone/>
            </a:pPr>
            <a:r>
              <a:rPr lang="en-US" dirty="0" smtClean="0"/>
              <a:t>Type name is standard data type in 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Vijayalaxmi D Wakode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2442046"/>
            <a:ext cx="10972800" cy="413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				   Type Conversion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387675"/>
            <a:ext cx="10972800" cy="377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			</a:t>
            </a:r>
            <a:r>
              <a:rPr lang="en-US" sz="2400" dirty="0" smtClean="0"/>
              <a:t>                 a) Implicit Conversion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4417317"/>
            <a:ext cx="10972800" cy="377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			                 </a:t>
            </a:r>
            <a:r>
              <a:rPr lang="en-US" sz="2400" dirty="0" smtClean="0"/>
              <a:t>b)Explicit Conversion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40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 dirty="0" smtClean="0"/>
              <a:t>1.5 Input and Output </a:t>
            </a:r>
            <a:r>
              <a:rPr lang="en-US" dirty="0"/>
              <a:t>in 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Vijayalaxmi D Wakode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fig.1.3 input/output function in 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1282700"/>
            <a:ext cx="6337300" cy="39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3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40800" cy="511175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 </a:t>
            </a:r>
            <a:r>
              <a:rPr lang="en-US" dirty="0" smtClean="0"/>
              <a:t>specifiers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56182"/>
              </p:ext>
            </p:extLst>
          </p:nvPr>
        </p:nvGraphicFramePr>
        <p:xfrm>
          <a:off x="838200" y="1651000"/>
          <a:ext cx="9093200" cy="4094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2700"/>
                <a:gridCol w="5270500"/>
              </a:tblGrid>
              <a:tr h="5757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                     symbol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use</a:t>
                      </a:r>
                      <a:endParaRPr lang="en-US" dirty="0"/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%d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%f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%c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value</a:t>
                      </a:r>
                      <a:endParaRPr lang="en-US" dirty="0"/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%s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value</a:t>
                      </a:r>
                      <a:endParaRPr lang="en-US" dirty="0"/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%u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integer</a:t>
                      </a:r>
                      <a:r>
                        <a:rPr lang="en-US" baseline="0" dirty="0" smtClean="0"/>
                        <a:t> value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%</a:t>
                      </a:r>
                      <a:r>
                        <a:rPr lang="en-US" dirty="0" err="1" smtClean="0"/>
                        <a:t>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3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1.6 Structure of C Program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75666"/>
              </p:ext>
            </p:extLst>
          </p:nvPr>
        </p:nvGraphicFramePr>
        <p:xfrm>
          <a:off x="1104900" y="916305"/>
          <a:ext cx="7848600" cy="5760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848600"/>
              </a:tblGrid>
              <a:tr h="424666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Documentation</a:t>
                      </a:r>
                      <a:r>
                        <a:rPr lang="en-US" sz="2800" b="0" baseline="0" dirty="0" smtClean="0"/>
                        <a:t> Section</a:t>
                      </a:r>
                      <a:endParaRPr lang="en-US" sz="2800" b="0" dirty="0"/>
                    </a:p>
                  </a:txBody>
                  <a:tcPr/>
                </a:tc>
              </a:tr>
              <a:tr h="42466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Link</a:t>
                      </a:r>
                      <a:r>
                        <a:rPr lang="en-US" sz="2800" baseline="0" dirty="0" smtClean="0"/>
                        <a:t> Section</a:t>
                      </a:r>
                      <a:endParaRPr lang="en-US" sz="2800" dirty="0"/>
                    </a:p>
                  </a:txBody>
                  <a:tcPr/>
                </a:tc>
              </a:tr>
              <a:tr h="42466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Definition Section</a:t>
                      </a:r>
                      <a:endParaRPr lang="en-US" sz="2800" dirty="0"/>
                    </a:p>
                  </a:txBody>
                  <a:tcPr/>
                </a:tc>
              </a:tr>
              <a:tr h="42466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Global Declaration Section</a:t>
                      </a:r>
                      <a:endParaRPr lang="en-US" sz="2800" dirty="0"/>
                    </a:p>
                  </a:txBody>
                  <a:tcPr/>
                </a:tc>
              </a:tr>
              <a:tr h="42466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Main()</a:t>
                      </a:r>
                      <a:endParaRPr lang="en-US" sz="2800" dirty="0"/>
                    </a:p>
                  </a:txBody>
                  <a:tcPr/>
                </a:tc>
              </a:tr>
              <a:tr h="182356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</a:t>
                      </a:r>
                    </a:p>
                    <a:p>
                      <a:r>
                        <a:rPr lang="en-US" sz="2800" dirty="0" smtClean="0"/>
                        <a:t>                Declaration</a:t>
                      </a:r>
                      <a:r>
                        <a:rPr lang="en-US" sz="2800" baseline="0" dirty="0" smtClean="0"/>
                        <a:t> Part;</a:t>
                      </a:r>
                      <a:endParaRPr lang="en-US" sz="2800" dirty="0" smtClean="0"/>
                    </a:p>
                    <a:p>
                      <a:r>
                        <a:rPr lang="en-US" sz="2800" dirty="0" smtClean="0"/>
                        <a:t>                Executable Part;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}</a:t>
                      </a:r>
                      <a:endParaRPr lang="en-US" sz="2800" dirty="0"/>
                    </a:p>
                  </a:txBody>
                  <a:tcPr/>
                </a:tc>
              </a:tr>
              <a:tr h="7743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Subprogram Section :</a:t>
                      </a:r>
                    </a:p>
                    <a:p>
                      <a:r>
                        <a:rPr lang="en-US" sz="2800" dirty="0" smtClean="0"/>
                        <a:t>Function 1, Function 2, Function 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800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1.2  TOKENS  IN 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31900"/>
            <a:ext cx="10947400" cy="4945063"/>
          </a:xfrm>
        </p:spPr>
        <p:txBody>
          <a:bodyPr/>
          <a:lstStyle/>
          <a:p>
            <a:r>
              <a:rPr lang="en-US" dirty="0" smtClean="0"/>
              <a:t>To form a program i.e. set of executable  statement , we need grammar. Like all language , C language also has its own rules and grammar known as syntactic rules / syntax.</a:t>
            </a:r>
          </a:p>
          <a:p>
            <a:r>
              <a:rPr lang="en-US" dirty="0" smtClean="0"/>
              <a:t>The smallest individual unit in a program is known as ‘Token’.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88" y="2984500"/>
            <a:ext cx="9307224" cy="243698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20693"/>
              </p:ext>
            </p:extLst>
          </p:nvPr>
        </p:nvGraphicFramePr>
        <p:xfrm>
          <a:off x="1587498" y="5050646"/>
          <a:ext cx="8382000" cy="9564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7000"/>
                <a:gridCol w="1397000"/>
                <a:gridCol w="1397000"/>
                <a:gridCol w="1397000"/>
                <a:gridCol w="1397000"/>
                <a:gridCol w="1397000"/>
              </a:tblGrid>
              <a:tr h="956454">
                <a:tc>
                  <a:txBody>
                    <a:bodyPr/>
                    <a:lstStyle/>
                    <a:p>
                      <a:r>
                        <a:rPr lang="en-US" dirty="0" smtClean="0"/>
                        <a:t>e.g. int, char, float, do , </a:t>
                      </a:r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, hello,</a:t>
                      </a:r>
                      <a:r>
                        <a:rPr lang="en-US" baseline="0" dirty="0" smtClean="0"/>
                        <a:t> world,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</a:p>
                    <a:p>
                      <a:r>
                        <a:rPr lang="en-US" dirty="0" smtClean="0"/>
                        <a:t>10,5, 90.11,</a:t>
                      </a:r>
                    </a:p>
                    <a:p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</a:p>
                    <a:p>
                      <a:r>
                        <a:rPr lang="en-US" dirty="0" smtClean="0"/>
                        <a:t>+ ,</a:t>
                      </a:r>
                      <a:r>
                        <a:rPr lang="en-US" baseline="0" dirty="0" smtClean="0"/>
                        <a:t> - , * , %,/,</a:t>
                      </a:r>
                    </a:p>
                    <a:p>
                      <a:r>
                        <a:rPr lang="en-US" baseline="0" dirty="0" err="1" smtClean="0"/>
                        <a:t>etc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 “Hello</a:t>
                      </a:r>
                      <a:r>
                        <a:rPr lang="en-US" baseline="0" dirty="0" smtClean="0"/>
                        <a:t> This is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lecture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 </a:t>
                      </a:r>
                    </a:p>
                    <a:p>
                      <a:r>
                        <a:rPr lang="en-US" dirty="0" smtClean="0"/>
                        <a:t>{},[], </a:t>
                      </a:r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7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				   </a:t>
            </a:r>
            <a:r>
              <a:rPr lang="en-US" sz="2800" b="1" dirty="0" smtClean="0"/>
              <a:t>i) Keywords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7900"/>
            <a:ext cx="10515600" cy="5715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keyword is a reserved word whose meaning can’t be changed by user.</a:t>
            </a:r>
          </a:p>
          <a:p>
            <a:r>
              <a:rPr lang="en-US" dirty="0" smtClean="0"/>
              <a:t>Keyword serves as a basic building block for program design and development. The keywords must be written in ‘Lower Case’ , they have predefined meaning .</a:t>
            </a:r>
          </a:p>
          <a:p>
            <a:r>
              <a:rPr lang="en-US" dirty="0" smtClean="0"/>
              <a:t>The C language consists of 32 keywords.																																																																																																										           Table  1.1    Keywords in ANSI C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25" y="3414713"/>
            <a:ext cx="5010150" cy="27241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4500"/>
            <a:ext cx="10515600" cy="5461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				    ii)Identifier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/>
          <a:lstStyle/>
          <a:p>
            <a:r>
              <a:rPr lang="en-US" dirty="0" smtClean="0"/>
              <a:t>The words other than the keywords that are used in C program are known as ‘Identifiers’. These are the names that can be given to various program elements as variable, function, etc.</a:t>
            </a:r>
          </a:p>
          <a:p>
            <a:r>
              <a:rPr lang="en-US" dirty="0" smtClean="0"/>
              <a:t>Identifier is user defined name.</a:t>
            </a:r>
          </a:p>
          <a:p>
            <a:r>
              <a:rPr lang="en-US" dirty="0" smtClean="0"/>
              <a:t>The language identifies only 1</a:t>
            </a:r>
            <a:r>
              <a:rPr lang="en-US" baseline="30000" dirty="0" smtClean="0"/>
              <a:t>st</a:t>
            </a:r>
            <a:r>
              <a:rPr lang="en-US" dirty="0" smtClean="0"/>
              <a:t>  32 characters as the identifiers.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u="sng" dirty="0" smtClean="0"/>
              <a:t>Naming rules for identifier   </a:t>
            </a:r>
            <a:endParaRPr lang="en-US" u="sng" dirty="0"/>
          </a:p>
          <a:p>
            <a:pPr marL="457200" indent="-457200">
              <a:buAutoNum type="alphaLcParenR"/>
            </a:pPr>
            <a:r>
              <a:rPr lang="en-US" sz="2400" dirty="0" smtClean="0"/>
              <a:t>First  letter  of  identifier  should  not  start  with  a  digit</a:t>
            </a:r>
          </a:p>
          <a:p>
            <a:pPr marL="457200" indent="-457200">
              <a:buAutoNum type="alphaLcParenR"/>
            </a:pPr>
            <a:r>
              <a:rPr lang="en-US" sz="2400" dirty="0" smtClean="0"/>
              <a:t>Upper  case  and  lower  case  letters  are   different</a:t>
            </a:r>
          </a:p>
          <a:p>
            <a:pPr marL="457200" indent="-457200">
              <a:buAutoNum type="alphaLcParenR"/>
            </a:pPr>
            <a:r>
              <a:rPr lang="en-US" sz="2400" dirty="0" smtClean="0"/>
              <a:t>The  keyword  name  can’t  be  identifier </a:t>
            </a:r>
          </a:p>
          <a:p>
            <a:pPr marL="457200" indent="-457200">
              <a:buAutoNum type="alphaLcParenR"/>
            </a:pPr>
            <a:r>
              <a:rPr lang="en-US" sz="2400" dirty="0" smtClean="0"/>
              <a:t>White  spaces  and special  symbols  except  underscore( _ ) are not allowed 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				    iii</a:t>
            </a:r>
            <a:r>
              <a:rPr lang="en-US" sz="2800" dirty="0" smtClean="0"/>
              <a:t>) </a:t>
            </a:r>
            <a:r>
              <a:rPr lang="en-US" sz="2800" b="1" dirty="0" smtClean="0"/>
              <a:t>Constants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300"/>
            <a:ext cx="10515600" cy="57785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C language , the constants are referred to fixed values that don’t change during program execution.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Figure 1.1:  Types of constants in 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8607"/>
            <a:ext cx="10058400" cy="426537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</a:t>
            </a:r>
            <a:r>
              <a:rPr lang="en-US" sz="2400" dirty="0" smtClean="0"/>
              <a:t>	</a:t>
            </a:r>
            <a:r>
              <a:rPr lang="en-US" sz="2700" dirty="0" smtClean="0"/>
              <a:t>a)Integer Constants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4991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Decimal Integers : consists of a set of digits 0 to 9 preceded by an optional + or – sign. Spaces, commas and non digit characters are not permitted between digits.</a:t>
            </a:r>
          </a:p>
          <a:p>
            <a:pPr marL="0" indent="0">
              <a:buNone/>
            </a:pPr>
            <a:r>
              <a:rPr lang="en-US" sz="2400" dirty="0" smtClean="0"/>
              <a:t>e.g.  	12, -44 , 787878</a:t>
            </a:r>
          </a:p>
          <a:p>
            <a:r>
              <a:rPr lang="en-US" sz="2400" dirty="0" smtClean="0"/>
              <a:t>Octal Integers : consists of any combination of digits from 0 to 7 with prefix O.</a:t>
            </a:r>
          </a:p>
          <a:p>
            <a:pPr marL="0" indent="0">
              <a:buNone/>
            </a:pPr>
            <a:r>
              <a:rPr lang="en-US" sz="2400" dirty="0" smtClean="0"/>
              <a:t>e.g.  	O26, O22 , O7</a:t>
            </a:r>
          </a:p>
          <a:p>
            <a:r>
              <a:rPr lang="en-US" sz="2400" dirty="0" smtClean="0"/>
              <a:t>Hexadecimal Integers :  it is preceded by OX or Ox, they may contain alphabets from A to F(10-15) or a to f</a:t>
            </a:r>
            <a:r>
              <a:rPr lang="en-US" sz="2400" dirty="0"/>
              <a:t>(10-15)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					</a:t>
            </a:r>
            <a:endParaRPr lang="en-US" sz="2400" dirty="0"/>
          </a:p>
          <a:p>
            <a:r>
              <a:rPr lang="en-US" sz="2400" dirty="0" smtClean="0"/>
              <a:t>The quantities that are represented by numbers containing fractional parts are called real or floating point constants. These quantities are represented by numbers containing fractional parts like 98.72.</a:t>
            </a:r>
          </a:p>
          <a:p>
            <a:pPr marL="0" indent="0">
              <a:buNone/>
            </a:pPr>
            <a:r>
              <a:rPr lang="en-US" sz="2400" dirty="0" smtClean="0"/>
              <a:t>e.g.  	0.0023,  -9.8										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844925"/>
            <a:ext cx="10515600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400" dirty="0" smtClean="0"/>
              <a:t>	</a:t>
            </a:r>
            <a:r>
              <a:rPr lang="en-US" sz="2700" dirty="0"/>
              <a:t>b</a:t>
            </a:r>
            <a:r>
              <a:rPr lang="en-US" sz="2700" dirty="0" smtClean="0"/>
              <a:t>)Real Constants</a:t>
            </a:r>
            <a:endParaRPr lang="en-US" sz="31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</a:t>
            </a:r>
            <a:r>
              <a:rPr lang="en-US" sz="3100" dirty="0" smtClean="0"/>
              <a:t>c) single  character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000"/>
            <a:ext cx="10515600" cy="568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constants are of a single character may be an alphabet, digit or special symbol that is enclosed in a pairs of single quotation marks .</a:t>
            </a:r>
          </a:p>
          <a:p>
            <a:pPr marL="0" indent="0">
              <a:buNone/>
            </a:pPr>
            <a:r>
              <a:rPr lang="en-US" sz="2400" dirty="0" smtClean="0"/>
              <a:t>e.g.  	‘x’ , ‘12’ , ‘ . ’ , etc.</a:t>
            </a:r>
          </a:p>
          <a:p>
            <a:pPr marL="0" indent="0">
              <a:buNone/>
            </a:pPr>
            <a:r>
              <a:rPr lang="en-US" sz="2400" dirty="0" smtClean="0"/>
              <a:t>																						</a:t>
            </a:r>
          </a:p>
          <a:p>
            <a:r>
              <a:rPr lang="en-US" sz="2400" dirty="0" smtClean="0"/>
              <a:t>These consists of the sequence of characters that are enclosed within a pairs of a double quotation marks.</a:t>
            </a:r>
          </a:p>
          <a:p>
            <a:pPr marL="0" indent="0">
              <a:buNone/>
            </a:pPr>
            <a:r>
              <a:rPr lang="en-US" sz="2400" dirty="0" smtClean="0"/>
              <a:t>e.g.  	“Introduction of C” ,  “XYZ  123 ” ,  etc.</a:t>
            </a:r>
          </a:p>
          <a:p>
            <a:r>
              <a:rPr lang="en-US" sz="2400" dirty="0" smtClean="0"/>
              <a:t>In C ,  every string is terminated by ‘\0’ . It is null character that is automatically added to the string by the compiler . It is backslash character constant. These are also known as escape sequence character .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2300" y="2260601"/>
            <a:ext cx="10515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			  </a:t>
            </a:r>
            <a:r>
              <a:rPr lang="en-US" sz="3400" dirty="0" smtClean="0"/>
              <a:t>d) string  character  constants</a:t>
            </a:r>
            <a:endParaRPr lang="en-US" sz="5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2800" dirty="0" smtClean="0"/>
              <a:t>			Escape sequence characters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Backslash used in front of these characters tells the compiler to escape from regular behavior and perform the desired function.</a:t>
            </a:r>
          </a:p>
          <a:p>
            <a:r>
              <a:rPr lang="en-US" dirty="0" smtClean="0"/>
              <a:t> List of the other such characters is as shown </a:t>
            </a:r>
          </a:p>
          <a:p>
            <a:pPr marL="0" indent="0">
              <a:buNone/>
            </a:pPr>
            <a:r>
              <a:rPr lang="en-US" dirty="0" smtClean="0"/>
              <a:t>	\n	new line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\b	backspace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\t	horizontal space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\o	null character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\r	carriage return</a:t>
            </a:r>
          </a:p>
          <a:p>
            <a:r>
              <a:rPr lang="en-US" dirty="0" smtClean="0"/>
              <a:t>The constants can be defined in 2 ways in program. </a:t>
            </a:r>
          </a:p>
          <a:p>
            <a:pPr marL="0" indent="0">
              <a:buNone/>
            </a:pPr>
            <a:r>
              <a:rPr lang="en-US" dirty="0" smtClean="0"/>
              <a:t>-we can give a direct value that is used as constant. E.g. int a=10.</a:t>
            </a:r>
          </a:p>
          <a:p>
            <a:pPr marL="0" indent="0">
              <a:buNone/>
            </a:pPr>
            <a:r>
              <a:rPr lang="en-US" dirty="0" smtClean="0"/>
              <a:t>-we can use #define preprocessor directive. E.g. #define PI 3.14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Vijayalaxmi D Wakode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3995</TotalTime>
  <Words>1494</Words>
  <Application>Microsoft Office PowerPoint</Application>
  <PresentationFormat>Widescreen</PresentationFormat>
  <Paragraphs>403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1.1  History  of  C  Language</vt:lpstr>
      <vt:lpstr>   Importance  of  C</vt:lpstr>
      <vt:lpstr>   1.2  TOKENS  IN  C</vt:lpstr>
      <vt:lpstr>       i) Keywords</vt:lpstr>
      <vt:lpstr>        ii)Identifier</vt:lpstr>
      <vt:lpstr>        iii) Constants</vt:lpstr>
      <vt:lpstr>    a)Integer Constants</vt:lpstr>
      <vt:lpstr>   c) single  character  constants</vt:lpstr>
      <vt:lpstr>   Escape sequence characters</vt:lpstr>
      <vt:lpstr>        iv)Operator</vt:lpstr>
      <vt:lpstr>        a) Arithmetic Operator</vt:lpstr>
      <vt:lpstr>         b)Comparison Operator</vt:lpstr>
      <vt:lpstr>    c) Logical Operator</vt:lpstr>
      <vt:lpstr>     v) Assignment Operator</vt:lpstr>
      <vt:lpstr>    vi)Conditional Operator</vt:lpstr>
      <vt:lpstr>     vii)Bitwise Operator</vt:lpstr>
      <vt:lpstr>         viii) Special Operator</vt:lpstr>
      <vt:lpstr>    1.3 Data Types in C</vt:lpstr>
      <vt:lpstr>          Primary  Data   Types </vt:lpstr>
      <vt:lpstr>    Storage space requirement</vt:lpstr>
      <vt:lpstr>              1.4 Variables in C</vt:lpstr>
      <vt:lpstr>1.5 Input and Output in C</vt:lpstr>
      <vt:lpstr>Format specifiers </vt:lpstr>
      <vt:lpstr>1.6 Structure of C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 History  of  C  Language</dc:title>
  <dc:creator>Vijaya</dc:creator>
  <cp:lastModifiedBy>Vijayalaxmi Wakode</cp:lastModifiedBy>
  <cp:revision>113</cp:revision>
  <dcterms:created xsi:type="dcterms:W3CDTF">2016-07-24T05:14:13Z</dcterms:created>
  <dcterms:modified xsi:type="dcterms:W3CDTF">2017-02-19T12:00:40Z</dcterms:modified>
</cp:coreProperties>
</file>