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70" r:id="rId5"/>
    <p:sldId id="271" r:id="rId6"/>
    <p:sldId id="261" r:id="rId7"/>
    <p:sldId id="259" r:id="rId8"/>
    <p:sldId id="273" r:id="rId9"/>
    <p:sldId id="274" r:id="rId10"/>
    <p:sldId id="262" r:id="rId11"/>
    <p:sldId id="272" r:id="rId12"/>
    <p:sldId id="266" r:id="rId13"/>
    <p:sldId id="264" r:id="rId14"/>
    <p:sldId id="278" r:id="rId15"/>
    <p:sldId id="268" r:id="rId16"/>
    <p:sldId id="269" r:id="rId17"/>
    <p:sldId id="267" r:id="rId18"/>
    <p:sldId id="279"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885FCA-CF78-4E98-A88A-9E71C5E59BA4}"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538F5804-1D1E-412F-8229-9FE5443D5214}">
      <dgm:prSet phldrT="[Text]" custT="1"/>
      <dgm:spPr>
        <a:solidFill>
          <a:schemeClr val="accent4">
            <a:lumMod val="60000"/>
            <a:lumOff val="40000"/>
          </a:schemeClr>
        </a:solidFill>
      </dgm:spPr>
      <dgm:t>
        <a:bodyPr/>
        <a:lstStyle/>
        <a:p>
          <a:r>
            <a:rPr lang="en-GB" sz="1800" dirty="0">
              <a:solidFill>
                <a:srgbClr val="C00000"/>
              </a:solidFill>
            </a:rPr>
            <a:t>Target</a:t>
          </a:r>
          <a:r>
            <a:rPr lang="en-GB" sz="1800" dirty="0"/>
            <a:t> </a:t>
          </a:r>
          <a:r>
            <a:rPr lang="en-GB" sz="1800" dirty="0">
              <a:solidFill>
                <a:srgbClr val="C00000"/>
              </a:solidFill>
            </a:rPr>
            <a:t>Variables</a:t>
          </a:r>
          <a:endParaRPr lang="en-IN" sz="1800" dirty="0">
            <a:solidFill>
              <a:srgbClr val="C00000"/>
            </a:solidFill>
          </a:endParaRPr>
        </a:p>
      </dgm:t>
    </dgm:pt>
    <dgm:pt modelId="{61BDE96D-2CB8-4561-B589-FF8EA04C5323}" type="parTrans" cxnId="{2CB7531C-7373-4F2B-B66C-F1213B7E543E}">
      <dgm:prSet/>
      <dgm:spPr/>
      <dgm:t>
        <a:bodyPr/>
        <a:lstStyle/>
        <a:p>
          <a:endParaRPr lang="en-IN"/>
        </a:p>
      </dgm:t>
    </dgm:pt>
    <dgm:pt modelId="{6789255A-36C0-4536-A3F9-91032C08EA75}" type="sibTrans" cxnId="{2CB7531C-7373-4F2B-B66C-F1213B7E543E}">
      <dgm:prSet/>
      <dgm:spPr/>
      <dgm:t>
        <a:bodyPr/>
        <a:lstStyle/>
        <a:p>
          <a:endParaRPr lang="en-IN"/>
        </a:p>
      </dgm:t>
    </dgm:pt>
    <dgm:pt modelId="{FC973170-0369-4DFB-9F01-67C0B8335D67}">
      <dgm:prSet phldrT="[Text]" custT="1"/>
      <dgm:spPr>
        <a:solidFill>
          <a:schemeClr val="accent4">
            <a:lumMod val="60000"/>
            <a:lumOff val="40000"/>
          </a:schemeClr>
        </a:solidFill>
      </dgm:spPr>
      <dgm:t>
        <a:bodyPr/>
        <a:lstStyle/>
        <a:p>
          <a:r>
            <a:rPr lang="en-GB" sz="1800" dirty="0">
              <a:solidFill>
                <a:srgbClr val="C00000"/>
              </a:solidFill>
            </a:rPr>
            <a:t>Other</a:t>
          </a:r>
          <a:r>
            <a:rPr lang="en-GB" sz="1800" dirty="0"/>
            <a:t> </a:t>
          </a:r>
          <a:r>
            <a:rPr lang="en-GB" sz="1800" dirty="0">
              <a:solidFill>
                <a:srgbClr val="C00000"/>
              </a:solidFill>
            </a:rPr>
            <a:t>Variables</a:t>
          </a:r>
          <a:endParaRPr lang="en-IN" sz="1800" dirty="0">
            <a:solidFill>
              <a:srgbClr val="C00000"/>
            </a:solidFill>
          </a:endParaRPr>
        </a:p>
      </dgm:t>
    </dgm:pt>
    <dgm:pt modelId="{A286E1CB-F3A2-4562-A2DF-DD702775FB10}" type="parTrans" cxnId="{9770D6FC-1D36-4427-932E-7688F99871C4}">
      <dgm:prSet/>
      <dgm:spPr/>
      <dgm:t>
        <a:bodyPr/>
        <a:lstStyle/>
        <a:p>
          <a:endParaRPr lang="en-IN"/>
        </a:p>
      </dgm:t>
    </dgm:pt>
    <dgm:pt modelId="{9D6C2FE6-5DB5-4D04-8EF0-5D7508F7DBDF}" type="sibTrans" cxnId="{9770D6FC-1D36-4427-932E-7688F99871C4}">
      <dgm:prSet/>
      <dgm:spPr/>
      <dgm:t>
        <a:bodyPr/>
        <a:lstStyle/>
        <a:p>
          <a:endParaRPr lang="en-IN"/>
        </a:p>
      </dgm:t>
    </dgm:pt>
    <dgm:pt modelId="{56CA2DEF-9BB0-49A2-822F-C0D51713D7C3}" type="pres">
      <dgm:prSet presAssocID="{97885FCA-CF78-4E98-A88A-9E71C5E59BA4}" presName="Name0" presStyleCnt="0">
        <dgm:presLayoutVars>
          <dgm:dir/>
          <dgm:animLvl val="lvl"/>
          <dgm:resizeHandles val="exact"/>
        </dgm:presLayoutVars>
      </dgm:prSet>
      <dgm:spPr/>
    </dgm:pt>
    <dgm:pt modelId="{F4134185-23AE-495C-B290-4AAF5564D498}" type="pres">
      <dgm:prSet presAssocID="{538F5804-1D1E-412F-8229-9FE5443D5214}" presName="parTxOnly" presStyleLbl="node1" presStyleIdx="0" presStyleCnt="2" custScaleX="48639" custScaleY="13829" custLinFactNeighborX="-40120" custLinFactNeighborY="-94300">
        <dgm:presLayoutVars>
          <dgm:chMax val="0"/>
          <dgm:chPref val="0"/>
          <dgm:bulletEnabled val="1"/>
        </dgm:presLayoutVars>
      </dgm:prSet>
      <dgm:spPr/>
    </dgm:pt>
    <dgm:pt modelId="{8AD71E76-FB89-42C2-9F26-C4A1CC83C55D}" type="pres">
      <dgm:prSet presAssocID="{6789255A-36C0-4536-A3F9-91032C08EA75}" presName="parTxOnlySpace" presStyleCnt="0"/>
      <dgm:spPr/>
    </dgm:pt>
    <dgm:pt modelId="{3F7E99D3-6926-46C5-B0D9-02062645231E}" type="pres">
      <dgm:prSet presAssocID="{FC973170-0369-4DFB-9F01-67C0B8335D67}" presName="parTxOnly" presStyleLbl="node1" presStyleIdx="1" presStyleCnt="2" custScaleX="50615" custScaleY="13246" custLinFactX="-34061" custLinFactNeighborX="-100000" custLinFactNeighborY="17310">
        <dgm:presLayoutVars>
          <dgm:chMax val="0"/>
          <dgm:chPref val="0"/>
          <dgm:bulletEnabled val="1"/>
        </dgm:presLayoutVars>
      </dgm:prSet>
      <dgm:spPr/>
    </dgm:pt>
  </dgm:ptLst>
  <dgm:cxnLst>
    <dgm:cxn modelId="{F92C2508-DB3A-46F1-8F05-CA8AD8AFB8A0}" type="presOf" srcId="{538F5804-1D1E-412F-8229-9FE5443D5214}" destId="{F4134185-23AE-495C-B290-4AAF5564D498}" srcOrd="0" destOrd="0" presId="urn:microsoft.com/office/officeart/2005/8/layout/chevron1"/>
    <dgm:cxn modelId="{E850D414-0115-41A9-8FF0-301656AD8DFB}" type="presOf" srcId="{FC973170-0369-4DFB-9F01-67C0B8335D67}" destId="{3F7E99D3-6926-46C5-B0D9-02062645231E}" srcOrd="0" destOrd="0" presId="urn:microsoft.com/office/officeart/2005/8/layout/chevron1"/>
    <dgm:cxn modelId="{2CB7531C-7373-4F2B-B66C-F1213B7E543E}" srcId="{97885FCA-CF78-4E98-A88A-9E71C5E59BA4}" destId="{538F5804-1D1E-412F-8229-9FE5443D5214}" srcOrd="0" destOrd="0" parTransId="{61BDE96D-2CB8-4561-B589-FF8EA04C5323}" sibTransId="{6789255A-36C0-4536-A3F9-91032C08EA75}"/>
    <dgm:cxn modelId="{02C4F85D-C6B0-461C-A56C-86DDF4B4AE51}" type="presOf" srcId="{97885FCA-CF78-4E98-A88A-9E71C5E59BA4}" destId="{56CA2DEF-9BB0-49A2-822F-C0D51713D7C3}" srcOrd="0" destOrd="0" presId="urn:microsoft.com/office/officeart/2005/8/layout/chevron1"/>
    <dgm:cxn modelId="{9770D6FC-1D36-4427-932E-7688F99871C4}" srcId="{97885FCA-CF78-4E98-A88A-9E71C5E59BA4}" destId="{FC973170-0369-4DFB-9F01-67C0B8335D67}" srcOrd="1" destOrd="0" parTransId="{A286E1CB-F3A2-4562-A2DF-DD702775FB10}" sibTransId="{9D6C2FE6-5DB5-4D04-8EF0-5D7508F7DBDF}"/>
    <dgm:cxn modelId="{2CBDF3A3-FAD2-4CB1-BEF9-ED3872A18916}" type="presParOf" srcId="{56CA2DEF-9BB0-49A2-822F-C0D51713D7C3}" destId="{F4134185-23AE-495C-B290-4AAF5564D498}" srcOrd="0" destOrd="0" presId="urn:microsoft.com/office/officeart/2005/8/layout/chevron1"/>
    <dgm:cxn modelId="{98785369-0A98-4A28-8535-4DA6FE35D388}" type="presParOf" srcId="{56CA2DEF-9BB0-49A2-822F-C0D51713D7C3}" destId="{8AD71E76-FB89-42C2-9F26-C4A1CC83C55D}" srcOrd="1" destOrd="0" presId="urn:microsoft.com/office/officeart/2005/8/layout/chevron1"/>
    <dgm:cxn modelId="{AB4BB5DE-BFF6-4940-BFF5-9777C172DF63}" type="presParOf" srcId="{56CA2DEF-9BB0-49A2-822F-C0D51713D7C3}" destId="{3F7E99D3-6926-46C5-B0D9-02062645231E}"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34185-23AE-495C-B290-4AAF5564D498}">
      <dsp:nvSpPr>
        <dsp:cNvPr id="0" name=""/>
        <dsp:cNvSpPr/>
      </dsp:nvSpPr>
      <dsp:spPr>
        <a:xfrm>
          <a:off x="72982" y="79905"/>
          <a:ext cx="2517817" cy="286345"/>
        </a:xfrm>
        <a:prstGeom prst="chevron">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C00000"/>
              </a:solidFill>
            </a:rPr>
            <a:t>Target</a:t>
          </a:r>
          <a:r>
            <a:rPr lang="en-GB" sz="1800" kern="1200" dirty="0"/>
            <a:t> </a:t>
          </a:r>
          <a:r>
            <a:rPr lang="en-GB" sz="1800" kern="1200" dirty="0">
              <a:solidFill>
                <a:srgbClr val="C00000"/>
              </a:solidFill>
            </a:rPr>
            <a:t>Variables</a:t>
          </a:r>
          <a:endParaRPr lang="en-IN" sz="1800" kern="1200" dirty="0">
            <a:solidFill>
              <a:srgbClr val="C00000"/>
            </a:solidFill>
          </a:endParaRPr>
        </a:p>
      </dsp:txBody>
      <dsp:txXfrm>
        <a:off x="216155" y="79905"/>
        <a:ext cx="2231472" cy="286345"/>
      </dsp:txXfrm>
    </dsp:sp>
    <dsp:sp modelId="{3F7E99D3-6926-46C5-B0D9-02062645231E}">
      <dsp:nvSpPr>
        <dsp:cNvPr id="0" name=""/>
        <dsp:cNvSpPr/>
      </dsp:nvSpPr>
      <dsp:spPr>
        <a:xfrm>
          <a:off x="0" y="2396955"/>
          <a:ext cx="2620105" cy="274273"/>
        </a:xfrm>
        <a:prstGeom prst="chevron">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C00000"/>
              </a:solidFill>
            </a:rPr>
            <a:t>Other</a:t>
          </a:r>
          <a:r>
            <a:rPr lang="en-GB" sz="1800" kern="1200" dirty="0"/>
            <a:t> </a:t>
          </a:r>
          <a:r>
            <a:rPr lang="en-GB" sz="1800" kern="1200" dirty="0">
              <a:solidFill>
                <a:srgbClr val="C00000"/>
              </a:solidFill>
            </a:rPr>
            <a:t>Variables</a:t>
          </a:r>
          <a:endParaRPr lang="en-IN" sz="1800" kern="1200" dirty="0">
            <a:solidFill>
              <a:srgbClr val="C00000"/>
            </a:solidFill>
          </a:endParaRPr>
        </a:p>
      </dsp:txBody>
      <dsp:txXfrm>
        <a:off x="137137" y="2396955"/>
        <a:ext cx="2345832" cy="27427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1E6-CE0F-AD34-BBA5-E33B5B1E1C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FBBF182-7194-3958-2A51-1373437B3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13D5412-24F4-8191-6109-60F747E8243C}"/>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5" name="Footer Placeholder 4">
            <a:extLst>
              <a:ext uri="{FF2B5EF4-FFF2-40B4-BE49-F238E27FC236}">
                <a16:creationId xmlns:a16="http://schemas.microsoft.com/office/drawing/2014/main" id="{D2465538-184B-CD23-598F-2577EF73100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867628-F73A-296A-10BE-E0905715441A}"/>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62885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EB93-44E1-7076-8084-9D3CA755A49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F8C226C-A7B8-3F12-AC51-261B47251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A4D8E3-F6DC-B1A2-6AFE-04AD82BFC880}"/>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5" name="Footer Placeholder 4">
            <a:extLst>
              <a:ext uri="{FF2B5EF4-FFF2-40B4-BE49-F238E27FC236}">
                <a16:creationId xmlns:a16="http://schemas.microsoft.com/office/drawing/2014/main" id="{9940FB4D-8F0E-D61B-BD07-65F6E872E98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9B89EA-1E48-8377-AAA9-F01F2672C7F8}"/>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39882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50BC6-DF12-41A1-8759-EB62685543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F50FB9A-3E39-4AE5-7A1D-E07738189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D614BAE-3CA0-EFB2-B07A-C1E1B6B82588}"/>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5" name="Footer Placeholder 4">
            <a:extLst>
              <a:ext uri="{FF2B5EF4-FFF2-40B4-BE49-F238E27FC236}">
                <a16:creationId xmlns:a16="http://schemas.microsoft.com/office/drawing/2014/main" id="{238C525B-B766-A4EC-4118-B0F292B0D36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6B7B51-E3BB-1ADA-08FB-B11294ACA82C}"/>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144105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8171-95B6-6B90-2ED5-10E9590DBB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A31145-91E2-0205-B4F3-5F08B1F78C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92B3860-FAC4-8CA9-C8D6-FF600EF3E41A}"/>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5" name="Footer Placeholder 4">
            <a:extLst>
              <a:ext uri="{FF2B5EF4-FFF2-40B4-BE49-F238E27FC236}">
                <a16:creationId xmlns:a16="http://schemas.microsoft.com/office/drawing/2014/main" id="{73412FC9-4A63-C132-8380-EDEADCB9CB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D6FC431-718D-C306-8AB4-749659880C83}"/>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143738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9CB7-3301-06A6-F95B-882A192A83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FD0F7C-0F83-B1AD-345E-ADA0C692BA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329CE-CCD5-D1AF-2595-611E94260FBD}"/>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5" name="Footer Placeholder 4">
            <a:extLst>
              <a:ext uri="{FF2B5EF4-FFF2-40B4-BE49-F238E27FC236}">
                <a16:creationId xmlns:a16="http://schemas.microsoft.com/office/drawing/2014/main" id="{5A4B34D7-1C0B-ADC8-674F-7AEBD04202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DC9325-FAF8-8814-A077-0E33DE52D137}"/>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196706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4127-C638-7EF0-75B2-BA2F9FD3FD0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0A6F799-37EA-3A83-2112-2C39A6AAAB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1CECD15-8632-0FF9-6BD1-0821E55EB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C511F22-6106-4E4E-7391-4EABCF4A7570}"/>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6" name="Footer Placeholder 5">
            <a:extLst>
              <a:ext uri="{FF2B5EF4-FFF2-40B4-BE49-F238E27FC236}">
                <a16:creationId xmlns:a16="http://schemas.microsoft.com/office/drawing/2014/main" id="{0F349425-4482-3C84-3D76-F64FD3DA051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814CFA5-55B3-FBF2-1AEC-F4CC546EB857}"/>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316398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D73E4-CE8E-8B5B-7343-B0CB585C04C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59D9FF5-698D-1010-1048-BE84DFCD48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4F9700-078B-E1B3-977B-3F51B4E72E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9BAEAE7-5036-5A3A-8F49-B2DCA960F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04DE92-0BEF-C62B-6446-AF04899C25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A1EC273-AE02-2B36-90CD-B27BCCC3A5BB}"/>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8" name="Footer Placeholder 7">
            <a:extLst>
              <a:ext uri="{FF2B5EF4-FFF2-40B4-BE49-F238E27FC236}">
                <a16:creationId xmlns:a16="http://schemas.microsoft.com/office/drawing/2014/main" id="{5A7D47DF-F584-BB50-8577-AD798E271A5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1D4F75E-9440-F62B-F1E5-381906C6368F}"/>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1287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7AC95-AD67-D6E8-AC16-1DB4A42F5A6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533FB15-DDE8-B317-7947-E3516C3F2168}"/>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4" name="Footer Placeholder 3">
            <a:extLst>
              <a:ext uri="{FF2B5EF4-FFF2-40B4-BE49-F238E27FC236}">
                <a16:creationId xmlns:a16="http://schemas.microsoft.com/office/drawing/2014/main" id="{A3EF6C79-45A2-7729-9D88-F69DA305063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2D7924D-267A-AA22-E187-131C8B8F80EF}"/>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262816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879BAB-15E8-0421-56AC-7BC8474FCD84}"/>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3" name="Footer Placeholder 2">
            <a:extLst>
              <a:ext uri="{FF2B5EF4-FFF2-40B4-BE49-F238E27FC236}">
                <a16:creationId xmlns:a16="http://schemas.microsoft.com/office/drawing/2014/main" id="{69FCFAAF-891D-4D9E-1F47-401B0E15F6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F80ABB5-FD5C-AD55-9FBE-035B52178B86}"/>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1168535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F0E21-3A3D-EFD7-961F-F109536C9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B9447F-EF68-3AD6-4D7A-599E24006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EF23923-1B46-4F26-A33B-A92A227D5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3D18C-02F7-ACCB-6237-0800A1DBF7FD}"/>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6" name="Footer Placeholder 5">
            <a:extLst>
              <a:ext uri="{FF2B5EF4-FFF2-40B4-BE49-F238E27FC236}">
                <a16:creationId xmlns:a16="http://schemas.microsoft.com/office/drawing/2014/main" id="{52BDFA8E-D101-C902-7268-913ED014800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1F6E5B-D756-3C5E-0B50-339F881F5638}"/>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97987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22187-7C40-4326-738E-3823ECA8F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A2EDA7-BBEA-A6ED-2A8C-B6F2B80AAA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DD6F4C4-F55D-64A6-C4FF-2B07B0C10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724FE7-E476-6CDC-4A37-3073F4B9DCB4}"/>
              </a:ext>
            </a:extLst>
          </p:cNvPr>
          <p:cNvSpPr>
            <a:spLocks noGrp="1"/>
          </p:cNvSpPr>
          <p:nvPr>
            <p:ph type="dt" sz="half" idx="10"/>
          </p:nvPr>
        </p:nvSpPr>
        <p:spPr/>
        <p:txBody>
          <a:bodyPr/>
          <a:lstStyle/>
          <a:p>
            <a:fld id="{30C119E8-B381-4E02-AED6-50A54F67247C}" type="datetimeFigureOut">
              <a:rPr lang="en-CA" smtClean="0"/>
              <a:t>2024-10-08</a:t>
            </a:fld>
            <a:endParaRPr lang="en-CA"/>
          </a:p>
        </p:txBody>
      </p:sp>
      <p:sp>
        <p:nvSpPr>
          <p:cNvPr id="6" name="Footer Placeholder 5">
            <a:extLst>
              <a:ext uri="{FF2B5EF4-FFF2-40B4-BE49-F238E27FC236}">
                <a16:creationId xmlns:a16="http://schemas.microsoft.com/office/drawing/2014/main" id="{CD61B544-4F04-B03C-2DFE-D022C708F0A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3DB1C7-CBB4-4A18-D940-8EA0B46110AE}"/>
              </a:ext>
            </a:extLst>
          </p:cNvPr>
          <p:cNvSpPr>
            <a:spLocks noGrp="1"/>
          </p:cNvSpPr>
          <p:nvPr>
            <p:ph type="sldNum" sz="quarter" idx="12"/>
          </p:nvPr>
        </p:nvSpPr>
        <p:spPr/>
        <p:txBody>
          <a:bodyPr/>
          <a:lstStyle/>
          <a:p>
            <a:fld id="{A923F195-4C33-4EE2-A3FC-2F2F605EED16}" type="slidenum">
              <a:rPr lang="en-CA" smtClean="0"/>
              <a:t>‹Nr.›</a:t>
            </a:fld>
            <a:endParaRPr lang="en-CA"/>
          </a:p>
        </p:txBody>
      </p:sp>
    </p:spTree>
    <p:extLst>
      <p:ext uri="{BB962C8B-B14F-4D97-AF65-F5344CB8AC3E}">
        <p14:creationId xmlns:p14="http://schemas.microsoft.com/office/powerpoint/2010/main" val="1633378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83A81-FE8A-D122-3AC3-6F6A1A1CC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0853675-FDD3-003A-BD47-BE4752AEB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37E409E-C618-E644-5316-9F5C9DAF6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119E8-B381-4E02-AED6-50A54F67247C}" type="datetimeFigureOut">
              <a:rPr lang="en-CA" smtClean="0"/>
              <a:t>2024-10-08</a:t>
            </a:fld>
            <a:endParaRPr lang="en-CA"/>
          </a:p>
        </p:txBody>
      </p:sp>
      <p:sp>
        <p:nvSpPr>
          <p:cNvPr id="5" name="Footer Placeholder 4">
            <a:extLst>
              <a:ext uri="{FF2B5EF4-FFF2-40B4-BE49-F238E27FC236}">
                <a16:creationId xmlns:a16="http://schemas.microsoft.com/office/drawing/2014/main" id="{DC8C6BA8-E405-2DA3-13DA-53D6C2E44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0470317-F4F3-AA9C-7BC2-E2C36493D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23F195-4C33-4EE2-A3FC-2F2F605EED16}" type="slidenum">
              <a:rPr lang="en-CA" smtClean="0"/>
              <a:t>‹Nr.›</a:t>
            </a:fld>
            <a:endParaRPr lang="en-CA"/>
          </a:p>
        </p:txBody>
      </p:sp>
      <p:sp>
        <p:nvSpPr>
          <p:cNvPr id="8" name="TextBox 7">
            <a:extLst>
              <a:ext uri="{FF2B5EF4-FFF2-40B4-BE49-F238E27FC236}">
                <a16:creationId xmlns:a16="http://schemas.microsoft.com/office/drawing/2014/main" id="{D2261103-DF93-3F19-C8DF-D43C5BD6F10D}"/>
              </a:ext>
            </a:extLst>
          </p:cNvPr>
          <p:cNvSpPr txBox="1"/>
          <p:nvPr userDrawn="1">
            <p:extLst>
              <p:ext uri="{1162E1C5-73C7-4A58-AE30-91384D911F3F}">
                <p184:classification xmlns:p184="http://schemas.microsoft.com/office/powerpoint/2018/4/main" xmlns="" val="hdr"/>
              </p:ext>
            </p:extLst>
          </p:nvPr>
        </p:nvSpPr>
        <p:spPr>
          <a:xfrm>
            <a:off x="63500" y="63500"/>
            <a:ext cx="1119188" cy="152400"/>
          </a:xfrm>
          <a:prstGeom prst="rect">
            <a:avLst/>
          </a:prstGeom>
        </p:spPr>
        <p:txBody>
          <a:bodyPr horzOverflow="overflow" lIns="0" tIns="0" rIns="0" bIns="0">
            <a:spAutoFit/>
          </a:bodyPr>
          <a:lstStyle/>
          <a:p>
            <a:pPr algn="l"/>
            <a:r>
              <a:rPr lang="en-CA" sz="1000">
                <a:solidFill>
                  <a:srgbClr val="747474"/>
                </a:solidFill>
                <a:latin typeface="Delivery" panose="020F0503020204020204" pitchFamily="34" charset="0"/>
                <a:ea typeface="Delivery" panose="020F0503020204020204" pitchFamily="34" charset="0"/>
                <a:cs typeface="Delivery" panose="020F0503020204020204" pitchFamily="34" charset="0"/>
              </a:rPr>
              <a:t>FOR INTERNAL USE</a:t>
            </a:r>
          </a:p>
        </p:txBody>
      </p:sp>
    </p:spTree>
    <p:extLst>
      <p:ext uri="{BB962C8B-B14F-4D97-AF65-F5344CB8AC3E}">
        <p14:creationId xmlns:p14="http://schemas.microsoft.com/office/powerpoint/2010/main" val="273565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hyperlink" Target="https://towardsdatascience.com/machine-learning-types-2-c1291d4f04b1"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commons.wikimedia.org/wiki/File:Curved_Arrow.sv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researchgate.net/figure/ML-systems-learn-and-then-infer-results-from-data_fig1_352765653"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B7921-ECD9-3FA1-FD21-A6026BE223E0}"/>
              </a:ext>
            </a:extLst>
          </p:cNvPr>
          <p:cNvSpPr>
            <a:spLocks noGrp="1"/>
          </p:cNvSpPr>
          <p:nvPr>
            <p:ph type="ctrTitle"/>
          </p:nvPr>
        </p:nvSpPr>
        <p:spPr/>
        <p:txBody>
          <a:bodyPr>
            <a:normAutofit/>
          </a:bodyPr>
          <a:lstStyle/>
          <a:p>
            <a:r>
              <a:rPr lang="de-DE" sz="4000" dirty="0">
                <a:latin typeface="Cooper Black" panose="0208090404030B020404" pitchFamily="18" charset="0"/>
              </a:rPr>
              <a:t>Automated Identification of Incorrectly Labelled Shipments using Machine Learning Models</a:t>
            </a:r>
            <a:endParaRPr lang="en-CA" sz="4000" dirty="0">
              <a:latin typeface="Cooper Black" panose="0208090404030B020404" pitchFamily="18" charset="0"/>
            </a:endParaRPr>
          </a:p>
        </p:txBody>
      </p:sp>
      <p:sp>
        <p:nvSpPr>
          <p:cNvPr id="3" name="Subtitle 2">
            <a:extLst>
              <a:ext uri="{FF2B5EF4-FFF2-40B4-BE49-F238E27FC236}">
                <a16:creationId xmlns:a16="http://schemas.microsoft.com/office/drawing/2014/main" id="{CFE55740-D55E-4FB3-84FD-BD722777768F}"/>
              </a:ext>
            </a:extLst>
          </p:cNvPr>
          <p:cNvSpPr>
            <a:spLocks noGrp="1"/>
          </p:cNvSpPr>
          <p:nvPr>
            <p:ph type="subTitle" idx="1"/>
          </p:nvPr>
        </p:nvSpPr>
        <p:spPr/>
        <p:txBody>
          <a:bodyPr/>
          <a:lstStyle/>
          <a:p>
            <a:r>
              <a:rPr lang="de-DE" dirty="0">
                <a:latin typeface="Bodoni MT Black" panose="02070A03080606020203" pitchFamily="18" charset="0"/>
              </a:rPr>
              <a:t>Master Thesis</a:t>
            </a:r>
          </a:p>
          <a:p>
            <a:r>
              <a:rPr lang="de-DE" dirty="0">
                <a:latin typeface="Bodoni MT Black" panose="02070A03080606020203" pitchFamily="18" charset="0"/>
              </a:rPr>
              <a:t>By </a:t>
            </a:r>
          </a:p>
          <a:p>
            <a:r>
              <a:rPr lang="de-DE" dirty="0">
                <a:latin typeface="Lucida Calligraphy" panose="03010101010101010101" pitchFamily="66" charset="0"/>
              </a:rPr>
              <a:t>VIJAYA MADASU</a:t>
            </a:r>
            <a:endParaRPr lang="en-CA" dirty="0">
              <a:latin typeface="Lucida Calligraphy" panose="03010101010101010101" pitchFamily="66" charset="0"/>
            </a:endParaRP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257178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FACF94-BE96-1EE4-6E86-48ADBD8C6BF6}"/>
              </a:ext>
            </a:extLst>
          </p:cNvPr>
          <p:cNvSpPr>
            <a:spLocks noGrp="1"/>
          </p:cNvSpPr>
          <p:nvPr>
            <p:ph type="title"/>
          </p:nvPr>
        </p:nvSpPr>
        <p:spPr/>
        <p:txBody>
          <a:bodyPr/>
          <a:lstStyle/>
          <a:p>
            <a:r>
              <a:rPr lang="de-DE" dirty="0">
                <a:latin typeface="Cooper Black" panose="0208090404030B020404" pitchFamily="18" charset="0"/>
              </a:rPr>
              <a:t> Machine Learning</a:t>
            </a:r>
            <a:endParaRPr lang="en-CA" dirty="0">
              <a:latin typeface="Cooper Black" panose="0208090404030B020404" pitchFamily="18" charset="0"/>
            </a:endParaRP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pic>
        <p:nvPicPr>
          <p:cNvPr id="11" name="Picture 4">
            <a:extLst>
              <a:ext uri="{FF2B5EF4-FFF2-40B4-BE49-F238E27FC236}">
                <a16:creationId xmlns:a16="http://schemas.microsoft.com/office/drawing/2014/main" id="{0A56E8E8-8C5A-4ED6-E235-2B21F29FD546}"/>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2477977" y="1710542"/>
            <a:ext cx="6061075" cy="43355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B4C9897-A610-E12A-F13C-6EF8B7BB9DE6}"/>
              </a:ext>
            </a:extLst>
          </p:cNvPr>
          <p:cNvSpPr txBox="1"/>
          <p:nvPr/>
        </p:nvSpPr>
        <p:spPr>
          <a:xfrm>
            <a:off x="1426517" y="6359819"/>
            <a:ext cx="7826644" cy="215444"/>
          </a:xfrm>
          <a:prstGeom prst="rect">
            <a:avLst/>
          </a:prstGeom>
          <a:noFill/>
        </p:spPr>
        <p:txBody>
          <a:bodyPr wrap="square" rtlCol="0">
            <a:spAutoFit/>
          </a:bodyPr>
          <a:lstStyle/>
          <a:p>
            <a:r>
              <a:rPr lang="de-DE" sz="800" i="1" dirty="0">
                <a:solidFill>
                  <a:schemeClr val="accent2">
                    <a:lumMod val="75000"/>
                  </a:schemeClr>
                </a:solidFill>
              </a:rPr>
              <a:t>Reference: </a:t>
            </a:r>
            <a:r>
              <a:rPr lang="en-CA" sz="800" i="1" dirty="0">
                <a:solidFill>
                  <a:schemeClr val="accent2">
                    <a:lumMod val="75000"/>
                  </a:schemeClr>
                </a:solidFill>
                <a:hlinkClick r:id="rId5">
                  <a:extLst>
                    <a:ext uri="{A12FA001-AC4F-418D-AE19-62706E023703}">
                      <ahyp:hlinkClr xmlns:ahyp="http://schemas.microsoft.com/office/drawing/2018/hyperlinkcolor" val="tx"/>
                    </a:ext>
                  </a:extLst>
                </a:hlinkClick>
              </a:rPr>
              <a:t>Machine Learning Types #2. Supervised Learning | by Rajesh Khadka | Towards Data Science</a:t>
            </a:r>
            <a:endParaRPr lang="en-CA" sz="800" i="1" dirty="0">
              <a:solidFill>
                <a:schemeClr val="accent2">
                  <a:lumMod val="75000"/>
                </a:schemeClr>
              </a:solidFill>
            </a:endParaRPr>
          </a:p>
        </p:txBody>
      </p:sp>
    </p:spTree>
    <p:extLst>
      <p:ext uri="{BB962C8B-B14F-4D97-AF65-F5344CB8AC3E}">
        <p14:creationId xmlns:p14="http://schemas.microsoft.com/office/powerpoint/2010/main" val="95855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nfusion Matrix, Precision, and Recall Explained">
            <a:extLst>
              <a:ext uri="{FF2B5EF4-FFF2-40B4-BE49-F238E27FC236}">
                <a16:creationId xmlns:a16="http://schemas.microsoft.com/office/drawing/2014/main" id="{F41C8EC4-9C9D-4312-80F9-DD45C7B81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6424" y="1825625"/>
            <a:ext cx="4475453" cy="268527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9ADAFA2-E158-A9F6-C40B-8A34F1018099}"/>
              </a:ext>
            </a:extLst>
          </p:cNvPr>
          <p:cNvSpPr>
            <a:spLocks noGrp="1"/>
          </p:cNvSpPr>
          <p:nvPr>
            <p:ph type="title"/>
          </p:nvPr>
        </p:nvSpPr>
        <p:spPr/>
        <p:txBody>
          <a:bodyPr/>
          <a:lstStyle/>
          <a:p>
            <a:r>
              <a:rPr lang="de-DE" dirty="0">
                <a:latin typeface="Cooper Black" panose="0208090404030B020404" pitchFamily="18" charset="0"/>
              </a:rPr>
              <a:t>Evaluation </a:t>
            </a:r>
            <a:r>
              <a:rPr lang="de-DE" dirty="0" err="1">
                <a:latin typeface="Cooper Black" panose="0208090404030B020404" pitchFamily="18" charset="0"/>
              </a:rPr>
              <a:t>Metrics</a:t>
            </a:r>
            <a:endParaRPr lang="en-CA" dirty="0">
              <a:latin typeface="Cooper Black" panose="0208090404030B020404" pitchFamily="18" charset="0"/>
            </a:endParaRPr>
          </a:p>
        </p:txBody>
      </p:sp>
      <p:sp>
        <p:nvSpPr>
          <p:cNvPr id="2" name="Content Placeholder 1">
            <a:extLst>
              <a:ext uri="{FF2B5EF4-FFF2-40B4-BE49-F238E27FC236}">
                <a16:creationId xmlns:a16="http://schemas.microsoft.com/office/drawing/2014/main" id="{A658D377-9E2D-E1CD-3F48-F531C1F05679}"/>
              </a:ext>
            </a:extLst>
          </p:cNvPr>
          <p:cNvSpPr>
            <a:spLocks noGrp="1"/>
          </p:cNvSpPr>
          <p:nvPr>
            <p:ph sz="half" idx="1"/>
          </p:nvPr>
        </p:nvSpPr>
        <p:spPr>
          <a:xfrm>
            <a:off x="838200" y="1825625"/>
            <a:ext cx="6974150" cy="4351338"/>
          </a:xfrm>
        </p:spPr>
        <p:txBody>
          <a:bodyPr>
            <a:normAutofit/>
          </a:bodyPr>
          <a:lstStyle/>
          <a:p>
            <a:pPr>
              <a:buFont typeface="Wingdings" panose="05000000000000000000" pitchFamily="2" charset="2"/>
              <a:buChar char="Ø"/>
            </a:pPr>
            <a:r>
              <a:rPr lang="de-DE" sz="1800" dirty="0"/>
              <a:t>Accuracy : </a:t>
            </a:r>
            <a:r>
              <a:rPr lang="en-CA" sz="1800" b="0" i="0" u="none" strike="noStrike" baseline="0" dirty="0"/>
              <a:t>The percentage of accurate predictions to the total number of evaluated instances both true and false is represented by accuracy.</a:t>
            </a:r>
            <a:endParaRPr lang="de-DE" sz="1800" dirty="0"/>
          </a:p>
          <a:p>
            <a:pPr>
              <a:buFont typeface="Wingdings" panose="05000000000000000000" pitchFamily="2" charset="2"/>
              <a:buChar char="Ø"/>
            </a:pPr>
            <a:r>
              <a:rPr lang="de-DE" sz="1800" dirty="0"/>
              <a:t>Precision : </a:t>
            </a:r>
            <a:r>
              <a:rPr lang="en-CA" sz="1800" b="0" i="0" u="none" strike="noStrike" baseline="0" dirty="0"/>
              <a:t>The measure of correctly predicted from the total predicted in a positive class defines precision</a:t>
            </a:r>
            <a:endParaRPr lang="de-DE" sz="1800" dirty="0"/>
          </a:p>
          <a:p>
            <a:pPr>
              <a:buFont typeface="Wingdings" panose="05000000000000000000" pitchFamily="2" charset="2"/>
              <a:buChar char="Ø"/>
            </a:pPr>
            <a:r>
              <a:rPr lang="de-DE" sz="1800" dirty="0"/>
              <a:t>Recall       :  </a:t>
            </a:r>
            <a:r>
              <a:rPr lang="en-CA" sz="1800" b="0" i="0" u="none" strike="noStrike" baseline="0" dirty="0"/>
              <a:t>The true positive rate, also called recall, measures the proportion of positive instances that are correctly identified</a:t>
            </a:r>
            <a:endParaRPr lang="de-DE" sz="1800" dirty="0"/>
          </a:p>
          <a:p>
            <a:pPr>
              <a:buFont typeface="Wingdings" panose="05000000000000000000" pitchFamily="2" charset="2"/>
              <a:buChar char="Ø"/>
            </a:pPr>
            <a:r>
              <a:rPr lang="de-DE" sz="1800" dirty="0"/>
              <a:t>F1 Score  : </a:t>
            </a:r>
            <a:r>
              <a:rPr lang="en-CA" sz="1800" b="0" i="0" u="none" strike="noStrike" baseline="0" dirty="0"/>
              <a:t>This is a harmonic mean of the Precision and Recall values</a:t>
            </a:r>
            <a:endParaRPr lang="de-DE" sz="1800" dirty="0"/>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
        <p:nvSpPr>
          <p:cNvPr id="6" name="Rechteck 5">
            <a:extLst>
              <a:ext uri="{FF2B5EF4-FFF2-40B4-BE49-F238E27FC236}">
                <a16:creationId xmlns:a16="http://schemas.microsoft.com/office/drawing/2014/main" id="{0D402841-118C-4CE2-86E1-A989B91BDAEB}"/>
              </a:ext>
            </a:extLst>
          </p:cNvPr>
          <p:cNvSpPr/>
          <p:nvPr/>
        </p:nvSpPr>
        <p:spPr>
          <a:xfrm>
            <a:off x="8202967" y="4931165"/>
            <a:ext cx="3213716" cy="338554"/>
          </a:xfrm>
          <a:prstGeom prst="rect">
            <a:avLst/>
          </a:prstGeom>
        </p:spPr>
        <p:txBody>
          <a:bodyPr wrap="square">
            <a:spAutoFit/>
          </a:bodyPr>
          <a:lstStyle/>
          <a:p>
            <a:r>
              <a:rPr lang="de-DE" sz="800" i="1" dirty="0">
                <a:solidFill>
                  <a:schemeClr val="accent2">
                    <a:lumMod val="75000"/>
                  </a:schemeClr>
                </a:solidFill>
              </a:rPr>
              <a:t>Reference: </a:t>
            </a:r>
            <a:r>
              <a:rPr lang="en-CA" sz="800" i="1" dirty="0">
                <a:solidFill>
                  <a:schemeClr val="accent2">
                    <a:lumMod val="75000"/>
                  </a:schemeClr>
                </a:solidFill>
              </a:rPr>
              <a:t>https://www.kdnuggets.com/2022/11/confusion-matrix-precision-recall-explained.html</a:t>
            </a:r>
          </a:p>
        </p:txBody>
      </p:sp>
    </p:spTree>
    <p:extLst>
      <p:ext uri="{BB962C8B-B14F-4D97-AF65-F5344CB8AC3E}">
        <p14:creationId xmlns:p14="http://schemas.microsoft.com/office/powerpoint/2010/main" val="336485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11A4AA-C914-35AC-0519-E2516EC5697C}"/>
              </a:ext>
            </a:extLst>
          </p:cNvPr>
          <p:cNvSpPr>
            <a:spLocks noGrp="1"/>
          </p:cNvSpPr>
          <p:nvPr>
            <p:ph type="title"/>
          </p:nvPr>
        </p:nvSpPr>
        <p:spPr>
          <a:xfrm>
            <a:off x="838200" y="365125"/>
            <a:ext cx="9499169" cy="1325563"/>
          </a:xfrm>
        </p:spPr>
        <p:txBody>
          <a:bodyPr/>
          <a:lstStyle/>
          <a:p>
            <a:r>
              <a:rPr lang="de-DE" dirty="0">
                <a:latin typeface="Cooper Black" panose="0208090404030B020404" pitchFamily="18" charset="0"/>
              </a:rPr>
              <a:t>Comparision of SVM and RF Results on Test Set</a:t>
            </a:r>
            <a:endParaRPr lang="en-CA" dirty="0">
              <a:latin typeface="Cooper Black" panose="0208090404030B020404" pitchFamily="18" charset="0"/>
            </a:endParaRPr>
          </a:p>
        </p:txBody>
      </p:sp>
      <p:pic>
        <p:nvPicPr>
          <p:cNvPr id="8" name="Content Placeholder 7" descr="A graph of different colored bars&#10;&#10;Description automatically generated">
            <a:extLst>
              <a:ext uri="{FF2B5EF4-FFF2-40B4-BE49-F238E27FC236}">
                <a16:creationId xmlns:a16="http://schemas.microsoft.com/office/drawing/2014/main" id="{9C153823-C9CD-101C-0AA2-BBAC6D9560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235301" y="1834146"/>
            <a:ext cx="4115075" cy="2883046"/>
          </a:xfrm>
        </p:spPr>
      </p:pic>
      <p:sp>
        <p:nvSpPr>
          <p:cNvPr id="16" name="Content Placeholder 15">
            <a:extLst>
              <a:ext uri="{FF2B5EF4-FFF2-40B4-BE49-F238E27FC236}">
                <a16:creationId xmlns:a16="http://schemas.microsoft.com/office/drawing/2014/main" id="{0F62D2BE-1572-C439-4F41-D507F5C29A2D}"/>
              </a:ext>
            </a:extLst>
          </p:cNvPr>
          <p:cNvSpPr>
            <a:spLocks noGrp="1"/>
          </p:cNvSpPr>
          <p:nvPr>
            <p:ph sz="half" idx="2"/>
          </p:nvPr>
        </p:nvSpPr>
        <p:spPr>
          <a:xfrm>
            <a:off x="995766" y="1976911"/>
            <a:ext cx="5181600" cy="4351338"/>
          </a:xfrm>
        </p:spPr>
        <p:txBody>
          <a:bodyPr/>
          <a:lstStyle/>
          <a:p>
            <a:r>
              <a:rPr lang="de-DE" sz="1800" dirty="0"/>
              <a:t>RF Model out </a:t>
            </a:r>
            <a:r>
              <a:rPr lang="de-DE" sz="1800" dirty="0" err="1"/>
              <a:t>performs</a:t>
            </a:r>
            <a:r>
              <a:rPr lang="de-DE" sz="1800" dirty="0"/>
              <a:t> SVM </a:t>
            </a:r>
            <a:r>
              <a:rPr lang="de-DE" sz="1800" dirty="0" err="1"/>
              <a:t>model</a:t>
            </a:r>
            <a:r>
              <a:rPr lang="de-DE" sz="1800" dirty="0"/>
              <a:t> </a:t>
            </a:r>
          </a:p>
          <a:p>
            <a:r>
              <a:rPr lang="de-DE" sz="1800" dirty="0"/>
              <a:t>SVM </a:t>
            </a:r>
            <a:r>
              <a:rPr lang="de-DE" sz="1800" dirty="0" err="1"/>
              <a:t>model</a:t>
            </a:r>
            <a:r>
              <a:rPr lang="de-DE" sz="1800" dirty="0"/>
              <a:t> </a:t>
            </a:r>
            <a:r>
              <a:rPr lang="de-DE" sz="1800" dirty="0" err="1"/>
              <a:t>requires</a:t>
            </a:r>
            <a:r>
              <a:rPr lang="de-DE" sz="1800" dirty="0"/>
              <a:t> </a:t>
            </a:r>
            <a:r>
              <a:rPr lang="de-DE" sz="1800" dirty="0" err="1"/>
              <a:t>data</a:t>
            </a:r>
            <a:r>
              <a:rPr lang="de-DE" sz="1800" dirty="0"/>
              <a:t> </a:t>
            </a:r>
            <a:r>
              <a:rPr lang="de-DE" sz="1800" dirty="0" err="1"/>
              <a:t>normalization</a:t>
            </a:r>
            <a:endParaRPr lang="de-DE" sz="1800" dirty="0"/>
          </a:p>
          <a:p>
            <a:r>
              <a:rPr lang="de-DE" sz="1800" dirty="0"/>
              <a:t>Time </a:t>
            </a:r>
            <a:r>
              <a:rPr lang="de-DE" sz="1800" dirty="0" err="1"/>
              <a:t>required</a:t>
            </a:r>
            <a:r>
              <a:rPr lang="de-DE" sz="1800" dirty="0"/>
              <a:t> </a:t>
            </a:r>
            <a:r>
              <a:rPr lang="de-DE" sz="1800" dirty="0" err="1"/>
              <a:t>for</a:t>
            </a:r>
            <a:r>
              <a:rPr lang="de-DE" sz="1800" dirty="0"/>
              <a:t> </a:t>
            </a:r>
            <a:r>
              <a:rPr lang="de-DE" sz="1800" dirty="0" err="1"/>
              <a:t>training</a:t>
            </a:r>
            <a:r>
              <a:rPr lang="de-DE" sz="1800" dirty="0"/>
              <a:t> SVM </a:t>
            </a:r>
            <a:r>
              <a:rPr lang="de-DE" sz="1800" dirty="0" err="1"/>
              <a:t>model</a:t>
            </a:r>
            <a:r>
              <a:rPr lang="de-DE" sz="1800" dirty="0"/>
              <a:t> </a:t>
            </a:r>
            <a:r>
              <a:rPr lang="de-DE" sz="1800" dirty="0" err="1"/>
              <a:t>is</a:t>
            </a:r>
            <a:r>
              <a:rPr lang="de-DE" sz="1800" dirty="0"/>
              <a:t> </a:t>
            </a:r>
            <a:r>
              <a:rPr lang="de-DE" sz="1800" dirty="0" err="1"/>
              <a:t>around</a:t>
            </a:r>
            <a:r>
              <a:rPr lang="de-DE" sz="1800" dirty="0"/>
              <a:t> </a:t>
            </a:r>
            <a:r>
              <a:rPr lang="en-CA" sz="1800" b="0" i="0" u="none" strike="noStrike" baseline="0" dirty="0"/>
              <a:t>2414 seconds for training 3 million dataset whereas time required for training RF model is only 57 seconds.</a:t>
            </a:r>
          </a:p>
          <a:p>
            <a:r>
              <a:rPr lang="en-CA" sz="1800" dirty="0"/>
              <a:t>So, we decided to choose Random Forest model for further steps such as tuning and testing on validation set</a:t>
            </a:r>
            <a:endParaRPr lang="en-CA" dirty="0"/>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160200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72FD06-593F-EA80-9892-EF537A9AC820}"/>
              </a:ext>
            </a:extLst>
          </p:cNvPr>
          <p:cNvSpPr>
            <a:spLocks noGrp="1"/>
          </p:cNvSpPr>
          <p:nvPr>
            <p:ph type="title"/>
          </p:nvPr>
        </p:nvSpPr>
        <p:spPr/>
        <p:txBody>
          <a:bodyPr/>
          <a:lstStyle/>
          <a:p>
            <a:r>
              <a:rPr lang="de-DE" dirty="0">
                <a:latin typeface="Cooper Black" panose="0208090404030B020404" pitchFamily="18" charset="0"/>
              </a:rPr>
              <a:t>Tuning of Random Forest Model</a:t>
            </a:r>
            <a:endParaRPr lang="en-CA" dirty="0">
              <a:latin typeface="Cooper Black" panose="0208090404030B020404" pitchFamily="18" charset="0"/>
            </a:endParaRPr>
          </a:p>
        </p:txBody>
      </p:sp>
      <p:pic>
        <p:nvPicPr>
          <p:cNvPr id="7" name="Content Placeholder 6">
            <a:extLst>
              <a:ext uri="{FF2B5EF4-FFF2-40B4-BE49-F238E27FC236}">
                <a16:creationId xmlns:a16="http://schemas.microsoft.com/office/drawing/2014/main" id="{CA0589E9-7676-9E72-ACC2-F6803EF4C917}"/>
              </a:ext>
            </a:extLst>
          </p:cNvPr>
          <p:cNvPicPr>
            <a:picLocks noGrp="1" noChangeAspect="1"/>
          </p:cNvPicPr>
          <p:nvPr>
            <p:ph sz="half" idx="1"/>
          </p:nvPr>
        </p:nvPicPr>
        <p:blipFill>
          <a:blip r:embed="rId2"/>
          <a:stretch>
            <a:fillRect/>
          </a:stretch>
        </p:blipFill>
        <p:spPr>
          <a:xfrm>
            <a:off x="7623177" y="2101594"/>
            <a:ext cx="4164909" cy="3270084"/>
          </a:xfrm>
          <a:prstGeom prst="rect">
            <a:avLst/>
          </a:prstGeom>
        </p:spPr>
      </p:pic>
      <p:sp>
        <p:nvSpPr>
          <p:cNvPr id="8" name="Content Placeholder 7">
            <a:extLst>
              <a:ext uri="{FF2B5EF4-FFF2-40B4-BE49-F238E27FC236}">
                <a16:creationId xmlns:a16="http://schemas.microsoft.com/office/drawing/2014/main" id="{92C9EFCB-8D87-5FC8-A934-406927384F70}"/>
              </a:ext>
            </a:extLst>
          </p:cNvPr>
          <p:cNvSpPr>
            <a:spLocks noGrp="1"/>
          </p:cNvSpPr>
          <p:nvPr>
            <p:ph sz="half" idx="2"/>
          </p:nvPr>
        </p:nvSpPr>
        <p:spPr>
          <a:xfrm>
            <a:off x="933387" y="1542057"/>
            <a:ext cx="6846761" cy="4351338"/>
          </a:xfrm>
        </p:spPr>
        <p:txBody>
          <a:bodyPr>
            <a:normAutofit/>
          </a:bodyPr>
          <a:lstStyle/>
          <a:p>
            <a:r>
              <a:rPr lang="de-DE" sz="1800" dirty="0" err="1"/>
              <a:t>We</a:t>
            </a:r>
            <a:r>
              <a:rPr lang="de-DE" sz="1800" dirty="0"/>
              <a:t> </a:t>
            </a:r>
            <a:r>
              <a:rPr lang="de-DE" sz="1800" dirty="0" err="1"/>
              <a:t>used</a:t>
            </a:r>
            <a:r>
              <a:rPr lang="de-DE" sz="1800" dirty="0"/>
              <a:t> </a:t>
            </a:r>
            <a:r>
              <a:rPr lang="de-DE" sz="1800" dirty="0" err="1"/>
              <a:t>manual</a:t>
            </a:r>
            <a:r>
              <a:rPr lang="de-DE" sz="1800" dirty="0"/>
              <a:t> </a:t>
            </a:r>
            <a:r>
              <a:rPr lang="de-DE" sz="1800" dirty="0" err="1"/>
              <a:t>search</a:t>
            </a:r>
            <a:r>
              <a:rPr lang="de-DE" sz="1800" dirty="0"/>
              <a:t> </a:t>
            </a:r>
            <a:r>
              <a:rPr lang="de-DE" sz="1800" dirty="0" err="1"/>
              <a:t>approach</a:t>
            </a:r>
            <a:r>
              <a:rPr lang="de-DE" sz="1800" dirty="0"/>
              <a:t> </a:t>
            </a:r>
            <a:r>
              <a:rPr lang="de-DE" sz="1800" dirty="0" err="1"/>
              <a:t>for</a:t>
            </a:r>
            <a:r>
              <a:rPr lang="de-DE" sz="1800" dirty="0"/>
              <a:t> </a:t>
            </a:r>
            <a:r>
              <a:rPr lang="de-DE" sz="1800" dirty="0" err="1"/>
              <a:t>tuning</a:t>
            </a:r>
            <a:r>
              <a:rPr lang="de-DE" sz="1800" dirty="0"/>
              <a:t> Random Forest </a:t>
            </a:r>
            <a:r>
              <a:rPr lang="de-DE" sz="1800" dirty="0" err="1"/>
              <a:t>model</a:t>
            </a:r>
            <a:endParaRPr lang="de-DE" sz="1800" dirty="0"/>
          </a:p>
          <a:p>
            <a:r>
              <a:rPr lang="en-CA" sz="1800" dirty="0"/>
              <a:t>Manual search involves selecting a set of hyper-parameters by hand, training the model with these hyper-parameters, evaluating its performance, and iterating this process until a satisfactory combination is found.</a:t>
            </a:r>
          </a:p>
          <a:p>
            <a:r>
              <a:rPr lang="en-CA" sz="1800" dirty="0"/>
              <a:t>Tuning the model improved the results by 3.5%</a:t>
            </a:r>
          </a:p>
          <a:p>
            <a:r>
              <a:rPr lang="en-CA" sz="1800" dirty="0"/>
              <a:t>Final hyper parameters</a:t>
            </a: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pic>
        <p:nvPicPr>
          <p:cNvPr id="11" name="Picture 10">
            <a:extLst>
              <a:ext uri="{FF2B5EF4-FFF2-40B4-BE49-F238E27FC236}">
                <a16:creationId xmlns:a16="http://schemas.microsoft.com/office/drawing/2014/main" id="{2740D95C-59E2-9B39-7EC1-2FB47C5BC3B4}"/>
              </a:ext>
            </a:extLst>
          </p:cNvPr>
          <p:cNvPicPr>
            <a:picLocks noChangeAspect="1"/>
          </p:cNvPicPr>
          <p:nvPr/>
        </p:nvPicPr>
        <p:blipFill>
          <a:blip r:embed="rId5"/>
          <a:stretch>
            <a:fillRect/>
          </a:stretch>
        </p:blipFill>
        <p:spPr>
          <a:xfrm>
            <a:off x="1269851" y="4020489"/>
            <a:ext cx="4690775" cy="2290784"/>
          </a:xfrm>
          <a:prstGeom prst="rect">
            <a:avLst/>
          </a:prstGeom>
        </p:spPr>
      </p:pic>
    </p:spTree>
    <p:extLst>
      <p:ext uri="{BB962C8B-B14F-4D97-AF65-F5344CB8AC3E}">
        <p14:creationId xmlns:p14="http://schemas.microsoft.com/office/powerpoint/2010/main" val="113360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72FD06-593F-EA80-9892-EF537A9AC820}"/>
              </a:ext>
            </a:extLst>
          </p:cNvPr>
          <p:cNvSpPr>
            <a:spLocks noGrp="1"/>
          </p:cNvSpPr>
          <p:nvPr>
            <p:ph type="title"/>
          </p:nvPr>
        </p:nvSpPr>
        <p:spPr/>
        <p:txBody>
          <a:bodyPr/>
          <a:lstStyle/>
          <a:p>
            <a:r>
              <a:rPr lang="de-DE" dirty="0">
                <a:latin typeface="Cooper Black" panose="0208090404030B020404" pitchFamily="18" charset="0"/>
              </a:rPr>
              <a:t>Cross Validation </a:t>
            </a:r>
            <a:endParaRPr lang="en-CA" dirty="0">
              <a:latin typeface="Cooper Black" panose="0208090404030B020404" pitchFamily="18" charset="0"/>
            </a:endParaRPr>
          </a:p>
        </p:txBody>
      </p:sp>
      <p:sp>
        <p:nvSpPr>
          <p:cNvPr id="8" name="Content Placeholder 7">
            <a:extLst>
              <a:ext uri="{FF2B5EF4-FFF2-40B4-BE49-F238E27FC236}">
                <a16:creationId xmlns:a16="http://schemas.microsoft.com/office/drawing/2014/main" id="{92C9EFCB-8D87-5FC8-A934-406927384F70}"/>
              </a:ext>
            </a:extLst>
          </p:cNvPr>
          <p:cNvSpPr>
            <a:spLocks noGrp="1"/>
          </p:cNvSpPr>
          <p:nvPr>
            <p:ph sz="half" idx="2"/>
          </p:nvPr>
        </p:nvSpPr>
        <p:spPr>
          <a:xfrm>
            <a:off x="1139126" y="1840152"/>
            <a:ext cx="5181600" cy="4351338"/>
          </a:xfrm>
        </p:spPr>
        <p:txBody>
          <a:bodyPr>
            <a:normAutofit/>
          </a:bodyPr>
          <a:lstStyle/>
          <a:p>
            <a:r>
              <a:rPr lang="de-DE" sz="1800" dirty="0"/>
              <a:t>Cross Validation </a:t>
            </a:r>
            <a:r>
              <a:rPr lang="de-DE" sz="1800" dirty="0" err="1"/>
              <a:t>is</a:t>
            </a:r>
            <a:r>
              <a:rPr lang="de-DE" sz="1800" dirty="0"/>
              <a:t> a </a:t>
            </a:r>
            <a:r>
              <a:rPr lang="de-DE" sz="1800" dirty="0" err="1"/>
              <a:t>technique</a:t>
            </a:r>
            <a:r>
              <a:rPr lang="de-DE" sz="1800" dirty="0"/>
              <a:t> </a:t>
            </a:r>
            <a:r>
              <a:rPr lang="de-DE" sz="1800" dirty="0" err="1"/>
              <a:t>for</a:t>
            </a:r>
            <a:r>
              <a:rPr lang="de-DE" sz="1800" dirty="0"/>
              <a:t> </a:t>
            </a:r>
            <a:r>
              <a:rPr lang="de-DE" sz="1800" dirty="0" err="1"/>
              <a:t>evaluating</a:t>
            </a:r>
            <a:r>
              <a:rPr lang="de-DE" sz="1800" dirty="0"/>
              <a:t> a </a:t>
            </a:r>
            <a:r>
              <a:rPr lang="de-DE" sz="1800" dirty="0" err="1"/>
              <a:t>machine</a:t>
            </a:r>
            <a:r>
              <a:rPr lang="de-DE" sz="1800" dirty="0"/>
              <a:t> </a:t>
            </a:r>
            <a:r>
              <a:rPr lang="de-DE" sz="1800" dirty="0" err="1"/>
              <a:t>learning</a:t>
            </a:r>
            <a:r>
              <a:rPr lang="de-DE" sz="1800" dirty="0"/>
              <a:t> </a:t>
            </a:r>
            <a:r>
              <a:rPr lang="de-DE" sz="1800" dirty="0" err="1"/>
              <a:t>model</a:t>
            </a:r>
            <a:r>
              <a:rPr lang="de-DE" sz="1800" dirty="0"/>
              <a:t> and </a:t>
            </a:r>
            <a:r>
              <a:rPr lang="de-DE" sz="1800" dirty="0" err="1"/>
              <a:t>testing</a:t>
            </a:r>
            <a:r>
              <a:rPr lang="de-DE" sz="1800" dirty="0"/>
              <a:t> </a:t>
            </a:r>
            <a:r>
              <a:rPr lang="de-DE" sz="1800" dirty="0" err="1"/>
              <a:t>its</a:t>
            </a:r>
            <a:r>
              <a:rPr lang="de-DE" sz="1800" dirty="0"/>
              <a:t> </a:t>
            </a:r>
            <a:r>
              <a:rPr lang="de-DE" sz="1800" dirty="0" err="1"/>
              <a:t>performance</a:t>
            </a:r>
            <a:endParaRPr lang="de-DE" sz="1800" dirty="0"/>
          </a:p>
          <a:p>
            <a:r>
              <a:rPr lang="en-CA" sz="1800" dirty="0"/>
              <a:t>Cross-validation ensures that the model performs consistently well on different subsets of the data.</a:t>
            </a:r>
          </a:p>
          <a:p>
            <a:r>
              <a:rPr lang="de-DE" sz="1800" dirty="0"/>
              <a:t>Data </a:t>
            </a:r>
            <a:r>
              <a:rPr lang="de-DE" sz="1800" dirty="0" err="1"/>
              <a:t>is</a:t>
            </a:r>
            <a:r>
              <a:rPr lang="de-DE" sz="1800" dirty="0"/>
              <a:t> </a:t>
            </a:r>
            <a:r>
              <a:rPr lang="de-DE" sz="1800" dirty="0" err="1"/>
              <a:t>collected</a:t>
            </a:r>
            <a:r>
              <a:rPr lang="de-DE" sz="1800" dirty="0"/>
              <a:t> </a:t>
            </a:r>
            <a:r>
              <a:rPr lang="de-DE" sz="1800" dirty="0" err="1"/>
              <a:t>for</a:t>
            </a:r>
            <a:r>
              <a:rPr lang="de-DE" sz="1800" dirty="0"/>
              <a:t> </a:t>
            </a:r>
            <a:r>
              <a:rPr lang="de-DE" sz="1800" dirty="0" err="1"/>
              <a:t>the</a:t>
            </a:r>
            <a:r>
              <a:rPr lang="de-DE" sz="1800" dirty="0"/>
              <a:t> </a:t>
            </a:r>
            <a:r>
              <a:rPr lang="de-DE" sz="1800" dirty="0" err="1"/>
              <a:t>month</a:t>
            </a:r>
            <a:r>
              <a:rPr lang="de-DE" sz="1800" dirty="0"/>
              <a:t> of August </a:t>
            </a:r>
            <a:r>
              <a:rPr lang="de-DE" sz="1800" dirty="0" err="1"/>
              <a:t>with</a:t>
            </a:r>
            <a:r>
              <a:rPr lang="de-DE" sz="1800" dirty="0"/>
              <a:t> </a:t>
            </a:r>
            <a:r>
              <a:rPr lang="de-DE" sz="1800" dirty="0" err="1"/>
              <a:t>size</a:t>
            </a:r>
            <a:r>
              <a:rPr lang="de-DE" sz="1800" dirty="0"/>
              <a:t> of 3 </a:t>
            </a:r>
            <a:r>
              <a:rPr lang="de-DE" sz="1800" dirty="0" err="1"/>
              <a:t>million</a:t>
            </a:r>
            <a:endParaRPr lang="de-DE" sz="1800" dirty="0"/>
          </a:p>
          <a:p>
            <a:r>
              <a:rPr lang="de-DE" sz="1800" dirty="0"/>
              <a:t>Results on </a:t>
            </a:r>
            <a:r>
              <a:rPr lang="de-DE" sz="1800" dirty="0" err="1"/>
              <a:t>validation</a:t>
            </a:r>
            <a:r>
              <a:rPr lang="de-DE" sz="1800" dirty="0"/>
              <a:t> </a:t>
            </a:r>
            <a:r>
              <a:rPr lang="de-DE" sz="1800" dirty="0" err="1"/>
              <a:t>set</a:t>
            </a:r>
            <a:r>
              <a:rPr lang="de-DE" sz="1800" dirty="0"/>
              <a:t> </a:t>
            </a:r>
            <a:r>
              <a:rPr lang="de-DE" sz="1800" dirty="0" err="1"/>
              <a:t>by</a:t>
            </a:r>
            <a:r>
              <a:rPr lang="de-DE" sz="1800" dirty="0"/>
              <a:t> </a:t>
            </a:r>
            <a:r>
              <a:rPr lang="de-DE" sz="1800" dirty="0" err="1"/>
              <a:t>tuned</a:t>
            </a:r>
            <a:r>
              <a:rPr lang="de-DE" sz="1800" dirty="0"/>
              <a:t> RF </a:t>
            </a:r>
            <a:r>
              <a:rPr lang="de-DE" sz="1800" dirty="0" err="1"/>
              <a:t>classification</a:t>
            </a:r>
            <a:r>
              <a:rPr lang="de-DE" sz="1800" dirty="0"/>
              <a:t> </a:t>
            </a:r>
            <a:r>
              <a:rPr lang="de-DE" sz="1800" dirty="0" err="1"/>
              <a:t>model</a:t>
            </a:r>
            <a:endParaRPr lang="de-DE" sz="1800" dirty="0"/>
          </a:p>
          <a:p>
            <a:r>
              <a:rPr lang="de-DE" sz="1800" dirty="0"/>
              <a:t>Classification </a:t>
            </a:r>
            <a:r>
              <a:rPr lang="de-DE" sz="1800" dirty="0" err="1"/>
              <a:t>model</a:t>
            </a:r>
            <a:r>
              <a:rPr lang="de-DE" sz="1800" dirty="0"/>
              <a:t> </a:t>
            </a:r>
            <a:r>
              <a:rPr lang="de-DE" sz="1800" dirty="0" err="1"/>
              <a:t>is</a:t>
            </a:r>
            <a:r>
              <a:rPr lang="de-DE" sz="1800" dirty="0"/>
              <a:t> </a:t>
            </a:r>
            <a:r>
              <a:rPr lang="de-DE" sz="1800" dirty="0" err="1"/>
              <a:t>overfitting</a:t>
            </a:r>
            <a:endParaRPr lang="de-DE" sz="1800" dirty="0"/>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pic>
        <p:nvPicPr>
          <p:cNvPr id="10" name="Picture 9">
            <a:extLst>
              <a:ext uri="{FF2B5EF4-FFF2-40B4-BE49-F238E27FC236}">
                <a16:creationId xmlns:a16="http://schemas.microsoft.com/office/drawing/2014/main" id="{5166DF69-99DB-18C5-751B-47389DA2D4E2}"/>
              </a:ext>
            </a:extLst>
          </p:cNvPr>
          <p:cNvPicPr>
            <a:picLocks noChangeAspect="1"/>
          </p:cNvPicPr>
          <p:nvPr/>
        </p:nvPicPr>
        <p:blipFill>
          <a:blip r:embed="rId4"/>
          <a:stretch>
            <a:fillRect/>
          </a:stretch>
        </p:blipFill>
        <p:spPr>
          <a:xfrm>
            <a:off x="7187849" y="1690688"/>
            <a:ext cx="4787027" cy="3404857"/>
          </a:xfrm>
          <a:prstGeom prst="rect">
            <a:avLst/>
          </a:prstGeom>
        </p:spPr>
      </p:pic>
    </p:spTree>
    <p:extLst>
      <p:ext uri="{BB962C8B-B14F-4D97-AF65-F5344CB8AC3E}">
        <p14:creationId xmlns:p14="http://schemas.microsoft.com/office/powerpoint/2010/main" val="20020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6D9219-F22E-2994-B1B3-332249C9EDEF}"/>
              </a:ext>
            </a:extLst>
          </p:cNvPr>
          <p:cNvSpPr>
            <a:spLocks noGrp="1"/>
          </p:cNvSpPr>
          <p:nvPr>
            <p:ph type="title"/>
          </p:nvPr>
        </p:nvSpPr>
        <p:spPr/>
        <p:txBody>
          <a:bodyPr/>
          <a:lstStyle/>
          <a:p>
            <a:r>
              <a:rPr lang="de-DE" dirty="0">
                <a:latin typeface="Cooper Black" panose="0208090404030B020404" pitchFamily="18" charset="0"/>
              </a:rPr>
              <a:t>Over-fitting</a:t>
            </a:r>
            <a:endParaRPr lang="en-CA" dirty="0">
              <a:latin typeface="Cooper Black" panose="0208090404030B020404" pitchFamily="18" charset="0"/>
            </a:endParaRPr>
          </a:p>
        </p:txBody>
      </p:sp>
      <p:sp>
        <p:nvSpPr>
          <p:cNvPr id="6" name="Content Placeholder 5">
            <a:extLst>
              <a:ext uri="{FF2B5EF4-FFF2-40B4-BE49-F238E27FC236}">
                <a16:creationId xmlns:a16="http://schemas.microsoft.com/office/drawing/2014/main" id="{C9B4F94D-38CC-44F4-2990-0A6ACEB84B78}"/>
              </a:ext>
            </a:extLst>
          </p:cNvPr>
          <p:cNvSpPr>
            <a:spLocks noGrp="1"/>
          </p:cNvSpPr>
          <p:nvPr>
            <p:ph idx="1"/>
          </p:nvPr>
        </p:nvSpPr>
        <p:spPr>
          <a:xfrm>
            <a:off x="838200" y="1825625"/>
            <a:ext cx="5089902" cy="4351338"/>
          </a:xfrm>
        </p:spPr>
        <p:txBody>
          <a:bodyPr>
            <a:normAutofit/>
          </a:bodyPr>
          <a:lstStyle/>
          <a:p>
            <a:pPr algn="just"/>
            <a:r>
              <a:rPr lang="en-CA" sz="1800" b="0" i="0" dirty="0">
                <a:solidFill>
                  <a:srgbClr val="05192D"/>
                </a:solidFill>
                <a:effectLst/>
              </a:rPr>
              <a:t>Overfitting is a common challenge in machine learning where a model learns the training data too well, including its noise and outliers, making it perform poorly on unseen data.</a:t>
            </a:r>
          </a:p>
          <a:p>
            <a:pPr algn="just"/>
            <a:r>
              <a:rPr lang="en-CA" sz="1800" dirty="0">
                <a:solidFill>
                  <a:srgbClr val="05192D"/>
                </a:solidFill>
              </a:rPr>
              <a:t>From the seen results of RF model on Test data and Validation set data, it is clear that tuned RF model was overfitting</a:t>
            </a:r>
          </a:p>
          <a:p>
            <a:pPr algn="just"/>
            <a:r>
              <a:rPr lang="en-CA" sz="1800" dirty="0"/>
              <a:t>To overcome overfitting problem, we used resampling technique</a:t>
            </a: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pic>
        <p:nvPicPr>
          <p:cNvPr id="8" name="Picture 7">
            <a:extLst>
              <a:ext uri="{FF2B5EF4-FFF2-40B4-BE49-F238E27FC236}">
                <a16:creationId xmlns:a16="http://schemas.microsoft.com/office/drawing/2014/main" id="{9FDCDD47-9A3E-F96A-0D8B-E6114E4F0300}"/>
              </a:ext>
            </a:extLst>
          </p:cNvPr>
          <p:cNvPicPr>
            <a:picLocks noChangeAspect="1"/>
          </p:cNvPicPr>
          <p:nvPr/>
        </p:nvPicPr>
        <p:blipFill>
          <a:blip r:embed="rId4"/>
          <a:stretch>
            <a:fillRect/>
          </a:stretch>
        </p:blipFill>
        <p:spPr>
          <a:xfrm>
            <a:off x="6263900" y="1213295"/>
            <a:ext cx="5682790" cy="4351337"/>
          </a:xfrm>
          <a:prstGeom prst="rect">
            <a:avLst/>
          </a:prstGeom>
        </p:spPr>
      </p:pic>
      <p:sp>
        <p:nvSpPr>
          <p:cNvPr id="10" name="TextBox 9">
            <a:extLst>
              <a:ext uri="{FF2B5EF4-FFF2-40B4-BE49-F238E27FC236}">
                <a16:creationId xmlns:a16="http://schemas.microsoft.com/office/drawing/2014/main" id="{5EE907A1-FB62-E3DA-6179-8B26C613B0BB}"/>
              </a:ext>
            </a:extLst>
          </p:cNvPr>
          <p:cNvSpPr txBox="1"/>
          <p:nvPr/>
        </p:nvSpPr>
        <p:spPr>
          <a:xfrm>
            <a:off x="7534974" y="5513569"/>
            <a:ext cx="3949269" cy="215444"/>
          </a:xfrm>
          <a:prstGeom prst="rect">
            <a:avLst/>
          </a:prstGeom>
          <a:noFill/>
        </p:spPr>
        <p:txBody>
          <a:bodyPr wrap="square" rtlCol="0">
            <a:spAutoFit/>
          </a:bodyPr>
          <a:lstStyle/>
          <a:p>
            <a:r>
              <a:rPr lang="de-DE" sz="800" i="1" dirty="0">
                <a:solidFill>
                  <a:schemeClr val="accent2">
                    <a:lumMod val="75000"/>
                  </a:schemeClr>
                </a:solidFill>
              </a:rPr>
              <a:t>Reference</a:t>
            </a:r>
            <a:r>
              <a:rPr lang="de-DE" sz="800" dirty="0">
                <a:solidFill>
                  <a:schemeClr val="accent2">
                    <a:lumMod val="75000"/>
                  </a:schemeClr>
                </a:solidFill>
              </a:rPr>
              <a:t>:</a:t>
            </a:r>
            <a:r>
              <a:rPr lang="de-DE" sz="800" dirty="0"/>
              <a:t> </a:t>
            </a:r>
            <a:r>
              <a:rPr lang="de-DE" sz="800" i="1" dirty="0">
                <a:solidFill>
                  <a:schemeClr val="accent2">
                    <a:lumMod val="75000"/>
                  </a:schemeClr>
                </a:solidFill>
              </a:rPr>
              <a:t>https://www.freecodecamp.org/news/what-is-overfitting-machine-learning/</a:t>
            </a:r>
            <a:endParaRPr lang="en-CA" i="1" dirty="0">
              <a:solidFill>
                <a:schemeClr val="accent2">
                  <a:lumMod val="75000"/>
                </a:schemeClr>
              </a:solidFill>
            </a:endParaRPr>
          </a:p>
        </p:txBody>
      </p:sp>
    </p:spTree>
    <p:extLst>
      <p:ext uri="{BB962C8B-B14F-4D97-AF65-F5344CB8AC3E}">
        <p14:creationId xmlns:p14="http://schemas.microsoft.com/office/powerpoint/2010/main" val="1661385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FAB613-6CDA-DED2-95F1-60AC66848923}"/>
              </a:ext>
            </a:extLst>
          </p:cNvPr>
          <p:cNvSpPr>
            <a:spLocks noGrp="1"/>
          </p:cNvSpPr>
          <p:nvPr>
            <p:ph type="title"/>
          </p:nvPr>
        </p:nvSpPr>
        <p:spPr/>
        <p:txBody>
          <a:bodyPr/>
          <a:lstStyle/>
          <a:p>
            <a:r>
              <a:rPr lang="de-DE" dirty="0">
                <a:latin typeface="Cooper Black" panose="0208090404030B020404" pitchFamily="18" charset="0"/>
              </a:rPr>
              <a:t>Resampling Technique</a:t>
            </a:r>
            <a:endParaRPr lang="en-CA" dirty="0">
              <a:latin typeface="Cooper Black" panose="0208090404030B020404" pitchFamily="18" charset="0"/>
            </a:endParaRPr>
          </a:p>
        </p:txBody>
      </p:sp>
      <p:pic>
        <p:nvPicPr>
          <p:cNvPr id="8" name="Content Placeholder 7" descr="A diagram of different types of data&#10;&#10;Description automatically generated">
            <a:extLst>
              <a:ext uri="{FF2B5EF4-FFF2-40B4-BE49-F238E27FC236}">
                <a16:creationId xmlns:a16="http://schemas.microsoft.com/office/drawing/2014/main" id="{AD8D5548-4874-59D3-6AF0-9219D45F3D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29293" y="1815793"/>
            <a:ext cx="5181600" cy="4028006"/>
          </a:xfrm>
        </p:spPr>
      </p:pic>
      <p:sp>
        <p:nvSpPr>
          <p:cNvPr id="2" name="Content Placeholder 1">
            <a:extLst>
              <a:ext uri="{FF2B5EF4-FFF2-40B4-BE49-F238E27FC236}">
                <a16:creationId xmlns:a16="http://schemas.microsoft.com/office/drawing/2014/main" id="{6B573AAF-5F28-A5B0-2F98-D855C20043B1}"/>
              </a:ext>
            </a:extLst>
          </p:cNvPr>
          <p:cNvSpPr>
            <a:spLocks noGrp="1"/>
          </p:cNvSpPr>
          <p:nvPr>
            <p:ph sz="half" idx="2"/>
          </p:nvPr>
        </p:nvSpPr>
        <p:spPr>
          <a:xfrm>
            <a:off x="914400" y="1815793"/>
            <a:ext cx="5181600" cy="4351338"/>
          </a:xfrm>
        </p:spPr>
        <p:txBody>
          <a:bodyPr>
            <a:normAutofit/>
          </a:bodyPr>
          <a:lstStyle/>
          <a:p>
            <a:pPr algn="just"/>
            <a:r>
              <a:rPr lang="en-CA" sz="1800" b="0" i="0" dirty="0">
                <a:solidFill>
                  <a:srgbClr val="242424"/>
                </a:solidFill>
                <a:effectLst/>
              </a:rPr>
              <a:t>The main objective of resampling is to balance the dataset either by increasing the frequency of the minority class or by decreasing the frequency of the majority class</a:t>
            </a:r>
          </a:p>
          <a:p>
            <a:pPr algn="just"/>
            <a:r>
              <a:rPr lang="en-CA" sz="1800" dirty="0">
                <a:solidFill>
                  <a:srgbClr val="242424"/>
                </a:solidFill>
              </a:rPr>
              <a:t>Under-sampling, Over-sampling, Combining both techniques.</a:t>
            </a:r>
          </a:p>
          <a:p>
            <a:pPr algn="just"/>
            <a:r>
              <a:rPr lang="en-CA" sz="1800" dirty="0">
                <a:solidFill>
                  <a:srgbClr val="242424"/>
                </a:solidFill>
              </a:rPr>
              <a:t>Different ratios of majority and minority datasets in training data were considered for training the model</a:t>
            </a: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2230421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
        <p:nvSpPr>
          <p:cNvPr id="4" name="Title 3">
            <a:extLst>
              <a:ext uri="{FF2B5EF4-FFF2-40B4-BE49-F238E27FC236}">
                <a16:creationId xmlns:a16="http://schemas.microsoft.com/office/drawing/2014/main" id="{84DA3360-FF4E-13D6-3A96-01AD51150676}"/>
              </a:ext>
            </a:extLst>
          </p:cNvPr>
          <p:cNvSpPr>
            <a:spLocks noGrp="1"/>
          </p:cNvSpPr>
          <p:nvPr>
            <p:ph type="title"/>
          </p:nvPr>
        </p:nvSpPr>
        <p:spPr/>
        <p:txBody>
          <a:bodyPr/>
          <a:lstStyle/>
          <a:p>
            <a:r>
              <a:rPr lang="de-DE" dirty="0">
                <a:latin typeface="Cooper Black" panose="0208090404030B020404" pitchFamily="18" charset="0"/>
              </a:rPr>
              <a:t>Final Results on Validation Set</a:t>
            </a:r>
            <a:endParaRPr lang="en-CA" dirty="0">
              <a:latin typeface="Cooper Black" panose="0208090404030B020404" pitchFamily="18" charset="0"/>
            </a:endParaRPr>
          </a:p>
        </p:txBody>
      </p:sp>
      <p:pic>
        <p:nvPicPr>
          <p:cNvPr id="8" name="Content Placeholder 7">
            <a:extLst>
              <a:ext uri="{FF2B5EF4-FFF2-40B4-BE49-F238E27FC236}">
                <a16:creationId xmlns:a16="http://schemas.microsoft.com/office/drawing/2014/main" id="{A7B5A32E-B7F4-25BE-CB1E-47B4082532EB}"/>
              </a:ext>
            </a:extLst>
          </p:cNvPr>
          <p:cNvPicPr>
            <a:picLocks noGrp="1" noChangeAspect="1"/>
          </p:cNvPicPr>
          <p:nvPr>
            <p:ph idx="1"/>
          </p:nvPr>
        </p:nvPicPr>
        <p:blipFill>
          <a:blip r:embed="rId4"/>
          <a:stretch>
            <a:fillRect/>
          </a:stretch>
        </p:blipFill>
        <p:spPr>
          <a:xfrm>
            <a:off x="6096000" y="1984756"/>
            <a:ext cx="4523498" cy="2628147"/>
          </a:xfrm>
        </p:spPr>
      </p:pic>
      <p:pic>
        <p:nvPicPr>
          <p:cNvPr id="11" name="Picture 10">
            <a:extLst>
              <a:ext uri="{FF2B5EF4-FFF2-40B4-BE49-F238E27FC236}">
                <a16:creationId xmlns:a16="http://schemas.microsoft.com/office/drawing/2014/main" id="{0A483CC9-CC53-85AF-A38F-206CE04F515A}"/>
              </a:ext>
            </a:extLst>
          </p:cNvPr>
          <p:cNvPicPr>
            <a:picLocks noChangeAspect="1"/>
          </p:cNvPicPr>
          <p:nvPr/>
        </p:nvPicPr>
        <p:blipFill>
          <a:blip r:embed="rId5"/>
          <a:stretch>
            <a:fillRect/>
          </a:stretch>
        </p:blipFill>
        <p:spPr>
          <a:xfrm>
            <a:off x="1317594" y="1818606"/>
            <a:ext cx="4115540" cy="2815895"/>
          </a:xfrm>
          <a:prstGeom prst="rect">
            <a:avLst/>
          </a:prstGeom>
        </p:spPr>
      </p:pic>
      <p:sp>
        <p:nvSpPr>
          <p:cNvPr id="2" name="TextBox 1">
            <a:extLst>
              <a:ext uri="{FF2B5EF4-FFF2-40B4-BE49-F238E27FC236}">
                <a16:creationId xmlns:a16="http://schemas.microsoft.com/office/drawing/2014/main" id="{B243B043-94AD-E08F-76DC-6AA9AF5FD282}"/>
              </a:ext>
            </a:extLst>
          </p:cNvPr>
          <p:cNvSpPr txBox="1"/>
          <p:nvPr/>
        </p:nvSpPr>
        <p:spPr>
          <a:xfrm>
            <a:off x="1163283" y="5496894"/>
            <a:ext cx="8539701" cy="646331"/>
          </a:xfrm>
          <a:prstGeom prst="rect">
            <a:avLst/>
          </a:prstGeom>
          <a:noFill/>
        </p:spPr>
        <p:txBody>
          <a:bodyPr wrap="square" rtlCol="0">
            <a:spAutoFit/>
          </a:bodyPr>
          <a:lstStyle/>
          <a:p>
            <a:pPr marL="285750" indent="-285750">
              <a:buFont typeface="Arial" panose="020B0604020202020204" pitchFamily="34" charset="0"/>
              <a:buChar char="•"/>
            </a:pPr>
            <a:r>
              <a:rPr lang="de-DE" dirty="0" err="1"/>
              <a:t>Combination</a:t>
            </a:r>
            <a:r>
              <a:rPr lang="de-DE" dirty="0"/>
              <a:t> of Classification </a:t>
            </a:r>
            <a:r>
              <a:rPr lang="de-DE" dirty="0" err="1"/>
              <a:t>model</a:t>
            </a:r>
            <a:r>
              <a:rPr lang="de-DE" dirty="0"/>
              <a:t> and </a:t>
            </a:r>
            <a:r>
              <a:rPr lang="de-DE" dirty="0" err="1"/>
              <a:t>regression</a:t>
            </a:r>
            <a:r>
              <a:rPr lang="de-DE" dirty="0"/>
              <a:t> </a:t>
            </a:r>
            <a:r>
              <a:rPr lang="de-DE" dirty="0" err="1"/>
              <a:t>model</a:t>
            </a:r>
            <a:endParaRPr lang="de-DE" dirty="0"/>
          </a:p>
          <a:p>
            <a:pPr marL="285750" indent="-285750">
              <a:buFont typeface="Arial" panose="020B0604020202020204" pitchFamily="34" charset="0"/>
              <a:buChar char="•"/>
            </a:pPr>
            <a:r>
              <a:rPr lang="de-DE" dirty="0"/>
              <a:t>Also </a:t>
            </a:r>
            <a:r>
              <a:rPr lang="de-DE" dirty="0" err="1"/>
              <a:t>Relevance</a:t>
            </a:r>
            <a:r>
              <a:rPr lang="de-DE" dirty="0"/>
              <a:t> of </a:t>
            </a:r>
            <a:r>
              <a:rPr lang="de-DE" dirty="0" err="1"/>
              <a:t>each</a:t>
            </a:r>
            <a:r>
              <a:rPr lang="de-DE" dirty="0"/>
              <a:t> </a:t>
            </a:r>
            <a:r>
              <a:rPr lang="de-DE" dirty="0" err="1"/>
              <a:t>customer</a:t>
            </a:r>
            <a:r>
              <a:rPr lang="de-DE" dirty="0"/>
              <a:t> </a:t>
            </a:r>
            <a:r>
              <a:rPr lang="de-DE" dirty="0" err="1"/>
              <a:t>is</a:t>
            </a:r>
            <a:r>
              <a:rPr lang="de-DE" dirty="0"/>
              <a:t> </a:t>
            </a:r>
            <a:r>
              <a:rPr lang="de-DE" dirty="0" err="1"/>
              <a:t>calculated</a:t>
            </a:r>
            <a:r>
              <a:rPr lang="de-DE" dirty="0"/>
              <a:t> and </a:t>
            </a:r>
            <a:r>
              <a:rPr lang="de-DE" dirty="0" err="1"/>
              <a:t>combined</a:t>
            </a:r>
            <a:r>
              <a:rPr lang="de-DE" dirty="0"/>
              <a:t> </a:t>
            </a:r>
            <a:r>
              <a:rPr lang="de-DE" dirty="0" err="1"/>
              <a:t>with</a:t>
            </a:r>
            <a:r>
              <a:rPr lang="de-DE" dirty="0"/>
              <a:t> </a:t>
            </a:r>
            <a:r>
              <a:rPr lang="de-DE" dirty="0" err="1"/>
              <a:t>both</a:t>
            </a:r>
            <a:r>
              <a:rPr lang="de-DE" dirty="0"/>
              <a:t> </a:t>
            </a:r>
            <a:r>
              <a:rPr lang="de-DE" dirty="0" err="1"/>
              <a:t>model</a:t>
            </a:r>
            <a:r>
              <a:rPr lang="de-DE" dirty="0"/>
              <a:t> </a:t>
            </a:r>
            <a:r>
              <a:rPr lang="de-DE" dirty="0" err="1"/>
              <a:t>results</a:t>
            </a:r>
            <a:endParaRPr lang="en-CA" dirty="0"/>
          </a:p>
        </p:txBody>
      </p:sp>
    </p:spTree>
    <p:extLst>
      <p:ext uri="{BB962C8B-B14F-4D97-AF65-F5344CB8AC3E}">
        <p14:creationId xmlns:p14="http://schemas.microsoft.com/office/powerpoint/2010/main" val="537159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
        <p:nvSpPr>
          <p:cNvPr id="4" name="Title 3">
            <a:extLst>
              <a:ext uri="{FF2B5EF4-FFF2-40B4-BE49-F238E27FC236}">
                <a16:creationId xmlns:a16="http://schemas.microsoft.com/office/drawing/2014/main" id="{84DA3360-FF4E-13D6-3A96-01AD51150676}"/>
              </a:ext>
            </a:extLst>
          </p:cNvPr>
          <p:cNvSpPr>
            <a:spLocks noGrp="1"/>
          </p:cNvSpPr>
          <p:nvPr>
            <p:ph type="title"/>
          </p:nvPr>
        </p:nvSpPr>
        <p:spPr/>
        <p:txBody>
          <a:bodyPr/>
          <a:lstStyle/>
          <a:p>
            <a:r>
              <a:rPr lang="de-DE" dirty="0">
                <a:latin typeface="Cooper Black" panose="0208090404030B020404" pitchFamily="18" charset="0"/>
              </a:rPr>
              <a:t>Limitation and Future Work</a:t>
            </a:r>
            <a:endParaRPr lang="en-CA" dirty="0">
              <a:latin typeface="Cooper Black" panose="0208090404030B020404" pitchFamily="18" charset="0"/>
            </a:endParaRPr>
          </a:p>
        </p:txBody>
      </p:sp>
      <p:sp>
        <p:nvSpPr>
          <p:cNvPr id="6" name="Content Placeholder 5">
            <a:extLst>
              <a:ext uri="{FF2B5EF4-FFF2-40B4-BE49-F238E27FC236}">
                <a16:creationId xmlns:a16="http://schemas.microsoft.com/office/drawing/2014/main" id="{87EAA496-B9E3-2567-D080-2F69DC18B39D}"/>
              </a:ext>
            </a:extLst>
          </p:cNvPr>
          <p:cNvSpPr>
            <a:spLocks noGrp="1"/>
          </p:cNvSpPr>
          <p:nvPr>
            <p:ph idx="1"/>
          </p:nvPr>
        </p:nvSpPr>
        <p:spPr/>
        <p:txBody>
          <a:bodyPr>
            <a:normAutofit/>
          </a:bodyPr>
          <a:lstStyle/>
          <a:p>
            <a:pPr algn="l">
              <a:buFont typeface="Wingdings" panose="05000000000000000000" pitchFamily="2" charset="2"/>
              <a:buChar char="Ø"/>
            </a:pPr>
            <a:r>
              <a:rPr lang="en-CA" sz="1800" i="0" u="none" strike="noStrike" baseline="0" dirty="0"/>
              <a:t>Limitations</a:t>
            </a:r>
          </a:p>
          <a:p>
            <a:pPr algn="l"/>
            <a:r>
              <a:rPr lang="en-CA" sz="1800" b="1" i="0" u="none" strike="noStrike" baseline="0" dirty="0"/>
              <a:t>Dataset Size Constraints</a:t>
            </a:r>
            <a:r>
              <a:rPr lang="en-CA" sz="1800" b="0" i="0" u="none" strike="noStrike" baseline="0" dirty="0"/>
              <a:t>: The study was constrained by runtime and memory issues when considering datasets larger than 5 million samples.</a:t>
            </a:r>
          </a:p>
          <a:p>
            <a:pPr algn="l"/>
            <a:r>
              <a:rPr lang="en-CA" sz="1800" b="1" i="0" u="none" strike="noStrike" baseline="0" dirty="0"/>
              <a:t>Insufficient International Shipment Data</a:t>
            </a:r>
            <a:r>
              <a:rPr lang="en-CA" sz="1800" b="0" i="0" u="none" strike="noStrike" baseline="0" dirty="0"/>
              <a:t>: The model faced challenges in accurately predicting the weight of international shipments due to insufficient data. The lack of customer data further complicated the prediction process for these shipments.</a:t>
            </a:r>
          </a:p>
          <a:p>
            <a:pPr algn="l">
              <a:buFont typeface="Wingdings" panose="05000000000000000000" pitchFamily="2" charset="2"/>
              <a:buChar char="Ø"/>
            </a:pPr>
            <a:r>
              <a:rPr lang="en-CA" sz="1800" b="0" i="0" u="none" strike="noStrike" baseline="0" dirty="0"/>
              <a:t>Future Work</a:t>
            </a:r>
          </a:p>
          <a:p>
            <a:pPr algn="l"/>
            <a:r>
              <a:rPr lang="en-CA" sz="1800" b="0" i="0" u="none" strike="noStrike" baseline="0" dirty="0"/>
              <a:t> </a:t>
            </a:r>
            <a:r>
              <a:rPr lang="en-CA" sz="1800" b="1" i="0" u="none" strike="noStrike" baseline="0" dirty="0"/>
              <a:t>Addressing Over-fitting</a:t>
            </a:r>
            <a:r>
              <a:rPr lang="en-CA" sz="1800" b="0" i="0" u="none" strike="noStrike" baseline="0" dirty="0"/>
              <a:t>: Identifying the underlying reasons for model over-fitting and implementing strategies to mitigate this issue. </a:t>
            </a:r>
          </a:p>
          <a:p>
            <a:pPr algn="l"/>
            <a:r>
              <a:rPr lang="en-CA" sz="1800" b="1" i="0" u="none" strike="noStrike" baseline="0" dirty="0"/>
              <a:t>Data Augmentation</a:t>
            </a:r>
            <a:r>
              <a:rPr lang="en-CA" sz="1800" b="0" i="0" u="none" strike="noStrike" baseline="0" dirty="0"/>
              <a:t>: Efforts should be made to acquire more comprehensive data, particularly for international shipments. </a:t>
            </a:r>
          </a:p>
          <a:p>
            <a:pPr algn="l"/>
            <a:r>
              <a:rPr lang="en-CA" sz="1800" b="1" i="0" u="none" strike="noStrike" baseline="0" dirty="0"/>
              <a:t>Enhanced Feature Engineering</a:t>
            </a:r>
            <a:r>
              <a:rPr lang="en-CA" sz="1800" b="0" i="0" u="none" strike="noStrike" baseline="0" dirty="0"/>
              <a:t>: Further analysis should be conducted to understand why the model is making incorrect predictions. This could involve exploring additional features or employing more sophisticated feature engineering techniques to improve model performance.</a:t>
            </a:r>
          </a:p>
        </p:txBody>
      </p:sp>
    </p:spTree>
    <p:extLst>
      <p:ext uri="{BB962C8B-B14F-4D97-AF65-F5344CB8AC3E}">
        <p14:creationId xmlns:p14="http://schemas.microsoft.com/office/powerpoint/2010/main" val="1839753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 you, etiquette, business etiquette, etiquette expert, book, conference, speaker, Julie Blais Comeau, conférence, étiquette, étiquette professionnelle, training, formation, étiquette des affaires, livre">
            <a:extLst>
              <a:ext uri="{FF2B5EF4-FFF2-40B4-BE49-F238E27FC236}">
                <a16:creationId xmlns:a16="http://schemas.microsoft.com/office/drawing/2014/main" id="{3633FA5B-8C7A-E784-8E29-3D02547CFB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0" r="1" b="5820"/>
          <a:stretch/>
        </p:blipFill>
        <p:spPr bwMode="auto">
          <a:xfrm>
            <a:off x="643467" y="643467"/>
            <a:ext cx="10905066" cy="55710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65372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5B63F6-550B-20BC-EFCE-F0B088EA933F}"/>
              </a:ext>
            </a:extLst>
          </p:cNvPr>
          <p:cNvSpPr>
            <a:spLocks noGrp="1"/>
          </p:cNvSpPr>
          <p:nvPr>
            <p:ph type="title"/>
          </p:nvPr>
        </p:nvSpPr>
        <p:spPr/>
        <p:txBody>
          <a:bodyPr/>
          <a:lstStyle/>
          <a:p>
            <a:r>
              <a:rPr lang="de-DE" dirty="0">
                <a:latin typeface="Cooper Black" panose="0208090404030B020404" pitchFamily="18" charset="0"/>
              </a:rPr>
              <a:t>Contents</a:t>
            </a:r>
            <a:endParaRPr lang="en-CA" dirty="0">
              <a:latin typeface="Cooper Black" panose="0208090404030B020404" pitchFamily="18" charset="0"/>
            </a:endParaRPr>
          </a:p>
        </p:txBody>
      </p:sp>
      <p:sp>
        <p:nvSpPr>
          <p:cNvPr id="6" name="Content Placeholder 5">
            <a:extLst>
              <a:ext uri="{FF2B5EF4-FFF2-40B4-BE49-F238E27FC236}">
                <a16:creationId xmlns:a16="http://schemas.microsoft.com/office/drawing/2014/main" id="{E4098124-18E7-58B9-93EC-69C7AC1D4A43}"/>
              </a:ext>
            </a:extLst>
          </p:cNvPr>
          <p:cNvSpPr>
            <a:spLocks noGrp="1"/>
          </p:cNvSpPr>
          <p:nvPr>
            <p:ph sz="half" idx="1"/>
          </p:nvPr>
        </p:nvSpPr>
        <p:spPr>
          <a:xfrm>
            <a:off x="838200" y="1825625"/>
            <a:ext cx="9271000" cy="4351338"/>
          </a:xfrm>
        </p:spPr>
        <p:txBody>
          <a:bodyPr>
            <a:normAutofit fontScale="47500" lnSpcReduction="20000"/>
          </a:bodyPr>
          <a:lstStyle/>
          <a:p>
            <a:pPr>
              <a:buFont typeface="Wingdings" panose="05000000000000000000" pitchFamily="2" charset="2"/>
              <a:buChar char="Ø"/>
            </a:pPr>
            <a:r>
              <a:rPr lang="de-DE" sz="4200" dirty="0"/>
              <a:t>Business Understanding</a:t>
            </a:r>
          </a:p>
          <a:p>
            <a:pPr>
              <a:buFont typeface="Wingdings" panose="05000000000000000000" pitchFamily="2" charset="2"/>
              <a:buChar char="Ø"/>
            </a:pPr>
            <a:r>
              <a:rPr lang="de-DE" sz="4200" dirty="0"/>
              <a:t>Motivation</a:t>
            </a:r>
          </a:p>
          <a:p>
            <a:pPr>
              <a:buFont typeface="Wingdings" panose="05000000000000000000" pitchFamily="2" charset="2"/>
              <a:buChar char="Ø"/>
            </a:pPr>
            <a:r>
              <a:rPr lang="de-DE" sz="4200" dirty="0"/>
              <a:t>Methodology</a:t>
            </a:r>
          </a:p>
          <a:p>
            <a:pPr>
              <a:buFont typeface="Wingdings" panose="05000000000000000000" pitchFamily="2" charset="2"/>
              <a:buChar char="Ø"/>
            </a:pPr>
            <a:r>
              <a:rPr lang="de-DE" sz="4200" dirty="0"/>
              <a:t>Data Understanding</a:t>
            </a:r>
          </a:p>
          <a:p>
            <a:pPr>
              <a:buFont typeface="Wingdings" panose="05000000000000000000" pitchFamily="2" charset="2"/>
              <a:buChar char="Ø"/>
            </a:pPr>
            <a:r>
              <a:rPr lang="de-DE" sz="4200" dirty="0"/>
              <a:t>Data pre-processing</a:t>
            </a:r>
          </a:p>
          <a:p>
            <a:pPr>
              <a:buFont typeface="Wingdings" panose="05000000000000000000" pitchFamily="2" charset="2"/>
              <a:buChar char="Ø"/>
            </a:pPr>
            <a:r>
              <a:rPr lang="de-DE" sz="4200" dirty="0"/>
              <a:t>Machine Learning and types</a:t>
            </a:r>
          </a:p>
          <a:p>
            <a:pPr>
              <a:buFont typeface="Wingdings" panose="05000000000000000000" pitchFamily="2" charset="2"/>
              <a:buChar char="Ø"/>
            </a:pPr>
            <a:r>
              <a:rPr lang="de-DE" sz="4200" dirty="0"/>
              <a:t>Results and Comparision</a:t>
            </a:r>
          </a:p>
          <a:p>
            <a:pPr>
              <a:buFont typeface="Wingdings" panose="05000000000000000000" pitchFamily="2" charset="2"/>
              <a:buChar char="Ø"/>
            </a:pPr>
            <a:r>
              <a:rPr lang="de-DE" sz="4200" dirty="0"/>
              <a:t>Tuning of Random Forest Model</a:t>
            </a:r>
          </a:p>
          <a:p>
            <a:pPr>
              <a:buFont typeface="Wingdings" panose="05000000000000000000" pitchFamily="2" charset="2"/>
              <a:buChar char="Ø"/>
            </a:pPr>
            <a:r>
              <a:rPr lang="de-DE" sz="4200" dirty="0"/>
              <a:t>Cross Validation and Results</a:t>
            </a:r>
          </a:p>
          <a:p>
            <a:pPr>
              <a:buFont typeface="Wingdings" panose="05000000000000000000" pitchFamily="2" charset="2"/>
              <a:buChar char="Ø"/>
            </a:pPr>
            <a:r>
              <a:rPr lang="de-DE" sz="4200" dirty="0"/>
              <a:t>Over-fitting Problem</a:t>
            </a:r>
          </a:p>
          <a:p>
            <a:pPr>
              <a:buFont typeface="Wingdings" panose="05000000000000000000" pitchFamily="2" charset="2"/>
              <a:buChar char="Ø"/>
            </a:pPr>
            <a:r>
              <a:rPr lang="de-DE" sz="4200" dirty="0"/>
              <a:t>Resampling Technique</a:t>
            </a:r>
          </a:p>
          <a:p>
            <a:pPr>
              <a:buFont typeface="Wingdings" panose="05000000000000000000" pitchFamily="2" charset="2"/>
              <a:buChar char="Ø"/>
            </a:pPr>
            <a:r>
              <a:rPr lang="de-DE" sz="4200" dirty="0"/>
              <a:t>Limitations and Future Work</a:t>
            </a:r>
          </a:p>
          <a:p>
            <a:pPr>
              <a:buFont typeface="Wingdings" panose="05000000000000000000" pitchFamily="2" charset="2"/>
              <a:buChar char="Ø"/>
            </a:pPr>
            <a:endParaRPr lang="de-DE" dirty="0"/>
          </a:p>
          <a:p>
            <a:pPr marL="0" indent="0">
              <a:buNone/>
            </a:pPr>
            <a:endParaRPr lang="en-CA" dirty="0"/>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390402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21F12-170E-07C5-70C2-DBABA529B757}"/>
              </a:ext>
            </a:extLst>
          </p:cNvPr>
          <p:cNvSpPr>
            <a:spLocks noGrp="1"/>
          </p:cNvSpPr>
          <p:nvPr>
            <p:ph type="title"/>
          </p:nvPr>
        </p:nvSpPr>
        <p:spPr/>
        <p:txBody>
          <a:bodyPr/>
          <a:lstStyle/>
          <a:p>
            <a:r>
              <a:rPr lang="de-DE" dirty="0">
                <a:latin typeface="Cooper Black" panose="0208090404030B020404" pitchFamily="18" charset="0"/>
              </a:rPr>
              <a:t>Business Understanding</a:t>
            </a:r>
            <a:endParaRPr lang="en-CA" dirty="0">
              <a:latin typeface="Cooper Black" panose="0208090404030B020404" pitchFamily="18" charset="0"/>
            </a:endParaRPr>
          </a:p>
        </p:txBody>
      </p:sp>
      <p:pic>
        <p:nvPicPr>
          <p:cNvPr id="8" name="Content Placeholder 7">
            <a:extLst>
              <a:ext uri="{FF2B5EF4-FFF2-40B4-BE49-F238E27FC236}">
                <a16:creationId xmlns:a16="http://schemas.microsoft.com/office/drawing/2014/main" id="{FF86ED60-2180-2F4E-99B9-7A69046A20FA}"/>
              </a:ext>
            </a:extLst>
          </p:cNvPr>
          <p:cNvPicPr>
            <a:picLocks noGrp="1" noChangeAspect="1"/>
          </p:cNvPicPr>
          <p:nvPr>
            <p:ph sz="half" idx="1"/>
          </p:nvPr>
        </p:nvPicPr>
        <p:blipFill>
          <a:blip r:embed="rId2"/>
          <a:stretch>
            <a:fillRect/>
          </a:stretch>
        </p:blipFill>
        <p:spPr>
          <a:xfrm>
            <a:off x="1140041" y="1616373"/>
            <a:ext cx="9131710" cy="4351338"/>
          </a:xfrm>
        </p:spPr>
      </p:pic>
      <p:sp>
        <p:nvSpPr>
          <p:cNvPr id="10" name="Content Placeholder 9">
            <a:extLst>
              <a:ext uri="{FF2B5EF4-FFF2-40B4-BE49-F238E27FC236}">
                <a16:creationId xmlns:a16="http://schemas.microsoft.com/office/drawing/2014/main" id="{B7D30399-1EC5-0D8E-CDAF-2E677356C077}"/>
              </a:ext>
            </a:extLst>
          </p:cNvPr>
          <p:cNvSpPr>
            <a:spLocks noGrp="1"/>
          </p:cNvSpPr>
          <p:nvPr>
            <p:ph sz="half" idx="2"/>
          </p:nvPr>
        </p:nvSpPr>
        <p:spPr>
          <a:xfrm>
            <a:off x="3392908" y="4758814"/>
            <a:ext cx="6351309" cy="1031916"/>
          </a:xfrm>
        </p:spPr>
        <p:txBody>
          <a:bodyPr>
            <a:normAutofit fontScale="85000" lnSpcReduction="10000"/>
          </a:bodyPr>
          <a:lstStyle/>
          <a:p>
            <a:r>
              <a:rPr lang="de-DE" sz="1800" dirty="0"/>
              <a:t>PAN </a:t>
            </a:r>
            <a:r>
              <a:rPr lang="de-DE" sz="1800" dirty="0" err="1"/>
              <a:t>data</a:t>
            </a:r>
            <a:r>
              <a:rPr lang="de-DE" sz="1800" dirty="0"/>
              <a:t> : Information of </a:t>
            </a:r>
            <a:r>
              <a:rPr lang="de-DE" sz="1800" dirty="0" err="1"/>
              <a:t>the</a:t>
            </a:r>
            <a:r>
              <a:rPr lang="de-DE" sz="1800" dirty="0"/>
              <a:t> </a:t>
            </a:r>
            <a:r>
              <a:rPr lang="de-DE" sz="1800" dirty="0" err="1"/>
              <a:t>parcel</a:t>
            </a:r>
            <a:r>
              <a:rPr lang="de-DE" sz="1800" dirty="0"/>
              <a:t> </a:t>
            </a:r>
            <a:r>
              <a:rPr lang="de-DE" sz="1800" dirty="0" err="1"/>
              <a:t>given</a:t>
            </a:r>
            <a:r>
              <a:rPr lang="de-DE" sz="1800" dirty="0"/>
              <a:t> </a:t>
            </a:r>
            <a:r>
              <a:rPr lang="de-DE" sz="1800" dirty="0" err="1"/>
              <a:t>the</a:t>
            </a:r>
            <a:r>
              <a:rPr lang="de-DE" sz="1800" dirty="0"/>
              <a:t> </a:t>
            </a:r>
            <a:r>
              <a:rPr lang="de-DE" sz="1800" dirty="0" err="1"/>
              <a:t>customer</a:t>
            </a:r>
            <a:endParaRPr lang="de-DE" sz="1800" dirty="0"/>
          </a:p>
          <a:p>
            <a:r>
              <a:rPr lang="de-DE" sz="1800" dirty="0"/>
              <a:t>PZA </a:t>
            </a:r>
            <a:r>
              <a:rPr lang="de-DE" sz="1800" dirty="0" err="1"/>
              <a:t>data</a:t>
            </a:r>
            <a:r>
              <a:rPr lang="de-DE" sz="1800" dirty="0"/>
              <a:t> : Information of </a:t>
            </a:r>
            <a:r>
              <a:rPr lang="de-DE" sz="1800" dirty="0" err="1"/>
              <a:t>the</a:t>
            </a:r>
            <a:r>
              <a:rPr lang="de-DE" sz="1800" dirty="0"/>
              <a:t> </a:t>
            </a:r>
            <a:r>
              <a:rPr lang="de-DE" sz="1800" dirty="0" err="1"/>
              <a:t>parcel</a:t>
            </a:r>
            <a:r>
              <a:rPr lang="de-DE" sz="1800" dirty="0"/>
              <a:t> </a:t>
            </a:r>
            <a:r>
              <a:rPr lang="de-DE" sz="1800" dirty="0" err="1"/>
              <a:t>from</a:t>
            </a:r>
            <a:r>
              <a:rPr lang="de-DE" sz="1800" dirty="0"/>
              <a:t> </a:t>
            </a:r>
            <a:r>
              <a:rPr lang="de-DE" sz="1800" dirty="0" err="1"/>
              <a:t>the</a:t>
            </a:r>
            <a:r>
              <a:rPr lang="de-DE" sz="1800" dirty="0"/>
              <a:t> source </a:t>
            </a:r>
            <a:r>
              <a:rPr lang="de-DE" sz="1800" dirty="0" err="1"/>
              <a:t>parcel</a:t>
            </a:r>
            <a:r>
              <a:rPr lang="de-DE" sz="1800" dirty="0"/>
              <a:t> </a:t>
            </a:r>
            <a:r>
              <a:rPr lang="de-DE" sz="1800" dirty="0" err="1"/>
              <a:t>centre</a:t>
            </a:r>
            <a:endParaRPr lang="de-DE" sz="1800" dirty="0"/>
          </a:p>
          <a:p>
            <a:r>
              <a:rPr lang="de-DE" sz="1800" dirty="0"/>
              <a:t>PZE </a:t>
            </a:r>
            <a:r>
              <a:rPr lang="de-DE" sz="1800" dirty="0" err="1"/>
              <a:t>data</a:t>
            </a:r>
            <a:r>
              <a:rPr lang="de-DE" sz="1800" dirty="0"/>
              <a:t> : Information of </a:t>
            </a:r>
            <a:r>
              <a:rPr lang="de-DE" sz="1800" dirty="0" err="1"/>
              <a:t>the</a:t>
            </a:r>
            <a:r>
              <a:rPr lang="de-DE" sz="1800" dirty="0"/>
              <a:t> </a:t>
            </a:r>
            <a:r>
              <a:rPr lang="de-DE" sz="1800" dirty="0" err="1"/>
              <a:t>parcel</a:t>
            </a:r>
            <a:r>
              <a:rPr lang="de-DE" sz="1800" dirty="0"/>
              <a:t> </a:t>
            </a:r>
            <a:r>
              <a:rPr lang="de-DE" sz="1800" dirty="0" err="1"/>
              <a:t>from</a:t>
            </a:r>
            <a:r>
              <a:rPr lang="de-DE" sz="1800" dirty="0"/>
              <a:t> </a:t>
            </a:r>
            <a:r>
              <a:rPr lang="de-DE" sz="1800" dirty="0" err="1"/>
              <a:t>the</a:t>
            </a:r>
            <a:r>
              <a:rPr lang="de-DE" sz="1800" dirty="0"/>
              <a:t> </a:t>
            </a:r>
            <a:r>
              <a:rPr lang="de-DE" sz="1800" dirty="0" err="1"/>
              <a:t>destination</a:t>
            </a:r>
            <a:r>
              <a:rPr lang="de-DE" sz="1800" dirty="0"/>
              <a:t> </a:t>
            </a:r>
            <a:r>
              <a:rPr lang="de-DE" sz="1800" dirty="0" err="1"/>
              <a:t>parcel</a:t>
            </a:r>
            <a:r>
              <a:rPr lang="de-DE" sz="1800" dirty="0"/>
              <a:t> </a:t>
            </a:r>
            <a:r>
              <a:rPr lang="de-DE" sz="1800" dirty="0" err="1"/>
              <a:t>centre</a:t>
            </a:r>
            <a:endParaRPr lang="en-CA" sz="1800" dirty="0"/>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1870804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9FF9B-433F-EBE2-A730-6B534D8C83BC}"/>
              </a:ext>
            </a:extLst>
          </p:cNvPr>
          <p:cNvSpPr>
            <a:spLocks noGrp="1"/>
          </p:cNvSpPr>
          <p:nvPr>
            <p:ph type="title"/>
          </p:nvPr>
        </p:nvSpPr>
        <p:spPr/>
        <p:txBody>
          <a:bodyPr/>
          <a:lstStyle/>
          <a:p>
            <a:r>
              <a:rPr lang="de-DE" dirty="0">
                <a:latin typeface="Cooper Black" panose="0208090404030B020404" pitchFamily="18" charset="0"/>
              </a:rPr>
              <a:t>Motivation</a:t>
            </a:r>
            <a:endParaRPr lang="en-CA" dirty="0">
              <a:latin typeface="Cooper Black" panose="0208090404030B020404" pitchFamily="18" charset="0"/>
            </a:endParaRPr>
          </a:p>
        </p:txBody>
      </p:sp>
      <p:sp>
        <p:nvSpPr>
          <p:cNvPr id="6" name="Content Placeholder 5">
            <a:extLst>
              <a:ext uri="{FF2B5EF4-FFF2-40B4-BE49-F238E27FC236}">
                <a16:creationId xmlns:a16="http://schemas.microsoft.com/office/drawing/2014/main" id="{F52B0ECE-5C09-6E8C-9E39-2893422C4B91}"/>
              </a:ext>
            </a:extLst>
          </p:cNvPr>
          <p:cNvSpPr>
            <a:spLocks noGrp="1"/>
          </p:cNvSpPr>
          <p:nvPr>
            <p:ph idx="1"/>
          </p:nvPr>
        </p:nvSpPr>
        <p:spPr/>
        <p:txBody>
          <a:bodyPr>
            <a:noAutofit/>
          </a:bodyPr>
          <a:lstStyle/>
          <a:p>
            <a:pPr algn="just">
              <a:lnSpc>
                <a:spcPct val="107000"/>
              </a:lnSpc>
              <a:spcAft>
                <a:spcPts val="800"/>
              </a:spcAft>
            </a:pPr>
            <a:r>
              <a:rPr lang="en-CA" sz="1800" dirty="0">
                <a:effectLst/>
                <a:ea typeface="Calibri" panose="020F0502020204030204" pitchFamily="34" charset="0"/>
                <a:cs typeface="Arial" panose="020B0604020202020204" pitchFamily="34" charset="0"/>
              </a:rPr>
              <a:t>As part of the revision of the Postal Act, In § 73, the requirements for labeling packages with increased weight between 10 and 20 kilograms, as well as labeling packages with high weight over 20 kilograms, are specified. </a:t>
            </a:r>
          </a:p>
          <a:p>
            <a:pPr algn="just">
              <a:lnSpc>
                <a:spcPct val="107000"/>
              </a:lnSpc>
              <a:spcAft>
                <a:spcPts val="800"/>
              </a:spcAft>
            </a:pPr>
            <a:r>
              <a:rPr lang="en-CA" sz="1800" dirty="0">
                <a:effectLst/>
                <a:ea typeface="Calibri" panose="020F0502020204030204" pitchFamily="34" charset="0"/>
                <a:cs typeface="Arial" panose="020B0604020202020204" pitchFamily="34" charset="0"/>
              </a:rPr>
              <a:t>Failure to comply with the Postal Act may result in penalties for DHL Group and even the possible removal of DHL from the provider directory for postal services.</a:t>
            </a:r>
          </a:p>
          <a:p>
            <a:pPr algn="just"/>
            <a:r>
              <a:rPr lang="en-CA" sz="1800" dirty="0">
                <a:effectLst/>
                <a:ea typeface="Calibri" panose="020F0502020204030204" pitchFamily="34" charset="0"/>
                <a:cs typeface="Arial" panose="020B0604020202020204" pitchFamily="34" charset="0"/>
              </a:rPr>
              <a:t>Furthermore, labeling of heavy packages &gt;20 kg is not consistently implemented at DHL currently.</a:t>
            </a:r>
          </a:p>
          <a:p>
            <a:pPr algn="just"/>
            <a:r>
              <a:rPr lang="en-CA" sz="1800" dirty="0">
                <a:ea typeface="Calibri" panose="020F0502020204030204" pitchFamily="34" charset="0"/>
                <a:cs typeface="Arial" panose="020B0604020202020204" pitchFamily="34" charset="0"/>
              </a:rPr>
              <a:t>Only 8 Parcel centres are having weighing scales and 33 parcel does not have weighing scales, i.e., around   60 % parcels are going through parcel centres without weighing scales</a:t>
            </a:r>
          </a:p>
          <a:p>
            <a:pPr algn="just"/>
            <a:r>
              <a:rPr lang="en-CA" sz="1800" dirty="0">
                <a:ea typeface="Calibri" panose="020F0502020204030204" pitchFamily="34" charset="0"/>
                <a:cs typeface="Arial" panose="020B0604020202020204" pitchFamily="34" charset="0"/>
              </a:rPr>
              <a:t>A machine learning algorithm is developed to forecast the weight of the parcels over 20kg for parcel centres without weighing scales.</a:t>
            </a:r>
          </a:p>
          <a:p>
            <a:pPr marL="0" indent="0" algn="just">
              <a:buNone/>
            </a:pPr>
            <a:endParaRPr lang="en-CA" sz="1800" dirty="0">
              <a:effectLst/>
              <a:ea typeface="Calibri" panose="020F0502020204030204" pitchFamily="34" charset="0"/>
              <a:cs typeface="Arial" panose="020B0604020202020204" pitchFamily="34" charset="0"/>
            </a:endParaRP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
        <p:nvSpPr>
          <p:cNvPr id="18" name="Textfeld 17">
            <a:extLst>
              <a:ext uri="{FF2B5EF4-FFF2-40B4-BE49-F238E27FC236}">
                <a16:creationId xmlns:a16="http://schemas.microsoft.com/office/drawing/2014/main" id="{CFD68C90-C033-4868-9853-40F04C68421E}"/>
              </a:ext>
            </a:extLst>
          </p:cNvPr>
          <p:cNvSpPr txBox="1"/>
          <p:nvPr/>
        </p:nvSpPr>
        <p:spPr>
          <a:xfrm flipV="1">
            <a:off x="4610840" y="8818165"/>
            <a:ext cx="1665673" cy="507831"/>
          </a:xfrm>
          <a:prstGeom prst="rect">
            <a:avLst/>
          </a:prstGeom>
          <a:noFill/>
        </p:spPr>
        <p:txBody>
          <a:bodyPr wrap="square" rtlCol="0">
            <a:spAutoFit/>
          </a:bodyPr>
          <a:lstStyle/>
          <a:p>
            <a:r>
              <a:rPr lang="en-IN" sz="900"/>
              <a:t>"</a:t>
            </a:r>
            <a:r>
              <a:rPr lang="en-IN" sz="900">
                <a:hlinkClick r:id="rId4" tooltip="https://commons.wikimedia.org/wiki/File:Curved_Arrow.svg"/>
              </a:rPr>
              <a:t>Dieses Foto</a:t>
            </a:r>
            <a:r>
              <a:rPr lang="en-IN" sz="900"/>
              <a:t>" von Unbekannter Autor ist lizenziert gemäß </a:t>
            </a:r>
            <a:r>
              <a:rPr lang="en-IN" sz="900">
                <a:hlinkClick r:id="rId5" tooltip="https://creativecommons.org/licenses/by-sa/3.0/"/>
              </a:rPr>
              <a:t>CC BY-SA</a:t>
            </a:r>
            <a:endParaRPr lang="en-IN" sz="900"/>
          </a:p>
        </p:txBody>
      </p:sp>
    </p:spTree>
    <p:extLst>
      <p:ext uri="{BB962C8B-B14F-4D97-AF65-F5344CB8AC3E}">
        <p14:creationId xmlns:p14="http://schemas.microsoft.com/office/powerpoint/2010/main" val="164846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121F12-170E-07C5-70C2-DBABA529B757}"/>
              </a:ext>
            </a:extLst>
          </p:cNvPr>
          <p:cNvSpPr>
            <a:spLocks noGrp="1"/>
          </p:cNvSpPr>
          <p:nvPr>
            <p:ph type="title"/>
          </p:nvPr>
        </p:nvSpPr>
        <p:spPr/>
        <p:txBody>
          <a:bodyPr/>
          <a:lstStyle/>
          <a:p>
            <a:r>
              <a:rPr lang="de-DE" dirty="0">
                <a:latin typeface="Cooper Black" panose="0208090404030B020404" pitchFamily="18" charset="0"/>
              </a:rPr>
              <a:t>Methodology</a:t>
            </a:r>
            <a:endParaRPr lang="en-CA" dirty="0">
              <a:latin typeface="Cooper Black" panose="0208090404030B020404" pitchFamily="18" charset="0"/>
            </a:endParaRPr>
          </a:p>
        </p:txBody>
      </p:sp>
      <p:pic>
        <p:nvPicPr>
          <p:cNvPr id="36" name="Content Placeholder 35">
            <a:extLst>
              <a:ext uri="{FF2B5EF4-FFF2-40B4-BE49-F238E27FC236}">
                <a16:creationId xmlns:a16="http://schemas.microsoft.com/office/drawing/2014/main" id="{C5A9B2EC-3711-49AA-06C9-C5715616044B}"/>
              </a:ext>
            </a:extLst>
          </p:cNvPr>
          <p:cNvPicPr>
            <a:picLocks noGrp="1" noChangeAspect="1"/>
          </p:cNvPicPr>
          <p:nvPr>
            <p:ph idx="1"/>
          </p:nvPr>
        </p:nvPicPr>
        <p:blipFill rotWithShape="1">
          <a:blip r:embed="rId2"/>
          <a:srcRect r="7882"/>
          <a:stretch/>
        </p:blipFill>
        <p:spPr>
          <a:xfrm>
            <a:off x="1347019" y="1542057"/>
            <a:ext cx="8069826" cy="4351338"/>
          </a:xfrm>
        </p:spPr>
      </p:pic>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
        <p:nvSpPr>
          <p:cNvPr id="37" name="TextBox 36">
            <a:extLst>
              <a:ext uri="{FF2B5EF4-FFF2-40B4-BE49-F238E27FC236}">
                <a16:creationId xmlns:a16="http://schemas.microsoft.com/office/drawing/2014/main" id="{212AF31B-1B43-80BB-DB52-0B9EFA92B33E}"/>
              </a:ext>
            </a:extLst>
          </p:cNvPr>
          <p:cNvSpPr txBox="1"/>
          <p:nvPr/>
        </p:nvSpPr>
        <p:spPr>
          <a:xfrm>
            <a:off x="1347019" y="6302477"/>
            <a:ext cx="4889480" cy="215444"/>
          </a:xfrm>
          <a:prstGeom prst="rect">
            <a:avLst/>
          </a:prstGeom>
          <a:noFill/>
        </p:spPr>
        <p:txBody>
          <a:bodyPr wrap="none" rtlCol="0">
            <a:spAutoFit/>
          </a:bodyPr>
          <a:lstStyle/>
          <a:p>
            <a:r>
              <a:rPr lang="de-DE" sz="800" i="1" dirty="0">
                <a:solidFill>
                  <a:schemeClr val="accent2">
                    <a:lumMod val="75000"/>
                  </a:schemeClr>
                </a:solidFill>
              </a:rPr>
              <a:t>Reference:  </a:t>
            </a:r>
            <a:r>
              <a:rPr lang="en-CA" sz="800" i="1" dirty="0">
                <a:solidFill>
                  <a:schemeClr val="accent2">
                    <a:lumMod val="75000"/>
                  </a:schemeClr>
                </a:solidFill>
                <a:hlinkClick r:id="rId5">
                  <a:extLst>
                    <a:ext uri="{A12FA001-AC4F-418D-AE19-62706E023703}">
                      <ahyp:hlinkClr xmlns:ahyp="http://schemas.microsoft.com/office/drawing/2018/hyperlinkcolor" val="tx"/>
                    </a:ext>
                  </a:extLst>
                </a:hlinkClick>
              </a:rPr>
              <a:t>ML systems learn, and then infer results, from data | Download Scientific Diagram (researchgate.net)</a:t>
            </a:r>
            <a:endParaRPr lang="en-CA" sz="800" i="1" dirty="0">
              <a:solidFill>
                <a:schemeClr val="accent2">
                  <a:lumMod val="75000"/>
                </a:schemeClr>
              </a:solidFill>
            </a:endParaRPr>
          </a:p>
        </p:txBody>
      </p:sp>
    </p:spTree>
    <p:extLst>
      <p:ext uri="{BB962C8B-B14F-4D97-AF65-F5344CB8AC3E}">
        <p14:creationId xmlns:p14="http://schemas.microsoft.com/office/powerpoint/2010/main" val="9100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14B38-A288-9509-5B7C-DF56376E643E}"/>
              </a:ext>
            </a:extLst>
          </p:cNvPr>
          <p:cNvSpPr>
            <a:spLocks noGrp="1"/>
          </p:cNvSpPr>
          <p:nvPr>
            <p:ph type="title"/>
          </p:nvPr>
        </p:nvSpPr>
        <p:spPr>
          <a:xfrm>
            <a:off x="838200" y="338492"/>
            <a:ext cx="10515600" cy="1325563"/>
          </a:xfrm>
        </p:spPr>
        <p:txBody>
          <a:bodyPr/>
          <a:lstStyle/>
          <a:p>
            <a:r>
              <a:rPr lang="de-DE" dirty="0">
                <a:latin typeface="Cooper Black" panose="0208090404030B020404" pitchFamily="18" charset="0"/>
              </a:rPr>
              <a:t>Data Understanding</a:t>
            </a:r>
            <a:endParaRPr lang="en-CA" dirty="0">
              <a:latin typeface="Cooper Black" panose="0208090404030B020404" pitchFamily="18" charset="0"/>
            </a:endParaRPr>
          </a:p>
        </p:txBody>
      </p:sp>
      <p:pic>
        <p:nvPicPr>
          <p:cNvPr id="8" name="Content Placeholder 7" descr="A diagram of a data flow&#10;&#10;Description automatically generated">
            <a:extLst>
              <a:ext uri="{FF2B5EF4-FFF2-40B4-BE49-F238E27FC236}">
                <a16:creationId xmlns:a16="http://schemas.microsoft.com/office/drawing/2014/main" id="{F70F5BBF-DE92-1570-3C25-48E428BB06F0}"/>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b="1930"/>
          <a:stretch/>
        </p:blipFill>
        <p:spPr>
          <a:xfrm>
            <a:off x="1020871" y="1825627"/>
            <a:ext cx="4816257" cy="3989248"/>
          </a:xfrm>
        </p:spPr>
      </p:pic>
      <p:graphicFrame>
        <p:nvGraphicFramePr>
          <p:cNvPr id="3" name="Inhaltsplatzhalter 2">
            <a:extLst>
              <a:ext uri="{FF2B5EF4-FFF2-40B4-BE49-F238E27FC236}">
                <a16:creationId xmlns:a16="http://schemas.microsoft.com/office/drawing/2014/main" id="{0F4CF25B-9CB2-46C8-8969-CFCAF7605218}"/>
              </a:ext>
            </a:extLst>
          </p:cNvPr>
          <p:cNvGraphicFramePr>
            <a:graphicFrameLocks noGrp="1"/>
          </p:cNvGraphicFramePr>
          <p:nvPr>
            <p:ph sz="half" idx="2"/>
            <p:extLst>
              <p:ext uri="{D42A27DB-BD31-4B8C-83A1-F6EECF244321}">
                <p14:modId xmlns:p14="http://schemas.microsoft.com/office/powerpoint/2010/main" val="4280490944"/>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9">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
        <p:nvSpPr>
          <p:cNvPr id="7" name="Textfeld 6">
            <a:extLst>
              <a:ext uri="{FF2B5EF4-FFF2-40B4-BE49-F238E27FC236}">
                <a16:creationId xmlns:a16="http://schemas.microsoft.com/office/drawing/2014/main" id="{F8422EFC-0E87-427E-B533-9BD6C686D1BC}"/>
              </a:ext>
            </a:extLst>
          </p:cNvPr>
          <p:cNvSpPr txBox="1"/>
          <p:nvPr/>
        </p:nvSpPr>
        <p:spPr>
          <a:xfrm flipH="1">
            <a:off x="6172200" y="2297544"/>
            <a:ext cx="4978216" cy="1815882"/>
          </a:xfrm>
          <a:prstGeom prst="rect">
            <a:avLst/>
          </a:prstGeom>
          <a:noFill/>
        </p:spPr>
        <p:txBody>
          <a:bodyPr wrap="square" rtlCol="0">
            <a:spAutoFit/>
          </a:bodyPr>
          <a:lstStyle/>
          <a:p>
            <a:pPr marL="285750" indent="-285750">
              <a:buFont typeface="Arial" panose="020B0604020202020204" pitchFamily="34" charset="0"/>
              <a:buChar char="•"/>
            </a:pPr>
            <a:r>
              <a:rPr lang="de-DE" sz="1600" i="1" dirty="0"/>
              <a:t>Gewicht_Flag_20 </a:t>
            </a:r>
            <a:r>
              <a:rPr lang="de-DE" sz="1600" dirty="0"/>
              <a:t>: </a:t>
            </a:r>
            <a:r>
              <a:rPr lang="de-DE" sz="1600" dirty="0" err="1"/>
              <a:t>If</a:t>
            </a:r>
            <a:r>
              <a:rPr lang="de-DE" sz="1600" dirty="0"/>
              <a:t> </a:t>
            </a:r>
            <a:r>
              <a:rPr lang="de-DE" sz="1600" dirty="0" err="1"/>
              <a:t>the</a:t>
            </a:r>
            <a:r>
              <a:rPr lang="de-DE" sz="1600" dirty="0"/>
              <a:t> </a:t>
            </a:r>
            <a:r>
              <a:rPr lang="de-DE" sz="1600" dirty="0" err="1"/>
              <a:t>weight</a:t>
            </a:r>
            <a:r>
              <a:rPr lang="de-DE" sz="1600" dirty="0"/>
              <a:t> </a:t>
            </a:r>
            <a:r>
              <a:rPr lang="de-DE" sz="1600" dirty="0" err="1"/>
              <a:t>given</a:t>
            </a:r>
            <a:r>
              <a:rPr lang="de-DE" sz="1600" dirty="0"/>
              <a:t> </a:t>
            </a:r>
            <a:r>
              <a:rPr lang="de-DE" sz="1600" dirty="0" err="1"/>
              <a:t>by</a:t>
            </a:r>
            <a:r>
              <a:rPr lang="de-DE" sz="1600" dirty="0"/>
              <a:t> </a:t>
            </a:r>
            <a:r>
              <a:rPr lang="de-DE" sz="1600" dirty="0" err="1"/>
              <a:t>customer</a:t>
            </a:r>
            <a:r>
              <a:rPr lang="de-DE" sz="1600" dirty="0"/>
              <a:t> </a:t>
            </a:r>
            <a:r>
              <a:rPr lang="de-DE" sz="1600" dirty="0" err="1"/>
              <a:t>is</a:t>
            </a:r>
            <a:r>
              <a:rPr lang="de-DE" sz="1600" dirty="0"/>
              <a:t> </a:t>
            </a:r>
            <a:r>
              <a:rPr lang="de-DE" sz="1600" dirty="0" err="1"/>
              <a:t>less</a:t>
            </a:r>
            <a:r>
              <a:rPr lang="de-DE" sz="1600" dirty="0"/>
              <a:t> </a:t>
            </a:r>
            <a:r>
              <a:rPr lang="de-DE" sz="1600" dirty="0" err="1"/>
              <a:t>than</a:t>
            </a:r>
            <a:r>
              <a:rPr lang="de-DE" sz="1600" dirty="0"/>
              <a:t> 20kg, but </a:t>
            </a:r>
            <a:r>
              <a:rPr lang="de-DE" sz="1600" dirty="0" err="1"/>
              <a:t>the</a:t>
            </a:r>
            <a:r>
              <a:rPr lang="de-DE" sz="1600" dirty="0"/>
              <a:t> real </a:t>
            </a:r>
            <a:r>
              <a:rPr lang="de-DE" sz="1600" dirty="0" err="1"/>
              <a:t>weight</a:t>
            </a:r>
            <a:r>
              <a:rPr lang="de-DE" sz="1600" dirty="0"/>
              <a:t> </a:t>
            </a:r>
            <a:r>
              <a:rPr lang="de-DE" sz="1600" dirty="0" err="1"/>
              <a:t>is</a:t>
            </a:r>
            <a:r>
              <a:rPr lang="de-DE" sz="1600" dirty="0"/>
              <a:t> </a:t>
            </a:r>
            <a:r>
              <a:rPr lang="de-DE" sz="1600" dirty="0" err="1"/>
              <a:t>greater</a:t>
            </a:r>
            <a:r>
              <a:rPr lang="de-DE" sz="1600" dirty="0"/>
              <a:t> </a:t>
            </a:r>
            <a:r>
              <a:rPr lang="de-DE" sz="1600" dirty="0" err="1"/>
              <a:t>than</a:t>
            </a:r>
            <a:r>
              <a:rPr lang="de-DE" sz="1600" dirty="0"/>
              <a:t> 20kg.</a:t>
            </a:r>
          </a:p>
          <a:p>
            <a:pPr marL="285750" indent="-285750">
              <a:buFont typeface="Arial" panose="020B0604020202020204" pitchFamily="34" charset="0"/>
              <a:buChar char="•"/>
            </a:pPr>
            <a:r>
              <a:rPr lang="de-DE" sz="1600" i="1" dirty="0"/>
              <a:t>Gewicht_Flag_10 </a:t>
            </a:r>
            <a:r>
              <a:rPr lang="de-DE" sz="1600" dirty="0"/>
              <a:t>: </a:t>
            </a:r>
            <a:r>
              <a:rPr lang="de-DE" sz="1600" dirty="0" err="1"/>
              <a:t>If</a:t>
            </a:r>
            <a:r>
              <a:rPr lang="de-DE" sz="1600" dirty="0"/>
              <a:t> </a:t>
            </a:r>
            <a:r>
              <a:rPr lang="de-DE" sz="1600" dirty="0" err="1"/>
              <a:t>the</a:t>
            </a:r>
            <a:r>
              <a:rPr lang="de-DE" sz="1600" dirty="0"/>
              <a:t> </a:t>
            </a:r>
            <a:r>
              <a:rPr lang="de-DE" sz="1600" dirty="0" err="1"/>
              <a:t>weight</a:t>
            </a:r>
            <a:r>
              <a:rPr lang="de-DE" sz="1600" dirty="0"/>
              <a:t> </a:t>
            </a:r>
            <a:r>
              <a:rPr lang="de-DE" sz="1600" dirty="0" err="1"/>
              <a:t>given</a:t>
            </a:r>
            <a:r>
              <a:rPr lang="de-DE" sz="1600" dirty="0"/>
              <a:t> </a:t>
            </a:r>
            <a:r>
              <a:rPr lang="de-DE" sz="1600" dirty="0" err="1"/>
              <a:t>by</a:t>
            </a:r>
            <a:r>
              <a:rPr lang="de-DE" sz="1600" dirty="0"/>
              <a:t> </a:t>
            </a:r>
            <a:r>
              <a:rPr lang="de-DE" sz="1600" dirty="0" err="1"/>
              <a:t>the</a:t>
            </a:r>
            <a:r>
              <a:rPr lang="de-DE" sz="1600" dirty="0"/>
              <a:t> </a:t>
            </a:r>
            <a:r>
              <a:rPr lang="de-DE" sz="1600" dirty="0" err="1"/>
              <a:t>customer</a:t>
            </a:r>
            <a:r>
              <a:rPr lang="de-DE" sz="1600" dirty="0"/>
              <a:t> </a:t>
            </a:r>
            <a:r>
              <a:rPr lang="de-DE" sz="1600" dirty="0" err="1"/>
              <a:t>is</a:t>
            </a:r>
            <a:r>
              <a:rPr lang="de-DE" sz="1600" dirty="0"/>
              <a:t> not in </a:t>
            </a:r>
            <a:r>
              <a:rPr lang="de-DE" sz="1600" dirty="0" err="1"/>
              <a:t>between</a:t>
            </a:r>
            <a:r>
              <a:rPr lang="de-DE" sz="1600" dirty="0"/>
              <a:t> 10kg and 20kg, but in </a:t>
            </a:r>
            <a:r>
              <a:rPr lang="de-DE" sz="1600" dirty="0" err="1"/>
              <a:t>reality</a:t>
            </a:r>
            <a:r>
              <a:rPr lang="de-DE" sz="1600" dirty="0"/>
              <a:t> </a:t>
            </a:r>
            <a:r>
              <a:rPr lang="de-DE" sz="1600" dirty="0" err="1"/>
              <a:t>the</a:t>
            </a:r>
            <a:r>
              <a:rPr lang="de-DE" sz="1600" dirty="0"/>
              <a:t> </a:t>
            </a:r>
            <a:r>
              <a:rPr lang="de-DE" sz="1600" dirty="0" err="1"/>
              <a:t>weight</a:t>
            </a:r>
            <a:r>
              <a:rPr lang="de-DE" sz="1600" dirty="0"/>
              <a:t> of </a:t>
            </a:r>
            <a:r>
              <a:rPr lang="de-DE" sz="1600" dirty="0" err="1"/>
              <a:t>the</a:t>
            </a:r>
            <a:r>
              <a:rPr lang="de-DE" sz="1600" dirty="0"/>
              <a:t> </a:t>
            </a:r>
            <a:r>
              <a:rPr lang="de-DE" sz="1600" dirty="0" err="1"/>
              <a:t>shipment</a:t>
            </a:r>
            <a:r>
              <a:rPr lang="de-DE" sz="1600" dirty="0"/>
              <a:t> </a:t>
            </a:r>
            <a:r>
              <a:rPr lang="de-DE" sz="1600" dirty="0" err="1"/>
              <a:t>is</a:t>
            </a:r>
            <a:r>
              <a:rPr lang="de-DE" sz="1600" dirty="0"/>
              <a:t> in </a:t>
            </a:r>
            <a:r>
              <a:rPr lang="de-DE" sz="1600" dirty="0" err="1"/>
              <a:t>between</a:t>
            </a:r>
            <a:r>
              <a:rPr lang="de-DE" sz="1600" dirty="0"/>
              <a:t> 10kg and 20kg.</a:t>
            </a:r>
          </a:p>
          <a:p>
            <a:pPr marL="285750" indent="-285750">
              <a:buFont typeface="Arial" panose="020B0604020202020204" pitchFamily="34" charset="0"/>
              <a:buChar char="•"/>
            </a:pPr>
            <a:r>
              <a:rPr lang="de-DE" sz="1600" i="1" dirty="0" err="1"/>
              <a:t>Gewicht_real</a:t>
            </a:r>
            <a:r>
              <a:rPr lang="de-DE" sz="1600" i="1" dirty="0"/>
              <a:t> </a:t>
            </a:r>
            <a:r>
              <a:rPr lang="de-DE" sz="1600" dirty="0"/>
              <a:t>: Real </a:t>
            </a:r>
            <a:r>
              <a:rPr lang="de-DE" sz="1600" dirty="0" err="1"/>
              <a:t>weight</a:t>
            </a:r>
            <a:r>
              <a:rPr lang="de-DE" sz="1600" dirty="0"/>
              <a:t> of </a:t>
            </a:r>
            <a:r>
              <a:rPr lang="de-DE" sz="1600" dirty="0" err="1"/>
              <a:t>the</a:t>
            </a:r>
            <a:r>
              <a:rPr lang="de-DE" sz="1600" dirty="0"/>
              <a:t> </a:t>
            </a:r>
            <a:r>
              <a:rPr lang="de-DE" sz="1600" dirty="0" err="1"/>
              <a:t>parcels</a:t>
            </a:r>
            <a:r>
              <a:rPr lang="de-DE" sz="1600" dirty="0"/>
              <a:t> </a:t>
            </a:r>
          </a:p>
        </p:txBody>
      </p:sp>
      <p:sp>
        <p:nvSpPr>
          <p:cNvPr id="11" name="Textfeld 10">
            <a:extLst>
              <a:ext uri="{FF2B5EF4-FFF2-40B4-BE49-F238E27FC236}">
                <a16:creationId xmlns:a16="http://schemas.microsoft.com/office/drawing/2014/main" id="{45AE5FB9-09F5-4A38-A083-4CBEBD5009CE}"/>
              </a:ext>
            </a:extLst>
          </p:cNvPr>
          <p:cNvSpPr txBox="1"/>
          <p:nvPr/>
        </p:nvSpPr>
        <p:spPr>
          <a:xfrm>
            <a:off x="6172200" y="4689983"/>
            <a:ext cx="5181600" cy="1323439"/>
          </a:xfrm>
          <a:prstGeom prst="rect">
            <a:avLst/>
          </a:prstGeom>
          <a:noFill/>
        </p:spPr>
        <p:txBody>
          <a:bodyPr wrap="square" rtlCol="0">
            <a:spAutoFit/>
          </a:bodyPr>
          <a:lstStyle/>
          <a:p>
            <a:pPr marL="285750" indent="-285750">
              <a:buFont typeface="Arial" panose="020B0604020202020204" pitchFamily="34" charset="0"/>
              <a:buChar char="•"/>
            </a:pPr>
            <a:r>
              <a:rPr lang="en-US" sz="1600" i="1" dirty="0"/>
              <a:t>Ekp_No_Extented</a:t>
            </a:r>
            <a:r>
              <a:rPr lang="en-US" sz="1600" dirty="0"/>
              <a:t>: Unique identifier of the customer</a:t>
            </a:r>
          </a:p>
          <a:p>
            <a:pPr marL="285750" indent="-285750">
              <a:buFont typeface="Arial" panose="020B0604020202020204" pitchFamily="34" charset="0"/>
              <a:buChar char="•"/>
            </a:pPr>
            <a:r>
              <a:rPr lang="en-US" sz="1600" i="1" dirty="0"/>
              <a:t>Volumen_grp: </a:t>
            </a:r>
            <a:r>
              <a:rPr lang="en-US" sz="1600" dirty="0"/>
              <a:t>Categorizing volume into predefined groups. </a:t>
            </a:r>
          </a:p>
          <a:p>
            <a:pPr marL="285750" indent="-285750">
              <a:buFont typeface="Arial" panose="020B0604020202020204" pitchFamily="34" charset="0"/>
              <a:buChar char="•"/>
            </a:pPr>
            <a:r>
              <a:rPr lang="en-US" sz="1600" i="1" dirty="0" err="1"/>
              <a:t>Parcel_shape</a:t>
            </a:r>
            <a:r>
              <a:rPr lang="en-US" sz="1600" i="1" dirty="0"/>
              <a:t>: </a:t>
            </a:r>
            <a:r>
              <a:rPr lang="en-US" sz="1600" dirty="0"/>
              <a:t>Shape of the parcel</a:t>
            </a:r>
            <a:br>
              <a:rPr lang="en-US" sz="1600" dirty="0"/>
            </a:br>
            <a:endParaRPr lang="en-IN" sz="1600" dirty="0"/>
          </a:p>
        </p:txBody>
      </p:sp>
    </p:spTree>
    <p:extLst>
      <p:ext uri="{BB962C8B-B14F-4D97-AF65-F5344CB8AC3E}">
        <p14:creationId xmlns:p14="http://schemas.microsoft.com/office/powerpoint/2010/main" val="2904811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2EF78A-1639-6F82-B2C6-253256575D2F}"/>
              </a:ext>
            </a:extLst>
          </p:cNvPr>
          <p:cNvSpPr>
            <a:spLocks noGrp="1"/>
          </p:cNvSpPr>
          <p:nvPr>
            <p:ph type="title"/>
          </p:nvPr>
        </p:nvSpPr>
        <p:spPr/>
        <p:txBody>
          <a:bodyPr/>
          <a:lstStyle/>
          <a:p>
            <a:r>
              <a:rPr lang="de-DE" dirty="0">
                <a:latin typeface="Cooper Black" panose="0208090404030B020404" pitchFamily="18" charset="0"/>
              </a:rPr>
              <a:t>Data Analysis</a:t>
            </a:r>
            <a:endParaRPr lang="en-CA" dirty="0">
              <a:latin typeface="Cooper Black" panose="0208090404030B020404" pitchFamily="18" charset="0"/>
            </a:endParaRPr>
          </a:p>
        </p:txBody>
      </p:sp>
      <p:sp>
        <p:nvSpPr>
          <p:cNvPr id="6" name="Content Placeholder 5">
            <a:extLst>
              <a:ext uri="{FF2B5EF4-FFF2-40B4-BE49-F238E27FC236}">
                <a16:creationId xmlns:a16="http://schemas.microsoft.com/office/drawing/2014/main" id="{C9F75032-68D8-88C9-E388-2F685868A294}"/>
              </a:ext>
            </a:extLst>
          </p:cNvPr>
          <p:cNvSpPr>
            <a:spLocks noGrp="1"/>
          </p:cNvSpPr>
          <p:nvPr>
            <p:ph idx="1"/>
          </p:nvPr>
        </p:nvSpPr>
        <p:spPr/>
        <p:txBody>
          <a:bodyPr>
            <a:normAutofit/>
          </a:bodyPr>
          <a:lstStyle/>
          <a:p>
            <a:pPr>
              <a:buFont typeface="Wingdings" panose="05000000000000000000" pitchFamily="2" charset="2"/>
              <a:buChar char="Ø"/>
            </a:pPr>
            <a:r>
              <a:rPr lang="de-DE" sz="1800" dirty="0" err="1"/>
              <a:t>Around</a:t>
            </a:r>
            <a:r>
              <a:rPr lang="de-DE" sz="1800" dirty="0"/>
              <a:t> 2 Billion </a:t>
            </a:r>
            <a:r>
              <a:rPr lang="de-DE" sz="1800" dirty="0" err="1"/>
              <a:t>shipments</a:t>
            </a:r>
            <a:r>
              <a:rPr lang="de-DE" sz="1800" dirty="0"/>
              <a:t> </a:t>
            </a:r>
            <a:r>
              <a:rPr lang="de-DE" sz="1800" dirty="0" err="1"/>
              <a:t>data</a:t>
            </a:r>
            <a:r>
              <a:rPr lang="de-DE" sz="1800" dirty="0"/>
              <a:t> was </a:t>
            </a:r>
            <a:r>
              <a:rPr lang="de-DE" sz="1800" dirty="0" err="1"/>
              <a:t>considered</a:t>
            </a:r>
            <a:r>
              <a:rPr lang="de-DE" sz="1800" dirty="0"/>
              <a:t> </a:t>
            </a:r>
            <a:r>
              <a:rPr lang="de-DE" sz="1800" dirty="0" err="1"/>
              <a:t>for</a:t>
            </a:r>
            <a:r>
              <a:rPr lang="de-DE" sz="1800" dirty="0"/>
              <a:t> </a:t>
            </a:r>
            <a:r>
              <a:rPr lang="de-DE" sz="1800" dirty="0" err="1"/>
              <a:t>analysis</a:t>
            </a:r>
            <a:endParaRPr lang="de-DE" sz="1800" dirty="0"/>
          </a:p>
          <a:p>
            <a:pPr>
              <a:buFont typeface="Wingdings" panose="05000000000000000000" pitchFamily="2" charset="2"/>
              <a:buChar char="Ø"/>
            </a:pPr>
            <a:r>
              <a:rPr lang="de-DE" sz="1800" dirty="0"/>
              <a:t>All </a:t>
            </a:r>
            <a:r>
              <a:rPr lang="de-DE" sz="1800" dirty="0" err="1"/>
              <a:t>the</a:t>
            </a:r>
            <a:r>
              <a:rPr lang="de-DE" sz="1800" dirty="0"/>
              <a:t> </a:t>
            </a:r>
            <a:r>
              <a:rPr lang="de-DE" sz="1800" dirty="0" err="1"/>
              <a:t>data</a:t>
            </a:r>
            <a:r>
              <a:rPr lang="de-DE" sz="1800" dirty="0"/>
              <a:t> </a:t>
            </a:r>
            <a:r>
              <a:rPr lang="de-DE" sz="1800" dirty="0" err="1"/>
              <a:t>collected</a:t>
            </a:r>
            <a:r>
              <a:rPr lang="de-DE" sz="1800" dirty="0"/>
              <a:t> </a:t>
            </a:r>
            <a:r>
              <a:rPr lang="de-DE" sz="1800" dirty="0" err="1"/>
              <a:t>were</a:t>
            </a:r>
            <a:r>
              <a:rPr lang="de-DE" sz="1800" dirty="0"/>
              <a:t> </a:t>
            </a:r>
            <a:r>
              <a:rPr lang="de-DE" sz="1800" dirty="0" err="1"/>
              <a:t>shipment</a:t>
            </a:r>
            <a:r>
              <a:rPr lang="de-DE" sz="1800" dirty="0"/>
              <a:t> </a:t>
            </a:r>
            <a:r>
              <a:rPr lang="de-DE" sz="1800" dirty="0" err="1"/>
              <a:t>data</a:t>
            </a:r>
            <a:r>
              <a:rPr lang="de-DE" sz="1800" dirty="0"/>
              <a:t> </a:t>
            </a:r>
            <a:r>
              <a:rPr lang="de-DE" sz="1800" dirty="0" err="1"/>
              <a:t>from</a:t>
            </a:r>
            <a:r>
              <a:rPr lang="de-DE" sz="1800" dirty="0"/>
              <a:t> </a:t>
            </a:r>
            <a:r>
              <a:rPr lang="de-DE" sz="1800" dirty="0" err="1"/>
              <a:t>parcel</a:t>
            </a:r>
            <a:r>
              <a:rPr lang="de-DE" sz="1800" dirty="0"/>
              <a:t> </a:t>
            </a:r>
            <a:r>
              <a:rPr lang="de-DE" sz="1800" dirty="0" err="1"/>
              <a:t>centres</a:t>
            </a:r>
            <a:r>
              <a:rPr lang="de-DE" sz="1800" dirty="0"/>
              <a:t> </a:t>
            </a:r>
            <a:r>
              <a:rPr lang="de-DE" sz="1800" dirty="0" err="1"/>
              <a:t>with</a:t>
            </a:r>
            <a:r>
              <a:rPr lang="de-DE" sz="1800" dirty="0"/>
              <a:t> </a:t>
            </a:r>
            <a:r>
              <a:rPr lang="de-DE" sz="1800" dirty="0" err="1"/>
              <a:t>weighing</a:t>
            </a:r>
            <a:r>
              <a:rPr lang="de-DE" sz="1800" dirty="0"/>
              <a:t> </a:t>
            </a:r>
            <a:r>
              <a:rPr lang="de-DE" sz="1800" dirty="0" err="1"/>
              <a:t>scale</a:t>
            </a:r>
            <a:r>
              <a:rPr lang="de-DE" sz="1800" dirty="0"/>
              <a:t>, national </a:t>
            </a:r>
            <a:r>
              <a:rPr lang="de-DE" sz="1800" dirty="0" err="1"/>
              <a:t>shipments</a:t>
            </a:r>
            <a:r>
              <a:rPr lang="de-DE" sz="1800" dirty="0"/>
              <a:t> and </a:t>
            </a:r>
            <a:r>
              <a:rPr lang="de-DE" sz="1800" dirty="0" err="1"/>
              <a:t>leagal</a:t>
            </a:r>
            <a:r>
              <a:rPr lang="de-DE" sz="1800" dirty="0"/>
              <a:t> </a:t>
            </a:r>
            <a:r>
              <a:rPr lang="de-DE" sz="1800" dirty="0" err="1"/>
              <a:t>for</a:t>
            </a:r>
            <a:r>
              <a:rPr lang="de-DE" sz="1800" dirty="0"/>
              <a:t> trade.</a:t>
            </a:r>
          </a:p>
          <a:p>
            <a:pPr>
              <a:buFont typeface="Wingdings" panose="05000000000000000000" pitchFamily="2" charset="2"/>
              <a:buChar char="Ø"/>
            </a:pPr>
            <a:r>
              <a:rPr lang="de-DE" sz="1800" dirty="0"/>
              <a:t>Data </a:t>
            </a:r>
            <a:r>
              <a:rPr lang="de-DE" sz="1800" dirty="0" err="1"/>
              <a:t>is</a:t>
            </a:r>
            <a:r>
              <a:rPr lang="de-DE" sz="1800" dirty="0"/>
              <a:t> </a:t>
            </a:r>
            <a:r>
              <a:rPr lang="de-DE" sz="1800" dirty="0" err="1"/>
              <a:t>highly</a:t>
            </a:r>
            <a:r>
              <a:rPr lang="de-DE" sz="1800" dirty="0"/>
              <a:t> </a:t>
            </a:r>
            <a:r>
              <a:rPr lang="de-DE" sz="1800" dirty="0" err="1"/>
              <a:t>imbalanced</a:t>
            </a:r>
            <a:r>
              <a:rPr lang="de-DE" sz="1800" dirty="0"/>
              <a:t>, </a:t>
            </a:r>
            <a:r>
              <a:rPr lang="de-DE" sz="1800" dirty="0" err="1"/>
              <a:t>leading</a:t>
            </a:r>
            <a:r>
              <a:rPr lang="de-DE" sz="1800" dirty="0"/>
              <a:t> </a:t>
            </a:r>
            <a:r>
              <a:rPr lang="de-DE" sz="1800" dirty="0" err="1"/>
              <a:t>to</a:t>
            </a:r>
            <a:r>
              <a:rPr lang="de-DE" sz="1800" dirty="0"/>
              <a:t> 0.03% of </a:t>
            </a:r>
            <a:r>
              <a:rPr lang="de-DE" sz="1800" dirty="0" err="1"/>
              <a:t>parcels</a:t>
            </a:r>
            <a:r>
              <a:rPr lang="de-DE" sz="1800" dirty="0"/>
              <a:t> </a:t>
            </a:r>
            <a:r>
              <a:rPr lang="de-DE" sz="1800" dirty="0" err="1"/>
              <a:t>belongs</a:t>
            </a:r>
            <a:r>
              <a:rPr lang="de-DE" sz="1800" dirty="0"/>
              <a:t> </a:t>
            </a:r>
            <a:r>
              <a:rPr lang="de-DE" sz="1800" dirty="0" err="1"/>
              <a:t>to</a:t>
            </a:r>
            <a:r>
              <a:rPr lang="de-DE" sz="1800" dirty="0"/>
              <a:t> </a:t>
            </a:r>
            <a:r>
              <a:rPr lang="de-DE" sz="1800" dirty="0" err="1"/>
              <a:t>the</a:t>
            </a:r>
            <a:r>
              <a:rPr lang="de-DE" sz="1800" dirty="0"/>
              <a:t> </a:t>
            </a:r>
            <a:r>
              <a:rPr lang="de-DE" sz="1800" dirty="0" err="1"/>
              <a:t>target</a:t>
            </a:r>
            <a:r>
              <a:rPr lang="de-DE" sz="1800" dirty="0"/>
              <a:t> </a:t>
            </a:r>
            <a:r>
              <a:rPr lang="de-DE" sz="1800" dirty="0" err="1"/>
              <a:t>group</a:t>
            </a:r>
            <a:endParaRPr lang="de-DE" sz="1800" dirty="0"/>
          </a:p>
          <a:p>
            <a:pPr>
              <a:buFont typeface="Wingdings" panose="05000000000000000000" pitchFamily="2" charset="2"/>
              <a:buChar char="Ø"/>
            </a:pPr>
            <a:r>
              <a:rPr lang="de-DE" sz="1800" dirty="0" err="1"/>
              <a:t>Outliers</a:t>
            </a:r>
            <a:r>
              <a:rPr lang="de-DE" sz="1800" dirty="0"/>
              <a:t> : </a:t>
            </a:r>
            <a:r>
              <a:rPr lang="de-DE" sz="1800" dirty="0" err="1"/>
              <a:t>Around</a:t>
            </a:r>
            <a:r>
              <a:rPr lang="de-DE" sz="1800" dirty="0"/>
              <a:t> 5000 </a:t>
            </a:r>
            <a:r>
              <a:rPr lang="de-DE" sz="1800" dirty="0" err="1"/>
              <a:t>parcels</a:t>
            </a:r>
            <a:r>
              <a:rPr lang="de-DE" sz="1800" dirty="0"/>
              <a:t> </a:t>
            </a:r>
            <a:r>
              <a:rPr lang="de-DE" sz="1800" dirty="0" err="1"/>
              <a:t>for</a:t>
            </a:r>
            <a:r>
              <a:rPr lang="de-DE" sz="1800" dirty="0"/>
              <a:t> </a:t>
            </a:r>
            <a:r>
              <a:rPr lang="de-DE" sz="1800" dirty="0" err="1"/>
              <a:t>each</a:t>
            </a:r>
            <a:r>
              <a:rPr lang="de-DE" sz="1800" dirty="0"/>
              <a:t> </a:t>
            </a:r>
            <a:r>
              <a:rPr lang="de-DE" sz="1800" dirty="0" err="1"/>
              <a:t>month</a:t>
            </a:r>
            <a:r>
              <a:rPr lang="de-DE" sz="1800" dirty="0"/>
              <a:t> </a:t>
            </a:r>
            <a:r>
              <a:rPr lang="de-DE" sz="1800" dirty="0" err="1"/>
              <a:t>were</a:t>
            </a:r>
            <a:r>
              <a:rPr lang="de-DE" sz="1800" dirty="0"/>
              <a:t> </a:t>
            </a:r>
            <a:r>
              <a:rPr lang="de-DE" sz="1800" dirty="0" err="1"/>
              <a:t>having</a:t>
            </a:r>
            <a:r>
              <a:rPr lang="de-DE" sz="1800" dirty="0"/>
              <a:t> </a:t>
            </a:r>
            <a:r>
              <a:rPr lang="de-DE" sz="1800" dirty="0" err="1"/>
              <a:t>weight</a:t>
            </a:r>
            <a:r>
              <a:rPr lang="de-DE" sz="1800" dirty="0"/>
              <a:t> </a:t>
            </a:r>
            <a:r>
              <a:rPr lang="de-DE" sz="1800" dirty="0" err="1"/>
              <a:t>from</a:t>
            </a:r>
            <a:r>
              <a:rPr lang="de-DE" sz="1800" dirty="0"/>
              <a:t> </a:t>
            </a:r>
            <a:r>
              <a:rPr lang="de-DE" sz="1800" dirty="0" err="1"/>
              <a:t>customer</a:t>
            </a:r>
            <a:r>
              <a:rPr lang="de-DE" sz="1800" dirty="0"/>
              <a:t> </a:t>
            </a:r>
            <a:r>
              <a:rPr lang="de-DE" sz="1800" dirty="0" err="1"/>
              <a:t>greater</a:t>
            </a:r>
            <a:r>
              <a:rPr lang="de-DE" sz="1800" dirty="0"/>
              <a:t> </a:t>
            </a:r>
            <a:r>
              <a:rPr lang="de-DE" sz="1800" dirty="0" err="1"/>
              <a:t>than</a:t>
            </a:r>
            <a:r>
              <a:rPr lang="de-DE" sz="1800" dirty="0"/>
              <a:t> 100kg </a:t>
            </a:r>
            <a:r>
              <a:rPr lang="de-DE" sz="1800" dirty="0" err="1"/>
              <a:t>which</a:t>
            </a:r>
            <a:r>
              <a:rPr lang="de-DE" sz="1800" dirty="0"/>
              <a:t> </a:t>
            </a:r>
            <a:r>
              <a:rPr lang="de-DE" sz="1800" dirty="0" err="1"/>
              <a:t>are</a:t>
            </a:r>
            <a:r>
              <a:rPr lang="de-DE" sz="1800" dirty="0"/>
              <a:t> </a:t>
            </a:r>
            <a:r>
              <a:rPr lang="de-DE" sz="1800" dirty="0" err="1"/>
              <a:t>outliers</a:t>
            </a:r>
            <a:r>
              <a:rPr lang="de-DE" sz="1800" dirty="0"/>
              <a:t>.</a:t>
            </a:r>
          </a:p>
          <a:p>
            <a:pPr>
              <a:buFont typeface="Wingdings" panose="05000000000000000000" pitchFamily="2" charset="2"/>
              <a:buChar char="Ø"/>
            </a:pPr>
            <a:r>
              <a:rPr lang="de-DE" sz="1800" dirty="0"/>
              <a:t>Also </a:t>
            </a:r>
            <a:r>
              <a:rPr lang="de-DE" sz="1800" dirty="0" err="1"/>
              <a:t>the</a:t>
            </a:r>
            <a:r>
              <a:rPr lang="de-DE" sz="1800" dirty="0"/>
              <a:t> </a:t>
            </a:r>
            <a:r>
              <a:rPr lang="de-DE" sz="1800" dirty="0" err="1"/>
              <a:t>specific</a:t>
            </a:r>
            <a:r>
              <a:rPr lang="de-DE" sz="1800" dirty="0"/>
              <a:t> </a:t>
            </a:r>
            <a:r>
              <a:rPr lang="de-DE" sz="1800" dirty="0" err="1"/>
              <a:t>weight</a:t>
            </a:r>
            <a:r>
              <a:rPr lang="de-DE" sz="1800" dirty="0"/>
              <a:t> (</a:t>
            </a:r>
            <a:r>
              <a:rPr lang="de-DE" sz="1800" dirty="0" err="1"/>
              <a:t>weight</a:t>
            </a:r>
            <a:r>
              <a:rPr lang="de-DE" sz="1800" dirty="0"/>
              <a:t> per </a:t>
            </a:r>
            <a:r>
              <a:rPr lang="de-DE" sz="1800" dirty="0" err="1"/>
              <a:t>unit</a:t>
            </a:r>
            <a:r>
              <a:rPr lang="de-DE" sz="1800" dirty="0"/>
              <a:t> </a:t>
            </a:r>
            <a:r>
              <a:rPr lang="de-DE" sz="1800" dirty="0" err="1"/>
              <a:t>volume</a:t>
            </a:r>
            <a:r>
              <a:rPr lang="de-DE" sz="1800" dirty="0"/>
              <a:t>) of </a:t>
            </a:r>
            <a:r>
              <a:rPr lang="de-DE" sz="1800" dirty="0" err="1"/>
              <a:t>the</a:t>
            </a:r>
            <a:r>
              <a:rPr lang="de-DE" sz="1800" dirty="0"/>
              <a:t> </a:t>
            </a:r>
            <a:r>
              <a:rPr lang="de-DE" sz="1800" dirty="0" err="1"/>
              <a:t>shipments</a:t>
            </a:r>
            <a:r>
              <a:rPr lang="de-DE" sz="1800" dirty="0"/>
              <a:t> &gt; 5kg </a:t>
            </a:r>
            <a:r>
              <a:rPr lang="de-DE" sz="1800" dirty="0" err="1"/>
              <a:t>were</a:t>
            </a:r>
            <a:r>
              <a:rPr lang="de-DE" sz="1800" dirty="0"/>
              <a:t> </a:t>
            </a:r>
            <a:r>
              <a:rPr lang="de-DE" sz="1800" dirty="0" err="1"/>
              <a:t>identified</a:t>
            </a:r>
            <a:r>
              <a:rPr lang="de-DE" sz="1800" dirty="0"/>
              <a:t> </a:t>
            </a:r>
            <a:r>
              <a:rPr lang="de-DE" sz="1800" dirty="0" err="1"/>
              <a:t>through</a:t>
            </a:r>
            <a:r>
              <a:rPr lang="de-DE" sz="1800" dirty="0"/>
              <a:t> </a:t>
            </a:r>
            <a:r>
              <a:rPr lang="de-DE" sz="1800" dirty="0" err="1"/>
              <a:t>analysis</a:t>
            </a:r>
            <a:endParaRPr lang="de-DE" sz="1800" dirty="0"/>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323923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2EF78A-1639-6F82-B2C6-253256575D2F}"/>
              </a:ext>
            </a:extLst>
          </p:cNvPr>
          <p:cNvSpPr>
            <a:spLocks noGrp="1"/>
          </p:cNvSpPr>
          <p:nvPr>
            <p:ph type="title"/>
          </p:nvPr>
        </p:nvSpPr>
        <p:spPr/>
        <p:txBody>
          <a:bodyPr/>
          <a:lstStyle/>
          <a:p>
            <a:r>
              <a:rPr lang="de-DE" dirty="0">
                <a:latin typeface="Cooper Black" panose="0208090404030B020404" pitchFamily="18" charset="0"/>
              </a:rPr>
              <a:t>Feature Engineering</a:t>
            </a:r>
            <a:endParaRPr lang="en-CA" dirty="0">
              <a:latin typeface="Cooper Black" panose="0208090404030B020404" pitchFamily="18" charset="0"/>
            </a:endParaRPr>
          </a:p>
        </p:txBody>
      </p:sp>
      <p:pic>
        <p:nvPicPr>
          <p:cNvPr id="25" name="Content Placeholder 11" descr="A group of colorful boxes with text&#10;&#10;Description automatically generated">
            <a:extLst>
              <a:ext uri="{FF2B5EF4-FFF2-40B4-BE49-F238E27FC236}">
                <a16:creationId xmlns:a16="http://schemas.microsoft.com/office/drawing/2014/main" id="{50A58C45-28B2-AF17-42C7-E8767AA46DB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1690688"/>
            <a:ext cx="5181600" cy="4351338"/>
          </a:xfrm>
        </p:spPr>
      </p:pic>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4">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grpSp>
        <p:nvGrpSpPr>
          <p:cNvPr id="11" name="Gruppieren 10">
            <a:extLst>
              <a:ext uri="{FF2B5EF4-FFF2-40B4-BE49-F238E27FC236}">
                <a16:creationId xmlns:a16="http://schemas.microsoft.com/office/drawing/2014/main" id="{D634FC0A-ECA4-4179-A498-839702D53331}"/>
              </a:ext>
            </a:extLst>
          </p:cNvPr>
          <p:cNvGrpSpPr/>
          <p:nvPr/>
        </p:nvGrpSpPr>
        <p:grpSpPr>
          <a:xfrm>
            <a:off x="6521403" y="1919853"/>
            <a:ext cx="2507187" cy="286345"/>
            <a:chOff x="72982" y="79905"/>
            <a:chExt cx="2517817" cy="286345"/>
          </a:xfrm>
        </p:grpSpPr>
        <p:sp>
          <p:nvSpPr>
            <p:cNvPr id="15" name="Pfeil: Chevron 14">
              <a:extLst>
                <a:ext uri="{FF2B5EF4-FFF2-40B4-BE49-F238E27FC236}">
                  <a16:creationId xmlns:a16="http://schemas.microsoft.com/office/drawing/2014/main" id="{89A16716-0992-4D7C-90D6-743C25383957}"/>
                </a:ext>
              </a:extLst>
            </p:cNvPr>
            <p:cNvSpPr/>
            <p:nvPr/>
          </p:nvSpPr>
          <p:spPr>
            <a:xfrm>
              <a:off x="72982" y="79905"/>
              <a:ext cx="2517817" cy="286345"/>
            </a:xfrm>
            <a:prstGeom prst="chevron">
              <a:avLst/>
            </a:pr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Pfeil: Chevron 4">
              <a:extLst>
                <a:ext uri="{FF2B5EF4-FFF2-40B4-BE49-F238E27FC236}">
                  <a16:creationId xmlns:a16="http://schemas.microsoft.com/office/drawing/2014/main" id="{8E92CE84-D67B-42BD-B8DC-85BB9CFB2F9D}"/>
                </a:ext>
              </a:extLst>
            </p:cNvPr>
            <p:cNvSpPr txBox="1"/>
            <p:nvPr/>
          </p:nvSpPr>
          <p:spPr>
            <a:xfrm>
              <a:off x="216155" y="79905"/>
              <a:ext cx="2231472" cy="2863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dirty="0">
                  <a:solidFill>
                    <a:srgbClr val="C00000"/>
                  </a:solidFill>
                </a:rPr>
                <a:t>History features</a:t>
              </a:r>
              <a:endParaRPr lang="en-IN" sz="1800" kern="1200" dirty="0">
                <a:solidFill>
                  <a:srgbClr val="C00000"/>
                </a:solidFill>
              </a:endParaRPr>
            </a:p>
          </p:txBody>
        </p:sp>
      </p:grpSp>
      <p:grpSp>
        <p:nvGrpSpPr>
          <p:cNvPr id="12" name="Gruppieren 11">
            <a:extLst>
              <a:ext uri="{FF2B5EF4-FFF2-40B4-BE49-F238E27FC236}">
                <a16:creationId xmlns:a16="http://schemas.microsoft.com/office/drawing/2014/main" id="{2931C5E6-9F5F-41FE-912D-077B608CF09E}"/>
              </a:ext>
            </a:extLst>
          </p:cNvPr>
          <p:cNvGrpSpPr/>
          <p:nvPr/>
        </p:nvGrpSpPr>
        <p:grpSpPr>
          <a:xfrm>
            <a:off x="6521403" y="3866357"/>
            <a:ext cx="2666985" cy="286345"/>
            <a:chOff x="0" y="2396955"/>
            <a:chExt cx="2620105" cy="274273"/>
          </a:xfrm>
        </p:grpSpPr>
        <p:sp>
          <p:nvSpPr>
            <p:cNvPr id="13" name="Pfeil: Chevron 12">
              <a:extLst>
                <a:ext uri="{FF2B5EF4-FFF2-40B4-BE49-F238E27FC236}">
                  <a16:creationId xmlns:a16="http://schemas.microsoft.com/office/drawing/2014/main" id="{17C905DA-3179-44FC-8A7B-2AA253132F24}"/>
                </a:ext>
              </a:extLst>
            </p:cNvPr>
            <p:cNvSpPr/>
            <p:nvPr/>
          </p:nvSpPr>
          <p:spPr>
            <a:xfrm>
              <a:off x="0" y="2396955"/>
              <a:ext cx="2620105" cy="274273"/>
            </a:xfrm>
            <a:prstGeom prst="chevron">
              <a:avLst/>
            </a:prstGeom>
            <a:solidFill>
              <a:schemeClr val="accent4">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Pfeil: Chevron 6">
              <a:extLst>
                <a:ext uri="{FF2B5EF4-FFF2-40B4-BE49-F238E27FC236}">
                  <a16:creationId xmlns:a16="http://schemas.microsoft.com/office/drawing/2014/main" id="{E6EE2F6B-7DC8-4865-A10E-A3507516D917}"/>
                </a:ext>
              </a:extLst>
            </p:cNvPr>
            <p:cNvSpPr txBox="1"/>
            <p:nvPr/>
          </p:nvSpPr>
          <p:spPr>
            <a:xfrm>
              <a:off x="137137" y="2396955"/>
              <a:ext cx="2345832" cy="2742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solidFill>
                    <a:srgbClr val="C00000"/>
                  </a:solidFill>
                </a:rPr>
                <a:t>Main Features</a:t>
              </a:r>
              <a:endParaRPr lang="en-IN" sz="1800" kern="1200" dirty="0">
                <a:solidFill>
                  <a:srgbClr val="C00000"/>
                </a:solidFill>
              </a:endParaRPr>
            </a:p>
          </p:txBody>
        </p:sp>
      </p:grpSp>
      <p:sp>
        <p:nvSpPr>
          <p:cNvPr id="10" name="Textfeld 9">
            <a:extLst>
              <a:ext uri="{FF2B5EF4-FFF2-40B4-BE49-F238E27FC236}">
                <a16:creationId xmlns:a16="http://schemas.microsoft.com/office/drawing/2014/main" id="{4F2239B0-D015-423B-986E-3F03F96E124C}"/>
              </a:ext>
            </a:extLst>
          </p:cNvPr>
          <p:cNvSpPr txBox="1"/>
          <p:nvPr/>
        </p:nvSpPr>
        <p:spPr>
          <a:xfrm>
            <a:off x="6660994" y="2359684"/>
            <a:ext cx="4507115" cy="1323439"/>
          </a:xfrm>
          <a:prstGeom prst="rect">
            <a:avLst/>
          </a:prstGeom>
          <a:noFill/>
        </p:spPr>
        <p:txBody>
          <a:bodyPr wrap="square" rtlCol="0">
            <a:spAutoFit/>
          </a:bodyPr>
          <a:lstStyle/>
          <a:p>
            <a:pPr marL="285750" indent="-285750">
              <a:buFont typeface="Arial" panose="020B0604020202020204" pitchFamily="34" charset="0"/>
              <a:buChar char="•"/>
            </a:pPr>
            <a:r>
              <a:rPr lang="en-IN" sz="1600" dirty="0"/>
              <a:t>Event and Weight Counts</a:t>
            </a:r>
          </a:p>
          <a:p>
            <a:pPr marL="285750" indent="-285750">
              <a:buFont typeface="Arial" panose="020B0604020202020204" pitchFamily="34" charset="0"/>
              <a:buChar char="•"/>
            </a:pPr>
            <a:r>
              <a:rPr lang="en-IN" sz="1600" dirty="0"/>
              <a:t>Average Measurements</a:t>
            </a:r>
          </a:p>
          <a:p>
            <a:pPr marL="285750" indent="-285750">
              <a:buFont typeface="Arial" panose="020B0604020202020204" pitchFamily="34" charset="0"/>
              <a:buChar char="•"/>
            </a:pPr>
            <a:r>
              <a:rPr lang="en-IN" sz="1600" dirty="0"/>
              <a:t>Min/Max Measurements</a:t>
            </a:r>
          </a:p>
          <a:p>
            <a:pPr marL="285750" indent="-285750">
              <a:buFont typeface="Arial" panose="020B0604020202020204" pitchFamily="34" charset="0"/>
              <a:buChar char="•"/>
            </a:pPr>
            <a:r>
              <a:rPr lang="en-IN" sz="1600" dirty="0"/>
              <a:t>Flag Counts and Proportions</a:t>
            </a:r>
          </a:p>
          <a:p>
            <a:pPr marL="285750" indent="-285750">
              <a:buFont typeface="Arial" panose="020B0604020202020204" pitchFamily="34" charset="0"/>
              <a:buChar char="•"/>
            </a:pPr>
            <a:r>
              <a:rPr lang="en-IN" sz="1600" dirty="0"/>
              <a:t>Weight Difference</a:t>
            </a:r>
          </a:p>
        </p:txBody>
      </p:sp>
      <p:sp>
        <p:nvSpPr>
          <p:cNvPr id="17" name="Textfeld 16">
            <a:extLst>
              <a:ext uri="{FF2B5EF4-FFF2-40B4-BE49-F238E27FC236}">
                <a16:creationId xmlns:a16="http://schemas.microsoft.com/office/drawing/2014/main" id="{D27AD458-6D2D-43A7-AE8B-9ED19AB1F748}"/>
              </a:ext>
            </a:extLst>
          </p:cNvPr>
          <p:cNvSpPr txBox="1"/>
          <p:nvPr/>
        </p:nvSpPr>
        <p:spPr>
          <a:xfrm>
            <a:off x="6660994" y="4416470"/>
            <a:ext cx="432956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Ratios Involving Length, Height, and Breadth</a:t>
            </a:r>
          </a:p>
          <a:p>
            <a:pPr marL="285750" indent="-285750">
              <a:buFont typeface="Arial" panose="020B0604020202020204" pitchFamily="34" charset="0"/>
              <a:buChar char="•"/>
            </a:pPr>
            <a:r>
              <a:rPr lang="en-US" sz="1600" dirty="0"/>
              <a:t>Ratios Involving Volume and Dimensions</a:t>
            </a:r>
          </a:p>
          <a:p>
            <a:pPr marL="285750" indent="-285750">
              <a:buFont typeface="Arial" panose="020B0604020202020204" pitchFamily="34" charset="0"/>
              <a:buChar char="•"/>
            </a:pPr>
            <a:r>
              <a:rPr lang="en-US" sz="1600" dirty="0"/>
              <a:t>Ratios Involving Dimensions and Deviations</a:t>
            </a:r>
          </a:p>
          <a:p>
            <a:pPr marL="285750" indent="-285750">
              <a:buFont typeface="Arial" panose="020B0604020202020204" pitchFamily="34" charset="0"/>
              <a:buChar char="•"/>
            </a:pPr>
            <a:r>
              <a:rPr lang="en-US" sz="1600" dirty="0"/>
              <a:t>Weight Ratios and Deviations</a:t>
            </a:r>
          </a:p>
          <a:p>
            <a:pPr marL="285750" indent="-285750">
              <a:buFont typeface="Arial" panose="020B0604020202020204" pitchFamily="34" charset="0"/>
              <a:buChar char="•"/>
            </a:pPr>
            <a:r>
              <a:rPr lang="en-US" sz="1600" dirty="0"/>
              <a:t>Sum of Dimensions and Related Ratios</a:t>
            </a:r>
          </a:p>
          <a:p>
            <a:pPr marL="285750" indent="-285750">
              <a:buFont typeface="Arial" panose="020B0604020202020204" pitchFamily="34" charset="0"/>
              <a:buChar char="•"/>
            </a:pPr>
            <a:r>
              <a:rPr lang="en-US" sz="1600" dirty="0"/>
              <a:t>Volume-Weight Ratios</a:t>
            </a:r>
          </a:p>
        </p:txBody>
      </p:sp>
    </p:spTree>
    <p:extLst>
      <p:ext uri="{BB962C8B-B14F-4D97-AF65-F5344CB8AC3E}">
        <p14:creationId xmlns:p14="http://schemas.microsoft.com/office/powerpoint/2010/main" val="268118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2EF78A-1639-6F82-B2C6-253256575D2F}"/>
              </a:ext>
            </a:extLst>
          </p:cNvPr>
          <p:cNvSpPr>
            <a:spLocks noGrp="1"/>
          </p:cNvSpPr>
          <p:nvPr>
            <p:ph type="title"/>
          </p:nvPr>
        </p:nvSpPr>
        <p:spPr/>
        <p:txBody>
          <a:bodyPr/>
          <a:lstStyle/>
          <a:p>
            <a:r>
              <a:rPr lang="de-DE" dirty="0">
                <a:latin typeface="Cooper Black" panose="0208090404030B020404" pitchFamily="18" charset="0"/>
              </a:rPr>
              <a:t>Data Processing</a:t>
            </a:r>
            <a:endParaRPr lang="en-CA" dirty="0">
              <a:latin typeface="Cooper Black" panose="0208090404030B020404" pitchFamily="18" charset="0"/>
            </a:endParaRPr>
          </a:p>
        </p:txBody>
      </p:sp>
      <p:sp>
        <p:nvSpPr>
          <p:cNvPr id="6" name="Content Placeholder 5">
            <a:extLst>
              <a:ext uri="{FF2B5EF4-FFF2-40B4-BE49-F238E27FC236}">
                <a16:creationId xmlns:a16="http://schemas.microsoft.com/office/drawing/2014/main" id="{C9F75032-68D8-88C9-E388-2F685868A294}"/>
              </a:ext>
            </a:extLst>
          </p:cNvPr>
          <p:cNvSpPr>
            <a:spLocks noGrp="1"/>
          </p:cNvSpPr>
          <p:nvPr>
            <p:ph idx="1"/>
          </p:nvPr>
        </p:nvSpPr>
        <p:spPr/>
        <p:txBody>
          <a:bodyPr>
            <a:normAutofit/>
          </a:bodyPr>
          <a:lstStyle/>
          <a:p>
            <a:r>
              <a:rPr lang="de-DE" sz="1800" dirty="0"/>
              <a:t>This </a:t>
            </a:r>
            <a:r>
              <a:rPr lang="de-DE" sz="1800" dirty="0" err="1"/>
              <a:t>steps</a:t>
            </a:r>
            <a:r>
              <a:rPr lang="de-DE" sz="1800" dirty="0"/>
              <a:t> </a:t>
            </a:r>
            <a:r>
              <a:rPr lang="de-DE" sz="1800" dirty="0" err="1"/>
              <a:t>includes</a:t>
            </a:r>
            <a:r>
              <a:rPr lang="de-DE" sz="1800" dirty="0"/>
              <a:t> </a:t>
            </a:r>
            <a:r>
              <a:rPr lang="de-DE" sz="1800" dirty="0" err="1"/>
              <a:t>features</a:t>
            </a:r>
            <a:r>
              <a:rPr lang="de-DE" sz="1800" dirty="0"/>
              <a:t> </a:t>
            </a:r>
            <a:r>
              <a:rPr lang="de-DE" sz="1800" dirty="0" err="1"/>
              <a:t>creation</a:t>
            </a:r>
            <a:r>
              <a:rPr lang="de-DE" sz="1800" dirty="0"/>
              <a:t> on </a:t>
            </a:r>
            <a:r>
              <a:rPr lang="de-DE" sz="1800" dirty="0" err="1"/>
              <a:t>ekp</a:t>
            </a:r>
            <a:r>
              <a:rPr lang="de-DE" sz="1800" dirty="0"/>
              <a:t>, </a:t>
            </a:r>
            <a:r>
              <a:rPr lang="de-DE" sz="1800" dirty="0" err="1"/>
              <a:t>volume_grp</a:t>
            </a:r>
            <a:r>
              <a:rPr lang="de-DE" sz="1800" dirty="0"/>
              <a:t>, </a:t>
            </a:r>
            <a:r>
              <a:rPr lang="de-DE" sz="1800" dirty="0" err="1"/>
              <a:t>parcel_shape</a:t>
            </a:r>
            <a:r>
              <a:rPr lang="de-DE" sz="1800" dirty="0"/>
              <a:t> </a:t>
            </a:r>
            <a:r>
              <a:rPr lang="de-DE" sz="1800" dirty="0" err="1"/>
              <a:t>aggregation</a:t>
            </a:r>
            <a:r>
              <a:rPr lang="de-DE" sz="1800" dirty="0"/>
              <a:t> </a:t>
            </a:r>
            <a:r>
              <a:rPr lang="de-DE" sz="1800" dirty="0" err="1"/>
              <a:t>level</a:t>
            </a:r>
            <a:r>
              <a:rPr lang="de-DE" sz="1800" dirty="0"/>
              <a:t> </a:t>
            </a:r>
            <a:r>
              <a:rPr lang="de-DE" sz="1800" dirty="0" err="1"/>
              <a:t>for</a:t>
            </a:r>
            <a:r>
              <a:rPr lang="de-DE" sz="1800" dirty="0"/>
              <a:t> </a:t>
            </a:r>
            <a:r>
              <a:rPr lang="de-DE" sz="1800" dirty="0" err="1"/>
              <a:t>history</a:t>
            </a:r>
            <a:r>
              <a:rPr lang="de-DE" sz="1800" dirty="0"/>
              <a:t> and </a:t>
            </a:r>
            <a:r>
              <a:rPr lang="de-DE" sz="1800" dirty="0" err="1"/>
              <a:t>new</a:t>
            </a:r>
            <a:r>
              <a:rPr lang="de-DE" sz="1800" dirty="0"/>
              <a:t> </a:t>
            </a:r>
            <a:r>
              <a:rPr lang="de-DE" sz="1800" dirty="0" err="1"/>
              <a:t>features</a:t>
            </a:r>
            <a:r>
              <a:rPr lang="de-DE" sz="1800" dirty="0"/>
              <a:t> </a:t>
            </a:r>
            <a:r>
              <a:rPr lang="de-DE" sz="1800" dirty="0" err="1"/>
              <a:t>for</a:t>
            </a:r>
            <a:r>
              <a:rPr lang="de-DE" sz="1800" dirty="0"/>
              <a:t> </a:t>
            </a:r>
            <a:r>
              <a:rPr lang="de-DE" sz="1800" dirty="0" err="1"/>
              <a:t>training</a:t>
            </a:r>
            <a:r>
              <a:rPr lang="de-DE" sz="1800" dirty="0"/>
              <a:t> </a:t>
            </a:r>
            <a:r>
              <a:rPr lang="de-DE" sz="1800" dirty="0" err="1"/>
              <a:t>data</a:t>
            </a:r>
            <a:r>
              <a:rPr lang="de-DE" sz="1800" dirty="0"/>
              <a:t> after </a:t>
            </a:r>
            <a:r>
              <a:rPr lang="de-DE" sz="1800" dirty="0" err="1"/>
              <a:t>left</a:t>
            </a:r>
            <a:r>
              <a:rPr lang="de-DE" sz="1800" dirty="0"/>
              <a:t> </a:t>
            </a:r>
            <a:r>
              <a:rPr lang="de-DE" sz="1800" dirty="0" err="1"/>
              <a:t>join</a:t>
            </a:r>
            <a:r>
              <a:rPr lang="de-DE" sz="1800" dirty="0"/>
              <a:t> of </a:t>
            </a:r>
            <a:r>
              <a:rPr lang="de-DE" sz="1800" dirty="0" err="1"/>
              <a:t>history</a:t>
            </a:r>
            <a:r>
              <a:rPr lang="de-DE" sz="1800" dirty="0"/>
              <a:t> </a:t>
            </a:r>
            <a:r>
              <a:rPr lang="de-DE" sz="1800" dirty="0" err="1"/>
              <a:t>features</a:t>
            </a:r>
            <a:endParaRPr lang="de-DE" sz="1800" dirty="0"/>
          </a:p>
          <a:p>
            <a:r>
              <a:rPr lang="de-DE" sz="1800" dirty="0" err="1"/>
              <a:t>Three</a:t>
            </a:r>
            <a:r>
              <a:rPr lang="de-DE" sz="1800" dirty="0"/>
              <a:t> </a:t>
            </a:r>
            <a:r>
              <a:rPr lang="de-DE" sz="1800" dirty="0" err="1"/>
              <a:t>features</a:t>
            </a:r>
            <a:r>
              <a:rPr lang="de-DE" sz="1800" dirty="0"/>
              <a:t> </a:t>
            </a:r>
            <a:r>
              <a:rPr lang="de-DE" sz="1800" dirty="0" err="1"/>
              <a:t>parcel_shape</a:t>
            </a:r>
            <a:r>
              <a:rPr lang="de-DE" sz="1800" dirty="0"/>
              <a:t>, </a:t>
            </a:r>
            <a:r>
              <a:rPr lang="de-DE" sz="1800" dirty="0" err="1"/>
              <a:t>volume_grp</a:t>
            </a:r>
            <a:r>
              <a:rPr lang="de-DE" sz="1800" dirty="0"/>
              <a:t> and </a:t>
            </a:r>
            <a:r>
              <a:rPr lang="de-DE" sz="1800" dirty="0" err="1"/>
              <a:t>gewicht_pan</a:t>
            </a:r>
            <a:r>
              <a:rPr lang="de-DE" sz="1800" dirty="0"/>
              <a:t> </a:t>
            </a:r>
            <a:r>
              <a:rPr lang="de-DE" sz="1800" dirty="0" err="1"/>
              <a:t>are</a:t>
            </a:r>
            <a:r>
              <a:rPr lang="de-DE" sz="1800" dirty="0"/>
              <a:t> </a:t>
            </a:r>
            <a:r>
              <a:rPr lang="de-DE" sz="1800" dirty="0" err="1"/>
              <a:t>with</a:t>
            </a:r>
            <a:r>
              <a:rPr lang="de-DE" sz="1800" dirty="0"/>
              <a:t> </a:t>
            </a:r>
            <a:r>
              <a:rPr lang="de-DE" sz="1800" dirty="0" err="1"/>
              <a:t>categorial</a:t>
            </a:r>
            <a:r>
              <a:rPr lang="de-DE" sz="1800" dirty="0"/>
              <a:t> </a:t>
            </a:r>
            <a:r>
              <a:rPr lang="de-DE" sz="1800" dirty="0" err="1"/>
              <a:t>values</a:t>
            </a:r>
            <a:r>
              <a:rPr lang="de-DE" sz="1800" dirty="0"/>
              <a:t> </a:t>
            </a:r>
            <a:r>
              <a:rPr lang="de-DE" sz="1800" dirty="0" err="1"/>
              <a:t>were</a:t>
            </a:r>
            <a:r>
              <a:rPr lang="de-DE" sz="1800" dirty="0"/>
              <a:t> </a:t>
            </a:r>
            <a:r>
              <a:rPr lang="de-DE" sz="1800" dirty="0" err="1"/>
              <a:t>transormed</a:t>
            </a:r>
            <a:r>
              <a:rPr lang="de-DE" sz="1800" dirty="0"/>
              <a:t> </a:t>
            </a:r>
            <a:r>
              <a:rPr lang="de-DE" sz="1800" dirty="0" err="1"/>
              <a:t>into</a:t>
            </a:r>
            <a:r>
              <a:rPr lang="de-DE" sz="1800" dirty="0"/>
              <a:t> </a:t>
            </a:r>
            <a:r>
              <a:rPr lang="de-DE" sz="1800" dirty="0" err="1"/>
              <a:t>numerical</a:t>
            </a:r>
            <a:r>
              <a:rPr lang="de-DE" sz="1800" dirty="0"/>
              <a:t> </a:t>
            </a:r>
            <a:r>
              <a:rPr lang="de-DE" sz="1800" dirty="0" err="1"/>
              <a:t>values</a:t>
            </a:r>
            <a:r>
              <a:rPr lang="de-DE" sz="1800" dirty="0"/>
              <a:t> using </a:t>
            </a:r>
            <a:r>
              <a:rPr lang="de-DE" sz="1800" dirty="0" err="1"/>
              <a:t>one-hot</a:t>
            </a:r>
            <a:r>
              <a:rPr lang="de-DE" sz="1800" dirty="0"/>
              <a:t> </a:t>
            </a:r>
            <a:r>
              <a:rPr lang="de-DE" sz="1800" dirty="0" err="1"/>
              <a:t>encoding</a:t>
            </a:r>
            <a:r>
              <a:rPr lang="de-DE" sz="1800" dirty="0"/>
              <a:t>.</a:t>
            </a:r>
          </a:p>
          <a:p>
            <a:r>
              <a:rPr lang="de-DE" sz="1800" dirty="0" err="1"/>
              <a:t>One-hot</a:t>
            </a:r>
            <a:r>
              <a:rPr lang="de-DE" sz="1800" dirty="0"/>
              <a:t> </a:t>
            </a:r>
            <a:r>
              <a:rPr lang="de-DE" sz="1800" dirty="0" err="1"/>
              <a:t>encoding</a:t>
            </a:r>
            <a:r>
              <a:rPr lang="de-DE" sz="1800" dirty="0"/>
              <a:t> : </a:t>
            </a:r>
            <a:r>
              <a:rPr lang="en-CA" sz="1800" b="0" i="0" dirty="0">
                <a:solidFill>
                  <a:srgbClr val="273239"/>
                </a:solidFill>
                <a:effectLst/>
              </a:rPr>
              <a:t>One hot encoding is a technique that we use to represent categorical variables as numerical values in a machine learning model</a:t>
            </a:r>
          </a:p>
          <a:p>
            <a:r>
              <a:rPr lang="en-CA" sz="1800" dirty="0">
                <a:solidFill>
                  <a:srgbClr val="273239"/>
                </a:solidFill>
              </a:rPr>
              <a:t>Delete </a:t>
            </a:r>
            <a:r>
              <a:rPr lang="en-CA" sz="1800" dirty="0" err="1">
                <a:solidFill>
                  <a:srgbClr val="273239"/>
                </a:solidFill>
              </a:rPr>
              <a:t>unwated</a:t>
            </a:r>
            <a:r>
              <a:rPr lang="en-CA" sz="1800" dirty="0">
                <a:solidFill>
                  <a:srgbClr val="273239"/>
                </a:solidFill>
              </a:rPr>
              <a:t> features like </a:t>
            </a:r>
            <a:r>
              <a:rPr lang="en-CA" sz="1800" dirty="0" err="1">
                <a:solidFill>
                  <a:srgbClr val="273239"/>
                </a:solidFill>
              </a:rPr>
              <a:t>panid</a:t>
            </a:r>
            <a:r>
              <a:rPr lang="en-CA" sz="1800" dirty="0">
                <a:solidFill>
                  <a:srgbClr val="273239"/>
                </a:solidFill>
              </a:rPr>
              <a:t>, </a:t>
            </a:r>
            <a:r>
              <a:rPr lang="en-CA" sz="1800" dirty="0" err="1">
                <a:solidFill>
                  <a:srgbClr val="273239"/>
                </a:solidFill>
              </a:rPr>
              <a:t>ekp</a:t>
            </a:r>
            <a:r>
              <a:rPr lang="en-CA" sz="1800" dirty="0">
                <a:solidFill>
                  <a:srgbClr val="273239"/>
                </a:solidFill>
              </a:rPr>
              <a:t>, </a:t>
            </a:r>
            <a:r>
              <a:rPr lang="en-CA" sz="1800" dirty="0" err="1">
                <a:solidFill>
                  <a:srgbClr val="273239"/>
                </a:solidFill>
              </a:rPr>
              <a:t>ekp_no_extended</a:t>
            </a:r>
            <a:r>
              <a:rPr lang="en-CA" sz="1800" dirty="0">
                <a:solidFill>
                  <a:srgbClr val="273239"/>
                </a:solidFill>
              </a:rPr>
              <a:t>… in total 13 features and three target features.</a:t>
            </a:r>
          </a:p>
          <a:p>
            <a:r>
              <a:rPr lang="en-CA" sz="1800" dirty="0">
                <a:solidFill>
                  <a:srgbClr val="273239"/>
                </a:solidFill>
              </a:rPr>
              <a:t>Null Values : 53884 null values were filled with </a:t>
            </a:r>
            <a:r>
              <a:rPr lang="en-CA" sz="1800" dirty="0" err="1">
                <a:solidFill>
                  <a:srgbClr val="273239"/>
                </a:solidFill>
              </a:rPr>
              <a:t>with</a:t>
            </a:r>
            <a:r>
              <a:rPr lang="en-CA" sz="1800" dirty="0">
                <a:solidFill>
                  <a:srgbClr val="273239"/>
                </a:solidFill>
              </a:rPr>
              <a:t> zero</a:t>
            </a:r>
          </a:p>
          <a:p>
            <a:r>
              <a:rPr lang="en-CA" sz="1800" dirty="0">
                <a:solidFill>
                  <a:srgbClr val="273239"/>
                </a:solidFill>
              </a:rPr>
              <a:t>After pre-processing, the final data frame consists of </a:t>
            </a:r>
            <a:r>
              <a:rPr lang="en-CA" sz="1800" b="0" i="0" u="none" strike="noStrike" baseline="0" dirty="0"/>
              <a:t>87 predictive features and three target variables.</a:t>
            </a:r>
          </a:p>
          <a:p>
            <a:r>
              <a:rPr lang="de-DE" sz="1800" dirty="0"/>
              <a:t>Data </a:t>
            </a:r>
            <a:r>
              <a:rPr lang="de-DE" sz="1800" dirty="0" err="1"/>
              <a:t>is</a:t>
            </a:r>
            <a:r>
              <a:rPr lang="de-DE" sz="1800" dirty="0"/>
              <a:t> </a:t>
            </a:r>
            <a:r>
              <a:rPr lang="de-DE" sz="1800" dirty="0" err="1"/>
              <a:t>splitted</a:t>
            </a:r>
            <a:r>
              <a:rPr lang="de-DE" sz="1800" dirty="0"/>
              <a:t> </a:t>
            </a:r>
            <a:r>
              <a:rPr lang="de-DE" sz="1800" dirty="0" err="1"/>
              <a:t>into</a:t>
            </a:r>
            <a:r>
              <a:rPr lang="de-DE" sz="1800" dirty="0"/>
              <a:t> 7:3 </a:t>
            </a:r>
            <a:r>
              <a:rPr lang="de-DE" sz="1800" dirty="0" err="1"/>
              <a:t>ratio</a:t>
            </a:r>
            <a:r>
              <a:rPr lang="de-DE" sz="1800" dirty="0"/>
              <a:t> </a:t>
            </a:r>
            <a:r>
              <a:rPr lang="de-DE" sz="1800" dirty="0" err="1"/>
              <a:t>i.e</a:t>
            </a:r>
            <a:r>
              <a:rPr lang="de-DE" sz="1800" dirty="0"/>
              <a:t>, </a:t>
            </a:r>
            <a:r>
              <a:rPr lang="de-DE" sz="1800" dirty="0" err="1"/>
              <a:t>the</a:t>
            </a:r>
            <a:r>
              <a:rPr lang="de-DE" sz="1800" dirty="0"/>
              <a:t> total </a:t>
            </a:r>
            <a:r>
              <a:rPr lang="de-DE" sz="1800" dirty="0" err="1"/>
              <a:t>dataset</a:t>
            </a:r>
            <a:r>
              <a:rPr lang="de-DE" sz="1800" dirty="0"/>
              <a:t> </a:t>
            </a:r>
            <a:r>
              <a:rPr lang="de-DE" sz="1800" dirty="0" err="1"/>
              <a:t>is</a:t>
            </a:r>
            <a:r>
              <a:rPr lang="de-DE" sz="1800" dirty="0"/>
              <a:t> </a:t>
            </a:r>
            <a:r>
              <a:rPr lang="de-DE" sz="1800" dirty="0" err="1"/>
              <a:t>splitted</a:t>
            </a:r>
            <a:r>
              <a:rPr lang="de-DE" sz="1800" dirty="0"/>
              <a:t> </a:t>
            </a:r>
            <a:r>
              <a:rPr lang="de-DE" sz="1800" dirty="0" err="1"/>
              <a:t>into</a:t>
            </a:r>
            <a:r>
              <a:rPr lang="de-DE" sz="1800" dirty="0"/>
              <a:t> </a:t>
            </a:r>
            <a:r>
              <a:rPr lang="de-DE" sz="1800" dirty="0" err="1"/>
              <a:t>training</a:t>
            </a:r>
            <a:r>
              <a:rPr lang="de-DE" sz="1800" dirty="0"/>
              <a:t> </a:t>
            </a:r>
            <a:r>
              <a:rPr lang="de-DE" sz="1800" dirty="0" err="1"/>
              <a:t>data</a:t>
            </a:r>
            <a:r>
              <a:rPr lang="de-DE" sz="1800" dirty="0"/>
              <a:t> </a:t>
            </a:r>
            <a:r>
              <a:rPr lang="de-DE" sz="1800" dirty="0" err="1"/>
              <a:t>which</a:t>
            </a:r>
            <a:r>
              <a:rPr lang="de-DE" sz="1800" dirty="0"/>
              <a:t> </a:t>
            </a:r>
            <a:r>
              <a:rPr lang="de-DE" sz="1800" dirty="0" err="1"/>
              <a:t>is</a:t>
            </a:r>
            <a:r>
              <a:rPr lang="de-DE" sz="1800" dirty="0"/>
              <a:t> 70 </a:t>
            </a:r>
            <a:r>
              <a:rPr lang="de-DE" sz="1800" dirty="0" err="1"/>
              <a:t>percent</a:t>
            </a:r>
            <a:r>
              <a:rPr lang="de-DE" sz="1800" dirty="0"/>
              <a:t> of total </a:t>
            </a:r>
            <a:r>
              <a:rPr lang="de-DE" sz="1800" dirty="0" err="1"/>
              <a:t>dataset</a:t>
            </a:r>
            <a:r>
              <a:rPr lang="de-DE" sz="1800" dirty="0"/>
              <a:t> and </a:t>
            </a:r>
            <a:r>
              <a:rPr lang="de-DE" sz="1800" dirty="0" err="1"/>
              <a:t>testing</a:t>
            </a:r>
            <a:r>
              <a:rPr lang="de-DE" sz="1800" dirty="0"/>
              <a:t> </a:t>
            </a:r>
            <a:r>
              <a:rPr lang="de-DE" sz="1800" dirty="0" err="1"/>
              <a:t>data</a:t>
            </a:r>
            <a:r>
              <a:rPr lang="de-DE" sz="1800" dirty="0"/>
              <a:t> </a:t>
            </a:r>
            <a:r>
              <a:rPr lang="de-DE" sz="1800" dirty="0" err="1"/>
              <a:t>which</a:t>
            </a:r>
            <a:r>
              <a:rPr lang="de-DE" sz="1800" dirty="0"/>
              <a:t> 30 </a:t>
            </a:r>
            <a:r>
              <a:rPr lang="de-DE" sz="1800" dirty="0" err="1"/>
              <a:t>percent</a:t>
            </a:r>
            <a:endParaRPr lang="de-DE" sz="1800" dirty="0"/>
          </a:p>
          <a:p>
            <a:r>
              <a:rPr lang="de-DE" sz="1800" dirty="0"/>
              <a:t>Due </a:t>
            </a:r>
            <a:r>
              <a:rPr lang="de-DE" sz="1800" dirty="0" err="1"/>
              <a:t>to</a:t>
            </a:r>
            <a:r>
              <a:rPr lang="de-DE" sz="1800" dirty="0"/>
              <a:t> </a:t>
            </a:r>
            <a:r>
              <a:rPr lang="de-DE" sz="1800" dirty="0" err="1"/>
              <a:t>memory</a:t>
            </a:r>
            <a:r>
              <a:rPr lang="de-DE" sz="1800" dirty="0"/>
              <a:t> </a:t>
            </a:r>
            <a:r>
              <a:rPr lang="de-DE" sz="1800" dirty="0" err="1"/>
              <a:t>probelms</a:t>
            </a:r>
            <a:r>
              <a:rPr lang="de-DE" sz="1800" dirty="0"/>
              <a:t> in </a:t>
            </a:r>
            <a:r>
              <a:rPr lang="de-DE" sz="1800" dirty="0" err="1"/>
              <a:t>the</a:t>
            </a:r>
            <a:r>
              <a:rPr lang="de-DE" sz="1800" dirty="0"/>
              <a:t> </a:t>
            </a:r>
            <a:r>
              <a:rPr lang="de-DE" sz="1800" dirty="0" err="1"/>
              <a:t>platform</a:t>
            </a:r>
            <a:r>
              <a:rPr lang="de-DE" sz="1800" dirty="0"/>
              <a:t>, </a:t>
            </a:r>
            <a:r>
              <a:rPr lang="de-DE" sz="1800" dirty="0" err="1"/>
              <a:t>considered</a:t>
            </a:r>
            <a:r>
              <a:rPr lang="de-DE" sz="1800" dirty="0"/>
              <a:t> </a:t>
            </a:r>
            <a:r>
              <a:rPr lang="de-DE" sz="1800" dirty="0" err="1"/>
              <a:t>only</a:t>
            </a:r>
            <a:r>
              <a:rPr lang="de-DE" sz="1800" dirty="0"/>
              <a:t> 5 Million </a:t>
            </a:r>
            <a:r>
              <a:rPr lang="de-DE" sz="1800" dirty="0" err="1"/>
              <a:t>datasets</a:t>
            </a:r>
            <a:r>
              <a:rPr lang="de-DE" sz="1800" dirty="0"/>
              <a:t> in total, </a:t>
            </a:r>
            <a:r>
              <a:rPr lang="de-DE" sz="1800" dirty="0" err="1"/>
              <a:t>therefore</a:t>
            </a:r>
            <a:r>
              <a:rPr lang="de-DE" sz="1800" dirty="0"/>
              <a:t> </a:t>
            </a:r>
            <a:r>
              <a:rPr lang="de-DE" sz="1800" dirty="0" err="1"/>
              <a:t>it</a:t>
            </a:r>
            <a:r>
              <a:rPr lang="de-DE" sz="1800" dirty="0"/>
              <a:t> </a:t>
            </a:r>
            <a:r>
              <a:rPr lang="de-DE" sz="1800" dirty="0" err="1"/>
              <a:t>divided</a:t>
            </a:r>
            <a:r>
              <a:rPr lang="de-DE" sz="1800" dirty="0"/>
              <a:t> 2.1 Million </a:t>
            </a:r>
            <a:r>
              <a:rPr lang="de-DE" sz="1800" dirty="0" err="1"/>
              <a:t>data</a:t>
            </a:r>
            <a:r>
              <a:rPr lang="de-DE" sz="1800" dirty="0"/>
              <a:t> </a:t>
            </a:r>
            <a:r>
              <a:rPr lang="de-DE" sz="1800" dirty="0" err="1"/>
              <a:t>for</a:t>
            </a:r>
            <a:r>
              <a:rPr lang="de-DE" sz="1800" dirty="0"/>
              <a:t> </a:t>
            </a:r>
            <a:r>
              <a:rPr lang="de-DE" sz="1800" dirty="0" err="1"/>
              <a:t>training</a:t>
            </a:r>
            <a:r>
              <a:rPr lang="de-DE" sz="1800" dirty="0"/>
              <a:t> and 1,5 Million </a:t>
            </a:r>
            <a:r>
              <a:rPr lang="de-DE" sz="1800" dirty="0" err="1"/>
              <a:t>parcels</a:t>
            </a:r>
            <a:r>
              <a:rPr lang="de-DE" sz="1800" dirty="0"/>
              <a:t> </a:t>
            </a:r>
            <a:r>
              <a:rPr lang="de-DE" sz="1800" dirty="0" err="1"/>
              <a:t>were</a:t>
            </a:r>
            <a:r>
              <a:rPr lang="de-DE" sz="1800" dirty="0"/>
              <a:t> </a:t>
            </a:r>
            <a:r>
              <a:rPr lang="de-DE" sz="1800" dirty="0" err="1"/>
              <a:t>tested</a:t>
            </a:r>
            <a:r>
              <a:rPr lang="de-DE" sz="1800" dirty="0"/>
              <a:t> </a:t>
            </a:r>
            <a:r>
              <a:rPr lang="de-DE" sz="1800" dirty="0" err="1"/>
              <a:t>by</a:t>
            </a:r>
            <a:r>
              <a:rPr lang="de-DE" sz="1800" dirty="0"/>
              <a:t> </a:t>
            </a:r>
            <a:r>
              <a:rPr lang="de-DE" sz="1800" dirty="0" err="1"/>
              <a:t>the</a:t>
            </a:r>
            <a:r>
              <a:rPr lang="de-DE" sz="1800" dirty="0"/>
              <a:t> </a:t>
            </a:r>
            <a:r>
              <a:rPr lang="de-DE" sz="1800" dirty="0" err="1"/>
              <a:t>model</a:t>
            </a:r>
            <a:r>
              <a:rPr lang="de-DE" sz="1800" dirty="0"/>
              <a:t>.</a:t>
            </a:r>
          </a:p>
          <a:p>
            <a:endParaRPr lang="en-CA" sz="1800" b="0" i="0" dirty="0">
              <a:solidFill>
                <a:srgbClr val="273239"/>
              </a:solidFill>
              <a:effectLst/>
            </a:endParaRPr>
          </a:p>
          <a:p>
            <a:endParaRPr lang="en-CA" sz="1800" b="0" i="0" dirty="0">
              <a:solidFill>
                <a:srgbClr val="273239"/>
              </a:solidFill>
              <a:effectLst/>
            </a:endParaRPr>
          </a:p>
        </p:txBody>
      </p:sp>
      <p:pic>
        <p:nvPicPr>
          <p:cNvPr id="5" name="Picture 4" descr="A black background with colorful text&#10;&#10;Description automatically generated">
            <a:extLst>
              <a:ext uri="{FF2B5EF4-FFF2-40B4-BE49-F238E27FC236}">
                <a16:creationId xmlns:a16="http://schemas.microsoft.com/office/drawing/2014/main" id="{43B22DFC-25FF-0D96-7D53-0DF222360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53" y="345271"/>
            <a:ext cx="1434632" cy="777092"/>
          </a:xfrm>
          <a:prstGeom prst="rect">
            <a:avLst/>
          </a:prstGeom>
        </p:spPr>
      </p:pic>
      <p:pic>
        <p:nvPicPr>
          <p:cNvPr id="9" name="Picture 8" descr="A yellow rectangular sign with red text&#10;&#10;Description automatically generated">
            <a:extLst>
              <a:ext uri="{FF2B5EF4-FFF2-40B4-BE49-F238E27FC236}">
                <a16:creationId xmlns:a16="http://schemas.microsoft.com/office/drawing/2014/main" id="{EBF5CC42-1BCD-67CF-456B-0A200D34B2ED}"/>
              </a:ext>
            </a:extLst>
          </p:cNvPr>
          <p:cNvPicPr>
            <a:picLocks noChangeAspect="1"/>
          </p:cNvPicPr>
          <p:nvPr/>
        </p:nvPicPr>
        <p:blipFill rotWithShape="1">
          <a:blip r:embed="rId3">
            <a:extLst>
              <a:ext uri="{28A0092B-C50C-407E-A947-70E740481C1C}">
                <a14:useLocalDpi xmlns:a14="http://schemas.microsoft.com/office/drawing/2010/main" val="0"/>
              </a:ext>
            </a:extLst>
          </a:blip>
          <a:srcRect l="10294" t="32051" r="10049" b="32236"/>
          <a:stretch/>
        </p:blipFill>
        <p:spPr>
          <a:xfrm>
            <a:off x="10109200" y="5893395"/>
            <a:ext cx="1758785" cy="835756"/>
          </a:xfrm>
          <a:prstGeom prst="rect">
            <a:avLst/>
          </a:prstGeom>
        </p:spPr>
      </p:pic>
    </p:spTree>
    <p:extLst>
      <p:ext uri="{BB962C8B-B14F-4D97-AF65-F5344CB8AC3E}">
        <p14:creationId xmlns:p14="http://schemas.microsoft.com/office/powerpoint/2010/main" val="8020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36915f3-2f02-4945-8997-f2963298db46}" enabled="1" method="Standard" siteId="{cd99fef8-1cd3-4a2a-9bdf-15531181d65e}" removed="0"/>
</clbl:labelList>
</file>

<file path=docProps/app.xml><?xml version="1.0" encoding="utf-8"?>
<Properties xmlns="http://schemas.openxmlformats.org/officeDocument/2006/extended-properties" xmlns:vt="http://schemas.openxmlformats.org/officeDocument/2006/docPropsVTypes">
  <Template>Retrospect</Template>
  <TotalTime>18893</TotalTime>
  <Words>1305</Words>
  <Application>Microsoft Office PowerPoint</Application>
  <PresentationFormat>Breitbild</PresentationFormat>
  <Paragraphs>112</Paragraphs>
  <Slides>19</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19</vt:i4>
      </vt:variant>
    </vt:vector>
  </HeadingPairs>
  <TitlesOfParts>
    <vt:vector size="28" baseType="lpstr">
      <vt:lpstr>Arial</vt:lpstr>
      <vt:lpstr>Bodoni MT Black</vt:lpstr>
      <vt:lpstr>Calibri</vt:lpstr>
      <vt:lpstr>Calibri Light</vt:lpstr>
      <vt:lpstr>Cooper Black</vt:lpstr>
      <vt:lpstr>Delivery</vt:lpstr>
      <vt:lpstr>Lucida Calligraphy</vt:lpstr>
      <vt:lpstr>Wingdings</vt:lpstr>
      <vt:lpstr>Office Theme</vt:lpstr>
      <vt:lpstr>Automated Identification of Incorrectly Labelled Shipments using Machine Learning Models</vt:lpstr>
      <vt:lpstr>Contents</vt:lpstr>
      <vt:lpstr>Business Understanding</vt:lpstr>
      <vt:lpstr>Motivation</vt:lpstr>
      <vt:lpstr>Methodology</vt:lpstr>
      <vt:lpstr>Data Understanding</vt:lpstr>
      <vt:lpstr>Data Analysis</vt:lpstr>
      <vt:lpstr>Feature Engineering</vt:lpstr>
      <vt:lpstr>Data Processing</vt:lpstr>
      <vt:lpstr> Machine Learning</vt:lpstr>
      <vt:lpstr>Evaluation Metrics</vt:lpstr>
      <vt:lpstr>Comparision of SVM and RF Results on Test Set</vt:lpstr>
      <vt:lpstr>Tuning of Random Forest Model</vt:lpstr>
      <vt:lpstr>Cross Validation </vt:lpstr>
      <vt:lpstr>Over-fitting</vt:lpstr>
      <vt:lpstr>Resampling Technique</vt:lpstr>
      <vt:lpstr>Final Results on Validation Set</vt:lpstr>
      <vt:lpstr>Limitation and Future Work</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Identification of Incorrectly Labelled Shipments using Machine Learning Models</dc:title>
  <dc:creator>Madasu, V., SNL P&amp;P 3500, external</dc:creator>
  <cp:lastModifiedBy>Vijaya Madasu (vmadasu)</cp:lastModifiedBy>
  <cp:revision>25</cp:revision>
  <dcterms:created xsi:type="dcterms:W3CDTF">2024-09-30T06:53:16Z</dcterms:created>
  <dcterms:modified xsi:type="dcterms:W3CDTF">2024-10-21T11:00:33Z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FOR INTERNAL USE</vt:lpwstr>
  </property>
</Properties>
</file>