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69" r:id="rId20"/>
    <p:sldId id="270" r:id="rId21"/>
    <p:sldId id="271" r:id="rId22"/>
    <p:sldId id="272" r:id="rId23"/>
    <p:sldId id="273" r:id="rId24"/>
    <p:sldId id="274" r:id="rId25"/>
    <p:sldId id="275" r:id="rId26"/>
    <p:sldId id="276" r:id="rId27"/>
    <p:sldId id="290" r:id="rId28"/>
    <p:sldId id="291" r:id="rId29"/>
    <p:sldId id="292" r:id="rId30"/>
    <p:sldId id="293" r:id="rId31"/>
    <p:sldId id="294" r:id="rId32"/>
    <p:sldId id="296"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29-05-2023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29-05-2023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29-05-2023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29-05-2023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29-05-2023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29-05-2023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29-05-2023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29-05-2023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29-05-2023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29-05-2023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77FC-CFA9-0013-070C-D5B71A152365}"/>
              </a:ext>
            </a:extLst>
          </p:cNvPr>
          <p:cNvSpPr>
            <a:spLocks noGrp="1"/>
          </p:cNvSpPr>
          <p:nvPr>
            <p:ph type="ctrTitle"/>
          </p:nvPr>
        </p:nvSpPr>
        <p:spPr/>
        <p:txBody>
          <a:bodyPr/>
          <a:lstStyle/>
          <a:p>
            <a:r>
              <a:rPr lang="en-US" dirty="0"/>
              <a:t>Database Management Using SQL</a:t>
            </a:r>
            <a:endParaRPr lang="en-IN" dirty="0"/>
          </a:p>
        </p:txBody>
      </p:sp>
      <p:sp>
        <p:nvSpPr>
          <p:cNvPr id="4" name="Footer Placeholder 3">
            <a:extLst>
              <a:ext uri="{FF2B5EF4-FFF2-40B4-BE49-F238E27FC236}">
                <a16:creationId xmlns:a16="http://schemas.microsoft.com/office/drawing/2014/main" id="{9CCB5CAD-60B9-A66C-CE36-7AF4EEC7505D}"/>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1EE97CAA-7903-50B9-2D43-3CE6F9CAAE3A}"/>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4433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6A0F2-40FF-4925-870E-8E943B05E114}"/>
              </a:ext>
            </a:extLst>
          </p:cNvPr>
          <p:cNvSpPr>
            <a:spLocks noGrp="1"/>
          </p:cNvSpPr>
          <p:nvPr>
            <p:ph idx="1"/>
          </p:nvPr>
        </p:nvSpPr>
        <p:spPr>
          <a:xfrm>
            <a:off x="142875" y="328612"/>
            <a:ext cx="6267450" cy="6200775"/>
          </a:xfrm>
        </p:spPr>
        <p:txBody>
          <a:bodyPr>
            <a:normAutofit fontScale="700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Isolation:</a:t>
            </a:r>
          </a:p>
          <a:p>
            <a:pPr>
              <a:buFont typeface="Wingdings" panose="05000000000000000000" pitchFamily="2" charset="2"/>
              <a:buChar char="Ø"/>
            </a:pPr>
            <a:r>
              <a:rPr lang="en-US" dirty="0">
                <a:latin typeface="Georgia" panose="02040502050405020303" pitchFamily="18" charset="0"/>
              </a:rPr>
              <a:t>The term 'isolation' means separation.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DBMS, Isolation is the property of a database where no data should affect the other one and may occur concurrently.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short, the operation on one database should begin when the operation on the first database gets complete.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means if two operations are being performed on two different databases, they may not affect the value of one another.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the case of transactions, when two or more transactions occur simultaneously, the consistency should remain maintained.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Any changes that occur in any particular transaction will not be seen by other transactions until the change is not committed in the memory.</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EC55A120-BC9A-4B9E-AACD-18950A5F9261}"/>
              </a:ext>
            </a:extLst>
          </p:cNvPr>
          <p:cNvPicPr>
            <a:picLocks noChangeAspect="1"/>
          </p:cNvPicPr>
          <p:nvPr/>
        </p:nvPicPr>
        <p:blipFill>
          <a:blip r:embed="rId2"/>
          <a:stretch>
            <a:fillRect/>
          </a:stretch>
        </p:blipFill>
        <p:spPr>
          <a:xfrm>
            <a:off x="6953249" y="2028826"/>
            <a:ext cx="4981575" cy="3314700"/>
          </a:xfrm>
          <a:prstGeom prst="rect">
            <a:avLst/>
          </a:prstGeom>
        </p:spPr>
      </p:pic>
    </p:spTree>
    <p:extLst>
      <p:ext uri="{BB962C8B-B14F-4D97-AF65-F5344CB8AC3E}">
        <p14:creationId xmlns:p14="http://schemas.microsoft.com/office/powerpoint/2010/main" val="40384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AC995-C3FA-4457-BCD4-171D074BA9B9}"/>
              </a:ext>
            </a:extLst>
          </p:cNvPr>
          <p:cNvSpPr>
            <a:spLocks noGrp="1"/>
          </p:cNvSpPr>
          <p:nvPr>
            <p:ph idx="1"/>
          </p:nvPr>
        </p:nvSpPr>
        <p:spPr>
          <a:xfrm>
            <a:off x="342900" y="819149"/>
            <a:ext cx="11267907" cy="5800725"/>
          </a:xfrm>
        </p:spPr>
        <p:txBody>
          <a:bodyPr>
            <a:normAutofit lnSpcReduction="1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Durability: </a:t>
            </a:r>
          </a:p>
          <a:p>
            <a:pPr>
              <a:buFont typeface="Wingdings" panose="05000000000000000000" pitchFamily="2" charset="2"/>
              <a:buChar char="Ø"/>
            </a:pPr>
            <a:r>
              <a:rPr lang="en-US" dirty="0">
                <a:latin typeface="Georgia" panose="02040502050405020303" pitchFamily="18" charset="0"/>
              </a:rPr>
              <a:t>Durability ensures the permanency of something.</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DBMS, the term durability ensures that the data after the successful execution of the operation becomes permanent in the database.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durability of the data should be so perfect that even if the system fails or leads to a crash, the database still survives.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However, if gets lost, it becomes the responsibility of the recovery manager for ensuring the durability of the database. For committing the values, the COMMIT command must be used every time we make changes.</a:t>
            </a:r>
            <a:endParaRPr lang="en-IN" dirty="0">
              <a:latin typeface="Georgia" panose="02040502050405020303" pitchFamily="18" charset="0"/>
            </a:endParaRPr>
          </a:p>
        </p:txBody>
      </p:sp>
    </p:spTree>
    <p:extLst>
      <p:ext uri="{BB962C8B-B14F-4D97-AF65-F5344CB8AC3E}">
        <p14:creationId xmlns:p14="http://schemas.microsoft.com/office/powerpoint/2010/main" val="18713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3C6D6-0E4F-4390-84D9-E4ED884FCEE7}"/>
              </a:ext>
            </a:extLst>
          </p:cNvPr>
          <p:cNvSpPr>
            <a:spLocks noGrp="1"/>
          </p:cNvSpPr>
          <p:nvPr>
            <p:ph idx="1"/>
          </p:nvPr>
        </p:nvSpPr>
        <p:spPr>
          <a:xfrm>
            <a:off x="-1" y="581025"/>
            <a:ext cx="12087225" cy="6276975"/>
          </a:xfrm>
        </p:spPr>
        <p:txBody>
          <a:bodyPr>
            <a:normAutofit fontScale="850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Advantages of DBMS</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Controls database redundancy: </a:t>
            </a:r>
          </a:p>
          <a:p>
            <a:pPr marL="0" indent="0">
              <a:buNone/>
            </a:pPr>
            <a:r>
              <a:rPr lang="en-US" dirty="0">
                <a:latin typeface="Georgia" panose="02040502050405020303" pitchFamily="18" charset="0"/>
              </a:rPr>
              <a:t>It can control data redundancy because it stores all the data in one single database file and that recorded data is placed in the database.</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Data sharing</a:t>
            </a:r>
            <a:r>
              <a:rPr lang="en-US" dirty="0">
                <a:latin typeface="Georgia" panose="02040502050405020303" pitchFamily="18" charset="0"/>
              </a:rPr>
              <a:t>: </a:t>
            </a:r>
          </a:p>
          <a:p>
            <a:pPr marL="0" indent="0">
              <a:buNone/>
            </a:pPr>
            <a:r>
              <a:rPr lang="en-US" dirty="0">
                <a:latin typeface="Georgia" panose="02040502050405020303" pitchFamily="18" charset="0"/>
              </a:rPr>
              <a:t>In DBMS, the authorized users of an organization can share the data among multiple users.</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Easily Maintenance: </a:t>
            </a:r>
          </a:p>
          <a:p>
            <a:pPr marL="0" indent="0">
              <a:buNone/>
            </a:pPr>
            <a:r>
              <a:rPr lang="en-US" dirty="0">
                <a:latin typeface="Georgia" panose="02040502050405020303" pitchFamily="18" charset="0"/>
              </a:rPr>
              <a:t>It can be easily maintainable due to the centralized nature of the database system.</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Reduce time: </a:t>
            </a:r>
          </a:p>
          <a:p>
            <a:pPr marL="0" indent="0">
              <a:buNone/>
            </a:pPr>
            <a:r>
              <a:rPr lang="en-US" dirty="0">
                <a:latin typeface="Georgia" panose="02040502050405020303" pitchFamily="18" charset="0"/>
              </a:rPr>
              <a:t>It reduces development time and maintenance need.</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Backup:</a:t>
            </a:r>
          </a:p>
          <a:p>
            <a:pPr marL="0" indent="0">
              <a:buNone/>
            </a:pPr>
            <a:r>
              <a:rPr lang="en-US" b="1" dirty="0">
                <a:solidFill>
                  <a:srgbClr val="0070C0"/>
                </a:solidFill>
                <a:latin typeface="Georgia" panose="02040502050405020303" pitchFamily="18" charset="0"/>
              </a:rPr>
              <a:t> </a:t>
            </a:r>
            <a:r>
              <a:rPr lang="en-US" dirty="0">
                <a:latin typeface="Georgia" panose="02040502050405020303" pitchFamily="18" charset="0"/>
              </a:rPr>
              <a:t>It provides backup and recovery subsystems which create automatic backup of data from hardware and software failures and restores the data if required.</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Multiple user interface:</a:t>
            </a:r>
          </a:p>
          <a:p>
            <a:pPr marL="0" indent="0">
              <a:buNone/>
            </a:pPr>
            <a:r>
              <a:rPr lang="en-US" dirty="0">
                <a:latin typeface="Georgia" panose="02040502050405020303" pitchFamily="18" charset="0"/>
              </a:rPr>
              <a:t>It provides different types of user interfaces like graphical user interfaces, application program interfaces</a:t>
            </a:r>
            <a:endParaRPr lang="en-IN" dirty="0">
              <a:latin typeface="Georgia" panose="02040502050405020303" pitchFamily="18" charset="0"/>
            </a:endParaRPr>
          </a:p>
        </p:txBody>
      </p:sp>
    </p:spTree>
    <p:extLst>
      <p:ext uri="{BB962C8B-B14F-4D97-AF65-F5344CB8AC3E}">
        <p14:creationId xmlns:p14="http://schemas.microsoft.com/office/powerpoint/2010/main" val="40389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02009-A04B-49A5-811F-AE7955CF67E6}"/>
              </a:ext>
            </a:extLst>
          </p:cNvPr>
          <p:cNvSpPr>
            <a:spLocks noGrp="1"/>
          </p:cNvSpPr>
          <p:nvPr>
            <p:ph idx="1"/>
          </p:nvPr>
        </p:nvSpPr>
        <p:spPr>
          <a:xfrm>
            <a:off x="209550" y="723900"/>
            <a:ext cx="11744325" cy="6038850"/>
          </a:xfrm>
        </p:spPr>
        <p:txBody>
          <a:bodyPr>
            <a:normAutofit fontScale="925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Disadvantages of DBMS</a:t>
            </a: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Cost of Hardware and Software:</a:t>
            </a:r>
          </a:p>
          <a:p>
            <a:pPr marL="0" indent="0">
              <a:buNone/>
            </a:pPr>
            <a:r>
              <a:rPr lang="en-US" dirty="0">
                <a:latin typeface="Georgia" panose="02040502050405020303" pitchFamily="18" charset="0"/>
              </a:rPr>
              <a:t> It requires a high speed of data processor and large memory size to run DBMS software.</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Size: </a:t>
            </a:r>
          </a:p>
          <a:p>
            <a:pPr marL="0" indent="0">
              <a:buNone/>
            </a:pPr>
            <a:r>
              <a:rPr lang="en-US" dirty="0">
                <a:latin typeface="Georgia" panose="02040502050405020303" pitchFamily="18" charset="0"/>
              </a:rPr>
              <a:t>It occupies a large space of disks and large memory to run them efficiently.</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Complexity: </a:t>
            </a:r>
          </a:p>
          <a:p>
            <a:pPr marL="0" indent="0">
              <a:buNone/>
            </a:pPr>
            <a:r>
              <a:rPr lang="en-US" dirty="0">
                <a:latin typeface="Georgia" panose="02040502050405020303" pitchFamily="18" charset="0"/>
              </a:rPr>
              <a:t>Database system creates additional complexity and requirements.</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Higher impact of failure:</a:t>
            </a:r>
          </a:p>
          <a:p>
            <a:pPr marL="0" indent="0">
              <a:buNone/>
            </a:pPr>
            <a:r>
              <a:rPr lang="en-US" dirty="0">
                <a:latin typeface="Georgia" panose="02040502050405020303" pitchFamily="18" charset="0"/>
              </a:rPr>
              <a:t>Failure is highly impacted the database because in most of the organization, all the data stored in a single database and if the database is damaged due to electric failure or database corruption then the data may be lost forever.</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112807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DA1659-6853-4DA8-8066-9580660E2CA2}"/>
              </a:ext>
            </a:extLst>
          </p:cNvPr>
          <p:cNvPicPr>
            <a:picLocks noGrp="1" noChangeAspect="1"/>
          </p:cNvPicPr>
          <p:nvPr>
            <p:ph idx="1"/>
          </p:nvPr>
        </p:nvPicPr>
        <p:blipFill>
          <a:blip r:embed="rId2"/>
          <a:stretch>
            <a:fillRect/>
          </a:stretch>
        </p:blipFill>
        <p:spPr>
          <a:xfrm>
            <a:off x="2019301" y="1223962"/>
            <a:ext cx="8458200" cy="4410075"/>
          </a:xfrm>
        </p:spPr>
      </p:pic>
    </p:spTree>
    <p:extLst>
      <p:ext uri="{BB962C8B-B14F-4D97-AF65-F5344CB8AC3E}">
        <p14:creationId xmlns:p14="http://schemas.microsoft.com/office/powerpoint/2010/main" val="203574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A31A9-A7BE-4F85-8845-0223CEDB9806}"/>
              </a:ext>
            </a:extLst>
          </p:cNvPr>
          <p:cNvSpPr>
            <a:spLocks noGrp="1"/>
          </p:cNvSpPr>
          <p:nvPr>
            <p:ph idx="1"/>
          </p:nvPr>
        </p:nvSpPr>
        <p:spPr>
          <a:xfrm>
            <a:off x="342900" y="876300"/>
            <a:ext cx="11267907" cy="5734050"/>
          </a:xfrm>
        </p:spPr>
        <p:txBody>
          <a:bodyPr>
            <a:normAutofit fontScale="92500" lnSpcReduction="10000"/>
          </a:bodyPr>
          <a:lstStyle/>
          <a:p>
            <a:pPr marL="0" indent="0">
              <a:buNone/>
            </a:pPr>
            <a:r>
              <a:rPr lang="en-US" dirty="0">
                <a:latin typeface="Georgia" panose="02040502050405020303" pitchFamily="18" charset="0"/>
              </a:rPr>
              <a:t> </a:t>
            </a: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Centralized Database</a:t>
            </a:r>
          </a:p>
          <a:p>
            <a:pPr>
              <a:buFont typeface="Wingdings" panose="05000000000000000000" pitchFamily="2" charset="2"/>
              <a:buChar char="Ø"/>
            </a:pPr>
            <a:r>
              <a:rPr lang="en-US" dirty="0">
                <a:latin typeface="Georgia" panose="02040502050405020303" pitchFamily="18" charset="0"/>
              </a:rPr>
              <a:t>It is the type of database that stores data at a centralized database system.</a:t>
            </a:r>
          </a:p>
          <a:p>
            <a:pPr>
              <a:buFont typeface="Wingdings" panose="05000000000000000000" pitchFamily="2" charset="2"/>
              <a:buChar char="Ø"/>
            </a:pPr>
            <a:r>
              <a:rPr lang="en-US" dirty="0">
                <a:latin typeface="Georgia" panose="02040502050405020303" pitchFamily="18" charset="0"/>
              </a:rPr>
              <a:t>It comforts the users to access the stored data from different locations through several applications. </a:t>
            </a:r>
          </a:p>
          <a:p>
            <a:pPr>
              <a:buFont typeface="Wingdings" panose="05000000000000000000" pitchFamily="2" charset="2"/>
              <a:buChar char="Ø"/>
            </a:pPr>
            <a:r>
              <a:rPr lang="en-US" dirty="0">
                <a:latin typeface="Georgia" panose="02040502050405020303" pitchFamily="18" charset="0"/>
              </a:rPr>
              <a:t>These applications contain the authentication process to let users access data securely. </a:t>
            </a:r>
          </a:p>
          <a:p>
            <a:pPr>
              <a:buFont typeface="Wingdings" panose="05000000000000000000" pitchFamily="2" charset="2"/>
              <a:buChar char="Ø"/>
            </a:pPr>
            <a:r>
              <a:rPr lang="en-US" dirty="0">
                <a:latin typeface="Georgia" panose="02040502050405020303" pitchFamily="18" charset="0"/>
              </a:rPr>
              <a:t>An example of a Centralized database can be Central Library that carries a central database of each library in a college/university.</a:t>
            </a: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Distributed Database</a:t>
            </a:r>
          </a:p>
          <a:p>
            <a:pPr>
              <a:buFont typeface="Wingdings" panose="05000000000000000000" pitchFamily="2" charset="2"/>
              <a:buChar char="Ø"/>
            </a:pPr>
            <a:r>
              <a:rPr lang="en-US" dirty="0">
                <a:latin typeface="Georgia" panose="02040502050405020303" pitchFamily="18" charset="0"/>
              </a:rPr>
              <a:t>Unlike a centralized database system, in distributed systems, data is distributed among different database systems of an organization. These database systems are connected via communication links.</a:t>
            </a:r>
          </a:p>
          <a:p>
            <a:pPr>
              <a:buFont typeface="Wingdings" panose="05000000000000000000" pitchFamily="2" charset="2"/>
              <a:buChar char="Ø"/>
            </a:pPr>
            <a:r>
              <a:rPr lang="en-US" dirty="0">
                <a:latin typeface="Georgia" panose="02040502050405020303" pitchFamily="18" charset="0"/>
              </a:rPr>
              <a:t>Such links help the end-users to access the data easily. Examples of the Distributed database are Apache Cassandra, HBase, Ignite, etc.</a:t>
            </a:r>
            <a:endParaRPr lang="en-IN" dirty="0">
              <a:latin typeface="Georgia" panose="02040502050405020303" pitchFamily="18" charset="0"/>
            </a:endParaRPr>
          </a:p>
        </p:txBody>
      </p:sp>
    </p:spTree>
    <p:extLst>
      <p:ext uri="{BB962C8B-B14F-4D97-AF65-F5344CB8AC3E}">
        <p14:creationId xmlns:p14="http://schemas.microsoft.com/office/powerpoint/2010/main" val="291421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067F0-6646-4D26-A1F6-4C5ED786AF5F}"/>
              </a:ext>
            </a:extLst>
          </p:cNvPr>
          <p:cNvSpPr>
            <a:spLocks noGrp="1"/>
          </p:cNvSpPr>
          <p:nvPr>
            <p:ph idx="1"/>
          </p:nvPr>
        </p:nvSpPr>
        <p:spPr>
          <a:xfrm>
            <a:off x="476250" y="885825"/>
            <a:ext cx="6581775" cy="5572125"/>
          </a:xfrm>
        </p:spPr>
        <p:txBody>
          <a:bodyPr/>
          <a:lstStyle/>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Homogeneous DDB: </a:t>
            </a:r>
          </a:p>
          <a:p>
            <a:pPr marL="0" indent="0">
              <a:buNone/>
            </a:pPr>
            <a:r>
              <a:rPr lang="en-US" dirty="0">
                <a:latin typeface="Georgia" panose="02040502050405020303" pitchFamily="18" charset="0"/>
              </a:rPr>
              <a:t>Those database systems which execute on the same operating system and use the same application process and carry the same hardware devices.</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Heterogeneous DDB: </a:t>
            </a:r>
          </a:p>
          <a:p>
            <a:pPr marL="0" indent="0">
              <a:buNone/>
            </a:pPr>
            <a:r>
              <a:rPr lang="en-US" dirty="0">
                <a:latin typeface="Georgia" panose="02040502050405020303" pitchFamily="18" charset="0"/>
              </a:rPr>
              <a:t>Those database systems which execute on different operating systems under different application procedures, and carries different hardware devices.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51DE7EBA-2479-4984-951F-EC57EBC2CC43}"/>
              </a:ext>
            </a:extLst>
          </p:cNvPr>
          <p:cNvPicPr>
            <a:picLocks noChangeAspect="1"/>
          </p:cNvPicPr>
          <p:nvPr/>
        </p:nvPicPr>
        <p:blipFill>
          <a:blip r:embed="rId2"/>
          <a:stretch>
            <a:fillRect/>
          </a:stretch>
        </p:blipFill>
        <p:spPr>
          <a:xfrm>
            <a:off x="7134225" y="1847850"/>
            <a:ext cx="4448175" cy="3352800"/>
          </a:xfrm>
          <a:prstGeom prst="rect">
            <a:avLst/>
          </a:prstGeom>
        </p:spPr>
      </p:pic>
    </p:spTree>
    <p:extLst>
      <p:ext uri="{BB962C8B-B14F-4D97-AF65-F5344CB8AC3E}">
        <p14:creationId xmlns:p14="http://schemas.microsoft.com/office/powerpoint/2010/main" val="327666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6A146-FC86-4AA3-8DBA-3A60E5DAFF5A}"/>
              </a:ext>
            </a:extLst>
          </p:cNvPr>
          <p:cNvSpPr>
            <a:spLocks noGrp="1"/>
          </p:cNvSpPr>
          <p:nvPr>
            <p:ph idx="1"/>
          </p:nvPr>
        </p:nvSpPr>
        <p:spPr>
          <a:xfrm>
            <a:off x="95250" y="209551"/>
            <a:ext cx="11515557" cy="6410324"/>
          </a:xfrm>
        </p:spPr>
        <p:txBody>
          <a:bodyPr>
            <a:normAutofit fontScale="775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Relational Database</a:t>
            </a:r>
          </a:p>
          <a:p>
            <a:pPr>
              <a:buFont typeface="Wingdings" panose="05000000000000000000" pitchFamily="2" charset="2"/>
              <a:buChar char="Ø"/>
            </a:pPr>
            <a:r>
              <a:rPr lang="en-US" dirty="0">
                <a:latin typeface="Georgia" panose="02040502050405020303" pitchFamily="18" charset="0"/>
              </a:rPr>
              <a:t>This database is based on the relational data model, which stores data in the form of rows(tuple) and columns(attributes), and together forms a table(relation).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relational database uses SQL for storing, manipulating, as well as maintaining the data. E.F. Codd invented the database in 1970.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Each table in the database carries a key that makes the data unique from others. Examples of Relational databases are MySQL, Microsoft SQL Server, Oracle, etc.</a:t>
            </a:r>
          </a:p>
          <a:p>
            <a:pPr marL="0" indent="0">
              <a:buNone/>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NoSQL Database</a:t>
            </a:r>
          </a:p>
          <a:p>
            <a:pPr>
              <a:buFont typeface="Wingdings" panose="05000000000000000000" pitchFamily="2" charset="2"/>
              <a:buChar char="Ø"/>
            </a:pPr>
            <a:r>
              <a:rPr lang="en-US" dirty="0">
                <a:latin typeface="Georgia" panose="02040502050405020303" pitchFamily="18" charset="0"/>
              </a:rPr>
              <a:t>Non-SQL/Not Only SQL is a type of database that is used for storing a wide range of data sets.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not a relational database as it stores data not only in tabular form but in several different ways. It came into existence when the demand for building modern applications increased.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Thus, NoSQL presented a wide variety of database technologies in response to the demands.</a:t>
            </a:r>
          </a:p>
        </p:txBody>
      </p:sp>
    </p:spTree>
    <p:extLst>
      <p:ext uri="{BB962C8B-B14F-4D97-AF65-F5344CB8AC3E}">
        <p14:creationId xmlns:p14="http://schemas.microsoft.com/office/powerpoint/2010/main" val="223637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2C690-0A1C-478B-B6AB-0FC7C10F2852}"/>
              </a:ext>
            </a:extLst>
          </p:cNvPr>
          <p:cNvSpPr>
            <a:spLocks noGrp="1"/>
          </p:cNvSpPr>
          <p:nvPr>
            <p:ph idx="1"/>
          </p:nvPr>
        </p:nvSpPr>
        <p:spPr>
          <a:xfrm>
            <a:off x="114300" y="114300"/>
            <a:ext cx="11944350" cy="6477000"/>
          </a:xfrm>
        </p:spPr>
        <p:txBody>
          <a:bodyPr>
            <a:normAutofit fontScale="700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Cloud Database</a:t>
            </a:r>
          </a:p>
          <a:p>
            <a:pPr>
              <a:buFont typeface="Wingdings" panose="05000000000000000000" pitchFamily="2" charset="2"/>
              <a:buChar char="Ø"/>
            </a:pPr>
            <a:r>
              <a:rPr lang="en-US" dirty="0">
                <a:latin typeface="Georgia" panose="02040502050405020303" pitchFamily="18" charset="0"/>
              </a:rPr>
              <a:t>A type of database where data is stored in a virtual environment and executes over the cloud computing platform.</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provides users with various cloud computing services (SaaS, PaaS, IaaS, etc.) for accessing the database. </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Object-oriented Databases</a:t>
            </a:r>
          </a:p>
          <a:p>
            <a:pPr>
              <a:buFont typeface="Wingdings" panose="05000000000000000000" pitchFamily="2" charset="2"/>
              <a:buChar char="Ø"/>
            </a:pPr>
            <a:r>
              <a:rPr lang="en-US" dirty="0">
                <a:latin typeface="Georgia" panose="02040502050405020303" pitchFamily="18" charset="0"/>
              </a:rPr>
              <a:t>The type of database that uses the object-based data model approach for storing data in the database system.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data is represented and stored as objects which are similar to the objects used in the object-oriented programming language.</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Hierarchical Databases</a:t>
            </a:r>
          </a:p>
          <a:p>
            <a:pPr>
              <a:buFont typeface="Wingdings" panose="05000000000000000000" pitchFamily="2" charset="2"/>
              <a:buChar char="Ø"/>
            </a:pPr>
            <a:r>
              <a:rPr lang="en-US" dirty="0">
                <a:latin typeface="Georgia" panose="02040502050405020303" pitchFamily="18" charset="0"/>
              </a:rPr>
              <a:t>It is the type of database that stores data in the form of parent-children relationship nodes. Here, it organizes data in a tree-like structure.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Data get stored in the form of records that are connected via links. Each child record in the tree will contain only one parent. On the other hand, each parent record can have multiple child records.</a:t>
            </a:r>
            <a:endParaRPr lang="en-IN" dirty="0">
              <a:latin typeface="Georgia" panose="02040502050405020303" pitchFamily="18" charset="0"/>
            </a:endParaRPr>
          </a:p>
        </p:txBody>
      </p:sp>
    </p:spTree>
    <p:extLst>
      <p:ext uri="{BB962C8B-B14F-4D97-AF65-F5344CB8AC3E}">
        <p14:creationId xmlns:p14="http://schemas.microsoft.com/office/powerpoint/2010/main" val="1998258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66B4CF-F35B-4F32-A45F-3081C0B51946}"/>
              </a:ext>
            </a:extLst>
          </p:cNvPr>
          <p:cNvPicPr>
            <a:picLocks noGrp="1" noChangeAspect="1"/>
          </p:cNvPicPr>
          <p:nvPr>
            <p:ph idx="1"/>
          </p:nvPr>
        </p:nvPicPr>
        <p:blipFill>
          <a:blip r:embed="rId2"/>
          <a:stretch>
            <a:fillRect/>
          </a:stretch>
        </p:blipFill>
        <p:spPr>
          <a:xfrm>
            <a:off x="1981200" y="723899"/>
            <a:ext cx="7953375" cy="5762625"/>
          </a:xfrm>
        </p:spPr>
      </p:pic>
    </p:spTree>
    <p:extLst>
      <p:ext uri="{BB962C8B-B14F-4D97-AF65-F5344CB8AC3E}">
        <p14:creationId xmlns:p14="http://schemas.microsoft.com/office/powerpoint/2010/main" val="29946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7148-6138-4736-B3F0-EC5DE05FD964}"/>
              </a:ext>
            </a:extLst>
          </p:cNvPr>
          <p:cNvSpPr>
            <a:spLocks noGrp="1"/>
          </p:cNvSpPr>
          <p:nvPr>
            <p:ph type="title"/>
          </p:nvPr>
        </p:nvSpPr>
        <p:spPr>
          <a:xfrm>
            <a:off x="581192" y="702156"/>
            <a:ext cx="11029616" cy="62181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DBMS</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94CE11E-3125-46DC-ABD6-DD017656EB41}"/>
              </a:ext>
            </a:extLst>
          </p:cNvPr>
          <p:cNvSpPr>
            <a:spLocks noGrp="1"/>
          </p:cNvSpPr>
          <p:nvPr>
            <p:ph idx="1"/>
          </p:nvPr>
        </p:nvSpPr>
        <p:spPr>
          <a:xfrm>
            <a:off x="238125" y="1476375"/>
            <a:ext cx="11658599" cy="5133975"/>
          </a:xfrm>
        </p:spPr>
        <p:txBody>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DATABASE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database is a collection of inter-related data which is used to retrieve, insert and delete the data efficiently. It is also used to organize the data in the form of a table, schema, views, and reports, etc.</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For example: The college Database organizes the data about the admin, staff, students and faculty etc.</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Using the database, you can easily retrieve, insert, and delete the information.</a:t>
            </a:r>
            <a:endParaRPr lang="en-IN" dirty="0">
              <a:latin typeface="Georgia" panose="02040502050405020303" pitchFamily="18" charset="0"/>
            </a:endParaRPr>
          </a:p>
        </p:txBody>
      </p:sp>
    </p:spTree>
    <p:extLst>
      <p:ext uri="{BB962C8B-B14F-4D97-AF65-F5344CB8AC3E}">
        <p14:creationId xmlns:p14="http://schemas.microsoft.com/office/powerpoint/2010/main" val="203995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ED62E-C55A-458F-AE2E-811E6F637567}"/>
              </a:ext>
            </a:extLst>
          </p:cNvPr>
          <p:cNvSpPr>
            <a:spLocks noGrp="1"/>
          </p:cNvSpPr>
          <p:nvPr>
            <p:ph idx="1"/>
          </p:nvPr>
        </p:nvSpPr>
        <p:spPr>
          <a:xfrm>
            <a:off x="295275" y="581025"/>
            <a:ext cx="11658599" cy="6000749"/>
          </a:xfrm>
        </p:spPr>
        <p:txBody>
          <a:bodyPr>
            <a:normAutofit fontScale="850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Network Databases</a:t>
            </a:r>
          </a:p>
          <a:p>
            <a:pPr>
              <a:buFont typeface="Wingdings" panose="05000000000000000000" pitchFamily="2" charset="2"/>
              <a:buChar char="Ø"/>
            </a:pPr>
            <a:r>
              <a:rPr lang="en-US" dirty="0">
                <a:latin typeface="Georgia" panose="02040502050405020303" pitchFamily="18" charset="0"/>
              </a:rPr>
              <a:t>It is the database that typically follows the network data model. </a:t>
            </a:r>
          </a:p>
          <a:p>
            <a:pPr>
              <a:buFont typeface="Wingdings" panose="05000000000000000000" pitchFamily="2" charset="2"/>
              <a:buChar char="Ø"/>
            </a:pPr>
            <a:r>
              <a:rPr lang="en-US" dirty="0">
                <a:latin typeface="Georgia" panose="02040502050405020303" pitchFamily="18" charset="0"/>
              </a:rPr>
              <a:t>Here, the representation of data is in the form of nodes connected via links between them.</a:t>
            </a:r>
          </a:p>
          <a:p>
            <a:pPr>
              <a:buFont typeface="Wingdings" panose="05000000000000000000" pitchFamily="2" charset="2"/>
              <a:buChar char="Ø"/>
            </a:pPr>
            <a:r>
              <a:rPr lang="en-US" dirty="0">
                <a:latin typeface="Georgia" panose="02040502050405020303" pitchFamily="18" charset="0"/>
              </a:rPr>
              <a:t>Unlike the hierarchical database, it allows each record to have multiple children and parent nodes to form a generalized graph structure.</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Personal Database</a:t>
            </a:r>
          </a:p>
          <a:p>
            <a:pPr>
              <a:buFont typeface="Wingdings" panose="05000000000000000000" pitchFamily="2" charset="2"/>
              <a:buChar char="Ø"/>
            </a:pPr>
            <a:r>
              <a:rPr lang="en-US" dirty="0">
                <a:latin typeface="Georgia" panose="02040502050405020303" pitchFamily="18" charset="0"/>
              </a:rPr>
              <a:t>Collecting and storing data on the user's system defines a Personal Database. This database is basically designed for a single user.</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Operational Database</a:t>
            </a:r>
          </a:p>
          <a:p>
            <a:pPr>
              <a:buFont typeface="Wingdings" panose="05000000000000000000" pitchFamily="2" charset="2"/>
              <a:buChar char="Ø"/>
            </a:pPr>
            <a:r>
              <a:rPr lang="en-US" dirty="0">
                <a:latin typeface="Georgia" panose="02040502050405020303" pitchFamily="18" charset="0"/>
              </a:rPr>
              <a:t>The type of database which creates and updates the database in real-time. </a:t>
            </a:r>
          </a:p>
          <a:p>
            <a:pPr>
              <a:buFont typeface="Wingdings" panose="05000000000000000000" pitchFamily="2" charset="2"/>
              <a:buChar char="Ø"/>
            </a:pPr>
            <a:r>
              <a:rPr lang="en-US" dirty="0">
                <a:latin typeface="Georgia" panose="02040502050405020303" pitchFamily="18" charset="0"/>
              </a:rPr>
              <a:t>It is basically designed for executing and handling the daily data operations in several businesses. </a:t>
            </a:r>
          </a:p>
          <a:p>
            <a:pPr>
              <a:buFont typeface="Wingdings" panose="05000000000000000000" pitchFamily="2" charset="2"/>
              <a:buChar char="Ø"/>
            </a:pPr>
            <a:r>
              <a:rPr lang="en-US" dirty="0">
                <a:latin typeface="Georgia" panose="02040502050405020303" pitchFamily="18" charset="0"/>
              </a:rPr>
              <a:t>For example, An organization uses operational databases for managing per day transactions.</a:t>
            </a:r>
            <a:endParaRPr lang="en-IN" dirty="0">
              <a:latin typeface="Georgia" panose="02040502050405020303" pitchFamily="18" charset="0"/>
            </a:endParaRPr>
          </a:p>
        </p:txBody>
      </p:sp>
    </p:spTree>
    <p:extLst>
      <p:ext uri="{BB962C8B-B14F-4D97-AF65-F5344CB8AC3E}">
        <p14:creationId xmlns:p14="http://schemas.microsoft.com/office/powerpoint/2010/main" val="146325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993CA-13E7-4764-BCD2-919424BACA51}"/>
              </a:ext>
            </a:extLst>
          </p:cNvPr>
          <p:cNvSpPr>
            <a:spLocks noGrp="1"/>
          </p:cNvSpPr>
          <p:nvPr>
            <p:ph idx="1"/>
          </p:nvPr>
        </p:nvSpPr>
        <p:spPr>
          <a:xfrm>
            <a:off x="352426" y="771525"/>
            <a:ext cx="11258382" cy="5876925"/>
          </a:xfrm>
        </p:spPr>
        <p:txBody>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Enterprise Database</a:t>
            </a:r>
          </a:p>
          <a:p>
            <a:pPr>
              <a:buFont typeface="Wingdings" panose="05000000000000000000" pitchFamily="2" charset="2"/>
              <a:buChar char="Ø"/>
            </a:pPr>
            <a:r>
              <a:rPr lang="en-US" dirty="0">
                <a:latin typeface="Georgia" panose="02040502050405020303" pitchFamily="18" charset="0"/>
              </a:rPr>
              <a:t>Large organizations or enterprises use this database for managing a massive amount of data. </a:t>
            </a:r>
          </a:p>
          <a:p>
            <a:pPr>
              <a:buFont typeface="Wingdings" panose="05000000000000000000" pitchFamily="2" charset="2"/>
              <a:buChar char="Ø"/>
            </a:pPr>
            <a:r>
              <a:rPr lang="en-US" dirty="0">
                <a:latin typeface="Georgia" panose="02040502050405020303" pitchFamily="18" charset="0"/>
              </a:rPr>
              <a:t>It helps organizations to increase and improve their efficiency. Such a database allows simultaneous access to users.</a:t>
            </a:r>
            <a:endParaRPr lang="en-IN" dirty="0">
              <a:latin typeface="Georgia" panose="02040502050405020303" pitchFamily="18" charset="0"/>
            </a:endParaRPr>
          </a:p>
        </p:txBody>
      </p:sp>
    </p:spTree>
    <p:extLst>
      <p:ext uri="{BB962C8B-B14F-4D97-AF65-F5344CB8AC3E}">
        <p14:creationId xmlns:p14="http://schemas.microsoft.com/office/powerpoint/2010/main" val="292971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6663-B13E-47C1-989E-C07005E305C2}"/>
              </a:ext>
            </a:extLst>
          </p:cNvPr>
          <p:cNvSpPr>
            <a:spLocks noGrp="1"/>
          </p:cNvSpPr>
          <p:nvPr>
            <p:ph type="title"/>
          </p:nvPr>
        </p:nvSpPr>
        <p:spPr>
          <a:xfrm>
            <a:off x="581192" y="452678"/>
            <a:ext cx="11029616" cy="85994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DBMS Architecture</a:t>
            </a:r>
            <a:endParaRPr lang="en-IN" sz="3000"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F8EE655-C892-4A12-90EC-8679154EA021}"/>
              </a:ext>
            </a:extLst>
          </p:cNvPr>
          <p:cNvSpPr>
            <a:spLocks noGrp="1"/>
          </p:cNvSpPr>
          <p:nvPr>
            <p:ph idx="1"/>
          </p:nvPr>
        </p:nvSpPr>
        <p:spPr>
          <a:xfrm>
            <a:off x="171450" y="1409700"/>
            <a:ext cx="12020550" cy="5276850"/>
          </a:xfrm>
        </p:spPr>
        <p:txBody>
          <a:bodyPr/>
          <a:lstStyle/>
          <a:p>
            <a:pPr>
              <a:buFont typeface="Wingdings" panose="05000000000000000000" pitchFamily="2" charset="2"/>
              <a:buChar char="Ø"/>
            </a:pPr>
            <a:r>
              <a:rPr lang="en-US" dirty="0">
                <a:latin typeface="Georgia" panose="02040502050405020303" pitchFamily="18" charset="0"/>
              </a:rPr>
              <a:t>The DBMS design depends upon its architecture. The basic client/server architecture is used to deal with a large number of PCs, web servers, database servers and other components that are connected with networks.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client/server architecture consists of many PCs and a workstation which are connected via the network.</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DBMS architecture depends upon how users are connected to the database to get their request done.</a:t>
            </a:r>
            <a:endParaRPr lang="en-IN" dirty="0">
              <a:latin typeface="Georgia" panose="02040502050405020303" pitchFamily="18" charset="0"/>
            </a:endParaRPr>
          </a:p>
        </p:txBody>
      </p:sp>
    </p:spTree>
    <p:extLst>
      <p:ext uri="{BB962C8B-B14F-4D97-AF65-F5344CB8AC3E}">
        <p14:creationId xmlns:p14="http://schemas.microsoft.com/office/powerpoint/2010/main" val="156596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EB77EC-048F-4AFB-81BF-E39A47224820}"/>
              </a:ext>
            </a:extLst>
          </p:cNvPr>
          <p:cNvPicPr>
            <a:picLocks noGrp="1" noChangeAspect="1"/>
          </p:cNvPicPr>
          <p:nvPr>
            <p:ph idx="1"/>
          </p:nvPr>
        </p:nvPicPr>
        <p:blipFill>
          <a:blip r:embed="rId2"/>
          <a:stretch>
            <a:fillRect/>
          </a:stretch>
        </p:blipFill>
        <p:spPr>
          <a:xfrm>
            <a:off x="2000249" y="1038225"/>
            <a:ext cx="7858125" cy="5372100"/>
          </a:xfrm>
        </p:spPr>
      </p:pic>
    </p:spTree>
    <p:extLst>
      <p:ext uri="{BB962C8B-B14F-4D97-AF65-F5344CB8AC3E}">
        <p14:creationId xmlns:p14="http://schemas.microsoft.com/office/powerpoint/2010/main" val="412233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CC69D-2B5B-4C84-A342-47BEF8DDE06B}"/>
              </a:ext>
            </a:extLst>
          </p:cNvPr>
          <p:cNvSpPr>
            <a:spLocks noGrp="1"/>
          </p:cNvSpPr>
          <p:nvPr>
            <p:ph idx="1"/>
          </p:nvPr>
        </p:nvSpPr>
        <p:spPr>
          <a:xfrm>
            <a:off x="190500" y="676275"/>
            <a:ext cx="11868150" cy="6096000"/>
          </a:xfrm>
        </p:spPr>
        <p:txBody>
          <a:bodyPr>
            <a:normAutofit fontScale="850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1-Tier Architecture</a:t>
            </a:r>
          </a:p>
          <a:p>
            <a:pPr>
              <a:buFont typeface="Wingdings" panose="05000000000000000000" pitchFamily="2" charset="2"/>
              <a:buChar char="Ø"/>
            </a:pPr>
            <a:r>
              <a:rPr lang="en-US" dirty="0">
                <a:latin typeface="Georgia" panose="02040502050405020303" pitchFamily="18" charset="0"/>
              </a:rPr>
              <a:t>In this architecture, the database is directly available to the user. It means the user can directly sit on the DBMS and uses it.</a:t>
            </a:r>
          </a:p>
          <a:p>
            <a:pPr>
              <a:buFont typeface="Wingdings" panose="05000000000000000000" pitchFamily="2" charset="2"/>
              <a:buChar char="Ø"/>
            </a:pPr>
            <a:r>
              <a:rPr lang="en-US" dirty="0">
                <a:latin typeface="Georgia" panose="02040502050405020303" pitchFamily="18" charset="0"/>
              </a:rPr>
              <a:t>Any changes done here will directly be done on the database itself. It doesn't provide a handy tool for end users.</a:t>
            </a:r>
          </a:p>
          <a:p>
            <a:pPr>
              <a:buFont typeface="Wingdings" panose="05000000000000000000" pitchFamily="2" charset="2"/>
              <a:buChar char="Ø"/>
            </a:pPr>
            <a:r>
              <a:rPr lang="en-US" dirty="0">
                <a:latin typeface="Georgia" panose="02040502050405020303" pitchFamily="18" charset="0"/>
              </a:rPr>
              <a:t>The 1-Tier architecture is used for development of the local application, where programmers can directly communicate with the database for the quick response.</a:t>
            </a:r>
          </a:p>
          <a:p>
            <a:pPr marL="0" indent="0">
              <a:buNone/>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2-Tier Architecture</a:t>
            </a:r>
          </a:p>
          <a:p>
            <a:pPr>
              <a:buFont typeface="Wingdings" panose="05000000000000000000" pitchFamily="2" charset="2"/>
              <a:buChar char="Ø"/>
            </a:pPr>
            <a:r>
              <a:rPr lang="en-US" dirty="0">
                <a:latin typeface="Georgia" panose="02040502050405020303" pitchFamily="18" charset="0"/>
              </a:rPr>
              <a:t>The 2-Tier architecture is same as basic client-server. In the two-tier architecture, applications on the client end can directly communicate with the database at the server side. For this interaction, API's like: ODBC, JDBC are used.</a:t>
            </a:r>
          </a:p>
          <a:p>
            <a:pPr>
              <a:buFont typeface="Wingdings" panose="05000000000000000000" pitchFamily="2" charset="2"/>
              <a:buChar char="Ø"/>
            </a:pPr>
            <a:r>
              <a:rPr lang="en-US" dirty="0">
                <a:latin typeface="Georgia" panose="02040502050405020303" pitchFamily="18" charset="0"/>
              </a:rPr>
              <a:t>The user interfaces and application programs are run on the client-side.</a:t>
            </a:r>
          </a:p>
          <a:p>
            <a:pPr>
              <a:buFont typeface="Wingdings" panose="05000000000000000000" pitchFamily="2" charset="2"/>
              <a:buChar char="Ø"/>
            </a:pPr>
            <a:r>
              <a:rPr lang="en-US" dirty="0">
                <a:latin typeface="Georgia" panose="02040502050405020303" pitchFamily="18" charset="0"/>
              </a:rPr>
              <a:t>The server side is responsible to provide the functionalities like: query processing and transaction management.</a:t>
            </a:r>
          </a:p>
          <a:p>
            <a:pPr>
              <a:buFont typeface="Wingdings" panose="05000000000000000000" pitchFamily="2" charset="2"/>
              <a:buChar char="Ø"/>
            </a:pPr>
            <a:r>
              <a:rPr lang="en-US" dirty="0">
                <a:latin typeface="Georgia" panose="02040502050405020303" pitchFamily="18" charset="0"/>
              </a:rPr>
              <a:t>To communicate with the DBMS, client-side application establishes a connection with the server side.</a:t>
            </a:r>
            <a:endParaRPr lang="en-IN" dirty="0">
              <a:latin typeface="Georgia" panose="02040502050405020303" pitchFamily="18" charset="0"/>
            </a:endParaRPr>
          </a:p>
        </p:txBody>
      </p:sp>
    </p:spTree>
    <p:extLst>
      <p:ext uri="{BB962C8B-B14F-4D97-AF65-F5344CB8AC3E}">
        <p14:creationId xmlns:p14="http://schemas.microsoft.com/office/powerpoint/2010/main" val="273925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1D60E4-3E09-419B-90E5-4C8CF7E0B4A8}"/>
              </a:ext>
            </a:extLst>
          </p:cNvPr>
          <p:cNvPicPr>
            <a:picLocks noGrp="1" noChangeAspect="1"/>
          </p:cNvPicPr>
          <p:nvPr>
            <p:ph idx="1"/>
          </p:nvPr>
        </p:nvPicPr>
        <p:blipFill>
          <a:blip r:embed="rId2"/>
          <a:stretch>
            <a:fillRect/>
          </a:stretch>
        </p:blipFill>
        <p:spPr>
          <a:xfrm>
            <a:off x="3486150" y="1400969"/>
            <a:ext cx="6181725" cy="4866481"/>
          </a:xfrm>
        </p:spPr>
      </p:pic>
    </p:spTree>
    <p:extLst>
      <p:ext uri="{BB962C8B-B14F-4D97-AF65-F5344CB8AC3E}">
        <p14:creationId xmlns:p14="http://schemas.microsoft.com/office/powerpoint/2010/main" val="329413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91FCE-9519-433C-8E16-675823A135F0}"/>
              </a:ext>
            </a:extLst>
          </p:cNvPr>
          <p:cNvSpPr>
            <a:spLocks noGrp="1"/>
          </p:cNvSpPr>
          <p:nvPr>
            <p:ph idx="1"/>
          </p:nvPr>
        </p:nvSpPr>
        <p:spPr>
          <a:xfrm>
            <a:off x="333376" y="761999"/>
            <a:ext cx="6734174" cy="5838825"/>
          </a:xfrm>
        </p:spPr>
        <p:txBody>
          <a:bodyPr>
            <a:normAutofit fontScale="925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3-Tier Architecture</a:t>
            </a:r>
          </a:p>
          <a:p>
            <a:pPr>
              <a:buFont typeface="Wingdings" panose="05000000000000000000" pitchFamily="2" charset="2"/>
              <a:buChar char="Ø"/>
            </a:pPr>
            <a:r>
              <a:rPr lang="en-US" dirty="0">
                <a:latin typeface="Georgia" panose="02040502050405020303" pitchFamily="18" charset="0"/>
              </a:rPr>
              <a:t>The 3-Tier architecture contains another layer between the client and server. In this architecture, client can't directly communicate with the server.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application on the client-end interacts with an application server which further communicates with the database system.</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End user has no idea about the existence of the database beyond the application server. The database also has no idea about any other user beyond the application.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3-Tier architecture is used in case of large web application.</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3A51A7A9-959F-4E65-9DA5-EC5CE288C38D}"/>
              </a:ext>
            </a:extLst>
          </p:cNvPr>
          <p:cNvPicPr>
            <a:picLocks noChangeAspect="1"/>
          </p:cNvPicPr>
          <p:nvPr/>
        </p:nvPicPr>
        <p:blipFill>
          <a:blip r:embed="rId2"/>
          <a:stretch>
            <a:fillRect/>
          </a:stretch>
        </p:blipFill>
        <p:spPr>
          <a:xfrm>
            <a:off x="7815262" y="1800225"/>
            <a:ext cx="3762375" cy="3962400"/>
          </a:xfrm>
          <a:prstGeom prst="rect">
            <a:avLst/>
          </a:prstGeom>
        </p:spPr>
      </p:pic>
    </p:spTree>
    <p:extLst>
      <p:ext uri="{BB962C8B-B14F-4D97-AF65-F5344CB8AC3E}">
        <p14:creationId xmlns:p14="http://schemas.microsoft.com/office/powerpoint/2010/main" val="345250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430E-BD0E-4410-B53D-834D238E6289}"/>
              </a:ext>
            </a:extLst>
          </p:cNvPr>
          <p:cNvSpPr>
            <a:spLocks noGrp="1"/>
          </p:cNvSpPr>
          <p:nvPr>
            <p:ph type="title"/>
          </p:nvPr>
        </p:nvSpPr>
        <p:spPr>
          <a:xfrm>
            <a:off x="581192" y="702157"/>
            <a:ext cx="11029616" cy="57419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Database Language</a:t>
            </a:r>
            <a:endParaRPr lang="en-IN" dirty="0"/>
          </a:p>
        </p:txBody>
      </p:sp>
      <p:sp>
        <p:nvSpPr>
          <p:cNvPr id="3" name="Content Placeholder 2">
            <a:extLst>
              <a:ext uri="{FF2B5EF4-FFF2-40B4-BE49-F238E27FC236}">
                <a16:creationId xmlns:a16="http://schemas.microsoft.com/office/drawing/2014/main" id="{37D98CBE-7D74-4A63-8BA2-D892E6664D76}"/>
              </a:ext>
            </a:extLst>
          </p:cNvPr>
          <p:cNvSpPr>
            <a:spLocks noGrp="1"/>
          </p:cNvSpPr>
          <p:nvPr>
            <p:ph idx="1"/>
          </p:nvPr>
        </p:nvSpPr>
        <p:spPr>
          <a:xfrm>
            <a:off x="171450" y="1390650"/>
            <a:ext cx="11887200" cy="1781175"/>
          </a:xfrm>
        </p:spPr>
        <p:txBody>
          <a:bodyPr/>
          <a:lstStyle/>
          <a:p>
            <a:pPr>
              <a:buFont typeface="Wingdings" panose="05000000000000000000" pitchFamily="2" charset="2"/>
              <a:buChar char="Ø"/>
            </a:pPr>
            <a:r>
              <a:rPr lang="en-US" dirty="0">
                <a:latin typeface="Georgia" panose="02040502050405020303" pitchFamily="18" charset="0"/>
              </a:rPr>
              <a:t>A DBMS has appropriate languages and interfaces to express database queries and updates.</a:t>
            </a:r>
          </a:p>
          <a:p>
            <a:pPr>
              <a:buFont typeface="Wingdings" panose="05000000000000000000" pitchFamily="2" charset="2"/>
              <a:buChar char="Ø"/>
            </a:pPr>
            <a:r>
              <a:rPr lang="en-US" dirty="0">
                <a:latin typeface="Georgia" panose="02040502050405020303" pitchFamily="18" charset="0"/>
              </a:rPr>
              <a:t>Database languages can be used to read, store and update the data in the database.</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121BFCB9-25D2-4688-B6DD-E4FFA3E61885}"/>
              </a:ext>
            </a:extLst>
          </p:cNvPr>
          <p:cNvPicPr>
            <a:picLocks noChangeAspect="1"/>
          </p:cNvPicPr>
          <p:nvPr/>
        </p:nvPicPr>
        <p:blipFill>
          <a:blip r:embed="rId2"/>
          <a:stretch>
            <a:fillRect/>
          </a:stretch>
        </p:blipFill>
        <p:spPr>
          <a:xfrm>
            <a:off x="3729037" y="3429001"/>
            <a:ext cx="4772025" cy="3067050"/>
          </a:xfrm>
          <a:prstGeom prst="rect">
            <a:avLst/>
          </a:prstGeom>
        </p:spPr>
      </p:pic>
    </p:spTree>
    <p:extLst>
      <p:ext uri="{BB962C8B-B14F-4D97-AF65-F5344CB8AC3E}">
        <p14:creationId xmlns:p14="http://schemas.microsoft.com/office/powerpoint/2010/main" val="4174558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AED2B-699D-41C6-A639-34124488527C}"/>
              </a:ext>
            </a:extLst>
          </p:cNvPr>
          <p:cNvSpPr>
            <a:spLocks noGrp="1"/>
          </p:cNvSpPr>
          <p:nvPr>
            <p:ph idx="1"/>
          </p:nvPr>
        </p:nvSpPr>
        <p:spPr>
          <a:xfrm>
            <a:off x="152400" y="600075"/>
            <a:ext cx="11868150" cy="6057900"/>
          </a:xfrm>
        </p:spPr>
        <p:txBody>
          <a:bodyPr>
            <a:normAutofit fontScale="85000" lnSpcReduction="10000"/>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Data Definition Language</a:t>
            </a:r>
          </a:p>
          <a:p>
            <a:pPr>
              <a:buFont typeface="Wingdings" panose="05000000000000000000" pitchFamily="2" charset="2"/>
              <a:buChar char="Ø"/>
            </a:pPr>
            <a:r>
              <a:rPr lang="en-US" dirty="0">
                <a:latin typeface="Georgia" panose="02040502050405020303" pitchFamily="18" charset="0"/>
              </a:rPr>
              <a:t>DDL stands for Data Definition Language. It is used to define database structure or pattern.</a:t>
            </a:r>
          </a:p>
          <a:p>
            <a:pPr>
              <a:buFont typeface="Wingdings" panose="05000000000000000000" pitchFamily="2" charset="2"/>
              <a:buChar char="Ø"/>
            </a:pPr>
            <a:r>
              <a:rPr lang="en-US" dirty="0">
                <a:latin typeface="Georgia" panose="02040502050405020303" pitchFamily="18" charset="0"/>
              </a:rPr>
              <a:t>It is used to create schema, tables, indexes, constraints, etc. in the database.</a:t>
            </a:r>
          </a:p>
          <a:p>
            <a:pPr>
              <a:buFont typeface="Wingdings" panose="05000000000000000000" pitchFamily="2" charset="2"/>
              <a:buChar char="Ø"/>
            </a:pPr>
            <a:r>
              <a:rPr lang="en-US" dirty="0">
                <a:latin typeface="Georgia" panose="02040502050405020303" pitchFamily="18" charset="0"/>
              </a:rPr>
              <a:t>Using the DDL statements, you can create the skeleton of the database.</a:t>
            </a:r>
          </a:p>
          <a:p>
            <a:pPr>
              <a:buFont typeface="Wingdings" panose="05000000000000000000" pitchFamily="2" charset="2"/>
              <a:buChar char="Ø"/>
            </a:pPr>
            <a:r>
              <a:rPr lang="en-US" dirty="0">
                <a:latin typeface="Georgia" panose="02040502050405020303" pitchFamily="18" charset="0"/>
              </a:rPr>
              <a:t>Data definition language is used to store the information of metadata like the number of tables and schemas, their names, indexes, columns in each table, constraints, etc.</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Data Manipulation Language</a:t>
            </a:r>
          </a:p>
          <a:p>
            <a:pPr>
              <a:buFont typeface="Wingdings" panose="05000000000000000000" pitchFamily="2" charset="2"/>
              <a:buChar char="Ø"/>
            </a:pPr>
            <a:r>
              <a:rPr lang="en-US" dirty="0">
                <a:latin typeface="Georgia" panose="02040502050405020303" pitchFamily="18" charset="0"/>
              </a:rPr>
              <a:t>DML stands for Data Manipulation Language. It is used for accessing and manipulating data in a database. It handles user requests.</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Data Control Language</a:t>
            </a:r>
          </a:p>
          <a:p>
            <a:pPr>
              <a:buFont typeface="Wingdings" panose="05000000000000000000" pitchFamily="2" charset="2"/>
              <a:buChar char="Ø"/>
            </a:pPr>
            <a:r>
              <a:rPr lang="en-US" dirty="0">
                <a:latin typeface="Georgia" panose="02040502050405020303" pitchFamily="18" charset="0"/>
              </a:rPr>
              <a:t>DCL stands for Data Control Language. It is used to retrieve the stored or saved data.</a:t>
            </a:r>
          </a:p>
          <a:p>
            <a:pPr>
              <a:buFont typeface="Wingdings" panose="05000000000000000000" pitchFamily="2" charset="2"/>
              <a:buChar char="Ø"/>
            </a:pPr>
            <a:r>
              <a:rPr lang="en-US" dirty="0">
                <a:latin typeface="Georgia" panose="02040502050405020303" pitchFamily="18" charset="0"/>
              </a:rPr>
              <a:t>The DCL execution is transactional. It also has rollback parameters.</a:t>
            </a:r>
            <a:endParaRPr lang="en-IN" dirty="0">
              <a:latin typeface="Georgia" panose="02040502050405020303" pitchFamily="18" charset="0"/>
            </a:endParaRPr>
          </a:p>
        </p:txBody>
      </p:sp>
    </p:spTree>
    <p:extLst>
      <p:ext uri="{BB962C8B-B14F-4D97-AF65-F5344CB8AC3E}">
        <p14:creationId xmlns:p14="http://schemas.microsoft.com/office/powerpoint/2010/main" val="3122818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54001-10D1-46BB-8C88-0EB62600B385}"/>
              </a:ext>
            </a:extLst>
          </p:cNvPr>
          <p:cNvSpPr>
            <a:spLocks noGrp="1"/>
          </p:cNvSpPr>
          <p:nvPr>
            <p:ph idx="1"/>
          </p:nvPr>
        </p:nvSpPr>
        <p:spPr>
          <a:xfrm>
            <a:off x="390526" y="742949"/>
            <a:ext cx="11220282" cy="5819775"/>
          </a:xfrm>
        </p:spPr>
        <p:txBody>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Transaction Control Language</a:t>
            </a:r>
          </a:p>
          <a:p>
            <a:pPr>
              <a:buFont typeface="Wingdings" panose="05000000000000000000" pitchFamily="2" charset="2"/>
              <a:buChar char="Ø"/>
            </a:pPr>
            <a:r>
              <a:rPr lang="en-US" dirty="0">
                <a:latin typeface="Georgia" panose="02040502050405020303" pitchFamily="18" charset="0"/>
              </a:rPr>
              <a:t>TCL is used to run the changes made by the DML statement. TCL can be grouped into a logical transaction.</a:t>
            </a:r>
            <a:endParaRPr lang="en-IN" dirty="0">
              <a:latin typeface="Georgia" panose="02040502050405020303" pitchFamily="18" charset="0"/>
            </a:endParaRPr>
          </a:p>
        </p:txBody>
      </p:sp>
    </p:spTree>
    <p:extLst>
      <p:ext uri="{BB962C8B-B14F-4D97-AF65-F5344CB8AC3E}">
        <p14:creationId xmlns:p14="http://schemas.microsoft.com/office/powerpoint/2010/main" val="378540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0E0B6-A53F-45C0-9FED-C16C510CC188}"/>
              </a:ext>
            </a:extLst>
          </p:cNvPr>
          <p:cNvSpPr>
            <a:spLocks noGrp="1"/>
          </p:cNvSpPr>
          <p:nvPr>
            <p:ph idx="1"/>
          </p:nvPr>
        </p:nvSpPr>
        <p:spPr>
          <a:xfrm>
            <a:off x="209550" y="704849"/>
            <a:ext cx="11401257" cy="5895975"/>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DATABASE MANAGEMENT SYSTEM</a:t>
            </a:r>
          </a:p>
          <a:p>
            <a:pPr marL="0" indent="0">
              <a:buNone/>
            </a:pPr>
            <a:endParaRPr lang="en-US" sz="2400" b="1" dirty="0">
              <a:solidFill>
                <a:srgbClr val="00B050"/>
              </a:solidFill>
              <a:effectLst>
                <a:outerShdw blurRad="38100" dist="38100" dir="2700000" algn="tl">
                  <a:srgbClr val="000000">
                    <a:alpha val="43137"/>
                  </a:srgbClr>
                </a:outerShdw>
              </a:effectLst>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Database management system is a software which is used to manage the database. For example: MySQL, Oracle, </a:t>
            </a:r>
            <a:r>
              <a:rPr lang="en-US" dirty="0" err="1">
                <a:latin typeface="Georgia" panose="02040502050405020303" pitchFamily="18" charset="0"/>
              </a:rPr>
              <a:t>etc</a:t>
            </a:r>
            <a:r>
              <a:rPr lang="en-US" dirty="0">
                <a:latin typeface="Georgia" panose="02040502050405020303" pitchFamily="18" charset="0"/>
              </a:rPr>
              <a:t> are a very popular commercial database which is used in different applications.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DBMS provides an interface to perform various operations like database creation, storing data in it, updating data, creating a table in the database and a lot more.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provides protection and security to the database. In the case of multiple users, it also maintains data consistency.</a:t>
            </a:r>
            <a:endParaRPr lang="en-IN" dirty="0">
              <a:latin typeface="Georgia" panose="02040502050405020303" pitchFamily="18" charset="0"/>
            </a:endParaRPr>
          </a:p>
        </p:txBody>
      </p:sp>
    </p:spTree>
    <p:extLst>
      <p:ext uri="{BB962C8B-B14F-4D97-AF65-F5344CB8AC3E}">
        <p14:creationId xmlns:p14="http://schemas.microsoft.com/office/powerpoint/2010/main" val="3251731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3968-5482-403E-9FA5-39076EA6840B}"/>
              </a:ext>
            </a:extLst>
          </p:cNvPr>
          <p:cNvSpPr>
            <a:spLocks noGrp="1"/>
          </p:cNvSpPr>
          <p:nvPr>
            <p:ph type="title"/>
          </p:nvPr>
        </p:nvSpPr>
        <p:spPr>
          <a:xfrm>
            <a:off x="581192" y="702156"/>
            <a:ext cx="11029616" cy="57419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STRUCTERED QUERY LANGUAGE</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0D13EE3F-392B-4E62-9CCB-1AF5E8940D8A}"/>
              </a:ext>
            </a:extLst>
          </p:cNvPr>
          <p:cNvSpPr>
            <a:spLocks noGrp="1"/>
          </p:cNvSpPr>
          <p:nvPr>
            <p:ph idx="1"/>
          </p:nvPr>
        </p:nvSpPr>
        <p:spPr>
          <a:xfrm>
            <a:off x="276225" y="1276349"/>
            <a:ext cx="11601449" cy="5324475"/>
          </a:xfrm>
        </p:spPr>
        <p:txBody>
          <a:bodyPr>
            <a:normAutofit fontScale="92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What is SQL?</a:t>
            </a:r>
          </a:p>
          <a:p>
            <a:pPr>
              <a:buFont typeface="Wingdings" panose="05000000000000000000" pitchFamily="2" charset="2"/>
              <a:buChar char="Ø"/>
            </a:pPr>
            <a:r>
              <a:rPr lang="en-US" dirty="0">
                <a:latin typeface="Georgia" panose="02040502050405020303" pitchFamily="18" charset="0"/>
              </a:rPr>
              <a:t>SQL is a short-form of the structured query language, and it is pronounced as S-Q-L or sometimes as See-Quell.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database language is mainly designed for maintaining the data in relational database management systems.</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It is a special tool used by data professionals for handling structured data (data which is stored in the form of tables). It is also designed for stream processing in RDBMS.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You can easily create and manipulate the database, access and modify the table rows and columns, etc. This query language became the standard of ANSI in the year of 1986 and ISO in the year of 1987.</a:t>
            </a:r>
            <a:endParaRPr lang="en-IN" dirty="0">
              <a:latin typeface="Georgia" panose="02040502050405020303" pitchFamily="18" charset="0"/>
            </a:endParaRPr>
          </a:p>
        </p:txBody>
      </p:sp>
    </p:spTree>
    <p:extLst>
      <p:ext uri="{BB962C8B-B14F-4D97-AF65-F5344CB8AC3E}">
        <p14:creationId xmlns:p14="http://schemas.microsoft.com/office/powerpoint/2010/main" val="50691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EEE8B-37C0-48A2-917E-5AB98747DDFF}"/>
              </a:ext>
            </a:extLst>
          </p:cNvPr>
          <p:cNvSpPr>
            <a:spLocks noGrp="1"/>
          </p:cNvSpPr>
          <p:nvPr>
            <p:ph idx="1"/>
          </p:nvPr>
        </p:nvSpPr>
        <p:spPr>
          <a:xfrm>
            <a:off x="152401" y="85724"/>
            <a:ext cx="11630024" cy="6772275"/>
          </a:xfrm>
        </p:spPr>
        <p:txBody>
          <a:bodyPr>
            <a:normAutofit/>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Why SQL?</a:t>
            </a:r>
          </a:p>
          <a:p>
            <a:pPr marL="0" indent="0">
              <a:buNone/>
            </a:pPr>
            <a:r>
              <a:rPr lang="en-US" dirty="0">
                <a:latin typeface="Georgia" panose="02040502050405020303" pitchFamily="18" charset="0"/>
              </a:rPr>
              <a:t>Nowadays, SQL is widely used in data science and analytics. Following are the reasons which explain why it is widely used: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 basic use of SQL for data professionals and SQL users is to insert, update, and delete the data from the relational database.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SQL allows the data professionals and users to retrieve the data from the relational database management systems.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also helps them to describe the structured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allows SQL users to create, drop, and manipulate the database and its tables.</a:t>
            </a:r>
          </a:p>
        </p:txBody>
      </p:sp>
    </p:spTree>
    <p:extLst>
      <p:ext uri="{BB962C8B-B14F-4D97-AF65-F5344CB8AC3E}">
        <p14:creationId xmlns:p14="http://schemas.microsoft.com/office/powerpoint/2010/main" val="54618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1ED30-D2DE-4C5F-ED31-75D58ECA0FCD}"/>
              </a:ext>
            </a:extLst>
          </p:cNvPr>
          <p:cNvSpPr>
            <a:spLocks noGrp="1"/>
          </p:cNvSpPr>
          <p:nvPr>
            <p:ph idx="1"/>
          </p:nvPr>
        </p:nvSpPr>
        <p:spPr/>
        <p:txBody>
          <a:bodyPr/>
          <a:lstStyle/>
          <a:p>
            <a:pPr>
              <a:buFont typeface="Wingdings" panose="05000000000000000000" pitchFamily="2" charset="2"/>
              <a:buChar char="Ø"/>
            </a:pPr>
            <a:r>
              <a:rPr lang="en-US" dirty="0">
                <a:latin typeface="Georgia" panose="02040502050405020303" pitchFamily="18" charset="0"/>
              </a:rPr>
              <a:t>It also helps in creating the view, stored procedure, and functions in the relational database.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allows you to define the data and modify that stored data in the relational database.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also allows SQL users to set the permissions or constraints on table columns, views, and stored procedures.</a:t>
            </a:r>
            <a:endParaRPr lang="en-IN" dirty="0">
              <a:latin typeface="Georgia" panose="02040502050405020303"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D24E17D8-B40B-429F-133C-BFC5CE5F0A6A}"/>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4BC892E-8C92-C9BA-6FAA-E7B0E84523C3}"/>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309426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752B-599C-4DA6-2A8F-4148A8B7D216}"/>
              </a:ext>
            </a:extLst>
          </p:cNvPr>
          <p:cNvSpPr>
            <a:spLocks noGrp="1"/>
          </p:cNvSpPr>
          <p:nvPr>
            <p:ph type="title"/>
          </p:nvPr>
        </p:nvSpPr>
        <p:spPr>
          <a:xfrm>
            <a:off x="581192" y="702156"/>
            <a:ext cx="11029616" cy="678969"/>
          </a:xfrm>
        </p:spPr>
        <p:txBody>
          <a:bodyPr>
            <a:normAutofit/>
          </a:bodyPr>
          <a:lstStyle/>
          <a:p>
            <a:pPr algn="ctr"/>
            <a:r>
              <a:rPr lang="en-IN" sz="3200" b="1" dirty="0">
                <a:solidFill>
                  <a:srgbClr val="7030A0"/>
                </a:solidFill>
                <a:effectLst>
                  <a:outerShdw blurRad="38100" dist="38100" dir="2700000" algn="tl">
                    <a:srgbClr val="000000">
                      <a:alpha val="43137"/>
                    </a:srgbClr>
                  </a:outerShdw>
                </a:effectLst>
                <a:latin typeface="Georgia" panose="02040502050405020303" pitchFamily="18" charset="0"/>
              </a:rPr>
              <a:t>RDBMS</a:t>
            </a:r>
          </a:p>
        </p:txBody>
      </p:sp>
      <p:sp>
        <p:nvSpPr>
          <p:cNvPr id="3" name="Content Placeholder 2">
            <a:extLst>
              <a:ext uri="{FF2B5EF4-FFF2-40B4-BE49-F238E27FC236}">
                <a16:creationId xmlns:a16="http://schemas.microsoft.com/office/drawing/2014/main" id="{660481C4-0877-7602-A78E-4CB33CD51ABD}"/>
              </a:ext>
            </a:extLst>
          </p:cNvPr>
          <p:cNvSpPr>
            <a:spLocks noGrp="1"/>
          </p:cNvSpPr>
          <p:nvPr>
            <p:ph idx="1"/>
          </p:nvPr>
        </p:nvSpPr>
        <p:spPr>
          <a:xfrm>
            <a:off x="190500" y="1381125"/>
            <a:ext cx="11791950" cy="5334000"/>
          </a:xfrm>
        </p:spPr>
        <p:txBody>
          <a:bodyPr/>
          <a:lstStyle/>
          <a:p>
            <a:pPr>
              <a:buFont typeface="Wingdings" panose="05000000000000000000" pitchFamily="2" charset="2"/>
              <a:buChar char="Ø"/>
            </a:pPr>
            <a:r>
              <a:rPr lang="en-IN" dirty="0">
                <a:latin typeface="Georgia" panose="02040502050405020303" pitchFamily="18" charset="0"/>
              </a:rPr>
              <a:t>RDBMS stands for Relational Database Management System.</a:t>
            </a:r>
          </a:p>
          <a:p>
            <a:pPr>
              <a:buFont typeface="Wingdings" panose="05000000000000000000" pitchFamily="2" charset="2"/>
              <a:buChar char="Ø"/>
            </a:pPr>
            <a:endParaRPr lang="en-IN" dirty="0">
              <a:latin typeface="Georgia" panose="02040502050405020303" pitchFamily="18" charset="0"/>
            </a:endParaRPr>
          </a:p>
          <a:p>
            <a:pPr>
              <a:buFont typeface="Wingdings" panose="05000000000000000000" pitchFamily="2" charset="2"/>
              <a:buChar char="Ø"/>
            </a:pPr>
            <a:r>
              <a:rPr lang="en-IN" dirty="0">
                <a:latin typeface="Georgia" panose="02040502050405020303" pitchFamily="18" charset="0"/>
              </a:rPr>
              <a:t>All modern database management systems like SQL, MS SQL Server, IBM DB2, ORACLE, My-SQL, and Microsoft Access are based on RDBMS.</a:t>
            </a:r>
          </a:p>
          <a:p>
            <a:pPr>
              <a:buFont typeface="Wingdings" panose="05000000000000000000" pitchFamily="2" charset="2"/>
              <a:buChar char="Ø"/>
            </a:pPr>
            <a:endParaRPr lang="en-IN" dirty="0">
              <a:latin typeface="Georgia" panose="02040502050405020303" pitchFamily="18" charset="0"/>
            </a:endParaRPr>
          </a:p>
          <a:p>
            <a:pPr>
              <a:buFont typeface="Wingdings" panose="05000000000000000000" pitchFamily="2" charset="2"/>
              <a:buChar char="Ø"/>
            </a:pPr>
            <a:r>
              <a:rPr lang="en-IN" dirty="0">
                <a:latin typeface="Georgia" panose="02040502050405020303" pitchFamily="18" charset="0"/>
              </a:rPr>
              <a:t>It is called Relational Database Management System (RDBMS) because it is based on the relational model introduced by E.F. Codd.</a:t>
            </a:r>
          </a:p>
        </p:txBody>
      </p:sp>
    </p:spTree>
    <p:extLst>
      <p:ext uri="{BB962C8B-B14F-4D97-AF65-F5344CB8AC3E}">
        <p14:creationId xmlns:p14="http://schemas.microsoft.com/office/powerpoint/2010/main" val="24646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1C14C-0105-4ACA-B6BF-46FBEC21E56D}"/>
              </a:ext>
            </a:extLst>
          </p:cNvPr>
          <p:cNvSpPr>
            <a:spLocks noGrp="1"/>
          </p:cNvSpPr>
          <p:nvPr>
            <p:ph idx="1"/>
          </p:nvPr>
        </p:nvSpPr>
        <p:spPr>
          <a:xfrm>
            <a:off x="161926" y="838199"/>
            <a:ext cx="11763374" cy="5781675"/>
          </a:xfrm>
        </p:spPr>
        <p:txBody>
          <a:bodyPr>
            <a:normAutofit fontScale="77500" lnSpcReduction="20000"/>
          </a:bodyPr>
          <a:lstStyle/>
          <a:p>
            <a:pPr marL="0" indent="0">
              <a:buNone/>
            </a:pPr>
            <a:r>
              <a:rPr lang="en-US" dirty="0">
                <a:latin typeface="Georgia" panose="02040502050405020303" pitchFamily="18" charset="0"/>
              </a:rPr>
              <a:t>DBMS allows users the following tasks:</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Data Definition: </a:t>
            </a:r>
          </a:p>
          <a:p>
            <a:pPr marL="0" indent="0">
              <a:buNone/>
            </a:pPr>
            <a:r>
              <a:rPr lang="en-US" dirty="0">
                <a:latin typeface="Georgia" panose="02040502050405020303" pitchFamily="18" charset="0"/>
              </a:rPr>
              <a:t>It is used for creation, modification, and removal of definition that defines the organization of data in the database.</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Data </a:t>
            </a:r>
            <a:r>
              <a:rPr lang="en-US" b="1" dirty="0" err="1">
                <a:solidFill>
                  <a:srgbClr val="0070C0"/>
                </a:solidFill>
                <a:effectLst>
                  <a:outerShdw blurRad="38100" dist="38100" dir="2700000" algn="tl">
                    <a:srgbClr val="000000">
                      <a:alpha val="43137"/>
                    </a:srgbClr>
                  </a:outerShdw>
                </a:effectLst>
                <a:latin typeface="Georgia" panose="02040502050405020303" pitchFamily="18" charset="0"/>
              </a:rPr>
              <a:t>Updation</a:t>
            </a:r>
            <a:r>
              <a:rPr lang="en-US" b="1" dirty="0">
                <a:solidFill>
                  <a:srgbClr val="0070C0"/>
                </a:solidFill>
                <a:effectLst>
                  <a:outerShdw blurRad="38100" dist="38100" dir="2700000" algn="tl">
                    <a:srgbClr val="000000">
                      <a:alpha val="43137"/>
                    </a:srgbClr>
                  </a:outerShdw>
                </a:effectLst>
                <a:latin typeface="Georgia" panose="02040502050405020303" pitchFamily="18" charset="0"/>
              </a:rPr>
              <a:t>: </a:t>
            </a:r>
          </a:p>
          <a:p>
            <a:pPr marL="0" indent="0">
              <a:buNone/>
            </a:pPr>
            <a:r>
              <a:rPr lang="en-US" dirty="0">
                <a:latin typeface="Georgia" panose="02040502050405020303" pitchFamily="18" charset="0"/>
              </a:rPr>
              <a:t>It is used for the insertion, modification, and deletion of the actual data in the database.</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Data Retrieval:</a:t>
            </a:r>
          </a:p>
          <a:p>
            <a:pPr marL="0" indent="0">
              <a:buNone/>
            </a:pPr>
            <a:r>
              <a:rPr lang="en-US" dirty="0">
                <a:latin typeface="Georgia" panose="02040502050405020303" pitchFamily="18" charset="0"/>
              </a:rPr>
              <a:t> It is used to retrieve the data from the database which can be used by applications for various purposes.</a:t>
            </a:r>
          </a:p>
          <a:p>
            <a:pPr marL="0" indent="0">
              <a:buNone/>
            </a:pPr>
            <a:endParaRPr lang="en-US" dirty="0">
              <a:latin typeface="Georgia" panose="02040502050405020303" pitchFamily="18" charset="0"/>
            </a:endParaRPr>
          </a:p>
          <a:p>
            <a:pPr marL="0" indent="0">
              <a:buNone/>
            </a:pPr>
            <a:r>
              <a:rPr lang="en-US" b="1" dirty="0">
                <a:solidFill>
                  <a:srgbClr val="0070C0"/>
                </a:solidFill>
                <a:effectLst>
                  <a:outerShdw blurRad="38100" dist="38100" dir="2700000" algn="tl">
                    <a:srgbClr val="000000">
                      <a:alpha val="43137"/>
                    </a:srgbClr>
                  </a:outerShdw>
                </a:effectLst>
                <a:latin typeface="Georgia" panose="02040502050405020303" pitchFamily="18" charset="0"/>
              </a:rPr>
              <a:t>User Administration:</a:t>
            </a:r>
          </a:p>
          <a:p>
            <a:pPr marL="0" indent="0">
              <a:buNone/>
            </a:pPr>
            <a:r>
              <a:rPr lang="en-US" dirty="0">
                <a:latin typeface="Georgia" panose="02040502050405020303" pitchFamily="18" charset="0"/>
              </a:rPr>
              <a:t> It is used for registering and monitoring users, maintain data integrity, enforcing data security, dealing with concurrency control, monitoring performance and recovering information corrupted by unexpected failure.</a:t>
            </a:r>
          </a:p>
        </p:txBody>
      </p:sp>
    </p:spTree>
    <p:extLst>
      <p:ext uri="{BB962C8B-B14F-4D97-AF65-F5344CB8AC3E}">
        <p14:creationId xmlns:p14="http://schemas.microsoft.com/office/powerpoint/2010/main" val="113794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6C258-2BED-4753-8129-E924C5344E03}"/>
              </a:ext>
            </a:extLst>
          </p:cNvPr>
          <p:cNvSpPr>
            <a:spLocks noGrp="1"/>
          </p:cNvSpPr>
          <p:nvPr>
            <p:ph idx="1"/>
          </p:nvPr>
        </p:nvSpPr>
        <p:spPr>
          <a:xfrm>
            <a:off x="0" y="180975"/>
            <a:ext cx="11610808" cy="6553199"/>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Characteristics of DBMS</a:t>
            </a:r>
          </a:p>
          <a:p>
            <a:pPr marL="0" indent="0">
              <a:buNone/>
            </a:pPr>
            <a:endParaRPr lang="en-US" sz="2400" b="1" dirty="0">
              <a:solidFill>
                <a:srgbClr val="00B050"/>
              </a:solidFill>
              <a:effectLst>
                <a:outerShdw blurRad="38100" dist="38100" dir="2700000" algn="tl">
                  <a:srgbClr val="000000">
                    <a:alpha val="43137"/>
                  </a:srgbClr>
                </a:outerShdw>
              </a:effectLst>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uses a digital repository established on a server to store and manage the information.</a:t>
            </a:r>
          </a:p>
          <a:p>
            <a:pPr>
              <a:buFont typeface="Wingdings" panose="05000000000000000000" pitchFamily="2" charset="2"/>
              <a:buChar char="Ø"/>
            </a:pPr>
            <a:r>
              <a:rPr lang="en-US" dirty="0">
                <a:latin typeface="Georgia" panose="02040502050405020303" pitchFamily="18" charset="0"/>
              </a:rPr>
              <a:t>It can provide a clear and logical view of the process that manipulates data.</a:t>
            </a:r>
          </a:p>
          <a:p>
            <a:pPr>
              <a:buFont typeface="Wingdings" panose="05000000000000000000" pitchFamily="2" charset="2"/>
              <a:buChar char="Ø"/>
            </a:pPr>
            <a:r>
              <a:rPr lang="en-US" dirty="0">
                <a:latin typeface="Georgia" panose="02040502050405020303" pitchFamily="18" charset="0"/>
              </a:rPr>
              <a:t>DBMS contains automatic backup and recovery procedures.</a:t>
            </a:r>
          </a:p>
          <a:p>
            <a:pPr>
              <a:buFont typeface="Wingdings" panose="05000000000000000000" pitchFamily="2" charset="2"/>
              <a:buChar char="Ø"/>
            </a:pPr>
            <a:r>
              <a:rPr lang="en-US" dirty="0">
                <a:latin typeface="Georgia" panose="02040502050405020303" pitchFamily="18" charset="0"/>
              </a:rPr>
              <a:t>It contains ACID properties which maintain data in a healthy state in case of failure.</a:t>
            </a:r>
          </a:p>
          <a:p>
            <a:pPr>
              <a:buFont typeface="Wingdings" panose="05000000000000000000" pitchFamily="2" charset="2"/>
              <a:buChar char="Ø"/>
            </a:pPr>
            <a:r>
              <a:rPr lang="en-US" dirty="0">
                <a:latin typeface="Georgia" panose="02040502050405020303" pitchFamily="18" charset="0"/>
              </a:rPr>
              <a:t>It can reduce the complex relationship between data.</a:t>
            </a:r>
          </a:p>
          <a:p>
            <a:pPr>
              <a:buFont typeface="Wingdings" panose="05000000000000000000" pitchFamily="2" charset="2"/>
              <a:buChar char="Ø"/>
            </a:pPr>
            <a:r>
              <a:rPr lang="en-US" dirty="0">
                <a:latin typeface="Georgia" panose="02040502050405020303" pitchFamily="18" charset="0"/>
              </a:rPr>
              <a:t>It is used to support manipulation and processing of data.</a:t>
            </a:r>
          </a:p>
          <a:p>
            <a:pPr>
              <a:buFont typeface="Wingdings" panose="05000000000000000000" pitchFamily="2" charset="2"/>
              <a:buChar char="Ø"/>
            </a:pPr>
            <a:r>
              <a:rPr lang="en-US" dirty="0">
                <a:latin typeface="Georgia" panose="02040502050405020303" pitchFamily="18" charset="0"/>
              </a:rPr>
              <a:t>It is used to provide security of data.</a:t>
            </a:r>
          </a:p>
          <a:p>
            <a:pPr>
              <a:buFont typeface="Wingdings" panose="05000000000000000000" pitchFamily="2" charset="2"/>
              <a:buChar char="Ø"/>
            </a:pPr>
            <a:r>
              <a:rPr lang="en-US" dirty="0">
                <a:latin typeface="Georgia" panose="02040502050405020303" pitchFamily="18" charset="0"/>
              </a:rPr>
              <a:t>It can view the database from different viewpoints according to the requirements of the user.</a:t>
            </a:r>
            <a:endParaRPr lang="en-IN" dirty="0">
              <a:latin typeface="Georgia" panose="02040502050405020303" pitchFamily="18" charset="0"/>
            </a:endParaRPr>
          </a:p>
        </p:txBody>
      </p:sp>
    </p:spTree>
    <p:extLst>
      <p:ext uri="{BB962C8B-B14F-4D97-AF65-F5344CB8AC3E}">
        <p14:creationId xmlns:p14="http://schemas.microsoft.com/office/powerpoint/2010/main" val="76494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ED2BF2-A6E1-4E96-A672-D0506473E7C9}"/>
              </a:ext>
            </a:extLst>
          </p:cNvPr>
          <p:cNvPicPr>
            <a:picLocks noGrp="1" noChangeAspect="1"/>
          </p:cNvPicPr>
          <p:nvPr>
            <p:ph idx="1"/>
          </p:nvPr>
        </p:nvPicPr>
        <p:blipFill>
          <a:blip r:embed="rId2"/>
          <a:stretch>
            <a:fillRect/>
          </a:stretch>
        </p:blipFill>
        <p:spPr>
          <a:xfrm>
            <a:off x="1943100" y="1933575"/>
            <a:ext cx="8639175" cy="3609975"/>
          </a:xfrm>
        </p:spPr>
      </p:pic>
    </p:spTree>
    <p:extLst>
      <p:ext uri="{BB962C8B-B14F-4D97-AF65-F5344CB8AC3E}">
        <p14:creationId xmlns:p14="http://schemas.microsoft.com/office/powerpoint/2010/main" val="263140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1071C-E2C0-4012-8EAB-200620A9E857}"/>
              </a:ext>
            </a:extLst>
          </p:cNvPr>
          <p:cNvSpPr>
            <a:spLocks noGrp="1"/>
          </p:cNvSpPr>
          <p:nvPr>
            <p:ph idx="1"/>
          </p:nvPr>
        </p:nvSpPr>
        <p:spPr>
          <a:xfrm>
            <a:off x="457200" y="857250"/>
            <a:ext cx="11153607" cy="2781300"/>
          </a:xfrm>
        </p:spPr>
        <p:txBody>
          <a:bodyPr>
            <a:normAutofit fontScale="92500" lnSpcReduction="10000"/>
          </a:bodyPr>
          <a:lstStyle/>
          <a:p>
            <a:pPr marL="0" indent="0">
              <a:buNone/>
            </a:pPr>
            <a:r>
              <a:rPr lang="en-US" dirty="0">
                <a:latin typeface="Georgia" panose="02040502050405020303" pitchFamily="18" charset="0"/>
              </a:rPr>
              <a:t> </a:t>
            </a: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Atomicity: </a:t>
            </a:r>
          </a:p>
          <a:p>
            <a:pPr>
              <a:buFont typeface="Wingdings" panose="05000000000000000000" pitchFamily="2" charset="2"/>
              <a:buChar char="Ø"/>
            </a:pPr>
            <a:r>
              <a:rPr lang="en-US" dirty="0">
                <a:latin typeface="Georgia" panose="02040502050405020303" pitchFamily="18" charset="0"/>
              </a:rPr>
              <a:t>The term atomicity defines that the data remains atomic. </a:t>
            </a:r>
          </a:p>
          <a:p>
            <a:pPr>
              <a:buFont typeface="Wingdings" panose="05000000000000000000" pitchFamily="2" charset="2"/>
              <a:buChar char="Ø"/>
            </a:pPr>
            <a:r>
              <a:rPr lang="en-US" dirty="0">
                <a:latin typeface="Georgia" panose="02040502050405020303" pitchFamily="18" charset="0"/>
              </a:rPr>
              <a:t>It means if any operation is performed on the data, either it should be performed or executed completely or should not be executed at all.</a:t>
            </a:r>
          </a:p>
          <a:p>
            <a:pPr>
              <a:buFont typeface="Wingdings" panose="05000000000000000000" pitchFamily="2" charset="2"/>
              <a:buChar char="Ø"/>
            </a:pPr>
            <a:r>
              <a:rPr lang="en-US" dirty="0">
                <a:latin typeface="Georgia" panose="02040502050405020303" pitchFamily="18" charset="0"/>
              </a:rPr>
              <a:t>It further means that the operation should not break in between or execute partially. In the case of executing operations on the transaction, the operation should be completely executed and not partially.</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904EE5D8-066E-4B20-9EC8-9D268ECD098A}"/>
              </a:ext>
            </a:extLst>
          </p:cNvPr>
          <p:cNvPicPr>
            <a:picLocks noChangeAspect="1"/>
          </p:cNvPicPr>
          <p:nvPr/>
        </p:nvPicPr>
        <p:blipFill>
          <a:blip r:embed="rId2"/>
          <a:stretch>
            <a:fillRect/>
          </a:stretch>
        </p:blipFill>
        <p:spPr>
          <a:xfrm>
            <a:off x="3076575" y="3514725"/>
            <a:ext cx="5715000" cy="3048000"/>
          </a:xfrm>
          <a:prstGeom prst="rect">
            <a:avLst/>
          </a:prstGeom>
        </p:spPr>
      </p:pic>
    </p:spTree>
    <p:extLst>
      <p:ext uri="{BB962C8B-B14F-4D97-AF65-F5344CB8AC3E}">
        <p14:creationId xmlns:p14="http://schemas.microsoft.com/office/powerpoint/2010/main" val="215554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62FD-9290-40E9-8222-936B78EC9A37}"/>
              </a:ext>
            </a:extLst>
          </p:cNvPr>
          <p:cNvSpPr>
            <a:spLocks noGrp="1"/>
          </p:cNvSpPr>
          <p:nvPr>
            <p:ph idx="1"/>
          </p:nvPr>
        </p:nvSpPr>
        <p:spPr>
          <a:xfrm>
            <a:off x="581192" y="714375"/>
            <a:ext cx="11029615" cy="2200275"/>
          </a:xfrm>
        </p:spPr>
        <p:txBody>
          <a:bodyPr/>
          <a:lstStyle/>
          <a:p>
            <a:pPr>
              <a:buFont typeface="Wingdings" panose="05000000000000000000" pitchFamily="2" charset="2"/>
              <a:buChar char="Ø"/>
            </a:pPr>
            <a:r>
              <a:rPr lang="en-US" dirty="0">
                <a:latin typeface="Georgia" panose="02040502050405020303" pitchFamily="18" charset="0"/>
              </a:rPr>
              <a:t>In the above diagram, it can be seen that after crediting $10, the amount is still $100 in account B. So, it is not an atomic transaction.</a:t>
            </a:r>
          </a:p>
          <a:p>
            <a:pPr>
              <a:buFont typeface="Wingdings" panose="05000000000000000000" pitchFamily="2" charset="2"/>
              <a:buChar char="Ø"/>
            </a:pPr>
            <a:r>
              <a:rPr lang="en-US" dirty="0">
                <a:latin typeface="Georgia" panose="02040502050405020303" pitchFamily="18" charset="0"/>
              </a:rPr>
              <a:t>The below image shows that both debit and credit operations are done successfully. Thus the transaction is atomic.</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0A328E03-C69D-4289-9BA4-A7F156D3C73A}"/>
              </a:ext>
            </a:extLst>
          </p:cNvPr>
          <p:cNvPicPr>
            <a:picLocks noChangeAspect="1"/>
          </p:cNvPicPr>
          <p:nvPr/>
        </p:nvPicPr>
        <p:blipFill>
          <a:blip r:embed="rId2"/>
          <a:stretch>
            <a:fillRect/>
          </a:stretch>
        </p:blipFill>
        <p:spPr>
          <a:xfrm>
            <a:off x="3476624" y="3209925"/>
            <a:ext cx="5238750" cy="2933700"/>
          </a:xfrm>
          <a:prstGeom prst="rect">
            <a:avLst/>
          </a:prstGeom>
        </p:spPr>
      </p:pic>
    </p:spTree>
    <p:extLst>
      <p:ext uri="{BB962C8B-B14F-4D97-AF65-F5344CB8AC3E}">
        <p14:creationId xmlns:p14="http://schemas.microsoft.com/office/powerpoint/2010/main" val="192676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59132-C3EB-4CE2-B15A-855A003D634B}"/>
              </a:ext>
            </a:extLst>
          </p:cNvPr>
          <p:cNvSpPr>
            <a:spLocks noGrp="1"/>
          </p:cNvSpPr>
          <p:nvPr>
            <p:ph idx="1"/>
          </p:nvPr>
        </p:nvSpPr>
        <p:spPr>
          <a:xfrm>
            <a:off x="304800" y="790576"/>
            <a:ext cx="11725275" cy="2533650"/>
          </a:xfrm>
        </p:spPr>
        <p:txBody>
          <a:bodyPr>
            <a:normAutofit fontScale="92500" lnSpcReduction="20000"/>
          </a:bodyPr>
          <a:lstStyle/>
          <a:p>
            <a:pPr marL="0" indent="0">
              <a:buNone/>
            </a:pPr>
            <a:r>
              <a:rPr lang="en-US" dirty="0">
                <a:latin typeface="Georgia" panose="02040502050405020303" pitchFamily="18" charset="0"/>
              </a:rPr>
              <a:t> </a:t>
            </a:r>
            <a:r>
              <a:rPr lang="en-US" sz="2400" b="1" dirty="0">
                <a:solidFill>
                  <a:srgbClr val="00B050"/>
                </a:solidFill>
                <a:effectLst>
                  <a:outerShdw blurRad="38100" dist="38100" dir="2700000" algn="tl">
                    <a:srgbClr val="000000">
                      <a:alpha val="43137"/>
                    </a:srgbClr>
                  </a:outerShdw>
                </a:effectLst>
                <a:latin typeface="Georgia" panose="02040502050405020303" pitchFamily="18" charset="0"/>
              </a:rPr>
              <a:t>Consistency: </a:t>
            </a:r>
          </a:p>
          <a:p>
            <a:pPr>
              <a:buFont typeface="Wingdings" panose="05000000000000000000" pitchFamily="2" charset="2"/>
              <a:buChar char="Ø"/>
            </a:pPr>
            <a:r>
              <a:rPr lang="en-US" dirty="0">
                <a:latin typeface="Georgia" panose="02040502050405020303" pitchFamily="18" charset="0"/>
              </a:rPr>
              <a:t>The word consistency means that the value should remain preserved always.</a:t>
            </a:r>
          </a:p>
          <a:p>
            <a:pPr>
              <a:buFont typeface="Wingdings" panose="05000000000000000000" pitchFamily="2" charset="2"/>
              <a:buChar char="Ø"/>
            </a:pPr>
            <a:r>
              <a:rPr lang="en-US" dirty="0">
                <a:latin typeface="Georgia" panose="02040502050405020303" pitchFamily="18" charset="0"/>
              </a:rPr>
              <a:t>In DBMS, the integrity of the data should be maintained, which means if a change in the database is made, it should remain preserved always. </a:t>
            </a:r>
          </a:p>
          <a:p>
            <a:pPr>
              <a:buFont typeface="Wingdings" panose="05000000000000000000" pitchFamily="2" charset="2"/>
              <a:buChar char="Ø"/>
            </a:pPr>
            <a:r>
              <a:rPr lang="en-US" dirty="0">
                <a:latin typeface="Georgia" panose="02040502050405020303" pitchFamily="18" charset="0"/>
              </a:rPr>
              <a:t>In the case of transactions, the integrity of the data is very essential so that the database remains consistent before and after the transaction. The data should always be correct.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D87ED09C-8E9A-4443-B304-85B0C505600C}"/>
              </a:ext>
            </a:extLst>
          </p:cNvPr>
          <p:cNvPicPr>
            <a:picLocks noChangeAspect="1"/>
          </p:cNvPicPr>
          <p:nvPr/>
        </p:nvPicPr>
        <p:blipFill>
          <a:blip r:embed="rId2"/>
          <a:stretch>
            <a:fillRect/>
          </a:stretch>
        </p:blipFill>
        <p:spPr>
          <a:xfrm>
            <a:off x="3200400" y="3305176"/>
            <a:ext cx="5238750" cy="3343275"/>
          </a:xfrm>
          <a:prstGeom prst="rect">
            <a:avLst/>
          </a:prstGeom>
        </p:spPr>
      </p:pic>
    </p:spTree>
    <p:extLst>
      <p:ext uri="{BB962C8B-B14F-4D97-AF65-F5344CB8AC3E}">
        <p14:creationId xmlns:p14="http://schemas.microsoft.com/office/powerpoint/2010/main" val="1990873197"/>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7</TotalTime>
  <Words>2586</Words>
  <Application>Microsoft Office PowerPoint</Application>
  <PresentationFormat>Widescreen</PresentationFormat>
  <Paragraphs>224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Georgia</vt:lpstr>
      <vt:lpstr>Wingdings</vt:lpstr>
      <vt:lpstr>ICT Basic Theme</vt:lpstr>
      <vt:lpstr>Database Management Using SQL</vt:lpstr>
      <vt:lpst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DBMS Architecture</vt:lpstr>
      <vt:lpstr>PowerPoint Presentation</vt:lpstr>
      <vt:lpstr>PowerPoint Presentation</vt:lpstr>
      <vt:lpstr>PowerPoint Presentation</vt:lpstr>
      <vt:lpstr>PowerPoint Presentation</vt:lpstr>
      <vt:lpstr>Database Language</vt:lpstr>
      <vt:lpstr>PowerPoint Presentation</vt:lpstr>
      <vt:lpstr>PowerPoint Presentation</vt:lpstr>
      <vt:lpstr>STRUCTERED QUERY LANGUAGE</vt:lpstr>
      <vt:lpstr>PowerPoint Presentation</vt:lpstr>
      <vt:lpstr>PowerPoint Presentation</vt:lpstr>
      <vt:lpstr>RDBMS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Using SQL</dc:title>
  <dc:creator>sarihaashanmugasundaram@gmail.com</dc:creator>
  <cp:lastModifiedBy>sarihaashanmugasundaram@gmail.com</cp:lastModifiedBy>
  <cp:revision>2</cp:revision>
  <dcterms:created xsi:type="dcterms:W3CDTF">2023-05-29T13:16:12Z</dcterms:created>
  <dcterms:modified xsi:type="dcterms:W3CDTF">2023-05-29T13:25:07Z</dcterms:modified>
</cp:coreProperties>
</file>