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496" r:id="rId20"/>
    <p:sldId id="497" r:id="rId21"/>
    <p:sldId id="498" r:id="rId22"/>
    <p:sldId id="499" r:id="rId23"/>
    <p:sldId id="500" r:id="rId24"/>
    <p:sldId id="5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BBB3-8B08-0C28-DB79-4C689E1C6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Stored Procedures &amp; Injections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72360-CFB6-A910-AE55-8C50C5B9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81908-D431-6074-BD4E-3A0F47CE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1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8256-54D9-71FB-B46A-C5A94843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28600"/>
            <a:ext cx="11639550" cy="6381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Table-Valued Functions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Table-valued functions in SQL Server are the user-defined function that returns data of a table type. </a:t>
            </a:r>
          </a:p>
          <a:p>
            <a:r>
              <a:rPr lang="en-US" dirty="0">
                <a:latin typeface="Georgia" panose="02040502050405020303" pitchFamily="18" charset="0"/>
              </a:rPr>
              <a:t>Since this function's return type is a table, we can use it the same way as we use a table.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Inline Table-Values Functions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This UDF function returns a table variable based on the action performed by the function. A single SELECT statement should be used to determine the value of the table variable.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EB705-4F14-CDAA-3421-03C79830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5C3F1-0596-7CD3-9104-ED9B6055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3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F110-F77F-D77B-AB64-A2F3164F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36526"/>
            <a:ext cx="11849100" cy="65849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--It creates a table-valued function to get employees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FUNCTION </a:t>
            </a:r>
            <a:r>
              <a:rPr lang="en-US" dirty="0" err="1">
                <a:latin typeface="Georgia" panose="02040502050405020303" pitchFamily="18" charset="0"/>
              </a:rPr>
              <a:t>fudf_GetEmployee</a:t>
            </a:r>
            <a:r>
              <a:rPr lang="en-US" dirty="0">
                <a:latin typeface="Georgia" panose="02040502050405020303" pitchFamily="18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RETURNS TABLE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RETURN (SELECT * FROM Employee)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udf_GetEmployee</a:t>
            </a:r>
            <a:r>
              <a:rPr lang="en-US" dirty="0">
                <a:latin typeface="Georgia" panose="02040502050405020303" pitchFamily="18" charset="0"/>
              </a:rPr>
              <a:t>();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Multi-statement table-valued functions (MSTVF)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FUNCTION MULTIVALUED()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RETURNS @Employee TABLE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(id INT, </a:t>
            </a:r>
            <a:r>
              <a:rPr lang="en-US" dirty="0" err="1">
                <a:latin typeface="Georgia" panose="02040502050405020303" pitchFamily="18" charset="0"/>
              </a:rPr>
              <a:t>emp_name</a:t>
            </a:r>
            <a:r>
              <a:rPr lang="en-US" dirty="0">
                <a:latin typeface="Georgia" panose="02040502050405020303" pitchFamily="18" charset="0"/>
              </a:rPr>
              <a:t> VARCHAR(50), salary INT) 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INSERT INTO @Employee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SELECT E.id, </a:t>
            </a:r>
            <a:r>
              <a:rPr lang="en-US" dirty="0" err="1">
                <a:latin typeface="Georgia" panose="02040502050405020303" pitchFamily="18" charset="0"/>
              </a:rPr>
              <a:t>E.emp_name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E.salary</a:t>
            </a:r>
            <a:r>
              <a:rPr lang="en-US" dirty="0">
                <a:latin typeface="Georgia" panose="02040502050405020303" pitchFamily="18" charset="0"/>
              </a:rPr>
              <a:t> FROM Employee E;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UPDATE @Employee SET </a:t>
            </a:r>
            <a:r>
              <a:rPr lang="en-US" dirty="0" err="1">
                <a:latin typeface="Georgia" panose="02040502050405020303" pitchFamily="18" charset="0"/>
              </a:rPr>
              <a:t>emp_name</a:t>
            </a:r>
            <a:r>
              <a:rPr lang="en-US" dirty="0">
                <a:latin typeface="Georgia" panose="02040502050405020303" pitchFamily="18" charset="0"/>
              </a:rPr>
              <a:t> = 'Graeme Smith' WHERE id = 3;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RETURN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Georgia" panose="02040502050405020303" pitchFamily="18" charset="0"/>
              </a:rPr>
              <a:t>SELECT</a:t>
            </a:r>
            <a:r>
              <a:rPr lang="en-IN" b="0" i="0" dirty="0">
                <a:effectLst/>
                <a:latin typeface="Georgia" panose="02040502050405020303" pitchFamily="18" charset="0"/>
              </a:rPr>
              <a:t> * </a:t>
            </a:r>
            <a:r>
              <a:rPr lang="en-IN" b="1" i="0" dirty="0">
                <a:effectLst/>
                <a:latin typeface="Georgia" panose="02040502050405020303" pitchFamily="18" charset="0"/>
              </a:rPr>
              <a:t>FROM</a:t>
            </a:r>
            <a:r>
              <a:rPr lang="en-IN" b="0" i="0" dirty="0">
                <a:effectLst/>
                <a:latin typeface="Georgia" panose="02040502050405020303" pitchFamily="18" charset="0"/>
              </a:rPr>
              <a:t> MULTIVALUED();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2E7D-B002-BDB2-88CE-ADA1B7F9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88C06-48B0-C4B2-4295-1E8CC6F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C679-BE03-FB88-C9E3-691CA51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9556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Stored Procedure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B92F-592C-090C-452C-78A394FB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90625"/>
            <a:ext cx="11591925" cy="553085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stored procedure is a group of one or more pre-compiled SQL statements into a logical unit.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It is stored as an object inside the database server.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It is a subroutine or a subprogram in the common computing language that has been created and stored in the database.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procedure in SQL Server always contains a name, parameter lists, and Transact-SQL statements.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EB1B-6BA1-C5E8-7D73-CFB7EEC6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5A86-DC70-AD53-CC20-1AA0F17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1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76A2-4738-817A-6F51-AAE70048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304800"/>
            <a:ext cx="11348085" cy="64166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SQL Server builds an execution plan when the stored procedure is called the first time and stores them in the cache memory. </a:t>
            </a:r>
          </a:p>
          <a:p>
            <a:r>
              <a:rPr lang="en-US" dirty="0">
                <a:latin typeface="Georgia" panose="02040502050405020303" pitchFamily="18" charset="0"/>
              </a:rPr>
              <a:t>The plan is reused by SQL Server in subsequent executions of the stored procedure, allowing it to run quickly and efficiently.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PROCEDURE </a:t>
            </a:r>
            <a:r>
              <a:rPr lang="en-US" dirty="0" err="1">
                <a:latin typeface="Georgia" panose="02040502050405020303" pitchFamily="18" charset="0"/>
              </a:rPr>
              <a:t>studentList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SELECT name, age, salary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FROM STUDENT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ORDER BY salary;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END;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execute this procedure 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EXEC </a:t>
            </a:r>
            <a:r>
              <a:rPr lang="en-US" dirty="0" err="1">
                <a:latin typeface="Georgia" panose="02040502050405020303" pitchFamily="18" charset="0"/>
              </a:rPr>
              <a:t>studentList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192F-EBBE-6BED-FE21-A43B68F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71618-9CD8-B81C-9897-597ED77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F449-A5F7-C486-7F43-D332ADBE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6524"/>
            <a:ext cx="11791950" cy="65119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sys.procedures</a:t>
            </a:r>
            <a:r>
              <a:rPr lang="en-US" dirty="0">
                <a:latin typeface="Georgia" panose="02040502050405020303" pitchFamily="18" charset="0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best way for listing all user-defined stored procedures in a database is to use the ROUTINES information schema view as below: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ROUTINE_SCHEMA, ROUTINE_NAME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INFORMATION_SCHEMA.ROUTINES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WHERE ROUTINE_TYPE = 'PROCEDURE';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OR,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db_name.INFORMATION_SCHEMA.ROUTINES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WHERE ROUTINE_TYPE = 'PROCEDURE'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Another way to return a list of stored procedures is to query the </a:t>
            </a:r>
            <a:r>
              <a:rPr lang="en-US" dirty="0" err="1">
                <a:latin typeface="Georgia" panose="02040502050405020303" pitchFamily="18" charset="0"/>
              </a:rPr>
              <a:t>sys.objects</a:t>
            </a:r>
            <a:r>
              <a:rPr lang="en-US" dirty="0">
                <a:latin typeface="Georgia" panose="02040502050405020303" pitchFamily="18" charset="0"/>
              </a:rPr>
              <a:t> system catalog view.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SCHEMA_NAME(</a:t>
            </a:r>
            <a:r>
              <a:rPr lang="en-US" dirty="0" err="1">
                <a:latin typeface="Georgia" panose="02040502050405020303" pitchFamily="18" charset="0"/>
              </a:rPr>
              <a:t>schema_id</a:t>
            </a:r>
            <a:r>
              <a:rPr lang="en-US" dirty="0">
                <a:latin typeface="Georgia" panose="02040502050405020303" pitchFamily="18" charset="0"/>
              </a:rPr>
              <a:t>) AS [Schema],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name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sys.objects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WHERE type = 'P';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F9198-BBA5-8C4D-A702-0D3302D3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682BC-20AC-EF46-0FA6-886BB285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2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BB42-893A-470D-C736-C307227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28600"/>
            <a:ext cx="11620500" cy="64198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Creates a stored procedure with an input parameter: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PROCEDURE </a:t>
            </a:r>
            <a:r>
              <a:rPr lang="en-US" dirty="0" err="1">
                <a:latin typeface="Georgia" panose="02040502050405020303" pitchFamily="18" charset="0"/>
              </a:rPr>
              <a:t>getEmployeeDetails</a:t>
            </a:r>
            <a:r>
              <a:rPr lang="en-US" dirty="0">
                <a:latin typeface="Georgia" panose="02040502050405020303" pitchFamily="18" charset="0"/>
              </a:rPr>
              <a:t> (@States VARCHAR(50))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SET NOCOUNT ON;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SELECT </a:t>
            </a:r>
            <a:r>
              <a:rPr lang="en-US" dirty="0" err="1">
                <a:latin typeface="Georgia" panose="02040502050405020303" pitchFamily="18" charset="0"/>
              </a:rPr>
              <a:t>c_name</a:t>
            </a:r>
            <a:r>
              <a:rPr lang="en-US" dirty="0">
                <a:latin typeface="Georgia" panose="02040502050405020303" pitchFamily="18" charset="0"/>
              </a:rPr>
              <a:t>, email, state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FROM customer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WHERE state = @States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9D641-D50F-5722-0CD6-5AEF619E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42F98-2EF8-33EC-5FE4-61DC6276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2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C34E-61E5-A827-E251-0E0D3A9B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238125"/>
            <a:ext cx="11367135" cy="648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Output Parameters in Stored Procedure: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PROCEDURE </a:t>
            </a:r>
            <a:r>
              <a:rPr lang="en-US" dirty="0" err="1">
                <a:latin typeface="Georgia" panose="02040502050405020303" pitchFamily="18" charset="0"/>
              </a:rPr>
              <a:t>countStudent</a:t>
            </a:r>
            <a:r>
              <a:rPr lang="en-US" dirty="0">
                <a:latin typeface="Georgia" panose="02040502050405020303" pitchFamily="18" charset="0"/>
              </a:rPr>
              <a:t> (@StudentCount INT OUTPUT)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SELECT @StudentCount = COUNT(Id)FROM STUDENT;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Now, we will execute the stored procedure. Here, we need to pass the output parameter @StudentaCouns as follows: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-- Declare an Int Variable that corresponds to the Output parameter in SP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DECLARE @TotalStudents INT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-- Don't forget to use the keyword OUTPUT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EXEC  [</a:t>
            </a:r>
            <a:r>
              <a:rPr lang="en-US" dirty="0" err="1">
                <a:latin typeface="Georgia" panose="02040502050405020303" pitchFamily="18" charset="0"/>
              </a:rPr>
              <a:t>dbo</a:t>
            </a:r>
            <a:r>
              <a:rPr lang="en-US" dirty="0">
                <a:latin typeface="Georgia" panose="02040502050405020303" pitchFamily="18" charset="0"/>
              </a:rPr>
              <a:t>].[</a:t>
            </a:r>
            <a:r>
              <a:rPr lang="en-US" dirty="0" err="1">
                <a:latin typeface="Georgia" panose="02040502050405020303" pitchFamily="18" charset="0"/>
              </a:rPr>
              <a:t>countStudent</a:t>
            </a:r>
            <a:r>
              <a:rPr lang="en-US" dirty="0">
                <a:latin typeface="Georgia" panose="02040502050405020303" pitchFamily="18" charset="0"/>
              </a:rPr>
              <a:t>] @TotalStudents OUTPUT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-- Print the result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@TotalStudents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AA3E6-5229-CD6B-499B-1DBFA49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11F9-EA34-0A12-9AFD-AAEC82A4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7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0B77-A2E2-0A56-7C4A-8DA306FF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57175"/>
            <a:ext cx="11715750" cy="646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Temporary Stored Procedure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We can create temporary procedures in the same way as we can create temporary tables. </a:t>
            </a:r>
          </a:p>
          <a:p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 err="1">
                <a:latin typeface="Georgia" panose="02040502050405020303" pitchFamily="18" charset="0"/>
              </a:rPr>
              <a:t>tempdb</a:t>
            </a:r>
            <a:r>
              <a:rPr lang="en-US" dirty="0">
                <a:latin typeface="Georgia" panose="02040502050405020303" pitchFamily="18" charset="0"/>
              </a:rPr>
              <a:t> database is used to create these procedures. </a:t>
            </a:r>
          </a:p>
          <a:p>
            <a:r>
              <a:rPr lang="en-US" dirty="0">
                <a:latin typeface="Georgia" panose="02040502050405020303" pitchFamily="18" charset="0"/>
              </a:rPr>
              <a:t>We can divide the temporary procedures into two types: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Local Temporary Stored Procedures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Global Temporary Procedures.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Local Temporary Stored Procedures: </a:t>
            </a:r>
          </a:p>
          <a:p>
            <a:r>
              <a:rPr lang="en-US" dirty="0">
                <a:latin typeface="Georgia" panose="02040502050405020303" pitchFamily="18" charset="0"/>
              </a:rPr>
              <a:t>We can create this type of procedure by using the # as prefix and accessed only in the session in which they were created. </a:t>
            </a:r>
          </a:p>
          <a:p>
            <a:r>
              <a:rPr lang="en-US" dirty="0">
                <a:latin typeface="Georgia" panose="02040502050405020303" pitchFamily="18" charset="0"/>
              </a:rPr>
              <a:t>When the connection is closed, this process is immediately terminated.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3F9C-DDBF-07C2-CBE9-8EC774FC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5A3D-91DC-8365-35CC-78ABDE3B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59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B8E3-CD33-E626-2832-0B0F192F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550"/>
            <a:ext cx="12068174" cy="65119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PROCEDURE #Temp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'Local temp procedure'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Global Temporary Stored Procedure: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We can create this type of procedure by using the ## as a prefix and accessed from any sessions.</a:t>
            </a:r>
          </a:p>
          <a:p>
            <a:r>
              <a:rPr lang="en-US" dirty="0">
                <a:latin typeface="Georgia" panose="02040502050405020303" pitchFamily="18" charset="0"/>
              </a:rPr>
              <a:t>When the connection that was used to create the procedure is closed, this procedure is automatically terminated.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PROCEDURE ##TEMP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'Global temp procedure'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AD865-C148-AE11-1F2A-E89227C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932A-F53F-CFD3-C440-BF3B6EC3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6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8BD2-44F1-4C91-8441-ED3E82A0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B94D-406B-FF3D-68FA-D64BAC93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320800"/>
            <a:ext cx="11194247" cy="525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SQL Injection is a technique where SQL commands are executed from the form input fields or URL query parameters.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This leads to unauthorized access to the database (a type of hacking).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If SQL injection is successful, unauthorized people may read, create, update or even delete records from the database tables. </a:t>
            </a:r>
            <a:endParaRPr lang="en-IN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B9F-099C-CD52-5930-372D2045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Functions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FB8-DE02-98BE-5C93-7446C137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09650"/>
            <a:ext cx="11449050" cy="5629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Functions in SQL Server are the database objects that contains a set of SQL statements to perform a specific task.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function accepts input parameters, perform actions, and then return the result. We should note that functions always return either a single value or a table.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main purpose of functions is to replicate the common task easily. We can build functions one time and can use them in multiple locations based on our needs.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SQL Server does not allow to use of the functions for inserting, deleting, or updating records in the database tables.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5CFC0-0AC9-9DFF-8064-728EE09D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44F1F-4755-6D32-F910-91AED96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2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8AC7-A698-F920-A555-687644EE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SQL Injection Using Multiple Statement</a:t>
            </a:r>
            <a:endParaRPr lang="en-IN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E534-C289-D1B9-9A3A-5478197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391920"/>
            <a:ext cx="11805920" cy="5262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$</a:t>
            </a:r>
            <a:r>
              <a:rPr lang="en-US" sz="2000" dirty="0" err="1">
                <a:latin typeface="Georgia" panose="02040502050405020303" pitchFamily="18" charset="0"/>
              </a:rPr>
              <a:t>prod_id</a:t>
            </a:r>
            <a:r>
              <a:rPr lang="en-US" sz="2000" dirty="0">
                <a:latin typeface="Georgia" panose="02040502050405020303" pitchFamily="18" charset="0"/>
              </a:rPr>
              <a:t> = $_GET["</a:t>
            </a:r>
            <a:r>
              <a:rPr lang="en-US" sz="2000" dirty="0" err="1">
                <a:latin typeface="Georgia" panose="02040502050405020303" pitchFamily="18" charset="0"/>
              </a:rPr>
              <a:t>prod_id</a:t>
            </a:r>
            <a:r>
              <a:rPr lang="en-US" sz="2000" dirty="0">
                <a:latin typeface="Georgia" panose="02040502050405020303" pitchFamily="18" charset="0"/>
              </a:rPr>
              <a:t>"];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$</a:t>
            </a:r>
            <a:r>
              <a:rPr lang="en-US" sz="2000" dirty="0" err="1">
                <a:latin typeface="Georgia" panose="02040502050405020303" pitchFamily="18" charset="0"/>
              </a:rPr>
              <a:t>sql</a:t>
            </a:r>
            <a:r>
              <a:rPr lang="en-US" sz="2000" dirty="0">
                <a:latin typeface="Georgia" panose="02040502050405020303" pitchFamily="18" charset="0"/>
              </a:rPr>
              <a:t> = "SELECT * FROM Products WHERE </a:t>
            </a:r>
            <a:r>
              <a:rPr lang="en-US" sz="2000" dirty="0" err="1">
                <a:latin typeface="Georgia" panose="02040502050405020303" pitchFamily="18" charset="0"/>
              </a:rPr>
              <a:t>product_id</a:t>
            </a:r>
            <a:r>
              <a:rPr lang="en-US" sz="2000" dirty="0">
                <a:latin typeface="Georgia" panose="02040502050405020303" pitchFamily="18" charset="0"/>
              </a:rPr>
              <a:t> = " . $</a:t>
            </a:r>
            <a:r>
              <a:rPr lang="en-US" sz="2000" dirty="0" err="1">
                <a:latin typeface="Georgia" panose="02040502050405020303" pitchFamily="18" charset="0"/>
              </a:rPr>
              <a:t>prod_id</a:t>
            </a:r>
            <a:r>
              <a:rPr lang="en-US" sz="2000" dirty="0">
                <a:latin typeface="Georgia" panose="02040502050405020303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If user submits 20, how SQL is interpreted,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SELECT * FROM Products WHERE </a:t>
            </a:r>
            <a:r>
              <a:rPr lang="en-US" sz="2000" dirty="0" err="1">
                <a:latin typeface="Georgia" panose="02040502050405020303" pitchFamily="18" charset="0"/>
              </a:rPr>
              <a:t>product_id</a:t>
            </a:r>
            <a:r>
              <a:rPr lang="en-US" sz="2000" dirty="0">
                <a:latin typeface="Georgia" panose="02040502050405020303" pitchFamily="18" charset="0"/>
              </a:rPr>
              <a:t> = 20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7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70F5-1A24-7006-E997-4903E215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792480"/>
            <a:ext cx="5842000" cy="578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Nothing suspicious, right?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What if user inputs 20; DROP TABLE Products;? Let's take a look at SQL statement again,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SELECT * FROM Products WHERE </a:t>
            </a:r>
            <a:r>
              <a:rPr lang="en-US" sz="2000" dirty="0" err="1">
                <a:latin typeface="Georgia" panose="02040502050405020303" pitchFamily="18" charset="0"/>
              </a:rPr>
              <a:t>product_id</a:t>
            </a:r>
            <a:r>
              <a:rPr lang="en-US" sz="2000" dirty="0">
                <a:latin typeface="Georgia" panose="02040502050405020303" pitchFamily="18" charset="0"/>
              </a:rPr>
              <a:t> = 20; DROP TABLE Products;</a:t>
            </a: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7172" name="Picture 4" descr="How SQL is injected in an app?">
            <a:extLst>
              <a:ext uri="{FF2B5EF4-FFF2-40B4-BE49-F238E27FC236}">
                <a16:creationId xmlns:a16="http://schemas.microsoft.com/office/drawing/2014/main" id="{325F1FEC-F3D3-88DB-C09E-5121CE51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0" y="792480"/>
            <a:ext cx="5842000" cy="606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F598-3AC0-8509-D0A8-B4EA9617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2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SQL Injection Using Always True Condition</a:t>
            </a:r>
            <a:endParaRPr lang="en-IN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E825-2711-1DDE-C116-DA18DFD3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503680"/>
            <a:ext cx="11480800" cy="5100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Another way to perform SQL injection is by passing a condition that always results in TRUE so that the data is always fetched no matter what.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What if the user inputs username as </a:t>
            </a:r>
            <a:r>
              <a:rPr lang="en-US" sz="2000" dirty="0" err="1">
                <a:latin typeface="Georgia" panose="02040502050405020303" pitchFamily="18" charset="0"/>
              </a:rPr>
              <a:t>invalid_user</a:t>
            </a:r>
            <a:r>
              <a:rPr lang="en-US" sz="2000" dirty="0">
                <a:latin typeface="Georgia" panose="02040502050405020303" pitchFamily="18" charset="0"/>
              </a:rPr>
              <a:t>" OR "1"="1 and password as </a:t>
            </a:r>
            <a:r>
              <a:rPr lang="en-US" sz="2000" dirty="0" err="1">
                <a:latin typeface="Georgia" panose="02040502050405020303" pitchFamily="18" charset="0"/>
              </a:rPr>
              <a:t>invalid_pass</a:t>
            </a:r>
            <a:r>
              <a:rPr lang="en-US" sz="2000" dirty="0">
                <a:latin typeface="Georgia" panose="02040502050405020303" pitchFamily="18" charset="0"/>
              </a:rPr>
              <a:t>" OR "1"="1? Let's take a look at how SQL interprets.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SELECT * FROM Users WHERE username = "</a:t>
            </a:r>
            <a:r>
              <a:rPr lang="en-US" sz="2000" dirty="0" err="1">
                <a:latin typeface="Georgia" panose="02040502050405020303" pitchFamily="18" charset="0"/>
              </a:rPr>
              <a:t>invalid_user</a:t>
            </a:r>
            <a:r>
              <a:rPr lang="en-US" sz="2000" dirty="0">
                <a:latin typeface="Georgia" panose="02040502050405020303" pitchFamily="18" charset="0"/>
              </a:rPr>
              <a:t>" OR "1"="1" AND password = "</a:t>
            </a:r>
            <a:r>
              <a:rPr lang="en-US" sz="2000" dirty="0" err="1">
                <a:latin typeface="Georgia" panose="02040502050405020303" pitchFamily="18" charset="0"/>
              </a:rPr>
              <a:t>invalid_pass</a:t>
            </a:r>
            <a:r>
              <a:rPr lang="en-US" sz="2000" dirty="0">
                <a:latin typeface="Georgia" panose="02040502050405020303" pitchFamily="18" charset="0"/>
              </a:rPr>
              <a:t>" OR "1"="1"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4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C99-E8AF-DC05-C2D8-CBE4B29D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How to Protect SQL Statements From Injections?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F1CB-2BAA-462C-6BA1-268283D1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90876"/>
            <a:ext cx="11306007" cy="4692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Validate User Inpu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Always validate user's input data before actually sending them to the database.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Some best practices include, trimming spaces, parsing special characters, limiting the input size, etc.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6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54FB-6167-1421-34DA-2A3E8A90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" y="779645"/>
            <a:ext cx="11656193" cy="578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Using ORMs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ORM (Object Relational Mapping) is a tool that basically parses SQL statements into programming language code and vice-versa.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For example,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SELECT * FROM Users WHERE id = 5;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will look like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select(Users).where(Users.id == 5)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41F3-A558-9F16-AE45-79A504BE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57175"/>
            <a:ext cx="11706225" cy="6464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are the rules for creating SQL Server functions: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function must have a name, and the name cannot begin with a special character such as @, $, #, or other similar characters.</a:t>
            </a:r>
          </a:p>
          <a:p>
            <a:r>
              <a:rPr lang="en-US" dirty="0">
                <a:latin typeface="Georgia" panose="02040502050405020303" pitchFamily="18" charset="0"/>
              </a:rPr>
              <a:t>SELECT statements are the only ones that operate with functions.</a:t>
            </a:r>
          </a:p>
          <a:p>
            <a:r>
              <a:rPr lang="en-US" dirty="0">
                <a:latin typeface="Georgia" panose="02040502050405020303" pitchFamily="18" charset="0"/>
              </a:rPr>
              <a:t>We can use a function anywhere such as AVG, COUNT, SUM, MIN, DATE, and other functions with the SELECT query in SQL.</a:t>
            </a:r>
          </a:p>
          <a:p>
            <a:r>
              <a:rPr lang="en-US" dirty="0">
                <a:latin typeface="Georgia" panose="02040502050405020303" pitchFamily="18" charset="0"/>
              </a:rPr>
              <a:t>Whenever a function is called, it compiles.</a:t>
            </a:r>
          </a:p>
          <a:p>
            <a:r>
              <a:rPr lang="en-US" dirty="0">
                <a:latin typeface="Georgia" panose="02040502050405020303" pitchFamily="18" charset="0"/>
              </a:rPr>
              <a:t>Functions must return a value or result.</a:t>
            </a:r>
          </a:p>
          <a:p>
            <a:r>
              <a:rPr lang="en-US" dirty="0">
                <a:latin typeface="Georgia" panose="02040502050405020303" pitchFamily="18" charset="0"/>
              </a:rPr>
              <a:t>Functions use only input parameters.</a:t>
            </a:r>
          </a:p>
          <a:p>
            <a:r>
              <a:rPr lang="en-US" dirty="0">
                <a:latin typeface="Georgia" panose="02040502050405020303" pitchFamily="18" charset="0"/>
              </a:rPr>
              <a:t>We cannot use TRY and CATCH statements in functions.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A213-3F00-1D5A-1568-2CD9FAA9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BB2A-BAC8-EA19-9E15-8FC51F0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6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D509-8840-1325-F492-8E74120B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47650"/>
            <a:ext cx="11744325" cy="647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Types of Functions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SQL Server categorizes the functions into two types:</a:t>
            </a:r>
          </a:p>
          <a:p>
            <a:r>
              <a:rPr lang="en-US" dirty="0">
                <a:latin typeface="Georgia" panose="02040502050405020303" pitchFamily="18" charset="0"/>
              </a:rPr>
              <a:t>System Functions</a:t>
            </a:r>
          </a:p>
          <a:p>
            <a:r>
              <a:rPr lang="en-US" dirty="0">
                <a:latin typeface="Georgia" panose="02040502050405020303" pitchFamily="18" charset="0"/>
              </a:rPr>
              <a:t>User-Defined Functions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System Functions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Functions that are defined by the system are known as system functions. </a:t>
            </a:r>
          </a:p>
          <a:p>
            <a:r>
              <a:rPr lang="en-US" dirty="0">
                <a:latin typeface="Georgia" panose="02040502050405020303" pitchFamily="18" charset="0"/>
              </a:rPr>
              <a:t>In other words, all the built-in functions supported by the server are referred to as System functions. </a:t>
            </a:r>
          </a:p>
          <a:p>
            <a:r>
              <a:rPr lang="en-US" dirty="0">
                <a:latin typeface="Georgia" panose="02040502050405020303" pitchFamily="18" charset="0"/>
              </a:rPr>
              <a:t>The built-in functions save us time while performing the specific task.</a:t>
            </a:r>
          </a:p>
          <a:p>
            <a:r>
              <a:rPr lang="en-US" dirty="0">
                <a:latin typeface="Georgia" panose="02040502050405020303" pitchFamily="18" charset="0"/>
              </a:rPr>
              <a:t>These types of functions usually work with the SQL SELECT statement to calculate values and manipulate data.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15B58-2DC1-E031-7464-86513DFC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CA1ED-E3D8-66FB-648D-2732577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CF71-97B8-CCF3-05C8-ACC34D1D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266700"/>
            <a:ext cx="11687175" cy="63341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Here is the list of some system functions used in the SQL Server: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String Functions (LEN, SUBSTRING, REPLACE, CONCAT, TRIM)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Date and Time Functions (datetime, datetime2, </a:t>
            </a:r>
            <a:r>
              <a:rPr lang="en-IN" dirty="0" err="1">
                <a:latin typeface="Georgia" panose="02040502050405020303" pitchFamily="18" charset="0"/>
              </a:rPr>
              <a:t>smalldatetime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Aggregate Functions (COUNT, MAX, MIN, SUM, AVG)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Mathematical Functions (ABS, POWER, PI, EXP, LOG)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Ranking Functions (RANK, DENSE_RANK, ROW_NUMBER, NTILE)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52C4-4931-00E0-1B6C-1DED870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DE701-4871-C4DE-CBED-84C71C8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F7F0-289F-C7B3-E328-1038F427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304800"/>
            <a:ext cx="11553825" cy="619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User-Defined Functions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Functions that are created by the user in the system database or a user-defined database are known as user-defined functions. </a:t>
            </a:r>
          </a:p>
          <a:p>
            <a:r>
              <a:rPr lang="en-US" dirty="0">
                <a:latin typeface="Georgia" panose="02040502050405020303" pitchFamily="18" charset="0"/>
              </a:rPr>
              <a:t>The UDF functions accept parameters, perform actions, and returns the result. </a:t>
            </a:r>
          </a:p>
          <a:p>
            <a:r>
              <a:rPr lang="en-US" dirty="0">
                <a:latin typeface="Georgia" panose="02040502050405020303" pitchFamily="18" charset="0"/>
              </a:rPr>
              <a:t>These functions help us to simplify our development by encapsulating complex business logic and making it available for reuse anywhere based on the needs.</a:t>
            </a:r>
          </a:p>
          <a:p>
            <a:r>
              <a:rPr lang="en-US" dirty="0">
                <a:latin typeface="Georgia" panose="02040502050405020303" pitchFamily="18" charset="0"/>
              </a:rPr>
              <a:t> The user-defined functions make the code needed to query data a lot easier to write. </a:t>
            </a:r>
          </a:p>
          <a:p>
            <a:r>
              <a:rPr lang="en-US" dirty="0">
                <a:latin typeface="Georgia" panose="02040502050405020303" pitchFamily="18" charset="0"/>
              </a:rPr>
              <a:t>They also improve query readability and functionality, as well as allow other users to replicate the same procedures.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E2968-64A6-90BF-7608-FF2D4D29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AC10A-1E21-3948-198A-444FF07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A8B6-BB31-170C-DE20-A5761D82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95274"/>
            <a:ext cx="11630025" cy="63531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SQL Server categorizes the user-defined functions mainly into two types: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Scalar Functions</a:t>
            </a:r>
          </a:p>
          <a:p>
            <a:r>
              <a:rPr lang="en-US" dirty="0">
                <a:latin typeface="Georgia" panose="02040502050405020303" pitchFamily="18" charset="0"/>
              </a:rPr>
              <a:t>Table-Valued Functions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Scalar Functions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Scalar function in SQL Server always accepts parameters, either single or multiple and returns a single value. The scalar functions are useful in the simplification of our code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B930-AB40-DC3F-6DFC-368C169C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BFC0-5628-21A0-C6BA-9FC7FCA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8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7297-07CB-9B2E-F45E-2C391FE5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6525"/>
            <a:ext cx="11830049" cy="65849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FUNCTION </a:t>
            </a:r>
            <a:r>
              <a:rPr lang="en-US" dirty="0" err="1">
                <a:latin typeface="Georgia" panose="02040502050405020303" pitchFamily="18" charset="0"/>
              </a:rPr>
              <a:t>schema_name.function_name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parameter_list</a:t>
            </a:r>
            <a:r>
              <a:rPr lang="en-US" dirty="0">
                <a:latin typeface="Georgia" panose="02040502050405020303" pitchFamily="18" charset="0"/>
              </a:rPr>
              <a:t>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RETURNS </a:t>
            </a:r>
            <a:r>
              <a:rPr lang="en-US" dirty="0" err="1">
                <a:latin typeface="Georgia" panose="02040502050405020303" pitchFamily="18" charset="0"/>
              </a:rPr>
              <a:t>data_type</a:t>
            </a:r>
            <a:r>
              <a:rPr lang="en-US" dirty="0">
                <a:latin typeface="Georgia" panose="02040502050405020303" pitchFamily="18" charset="0"/>
              </a:rPr>
              <a:t> 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statements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RETURN value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FUNCTION </a:t>
            </a:r>
            <a:r>
              <a:rPr lang="en-US" dirty="0" err="1">
                <a:latin typeface="Georgia" panose="02040502050405020303" pitchFamily="18" charset="0"/>
              </a:rPr>
              <a:t>udfNet_Sales</a:t>
            </a:r>
            <a:r>
              <a:rPr lang="en-US" dirty="0">
                <a:latin typeface="Georgia" panose="02040502050405020303" pitchFamily="18" charset="0"/>
              </a:rPr>
              <a:t>(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@quantity INT,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@price DEC(10,2),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@discount DEC(3,2)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RETURNS DEC(10,2)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RETURN @quantity * @price * (1 - @discount);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END;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0E26D-3CBF-8050-CE66-9564F18B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2EDE-5110-354E-854D-69757F0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E441-6804-F7F6-5EC2-8C56B780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36525"/>
            <a:ext cx="11887200" cy="658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SQL Server also allows us to modify the scalar function by using the ALTER keyword. Here is the syntax to do this: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ALTER FUNCTION </a:t>
            </a:r>
            <a:r>
              <a:rPr lang="en-US" dirty="0" err="1">
                <a:latin typeface="Georgia" panose="02040502050405020303" pitchFamily="18" charset="0"/>
              </a:rPr>
              <a:t>schema_name.function_name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parameter_list</a:t>
            </a:r>
            <a:r>
              <a:rPr lang="en-US" dirty="0">
                <a:latin typeface="Georgia" panose="02040502050405020303" pitchFamily="18" charset="0"/>
              </a:rPr>
              <a:t>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RETURNS </a:t>
            </a:r>
            <a:r>
              <a:rPr lang="en-US" dirty="0" err="1">
                <a:latin typeface="Georgia" panose="02040502050405020303" pitchFamily="18" charset="0"/>
              </a:rPr>
              <a:t>data_type</a:t>
            </a:r>
            <a:r>
              <a:rPr lang="en-US" dirty="0">
                <a:latin typeface="Georgia" panose="02040502050405020303" pitchFamily="18" charset="0"/>
              </a:rPr>
              <a:t> 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statements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RETURN value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use the below statement to remove the scalar function from the SQL Server database: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DROP FUNCTION [</a:t>
            </a:r>
            <a:r>
              <a:rPr lang="en-US" dirty="0" err="1">
                <a:latin typeface="Georgia" panose="02040502050405020303" pitchFamily="18" charset="0"/>
              </a:rPr>
              <a:t>schema_name</a:t>
            </a:r>
            <a:r>
              <a:rPr lang="en-US" dirty="0">
                <a:latin typeface="Georgia" panose="02040502050405020303" pitchFamily="18" charset="0"/>
              </a:rPr>
              <a:t>.]</a:t>
            </a:r>
            <a:r>
              <a:rPr lang="en-US" dirty="0" err="1">
                <a:latin typeface="Georgia" panose="02040502050405020303" pitchFamily="18" charset="0"/>
              </a:rPr>
              <a:t>function_name</a:t>
            </a:r>
            <a:r>
              <a:rPr lang="en-US" dirty="0">
                <a:latin typeface="Georgia" panose="02040502050405020303" pitchFamily="18" charset="0"/>
              </a:rPr>
              <a:t>;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76931-5DAF-868D-A512-0B18579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B59B7-53AF-BFD1-1328-FF840E04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41</TotalTime>
  <Words>1839</Words>
  <Application>Microsoft Office PowerPoint</Application>
  <PresentationFormat>Widescreen</PresentationFormat>
  <Paragraphs>284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Wingdings</vt:lpstr>
      <vt:lpstr>ICT Basic Theme</vt:lpstr>
      <vt:lpstr> Stored Procedures &amp; Injections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Stored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INJECTION</vt:lpstr>
      <vt:lpstr>SQL Injection Using Multiple Statement</vt:lpstr>
      <vt:lpstr>PowerPoint Presentation</vt:lpstr>
      <vt:lpstr>SQL Injection Using Always True Condition</vt:lpstr>
      <vt:lpstr>How to Protect SQL Statements From Injections?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Stored Procedures</dc:title>
  <dc:creator>sarihaashanmugasundaram@gmail.com</dc:creator>
  <cp:lastModifiedBy>sarihaashanmugasundaram@gmail.com</cp:lastModifiedBy>
  <cp:revision>23</cp:revision>
  <dcterms:created xsi:type="dcterms:W3CDTF">2023-05-29T17:32:53Z</dcterms:created>
  <dcterms:modified xsi:type="dcterms:W3CDTF">2023-06-21T08:42:44Z</dcterms:modified>
</cp:coreProperties>
</file>