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71" r:id="rId11"/>
    <p:sldId id="264" r:id="rId12"/>
    <p:sldId id="272" r:id="rId13"/>
    <p:sldId id="265" r:id="rId14"/>
    <p:sldId id="266" r:id="rId15"/>
    <p:sldId id="267" r:id="rId16"/>
    <p:sldId id="268" r:id="rId17"/>
    <p:sldId id="269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B0EA4-B4DC-326E-6D5D-5E2D139A0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9988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939C0-40CA-89E4-C146-B212E439D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55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6BB94-0024-A1B1-676D-3344605E1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2760" y="6356350"/>
            <a:ext cx="2743200" cy="3651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defRPr sz="1400" b="1">
                <a:solidFill>
                  <a:srgbClr val="FF8B37"/>
                </a:solidFill>
              </a:defRPr>
            </a:lvl1pPr>
          </a:lstStyle>
          <a:p>
            <a:r>
              <a:rPr lang="en-IN" dirty="0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97940-2C58-1613-E123-6DDD0303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1AEE35B-EB9C-00F8-69E3-A61AB35E6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20" y="114905"/>
            <a:ext cx="2194560" cy="9068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F7F60E-D9C1-03D4-79DD-717DE0406607}"/>
              </a:ext>
            </a:extLst>
          </p:cNvPr>
          <p:cNvSpPr txBox="1"/>
          <p:nvPr/>
        </p:nvSpPr>
        <p:spPr>
          <a:xfrm>
            <a:off x="5602275" y="1157754"/>
            <a:ext cx="98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Presents</a:t>
            </a:r>
          </a:p>
        </p:txBody>
      </p:sp>
    </p:spTree>
    <p:extLst>
      <p:ext uri="{BB962C8B-B14F-4D97-AF65-F5344CB8AC3E}">
        <p14:creationId xmlns:p14="http://schemas.microsoft.com/office/powerpoint/2010/main" val="276576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0074-28FB-BB92-1334-D3199538B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4B89C-E1B4-11C7-BD5F-12CEA1E62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9A6FC-871A-08A2-36CE-71B509CE4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51B4E-5575-4A78-B131-68CA26BC193F}" type="datetime1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AC8DD-F950-5BE5-E4E7-121D5941C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2A425-3FF3-3365-D49E-BBDD426BB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96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8931A1-7258-F68D-94DD-E74D7DE1AD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76F33-C629-F305-B184-04006A27F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B77F6-1334-F1B2-C639-554A293C7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78E5-3397-4B27-AE7A-920628AB8853}" type="datetime1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B7234-63D7-35A5-7F62-FDC4F3FD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79070-1721-11B6-98C9-21898196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02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31408-42B5-048B-604E-DC3C6B5F7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20675"/>
            <a:ext cx="961644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20C93-6881-5562-8115-9DE448BA7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825625"/>
            <a:ext cx="110947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5E45B-4B06-4607-CA1B-D8C33E810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3240" y="6356350"/>
            <a:ext cx="4114800" cy="365125"/>
          </a:xfrm>
        </p:spPr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C3F43-42D4-B0E8-A909-EC0F0B5B2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25560" y="6356350"/>
            <a:ext cx="2743200" cy="365125"/>
          </a:xfrm>
        </p:spPr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AE49820-F2D7-5F64-EE38-DAED2F98C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360" y="136525"/>
            <a:ext cx="1432560" cy="59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17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1C01-395F-0777-13F4-257E0B948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7DE9F-7CBA-439C-6B80-6036E8D25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7F607-5560-B262-0980-239ED914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8325-8C1D-4B03-A87C-3333D6EF1138}" type="datetime1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4DA0A-3FC5-EC03-EB3D-6E41FF07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1EE97-89F1-FB29-A042-AF9AAEA7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6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BADA-87CE-8C82-A87F-E40CB4E7F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6624C-BA87-CDB7-A54D-F3635CF6F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B491A-1D4C-EDC8-35EA-36A836E66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64F77-6485-9B9C-9BB6-031600B79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29CA-D2F8-42FA-8BC2-6F807D4ED3FC}" type="datetime1">
              <a:rPr lang="en-IN" smtClean="0"/>
              <a:t>21-06-2023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10FCC-33DA-9C94-2C67-618F3BD0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1E08E-556D-B996-60C8-4004DAA7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59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25D2A-9AEC-B95C-116A-99221D76A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DDD43-B53A-07CB-E3C2-7A806D8DD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E2DD3-82F2-97CE-4807-2951B90E2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B666C-DB33-0BF1-8383-35658C760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1B0222-CDCC-4628-176F-B52242F8E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50D6F2-EFA7-E2F6-CB2E-56F0C496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C066E-49BE-4767-9998-353379C5A2DC}" type="datetime1">
              <a:rPr lang="en-IN" smtClean="0"/>
              <a:t>21-06-2023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13E863-FA2F-7C51-6233-113BBF339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F579E7-B028-BF1C-EEDB-48CC0DF4E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29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1336-CDC4-2B09-0BBE-738425B4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DBFDC-32AD-FCFE-AFE0-B95ED378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39A1-3E5E-4E95-8859-FC8E8D062240}" type="datetime1">
              <a:rPr lang="en-IN" smtClean="0"/>
              <a:t>21-06-2023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F93E42-47F8-70CA-3B8C-187F13E7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2204-51A6-1E03-1A7A-EED6ED83F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28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EE1783-8682-6B7B-B009-6F3B4DD29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64C03-1BCE-44FB-A603-B0277149B141}" type="datetime1">
              <a:rPr lang="en-IN" smtClean="0"/>
              <a:t>21-06-2023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33FD71-F38D-ECAA-3A7F-1D6ED3265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3E9B6-9ED3-33BD-3C54-48982C95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16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F80EE-C9E7-60CA-3BC1-FED7806FD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81F3A-97E7-7BD6-9FB6-E79EDEC7E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A2157-2739-28BD-8068-C2D99C853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D990E-7E5B-77EC-526B-BEAF75631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F7B9D-55BA-4E5A-A5EF-B7447534C6A7}" type="datetime1">
              <a:rPr lang="en-IN" smtClean="0"/>
              <a:t>21-06-2023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C717D-5870-155A-BA04-A9CF7CF55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C93C4-4A4B-B56C-0E1A-8A69E28C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29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9C30-A057-B64F-B977-A0576D772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E253BF-90DF-4AA4-DDCE-259909272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A5480-4AE3-D1FE-0E7D-F4D446FDA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01B69-F137-A5F2-F200-D7C195C9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32F2-F369-42C7-968B-30361C0F6E03}" type="datetime1">
              <a:rPr lang="en-IN" smtClean="0"/>
              <a:t>21-06-2023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7EE1A-8167-8271-E341-3AB39335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15E91-D591-0EAF-EE9B-D9D7FF77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30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10B398-F915-5505-94AD-921630506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08474-9A63-8164-7B1F-EBD2D248E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8716F-C3C6-E5B9-1F33-4B5C86ACB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31137-26CA-4C5A-BBF9-67194E68A3A8}" type="datetime1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34610-798B-63E0-7549-3F2DB92C5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A51D3-7D0E-183B-C878-0D8222E9E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45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DED64-42EE-5CD1-7D82-F218DED899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Triggers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47335-0904-A48F-73CA-9B819FFFB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207FA5-9530-91C5-7CD9-B07266D9B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8830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55881-F625-A51F-3922-3FE31DEF2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4" y="136525"/>
            <a:ext cx="11858625" cy="65849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Georgia" panose="02040502050405020303" pitchFamily="18" charset="0"/>
              </a:rPr>
              <a:t>DML Triggers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DML triggers are fired in response to DML events like INSERT, UPDATE, and DELETE statements in the user's table or view.</a:t>
            </a:r>
          </a:p>
          <a:p>
            <a:r>
              <a:rPr lang="en-US" dirty="0">
                <a:latin typeface="Georgia" panose="02040502050405020303" pitchFamily="18" charset="0"/>
              </a:rPr>
              <a:t> It can also be executed in response to DML-like operations performed by system-defined stored procedures.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Georgia" panose="02040502050405020303" pitchFamily="18" charset="0"/>
              </a:rPr>
              <a:t>After Triggers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After trigger fires, when SQL Server completes the triggering action successfully, that fired it. </a:t>
            </a:r>
          </a:p>
          <a:p>
            <a:r>
              <a:rPr lang="en-US" dirty="0">
                <a:latin typeface="Georgia" panose="02040502050405020303" pitchFamily="18" charset="0"/>
              </a:rPr>
              <a:t>Generally, this trigger is executed when a table completes an insert, update or delete operations. </a:t>
            </a:r>
          </a:p>
          <a:p>
            <a:r>
              <a:rPr lang="en-US" dirty="0">
                <a:latin typeface="Georgia" panose="02040502050405020303" pitchFamily="18" charset="0"/>
              </a:rPr>
              <a:t>It is not supported in views. Sometimes it is known as FOR triggers.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EC5E73-FD5D-8842-4A1B-5A7673C5F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C0E6A2-536F-EEF0-07F3-479E4CC27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934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61B9D8B-7156-8E36-0CC0-70356EA2C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248569"/>
            <a:ext cx="4762500" cy="417195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B1DA97-71D9-A2D5-CD25-402F0593C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52371-036D-2238-7F03-997CD4F90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798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D3597-C50F-2DFD-DED6-B6FD16381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25" y="333375"/>
            <a:ext cx="11553825" cy="63881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Georgia" panose="02040502050405020303" pitchFamily="18" charset="0"/>
              </a:rPr>
              <a:t>Instead of Triggers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Instead of Trigger fires before SQL Server begins to execute the triggering operation that triggered it.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 It means that no condition constraint check is needed before the trigger runs. 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As a result, even if the constraint check fails, this trigger will fire. It is the opposite of the AFTER trigger. 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We can create the INSTEAD OF triggers on a table that executes successfully but doesn't contain the table's actual insert, update, or delete operations.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B5F1E2-9982-B94F-AF81-14E6D1F51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831EDD-261E-BE0A-420B-B79022F09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604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6BFE0BE-9F58-8A5E-6D3B-7D7471125F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1448594"/>
            <a:ext cx="5715000" cy="32385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A86A47-4F96-A9BF-2A79-B73C0C678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C073D8-419A-C456-CD04-D913C301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76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895C0-D794-64B6-534A-41127408D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" y="1143000"/>
            <a:ext cx="11120120" cy="5033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  <a:latin typeface="Georgia" panose="02040502050405020303" pitchFamily="18" charset="0"/>
              </a:rPr>
              <a:t>After Triggers syntax in SQL Server:</a:t>
            </a:r>
          </a:p>
          <a:p>
            <a:pPr marL="0" indent="0">
              <a:buNone/>
            </a:pPr>
            <a:endParaRPr lang="en-IN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CREATE TRIGGER </a:t>
            </a:r>
            <a:r>
              <a:rPr lang="en-IN" dirty="0" err="1">
                <a:latin typeface="Georgia" panose="02040502050405020303" pitchFamily="18" charset="0"/>
              </a:rPr>
              <a:t>schema_name.trigger_name</a:t>
            </a:r>
            <a:r>
              <a:rPr lang="en-IN" dirty="0">
                <a:latin typeface="Georgia" panose="02040502050405020303" pitchFamily="18" charset="0"/>
              </a:rPr>
              <a:t> 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ON </a:t>
            </a:r>
            <a:r>
              <a:rPr lang="en-IN" dirty="0" err="1">
                <a:latin typeface="Georgia" panose="02040502050405020303" pitchFamily="18" charset="0"/>
              </a:rPr>
              <a:t>table_name</a:t>
            </a:r>
            <a:r>
              <a:rPr lang="en-IN" dirty="0">
                <a:latin typeface="Georgia" panose="02040502050405020303" pitchFamily="18" charset="0"/>
              </a:rPr>
              <a:t> 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AFTER {INSERT | UPDATE | DELETE} 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AS 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 BEGIN 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    -- Trigger Statements 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    -- Insert, Update, Or Delete Statements 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 END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370D4-76A1-717A-E63A-A3B84900F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BE1393-ECB5-2402-162D-DF20AEBCB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876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C3E7EC7-6C67-560F-DF38-E24FAD6A98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975" y="1258094"/>
            <a:ext cx="5238750" cy="394335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01F56C-125F-EA63-3EA6-1F87A9ECB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B9D74B-1C61-379C-5343-511B34F7B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024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E554F-CA6E-F8AD-357F-949400305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590550"/>
            <a:ext cx="11319510" cy="5586413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  <a:latin typeface="Georgia" panose="02040502050405020303" pitchFamily="18" charset="0"/>
              </a:rPr>
              <a:t>Instead of Triggers syntax in SQL Server:</a:t>
            </a:r>
          </a:p>
          <a:p>
            <a:pPr marL="0" indent="0">
              <a:buNone/>
            </a:pPr>
            <a:endParaRPr lang="en-IN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CREATE TRIGGER </a:t>
            </a:r>
            <a:r>
              <a:rPr lang="en-IN" dirty="0" err="1">
                <a:latin typeface="Georgia" panose="02040502050405020303" pitchFamily="18" charset="0"/>
              </a:rPr>
              <a:t>schema_name.trigger_name</a:t>
            </a:r>
            <a:r>
              <a:rPr lang="en-IN" dirty="0">
                <a:latin typeface="Georgia" panose="02040502050405020303" pitchFamily="18" charset="0"/>
              </a:rPr>
              <a:t> 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ON </a:t>
            </a:r>
            <a:r>
              <a:rPr lang="en-IN" dirty="0" err="1">
                <a:latin typeface="Georgia" panose="02040502050405020303" pitchFamily="18" charset="0"/>
              </a:rPr>
              <a:t>table_name</a:t>
            </a:r>
            <a:r>
              <a:rPr lang="en-IN" dirty="0">
                <a:latin typeface="Georgia" panose="02040502050405020303" pitchFamily="18" charset="0"/>
              </a:rPr>
              <a:t> 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INSTEAD OF {INSERT | UPDATE | DELETE} 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AS 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 BEGIN 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    -- trigger statements 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    -- Insert, Update, or Delete commands 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 END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DA359C-ECF1-5E8B-9574-0BA99F6FC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3D042A-B742-E505-EEE5-C419793C5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73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B00FB-A869-06AD-2889-A22EA8E60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285750"/>
            <a:ext cx="11477625" cy="643572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Georgia" panose="02040502050405020303" pitchFamily="18" charset="0"/>
              </a:rPr>
              <a:t>Modify Triggers using SQL Command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We can use the ALTER TRIGGER statement to modify the triggers in MS SQL. The following statement allows us to do modifications to the triggers: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ALTER TRIGGER [</a:t>
            </a:r>
            <a:r>
              <a:rPr lang="en-US" dirty="0" err="1">
                <a:latin typeface="Georgia" panose="02040502050405020303" pitchFamily="18" charset="0"/>
              </a:rPr>
              <a:t>dbo</a:t>
            </a:r>
            <a:r>
              <a:rPr lang="en-US" dirty="0">
                <a:latin typeface="Georgia" panose="02040502050405020303" pitchFamily="18" charset="0"/>
              </a:rPr>
              <a:t>].[</a:t>
            </a:r>
            <a:r>
              <a:rPr lang="en-US" dirty="0" err="1">
                <a:latin typeface="Georgia" panose="02040502050405020303" pitchFamily="18" charset="0"/>
              </a:rPr>
              <a:t>triggers_in_sql</a:t>
            </a:r>
            <a:r>
              <a:rPr lang="en-US" dirty="0">
                <a:latin typeface="Georgia" panose="02040502050405020303" pitchFamily="18" charset="0"/>
              </a:rPr>
              <a:t>] 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 ON  [</a:t>
            </a:r>
            <a:r>
              <a:rPr lang="en-US" dirty="0" err="1">
                <a:latin typeface="Georgia" panose="02040502050405020303" pitchFamily="18" charset="0"/>
              </a:rPr>
              <a:t>dbo</a:t>
            </a:r>
            <a:r>
              <a:rPr lang="en-US" dirty="0">
                <a:latin typeface="Georgia" panose="02040502050405020303" pitchFamily="18" charset="0"/>
              </a:rPr>
              <a:t>].[</a:t>
            </a:r>
            <a:r>
              <a:rPr lang="en-US" dirty="0" err="1">
                <a:latin typeface="Georgia" panose="02040502050405020303" pitchFamily="18" charset="0"/>
              </a:rPr>
              <a:t>EmployeeTable</a:t>
            </a:r>
            <a:r>
              <a:rPr lang="en-US" dirty="0">
                <a:latin typeface="Georgia" panose="02040502050405020303" pitchFamily="18" charset="0"/>
              </a:rPr>
              <a:t>] 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 AFTER INSERT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AS 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BEGIN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-- Modify as per your needs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END 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111B6B-B29B-0256-32D1-47B74EED3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3DC334-45B9-3305-D075-B5A2A5D45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687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89277-BD7E-47E6-454F-7CA7300B7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25" y="136525"/>
            <a:ext cx="11591925" cy="63881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Georgia" panose="02040502050405020303" pitchFamily="18" charset="0"/>
              </a:rPr>
              <a:t>How to SHOW Triggers in SQL Server?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SELECT name, </a:t>
            </a:r>
            <a:r>
              <a:rPr lang="en-US" dirty="0" err="1">
                <a:latin typeface="Georgia" panose="02040502050405020303" pitchFamily="18" charset="0"/>
              </a:rPr>
              <a:t>is_instead_of_trigger</a:t>
            </a:r>
            <a:r>
              <a:rPr lang="en-US" dirty="0">
                <a:latin typeface="Georgia" panose="02040502050405020303" pitchFamily="18" charset="0"/>
              </a:rPr>
              <a:t>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FROM </a:t>
            </a:r>
            <a:r>
              <a:rPr lang="en-US" dirty="0" err="1">
                <a:latin typeface="Georgia" panose="02040502050405020303" pitchFamily="18" charset="0"/>
              </a:rPr>
              <a:t>sys.triggers</a:t>
            </a:r>
            <a:r>
              <a:rPr lang="en-US" dirty="0">
                <a:latin typeface="Georgia" panose="02040502050405020303" pitchFamily="18" charset="0"/>
              </a:rPr>
              <a:t>  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WHERE type = 'TR’; 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Georgia" panose="02040502050405020303" pitchFamily="18" charset="0"/>
              </a:rPr>
              <a:t>How to DELETE Triggers in SQL Server?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DROP TRIGGER [IF EXISTS] </a:t>
            </a:r>
            <a:r>
              <a:rPr lang="en-US" dirty="0" err="1">
                <a:latin typeface="Georgia" panose="02040502050405020303" pitchFamily="18" charset="0"/>
              </a:rPr>
              <a:t>schema_name.trigger_name</a:t>
            </a:r>
            <a:r>
              <a:rPr lang="en-US" dirty="0">
                <a:latin typeface="Georgia" panose="02040502050405020303" pitchFamily="18" charset="0"/>
              </a:rPr>
              <a:t>;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If we want to remove more than one trigger at once, we must separate the trigger using the comma operator: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DROP TRIGGER schema_name.trigger_name1, trigger_name2.....n;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We can use the DROP TRIGGER statement in the below format to delete one or more LOGON triggers: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DROP TRIGGER [ IF EXISTS ] trigger_name1, trigger_name2.....n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ON { DATABASE | ALL SERVER };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We can use the DROP TRIGGER statement in the below format to delete one or more DDL triggers: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DROP TRIGGER [ IF EXISTS ] trigger_name1, trigger_name2.....n  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ON ALL SERVER; 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220D22-0BE0-1057-B0B9-04E6B7127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698A1C-63D0-4325-ADA9-0D80B4813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108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320AF-3CDA-E214-B89B-6D909F91D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174624"/>
            <a:ext cx="9616440" cy="1012825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Georgia" panose="02040502050405020303" pitchFamily="18" charset="0"/>
              </a:rPr>
              <a:t>Triggers</a:t>
            </a:r>
            <a:endParaRPr lang="en-IN" b="1" dirty="0">
              <a:solidFill>
                <a:srgbClr val="7030A0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746B6-6B27-62C0-C0C8-2B1DD7EB3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076324"/>
            <a:ext cx="11820525" cy="5607051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A trigger is a set of SQL statements that reside in system memory with unique names. </a:t>
            </a:r>
          </a:p>
          <a:p>
            <a:r>
              <a:rPr lang="en-US" dirty="0">
                <a:latin typeface="Georgia" panose="02040502050405020303" pitchFamily="18" charset="0"/>
              </a:rPr>
              <a:t>It is a specialized category of stored procedure that is called automatically when a database server event occurs.</a:t>
            </a:r>
          </a:p>
          <a:p>
            <a:r>
              <a:rPr lang="en-US" dirty="0">
                <a:latin typeface="Georgia" panose="02040502050405020303" pitchFamily="18" charset="0"/>
              </a:rPr>
              <a:t> Each trigger is always associated with a table.</a:t>
            </a:r>
          </a:p>
          <a:p>
            <a:r>
              <a:rPr lang="en-US" dirty="0">
                <a:latin typeface="Georgia" panose="02040502050405020303" pitchFamily="18" charset="0"/>
              </a:rPr>
              <a:t>A trigger is called a special procedure because it cannot be called directly like a stored procedure. </a:t>
            </a:r>
          </a:p>
          <a:p>
            <a:r>
              <a:rPr lang="en-US" dirty="0">
                <a:latin typeface="Georgia" panose="02040502050405020303" pitchFamily="18" charset="0"/>
              </a:rPr>
              <a:t>The key distinction between the trigger and procedure is that a trigger is called automatically when a data modification event occurs against a table. </a:t>
            </a:r>
          </a:p>
          <a:p>
            <a:r>
              <a:rPr lang="en-US" dirty="0">
                <a:latin typeface="Georgia" panose="02040502050405020303" pitchFamily="18" charset="0"/>
              </a:rPr>
              <a:t>A stored procedure, on the other hand, must be invoked directly.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2B34F3-92DC-E249-363C-C2CD28159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9F827D-6492-9CC7-3418-DD651D279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272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74A07-97EE-D9B7-B490-C638EA680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36525"/>
            <a:ext cx="11734800" cy="65849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The following are the main characteristics that distinguish triggers from stored procedures: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We cannot manually execute/invoked triggers.</a:t>
            </a:r>
          </a:p>
          <a:p>
            <a:r>
              <a:rPr lang="en-US" dirty="0">
                <a:latin typeface="Georgia" panose="02040502050405020303" pitchFamily="18" charset="0"/>
              </a:rPr>
              <a:t>Triggers have no chance of receiving parameters.</a:t>
            </a:r>
          </a:p>
          <a:p>
            <a:r>
              <a:rPr lang="en-US" dirty="0">
                <a:latin typeface="Georgia" panose="02040502050405020303" pitchFamily="18" charset="0"/>
              </a:rPr>
              <a:t>A transaction cannot be committed or rolled back inside a trigger.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Georgia" panose="02040502050405020303" pitchFamily="18" charset="0"/>
              </a:rPr>
              <a:t>Syntax of Trigger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We can create a trigger in SQL Server by using the CREATE TRIGGER :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CREATE TRIGGER </a:t>
            </a:r>
            <a:r>
              <a:rPr lang="en-US" dirty="0" err="1">
                <a:latin typeface="Georgia" panose="02040502050405020303" pitchFamily="18" charset="0"/>
              </a:rPr>
              <a:t>schema.trigger_name</a:t>
            </a:r>
            <a:r>
              <a:rPr lang="en-US" dirty="0">
                <a:latin typeface="Georgia" panose="02040502050405020303" pitchFamily="18" charset="0"/>
              </a:rPr>
              <a:t>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ON </a:t>
            </a:r>
            <a:r>
              <a:rPr lang="en-US" dirty="0" err="1">
                <a:latin typeface="Georgia" panose="02040502050405020303" pitchFamily="18" charset="0"/>
              </a:rPr>
              <a:t>table_name</a:t>
            </a:r>
            <a:r>
              <a:rPr lang="en-US" dirty="0">
                <a:latin typeface="Georgia" panose="02040502050405020303" pitchFamily="18" charset="0"/>
              </a:rPr>
              <a:t>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AFTER  {INSERT, UPDATE, DELETE}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[NOT FOR REPLICATION]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AS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{</a:t>
            </a:r>
            <a:r>
              <a:rPr lang="en-US" dirty="0" err="1">
                <a:latin typeface="Georgia" panose="02040502050405020303" pitchFamily="18" charset="0"/>
              </a:rPr>
              <a:t>SQL_Statements</a:t>
            </a:r>
            <a:r>
              <a:rPr lang="en-US" dirty="0">
                <a:latin typeface="Georgia" panose="02040502050405020303" pitchFamily="18" charset="0"/>
              </a:rPr>
              <a:t>} 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42D7A1-5CBE-A536-406D-BF736B011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13CEF6-02D8-7426-B6D4-930553395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887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126B7-8029-769E-0500-E0484C592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25" y="238125"/>
            <a:ext cx="11763375" cy="648335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Georgia" panose="02040502050405020303" pitchFamily="18" charset="0"/>
              </a:rPr>
              <a:t>When we use triggers?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Triggers will be helpful when we need to execute some events automatically on certain desirable scenarios. 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For example, we have a constantly changing table and need to know the occurrences of changes and when these changes happen. 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If the primary table made any changes in such scenarios, we could create a trigger to insert the desired data into a separate table.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A7A0FD-A22F-D753-7168-B2B2DE3F3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2CB82-B3C3-496E-3728-CF4A98D91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999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7E6FE-C120-6632-7E85-3FE267FA6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25" y="136526"/>
            <a:ext cx="11791949" cy="65849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CREATE TABLE Employee 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( 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Id INT PRIMARY KEY, 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Name VARCHAR(45), 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Salary INT, 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Gender VARCHAR(12), 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  </a:t>
            </a:r>
            <a:r>
              <a:rPr lang="en-IN" dirty="0" err="1">
                <a:latin typeface="Georgia" panose="02040502050405020303" pitchFamily="18" charset="0"/>
              </a:rPr>
              <a:t>DepartmentId</a:t>
            </a:r>
            <a:r>
              <a:rPr lang="en-IN" dirty="0">
                <a:latin typeface="Georgia" panose="02040502050405020303" pitchFamily="18" charset="0"/>
              </a:rPr>
              <a:t> INT 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) 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Next, we will insert some record into this table as follows:</a:t>
            </a:r>
          </a:p>
          <a:p>
            <a:pPr marL="0" indent="0">
              <a:buNone/>
            </a:pPr>
            <a:endParaRPr lang="en-IN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INSERT INTO Employee VALUES (1,'Steffan', 82000, 'Male', 3), 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(2,'Amelie', 52000, 'Female', 2), 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(3,'Antonio', 25000, 'male', 1), 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(4,'Marco', 47000, 'Male', 2),  </a:t>
            </a: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(5,'Eliana', 46000, 'Female', 3) </a:t>
            </a:r>
          </a:p>
          <a:p>
            <a:pPr marL="0" indent="0">
              <a:buNone/>
            </a:pPr>
            <a:endParaRPr lang="en-IN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dirty="0">
                <a:latin typeface="Georgia" panose="02040502050405020303" pitchFamily="18" charset="0"/>
              </a:rPr>
              <a:t>SELECT * FROM Employee;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8EE200-1CC3-41FE-2DD7-83C3BC493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FDC87-9564-C288-3817-D37686F8C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521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AB0F0-91A7-747F-A1D5-FE81ACE32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49" y="228600"/>
            <a:ext cx="11553825" cy="63817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CREATE TRIGGER </a:t>
            </a:r>
            <a:r>
              <a:rPr lang="en-US" dirty="0" err="1">
                <a:latin typeface="Georgia" panose="02040502050405020303" pitchFamily="18" charset="0"/>
              </a:rPr>
              <a:t>trInsertEmployee</a:t>
            </a:r>
            <a:r>
              <a:rPr lang="en-US" dirty="0">
                <a:latin typeface="Georgia" panose="02040502050405020303" pitchFamily="18" charset="0"/>
              </a:rPr>
              <a:t> 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ON Employee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FOR INSERT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AS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BEGIN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Declare @Id int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SELECT @Id = Id from inserted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INSERT INTO </a:t>
            </a:r>
            <a:r>
              <a:rPr lang="en-US" dirty="0" err="1">
                <a:latin typeface="Georgia" panose="02040502050405020303" pitchFamily="18" charset="0"/>
              </a:rPr>
              <a:t>Employee_Audit_Test</a:t>
            </a:r>
            <a:r>
              <a:rPr lang="en-US" dirty="0">
                <a:latin typeface="Georgia" panose="02040502050405020303" pitchFamily="18" charset="0"/>
              </a:rPr>
              <a:t>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VALUES ('New employee with Id = ' + CAST(@Id AS VARCHAR(10)) + ' is added at ' + CAST(</a:t>
            </a:r>
            <a:r>
              <a:rPr lang="en-US" dirty="0" err="1">
                <a:latin typeface="Georgia" panose="02040502050405020303" pitchFamily="18" charset="0"/>
              </a:rPr>
              <a:t>Getdate</a:t>
            </a:r>
            <a:r>
              <a:rPr lang="en-US" dirty="0">
                <a:latin typeface="Georgia" panose="02040502050405020303" pitchFamily="18" charset="0"/>
              </a:rPr>
              <a:t>() AS VARCHAR(22)))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END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After creating a trigger, we will try to add the following record into the table:</a:t>
            </a: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INSERT INTO Employee VALUES (6,'Peter', 62000, 'Male', 3) </a:t>
            </a:r>
          </a:p>
          <a:p>
            <a:pPr marL="0" indent="0">
              <a:buNone/>
            </a:pP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EC23A-E853-ED9D-4A66-629F063D5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1A89C9-D82F-D05E-8855-076788711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718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40041-E184-BD39-9B8D-FACC8DDD5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295275"/>
            <a:ext cx="11715750" cy="6426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CREATE TRIGGER </a:t>
            </a:r>
            <a:r>
              <a:rPr lang="en-US" dirty="0" err="1">
                <a:latin typeface="Georgia" panose="02040502050405020303" pitchFamily="18" charset="0"/>
              </a:rPr>
              <a:t>trDeleteEmployee</a:t>
            </a:r>
            <a:r>
              <a:rPr lang="en-US" dirty="0">
                <a:latin typeface="Georgia" panose="02040502050405020303" pitchFamily="18" charset="0"/>
              </a:rPr>
              <a:t> 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ON Employee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FOR DELETE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AS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BEGIN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Declare @Id int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SELECT @Id = Id from deleted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INSERT INTO </a:t>
            </a:r>
            <a:r>
              <a:rPr lang="en-US" dirty="0" err="1">
                <a:latin typeface="Georgia" panose="02040502050405020303" pitchFamily="18" charset="0"/>
              </a:rPr>
              <a:t>Employee_Audit_Test</a:t>
            </a:r>
            <a:r>
              <a:rPr lang="en-US" dirty="0">
                <a:latin typeface="Georgia" panose="02040502050405020303" pitchFamily="18" charset="0"/>
              </a:rPr>
              <a:t>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VALUES ('An existing employee with Id = ' + CAST(@Id AS VARCHAR(10)) + ' is deleted at ' + CAST(</a:t>
            </a:r>
            <a:r>
              <a:rPr lang="en-US" dirty="0" err="1">
                <a:latin typeface="Georgia" panose="02040502050405020303" pitchFamily="18" charset="0"/>
              </a:rPr>
              <a:t>Getdate</a:t>
            </a:r>
            <a:r>
              <a:rPr lang="en-US" dirty="0">
                <a:latin typeface="Georgia" panose="02040502050405020303" pitchFamily="18" charset="0"/>
              </a:rPr>
              <a:t>() AS VARCHAR(22))) 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END 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After creating a trigger, we will delete a record from the Employee table: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DELETE FROM Employee WHERE Id = 2; 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5533CC-03C6-5BB9-16DA-0FBAFE87E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EA05D2-09A2-D80F-939D-E4B0C4C59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178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82FE0-1D75-23A8-B8B9-F9949A48B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228600"/>
            <a:ext cx="11563350" cy="63246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Georgia" panose="02040502050405020303" pitchFamily="18" charset="0"/>
              </a:rPr>
              <a:t>Types of SQL Server Triggers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E2278-95D8-AFD1-316A-8CCEA33DE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2B2E-44D7-6F3F-E0A6-3AADB0E1D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8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664288-EAA6-5710-0847-EB9A23574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5" y="1028699"/>
            <a:ext cx="5562600" cy="428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886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6D900-0EC0-BB6C-16E7-4D85FB90A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" y="314325"/>
            <a:ext cx="11649075" cy="640715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Georgia" panose="02040502050405020303" pitchFamily="18" charset="0"/>
              </a:rPr>
              <a:t>DDL Triggers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DDL triggers are fired in response to the DDL events, such as CREATE, ALTER, and DROP statements. 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We can create these triggers at the database level or server level, depending on the type of DDL events.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 It can also be executed in response to certain system-defined stored procedures that do DDL-like operations.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9A59C5-607A-ED90-2FF7-359D8BAF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77D522-C234-8A71-815E-F39596E9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017063"/>
      </p:ext>
    </p:extLst>
  </p:cSld>
  <p:clrMapOvr>
    <a:masterClrMapping/>
  </p:clrMapOvr>
</p:sld>
</file>

<file path=ppt/theme/theme1.xml><?xml version="1.0" encoding="utf-8"?>
<a:theme xmlns:a="http://schemas.openxmlformats.org/drawingml/2006/main" name="ICT Basic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CT Basic Theme" id="{98E71BC8-CEE5-4A46-949E-391C0C874B8F}" vid="{96F7FA2A-5830-4612-98C6-3C5F1D18D75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ICT Basic Theme (1) (2)</Template>
  <TotalTime>23</TotalTime>
  <Words>1183</Words>
  <Application>Microsoft Office PowerPoint</Application>
  <PresentationFormat>Widescreen</PresentationFormat>
  <Paragraphs>187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Georgia</vt:lpstr>
      <vt:lpstr>ICT Basic Theme</vt:lpstr>
      <vt:lpstr>Triggers</vt:lpstr>
      <vt:lpstr>Triggers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Triggers</dc:title>
  <dc:creator>sarihaashanmugasundaram@gmail.com</dc:creator>
  <cp:lastModifiedBy>sarihaashanmugasundaram@gmail.com</cp:lastModifiedBy>
  <cp:revision>23</cp:revision>
  <dcterms:created xsi:type="dcterms:W3CDTF">2023-05-29T18:16:26Z</dcterms:created>
  <dcterms:modified xsi:type="dcterms:W3CDTF">2023-06-21T08:43:06Z</dcterms:modified>
</cp:coreProperties>
</file>