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fld id="{C1051B4E-5575-4A78-B131-68CA26BC193F}" type="datetime1">
              <a:rPr lang="en-IN" smtClean="0"/>
              <a:t>29-05-2023</a:t>
            </a:fld>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fld id="{7A1378E5-3397-4B27-AE7A-920628AB8853}" type="datetime1">
              <a:rPr lang="en-IN" smtClean="0"/>
              <a:t>29-05-2023</a:t>
            </a:fld>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fld id="{0BFA8325-8C1D-4B03-A87C-3333D6EF1138}" type="datetime1">
              <a:rPr lang="en-IN" smtClean="0"/>
              <a:t>29-05-2023</a:t>
            </a:fld>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fld id="{628F29CA-D2F8-42FA-8BC2-6F807D4ED3FC}" type="datetime1">
              <a:rPr lang="en-IN" smtClean="0"/>
              <a:t>29-05-2023</a:t>
            </a:fld>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fld id="{BD2C066E-49BE-4767-9998-353379C5A2DC}" type="datetime1">
              <a:rPr lang="en-IN" smtClean="0"/>
              <a:t>29-05-2023</a:t>
            </a:fld>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fld id="{6F6A39A1-3E5E-4E95-8859-FC8E8D062240}" type="datetime1">
              <a:rPr lang="en-IN" smtClean="0"/>
              <a:t>29-05-2023</a:t>
            </a:fld>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fld id="{16A64C03-1BCE-44FB-A603-B0277149B141}" type="datetime1">
              <a:rPr lang="en-IN" smtClean="0"/>
              <a:t>29-05-2023</a:t>
            </a:fld>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fld id="{277F7B9D-55BA-4E5A-A5EF-B7447534C6A7}" type="datetime1">
              <a:rPr lang="en-IN" smtClean="0"/>
              <a:t>29-05-2023</a:t>
            </a:fld>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fld id="{E79D32F2-F369-42C7-968B-30361C0F6E03}" type="datetime1">
              <a:rPr lang="en-IN" smtClean="0"/>
              <a:t>29-05-2023</a:t>
            </a:fld>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31137-26CA-4C5A-BBF9-67194E68A3A8}" type="datetime1">
              <a:rPr lang="en-IN" smtClean="0"/>
              <a:t>29-05-2023</a:t>
            </a:fld>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219B-C3FB-DB81-2895-5836019888C7}"/>
              </a:ext>
            </a:extLst>
          </p:cNvPr>
          <p:cNvSpPr>
            <a:spLocks noGrp="1"/>
          </p:cNvSpPr>
          <p:nvPr>
            <p:ph type="ctrTitle"/>
          </p:nvPr>
        </p:nvSpPr>
        <p:spPr/>
        <p:txBody>
          <a:bodyPr/>
          <a:lstStyle/>
          <a:p>
            <a:r>
              <a:rPr lang="en-US" dirty="0"/>
              <a:t>SQL Server Management Studio</a:t>
            </a:r>
            <a:endParaRPr lang="en-IN" dirty="0"/>
          </a:p>
        </p:txBody>
      </p:sp>
      <p:sp>
        <p:nvSpPr>
          <p:cNvPr id="4" name="Footer Placeholder 3">
            <a:extLst>
              <a:ext uri="{FF2B5EF4-FFF2-40B4-BE49-F238E27FC236}">
                <a16:creationId xmlns:a16="http://schemas.microsoft.com/office/drawing/2014/main" id="{80018056-E146-6247-8B96-024928F3036D}"/>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160591D7-2589-F9DA-8E78-2E1C03E2CB9B}"/>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338407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F3A96E0-659C-2925-0B68-4F43D752D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8900" y="1253331"/>
            <a:ext cx="5038849" cy="4351338"/>
          </a:xfrm>
        </p:spPr>
      </p:pic>
      <p:sp>
        <p:nvSpPr>
          <p:cNvPr id="4" name="Footer Placeholder 3">
            <a:extLst>
              <a:ext uri="{FF2B5EF4-FFF2-40B4-BE49-F238E27FC236}">
                <a16:creationId xmlns:a16="http://schemas.microsoft.com/office/drawing/2014/main" id="{E4EF3CA4-45BB-834B-7958-0B1E1927DFBF}"/>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4C1A392A-FE4B-4E4A-9E95-57A73508D48F}"/>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2569908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51D622-7601-11B4-22F0-A8D4E6CE8EC1}"/>
              </a:ext>
            </a:extLst>
          </p:cNvPr>
          <p:cNvSpPr>
            <a:spLocks noGrp="1"/>
          </p:cNvSpPr>
          <p:nvPr>
            <p:ph idx="1"/>
          </p:nvPr>
        </p:nvSpPr>
        <p:spPr>
          <a:xfrm>
            <a:off x="238125" y="333375"/>
            <a:ext cx="11405235" cy="6286500"/>
          </a:xfrm>
        </p:spPr>
        <p:txBody>
          <a:bodyPr/>
          <a:lstStyle/>
          <a:p>
            <a:pPr marL="0" indent="0">
              <a:buNone/>
            </a:pPr>
            <a:r>
              <a:rPr lang="en-US" b="0" i="0" dirty="0">
                <a:solidFill>
                  <a:srgbClr val="333333"/>
                </a:solidFill>
                <a:effectLst/>
                <a:latin typeface="Georgia" panose="02040502050405020303" pitchFamily="18" charset="0"/>
              </a:rPr>
              <a:t>Step 5:When SSMS Setup is finished, it will show the screen below with the "</a:t>
            </a:r>
            <a:r>
              <a:rPr lang="en-US" b="1" i="0" dirty="0">
                <a:solidFill>
                  <a:srgbClr val="333333"/>
                </a:solidFill>
                <a:effectLst/>
                <a:latin typeface="Georgia" panose="02040502050405020303" pitchFamily="18" charset="0"/>
              </a:rPr>
              <a:t>Setup Completed</a:t>
            </a:r>
            <a:r>
              <a:rPr lang="en-US" b="0" i="0" dirty="0">
                <a:solidFill>
                  <a:srgbClr val="333333"/>
                </a:solidFill>
                <a:effectLst/>
                <a:latin typeface="Georgia" panose="02040502050405020303" pitchFamily="18" charset="0"/>
              </a:rPr>
              <a:t>" message. It's possible that we may prompt us to restart our computer.</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0295EFB5-7A8B-56F7-743F-89847FC16E3A}"/>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73271E87-29AB-7508-D787-44B29D1540BC}"/>
              </a:ext>
            </a:extLst>
          </p:cNvPr>
          <p:cNvSpPr>
            <a:spLocks noGrp="1"/>
          </p:cNvSpPr>
          <p:nvPr>
            <p:ph type="sldNum" sz="quarter" idx="12"/>
          </p:nvPr>
        </p:nvSpPr>
        <p:spPr/>
        <p:txBody>
          <a:bodyPr/>
          <a:lstStyle/>
          <a:p>
            <a:fld id="{FACB5482-D393-4E2D-8FB7-B68A06B80F1E}" type="slidenum">
              <a:rPr lang="en-IN" smtClean="0"/>
              <a:t>11</a:t>
            </a:fld>
            <a:endParaRPr lang="en-IN"/>
          </a:p>
        </p:txBody>
      </p:sp>
      <p:pic>
        <p:nvPicPr>
          <p:cNvPr id="7" name="Picture 6">
            <a:extLst>
              <a:ext uri="{FF2B5EF4-FFF2-40B4-BE49-F238E27FC236}">
                <a16:creationId xmlns:a16="http://schemas.microsoft.com/office/drawing/2014/main" id="{BD87FC48-6E9E-3790-F8F3-67FCAE60F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187" y="1593850"/>
            <a:ext cx="5514975" cy="4762500"/>
          </a:xfrm>
          <a:prstGeom prst="rect">
            <a:avLst/>
          </a:prstGeom>
        </p:spPr>
      </p:pic>
    </p:spTree>
    <p:extLst>
      <p:ext uri="{BB962C8B-B14F-4D97-AF65-F5344CB8AC3E}">
        <p14:creationId xmlns:p14="http://schemas.microsoft.com/office/powerpoint/2010/main" val="132183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D3979-1D1E-9DD2-038D-589C32B8AC7A}"/>
              </a:ext>
            </a:extLst>
          </p:cNvPr>
          <p:cNvSpPr>
            <a:spLocks noGrp="1"/>
          </p:cNvSpPr>
          <p:nvPr>
            <p:ph idx="1"/>
          </p:nvPr>
        </p:nvSpPr>
        <p:spPr>
          <a:xfrm>
            <a:off x="133350" y="136525"/>
            <a:ext cx="11668125" cy="6584950"/>
          </a:xfrm>
        </p:spPr>
        <p:txBody>
          <a:bodyPr/>
          <a:lstStyle/>
          <a:p>
            <a:pPr marL="0" indent="0">
              <a:buNone/>
            </a:pPr>
            <a:r>
              <a:rPr lang="en-US" dirty="0"/>
              <a:t>How to access SQL Server Management Studio</a:t>
            </a:r>
          </a:p>
          <a:p>
            <a:pPr marL="0" indent="0">
              <a:buNone/>
            </a:pPr>
            <a:r>
              <a:rPr lang="en-US" dirty="0"/>
              <a:t>We can use the following steps to access SQL Server Management Studio (SSMS):</a:t>
            </a:r>
          </a:p>
          <a:p>
            <a:pPr marL="0" indent="0">
              <a:buNone/>
            </a:pPr>
            <a:r>
              <a:rPr lang="en-US" dirty="0"/>
              <a:t>Go to Start Menu&gt;Programs&gt;Microsoft SQL Server Tools 18&gt; Microsoft SSMS 18.</a:t>
            </a:r>
            <a:endParaRPr lang="en-IN" dirty="0"/>
          </a:p>
        </p:txBody>
      </p:sp>
      <p:sp>
        <p:nvSpPr>
          <p:cNvPr id="4" name="Footer Placeholder 3">
            <a:extLst>
              <a:ext uri="{FF2B5EF4-FFF2-40B4-BE49-F238E27FC236}">
                <a16:creationId xmlns:a16="http://schemas.microsoft.com/office/drawing/2014/main" id="{E3360220-4A67-78A7-6C6B-531A8B244A0D}"/>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2303034C-1669-D202-D816-B3ED8343F271}"/>
              </a:ext>
            </a:extLst>
          </p:cNvPr>
          <p:cNvSpPr>
            <a:spLocks noGrp="1"/>
          </p:cNvSpPr>
          <p:nvPr>
            <p:ph type="sldNum" sz="quarter" idx="12"/>
          </p:nvPr>
        </p:nvSpPr>
        <p:spPr/>
        <p:txBody>
          <a:bodyPr/>
          <a:lstStyle/>
          <a:p>
            <a:fld id="{FACB5482-D393-4E2D-8FB7-B68A06B80F1E}" type="slidenum">
              <a:rPr lang="en-IN" smtClean="0"/>
              <a:t>12</a:t>
            </a:fld>
            <a:endParaRPr lang="en-IN"/>
          </a:p>
        </p:txBody>
      </p:sp>
      <p:pic>
        <p:nvPicPr>
          <p:cNvPr id="7" name="Picture 6">
            <a:extLst>
              <a:ext uri="{FF2B5EF4-FFF2-40B4-BE49-F238E27FC236}">
                <a16:creationId xmlns:a16="http://schemas.microsoft.com/office/drawing/2014/main" id="{350818DF-EB52-F1E4-3E73-28B4131A1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030" y="2085975"/>
            <a:ext cx="4578032" cy="4535086"/>
          </a:xfrm>
          <a:prstGeom prst="rect">
            <a:avLst/>
          </a:prstGeom>
        </p:spPr>
      </p:pic>
    </p:spTree>
    <p:extLst>
      <p:ext uri="{BB962C8B-B14F-4D97-AF65-F5344CB8AC3E}">
        <p14:creationId xmlns:p14="http://schemas.microsoft.com/office/powerpoint/2010/main" val="269770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AB1E5-641C-2133-087A-35FA97FE9116}"/>
              </a:ext>
            </a:extLst>
          </p:cNvPr>
          <p:cNvSpPr>
            <a:spLocks noGrp="1"/>
          </p:cNvSpPr>
          <p:nvPr>
            <p:ph idx="1"/>
          </p:nvPr>
        </p:nvSpPr>
        <p:spPr>
          <a:xfrm>
            <a:off x="228600" y="285750"/>
            <a:ext cx="7248525" cy="6343650"/>
          </a:xfrm>
        </p:spPr>
        <p:txBody>
          <a:bodyPr/>
          <a:lstStyle/>
          <a:p>
            <a:r>
              <a:rPr lang="en-US" dirty="0">
                <a:latin typeface="Georgia" panose="02040502050405020303" pitchFamily="18" charset="0"/>
              </a:rPr>
              <a:t>The 'Connect to Server' dialogue screen will appear in front of us when we start SSMS. </a:t>
            </a:r>
          </a:p>
          <a:p>
            <a:endParaRPr lang="en-US" dirty="0">
              <a:latin typeface="Georgia" panose="02040502050405020303" pitchFamily="18" charset="0"/>
            </a:endParaRPr>
          </a:p>
          <a:p>
            <a:r>
              <a:rPr lang="en-US" dirty="0">
                <a:latin typeface="Georgia" panose="02040502050405020303" pitchFamily="18" charset="0"/>
              </a:rPr>
              <a:t>Set the Server name and Authentication type of the SQL Server we want to connect to on this screen, then click the Connect button to be connected to 'Data Management Studio’. </a:t>
            </a:r>
          </a:p>
          <a:p>
            <a:endParaRPr lang="en-US" dirty="0">
              <a:latin typeface="Georgia" panose="02040502050405020303" pitchFamily="18" charset="0"/>
            </a:endParaRPr>
          </a:p>
          <a:p>
            <a:r>
              <a:rPr lang="en-US" dirty="0">
                <a:latin typeface="Georgia" panose="02040502050405020303" pitchFamily="18" charset="0"/>
              </a:rPr>
              <a:t>Here the server name defaults to the name chosen during the installation of the MS SQL server.</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344304DC-88BB-869B-0ADB-970F8F4B2166}"/>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56B8EDA0-46C6-79CE-F25D-0FB451005F1A}"/>
              </a:ext>
            </a:extLst>
          </p:cNvPr>
          <p:cNvSpPr>
            <a:spLocks noGrp="1"/>
          </p:cNvSpPr>
          <p:nvPr>
            <p:ph type="sldNum" sz="quarter" idx="12"/>
          </p:nvPr>
        </p:nvSpPr>
        <p:spPr/>
        <p:txBody>
          <a:bodyPr/>
          <a:lstStyle/>
          <a:p>
            <a:fld id="{FACB5482-D393-4E2D-8FB7-B68A06B80F1E}" type="slidenum">
              <a:rPr lang="en-IN" smtClean="0"/>
              <a:t>13</a:t>
            </a:fld>
            <a:endParaRPr lang="en-IN"/>
          </a:p>
        </p:txBody>
      </p:sp>
      <p:pic>
        <p:nvPicPr>
          <p:cNvPr id="7" name="Picture 6">
            <a:extLst>
              <a:ext uri="{FF2B5EF4-FFF2-40B4-BE49-F238E27FC236}">
                <a16:creationId xmlns:a16="http://schemas.microsoft.com/office/drawing/2014/main" id="{221F0D8A-8982-7A7F-0249-A72997FF9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9962" y="1728787"/>
            <a:ext cx="4543425" cy="3000375"/>
          </a:xfrm>
          <a:prstGeom prst="rect">
            <a:avLst/>
          </a:prstGeom>
        </p:spPr>
      </p:pic>
    </p:spTree>
    <p:extLst>
      <p:ext uri="{BB962C8B-B14F-4D97-AF65-F5344CB8AC3E}">
        <p14:creationId xmlns:p14="http://schemas.microsoft.com/office/powerpoint/2010/main" val="4081614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4A863-73E6-B9E6-E80A-3A4491B7583C}"/>
              </a:ext>
            </a:extLst>
          </p:cNvPr>
          <p:cNvSpPr>
            <a:spLocks noGrp="1"/>
          </p:cNvSpPr>
          <p:nvPr>
            <p:ph idx="1"/>
          </p:nvPr>
        </p:nvSpPr>
        <p:spPr>
          <a:xfrm>
            <a:off x="276225" y="136524"/>
            <a:ext cx="11610975" cy="6492875"/>
          </a:xfrm>
        </p:spPr>
        <p:txBody>
          <a:bodyPr>
            <a:normAutofit fontScale="92500" lnSpcReduction="10000"/>
          </a:bodyPr>
          <a:lstStyle/>
          <a:p>
            <a:pPr marL="0" indent="0">
              <a:buNone/>
            </a:pPr>
            <a:r>
              <a:rPr lang="en-US" dirty="0">
                <a:latin typeface="Georgia" panose="02040502050405020303" pitchFamily="18" charset="0"/>
              </a:rPr>
              <a:t>Server type: </a:t>
            </a:r>
          </a:p>
          <a:p>
            <a:pPr marL="0" indent="0">
              <a:buNone/>
            </a:pPr>
            <a:endParaRPr lang="en-US" dirty="0">
              <a:latin typeface="Georgia" panose="02040502050405020303" pitchFamily="18" charset="0"/>
            </a:endParaRPr>
          </a:p>
          <a:p>
            <a:r>
              <a:rPr lang="en-US" dirty="0">
                <a:latin typeface="Georgia" panose="02040502050405020303" pitchFamily="18" charset="0"/>
              </a:rPr>
              <a:t>It is a dropdown menu that allows us to choose one of four MS SQL services options. </a:t>
            </a:r>
          </a:p>
          <a:p>
            <a:r>
              <a:rPr lang="en-US" dirty="0">
                <a:latin typeface="Georgia" panose="02040502050405020303" pitchFamily="18" charset="0"/>
              </a:rPr>
              <a:t>Here we'll be working on the 'Database Engine' that enables us to create and work with databases. </a:t>
            </a:r>
          </a:p>
          <a:p>
            <a:r>
              <a:rPr lang="en-US" dirty="0">
                <a:latin typeface="Georgia" panose="02040502050405020303" pitchFamily="18" charset="0"/>
              </a:rPr>
              <a:t>Some of the examples of other server types are Analysis, Reporting, and Integration Services.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Server name:</a:t>
            </a:r>
          </a:p>
          <a:p>
            <a:pPr marL="0" indent="0">
              <a:buNone/>
            </a:pPr>
            <a:endParaRPr lang="en-US" dirty="0">
              <a:latin typeface="Georgia" panose="02040502050405020303" pitchFamily="18" charset="0"/>
            </a:endParaRPr>
          </a:p>
          <a:p>
            <a:r>
              <a:rPr lang="en-US" dirty="0">
                <a:latin typeface="Georgia" panose="02040502050405020303" pitchFamily="18" charset="0"/>
              </a:rPr>
              <a:t> It is the server's name where MS SQL Server is installed, and we will need to connect with that server. </a:t>
            </a:r>
          </a:p>
          <a:p>
            <a:r>
              <a:rPr lang="en-US" dirty="0">
                <a:latin typeface="Georgia" panose="02040502050405020303" pitchFamily="18" charset="0"/>
              </a:rPr>
              <a:t>In most cases, we refer to the server name as "Machine name/Instance.“</a:t>
            </a:r>
          </a:p>
          <a:p>
            <a:r>
              <a:rPr lang="en-US" dirty="0">
                <a:latin typeface="Georgia" panose="02040502050405020303" pitchFamily="18" charset="0"/>
              </a:rPr>
              <a:t>Here we had given the Instance name to the SQL Server instance during installation.</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45D4DFD8-A241-0AB4-E17F-078ECEABE154}"/>
              </a:ext>
            </a:extLst>
          </p:cNvPr>
          <p:cNvSpPr>
            <a:spLocks noGrp="1"/>
          </p:cNvSpPr>
          <p:nvPr>
            <p:ph type="ftr" sz="quarter" idx="11"/>
          </p:nvPr>
        </p:nvSpPr>
        <p:spPr/>
        <p:txBody>
          <a:bodyPr/>
          <a:lstStyle/>
          <a:p>
            <a:r>
              <a:rPr lang="en-IN" dirty="0"/>
              <a:t>ICT Academy</a:t>
            </a:r>
          </a:p>
        </p:txBody>
      </p:sp>
      <p:sp>
        <p:nvSpPr>
          <p:cNvPr id="5" name="Slide Number Placeholder 4">
            <a:extLst>
              <a:ext uri="{FF2B5EF4-FFF2-40B4-BE49-F238E27FC236}">
                <a16:creationId xmlns:a16="http://schemas.microsoft.com/office/drawing/2014/main" id="{C5918C74-5A03-813B-7063-25D1B23BDEB9}"/>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2938663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F17D1-A5F0-1764-B374-788305073869}"/>
              </a:ext>
            </a:extLst>
          </p:cNvPr>
          <p:cNvSpPr>
            <a:spLocks noGrp="1"/>
          </p:cNvSpPr>
          <p:nvPr>
            <p:ph idx="1"/>
          </p:nvPr>
        </p:nvSpPr>
        <p:spPr>
          <a:xfrm>
            <a:off x="257175" y="476250"/>
            <a:ext cx="11386185" cy="5700713"/>
          </a:xfrm>
        </p:spPr>
        <p:txBody>
          <a:bodyPr/>
          <a:lstStyle/>
          <a:p>
            <a:pPr marL="0" indent="0">
              <a:buNone/>
            </a:pPr>
            <a:r>
              <a:rPr lang="en-US" dirty="0">
                <a:latin typeface="Georgia" panose="02040502050405020303" pitchFamily="18" charset="0"/>
              </a:rPr>
              <a:t>Authentication:</a:t>
            </a:r>
          </a:p>
          <a:p>
            <a:r>
              <a:rPr lang="en-US" dirty="0">
                <a:latin typeface="Georgia" panose="02040502050405020303" pitchFamily="18" charset="0"/>
              </a:rPr>
              <a:t> If we use "Windows Authentication" during SQL Server's installation, this option is set to "Windows Authentication." </a:t>
            </a:r>
          </a:p>
          <a:p>
            <a:r>
              <a:rPr lang="en-US" dirty="0">
                <a:latin typeface="Georgia" panose="02040502050405020303" pitchFamily="18" charset="0"/>
              </a:rPr>
              <a:t>Authentication will be set to "SQL Server Installation" if we have chosen "Mixed Mode (Windows Authentication &amp; Windows Authentication)."</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User name\Password: </a:t>
            </a:r>
          </a:p>
          <a:p>
            <a:r>
              <a:rPr lang="en-US" dirty="0">
                <a:latin typeface="Georgia" panose="02040502050405020303" pitchFamily="18" charset="0"/>
              </a:rPr>
              <a:t>These two fields will be needed when the Authentication is set to other than "Windows Authentication," such as "SQL Server Installation."</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66320710-A3B7-6C62-576E-D8574681DD44}"/>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586C500A-5C3A-4843-BAEC-7D94B3B18C14}"/>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266050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351B4-BABE-FA2F-E1B4-4068FBF670B9}"/>
              </a:ext>
            </a:extLst>
          </p:cNvPr>
          <p:cNvSpPr>
            <a:spLocks noGrp="1"/>
          </p:cNvSpPr>
          <p:nvPr>
            <p:ph idx="1"/>
          </p:nvPr>
        </p:nvSpPr>
        <p:spPr>
          <a:xfrm>
            <a:off x="161925" y="238125"/>
            <a:ext cx="11725275" cy="6483350"/>
          </a:xfrm>
        </p:spPr>
        <p:txBody>
          <a:bodyPr>
            <a:normAutofit fontScale="92500" lnSpcReduction="10000"/>
          </a:bodyPr>
          <a:lstStyle/>
          <a:p>
            <a:pPr marL="0" indent="0">
              <a:buNone/>
            </a:pPr>
            <a:r>
              <a:rPr lang="en-US" b="1" dirty="0">
                <a:solidFill>
                  <a:srgbClr val="0070C0"/>
                </a:solidFill>
                <a:latin typeface="Georgia" panose="02040502050405020303" pitchFamily="18" charset="0"/>
              </a:rPr>
              <a:t>How to access SQL Server Management studio using Command line?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We can also use the Window Command Line tool to launch SQL Server Management Studio. We can do this by using the complete path to ssms.exe. The default location and file name are as follows: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C:\Program Files (x86)\Microsoft SQL Server Management Studio 18\Common7\IDE  </a:t>
            </a:r>
          </a:p>
          <a:p>
            <a:pPr marL="0" indent="0">
              <a:buNone/>
            </a:pPr>
            <a:r>
              <a:rPr lang="en-US" dirty="0">
                <a:latin typeface="Georgia" panose="02040502050405020303" pitchFamily="18" charset="0"/>
              </a:rPr>
              <a:t>Exe name: ssms.exe </a:t>
            </a:r>
          </a:p>
          <a:p>
            <a:pPr marL="0" indent="0">
              <a:buNone/>
            </a:pPr>
            <a:r>
              <a:rPr lang="en-US" dirty="0">
                <a:latin typeface="Georgia" panose="02040502050405020303" pitchFamily="18" charset="0"/>
              </a:rPr>
              <a:t> </a:t>
            </a:r>
          </a:p>
          <a:p>
            <a:pPr marL="0" indent="0">
              <a:buNone/>
            </a:pPr>
            <a:r>
              <a:rPr lang="en-US" dirty="0">
                <a:latin typeface="Georgia" panose="02040502050405020303" pitchFamily="18" charset="0"/>
              </a:rPr>
              <a:t>The steps to access Management Studio through the command line are as follows: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Type CMD into the Search box to open Command Prompt.</a:t>
            </a:r>
          </a:p>
          <a:p>
            <a:pPr marL="0" indent="0">
              <a:buNone/>
            </a:pPr>
            <a:r>
              <a:rPr lang="en-US" dirty="0">
                <a:latin typeface="Georgia" panose="02040502050405020303" pitchFamily="18" charset="0"/>
              </a:rPr>
              <a:t>Next, we need to type the complete path followed by ssms.exe and press Enter.</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E73927D4-3368-2FDD-C946-454536501D64}"/>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9918FBE1-B781-1D1A-9BBD-3AFC1BA1AABB}"/>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3466430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B187FC9-4E42-010D-5956-F365EC2A47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371600"/>
            <a:ext cx="9296399" cy="3019425"/>
          </a:xfrm>
        </p:spPr>
      </p:pic>
      <p:sp>
        <p:nvSpPr>
          <p:cNvPr id="4" name="Footer Placeholder 3">
            <a:extLst>
              <a:ext uri="{FF2B5EF4-FFF2-40B4-BE49-F238E27FC236}">
                <a16:creationId xmlns:a16="http://schemas.microsoft.com/office/drawing/2014/main" id="{C297478B-1FA2-F9B8-7097-D51C84487627}"/>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CD50BA72-49DD-430C-021F-9F485CD071CE}"/>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99090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E08B-D895-DB46-18E7-4D338A5468B0}"/>
              </a:ext>
            </a:extLst>
          </p:cNvPr>
          <p:cNvSpPr>
            <a:spLocks noGrp="1"/>
          </p:cNvSpPr>
          <p:nvPr>
            <p:ph type="title"/>
          </p:nvPr>
        </p:nvSpPr>
        <p:spPr/>
        <p:txBody>
          <a:bodyPr/>
          <a:lstStyle/>
          <a:p>
            <a:pPr algn="ctr"/>
            <a:r>
              <a:rPr lang="en-US" b="1" dirty="0">
                <a:solidFill>
                  <a:srgbClr val="7030A0"/>
                </a:solidFill>
                <a:latin typeface="Georgia" panose="02040502050405020303" pitchFamily="18" charset="0"/>
              </a:rPr>
              <a:t>SSMS</a:t>
            </a:r>
            <a:endParaRPr lang="en-IN" b="1" dirty="0">
              <a:solidFill>
                <a:srgbClr val="7030A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2A82A004-4F41-891A-97F8-59EDBF4CB5AC}"/>
              </a:ext>
            </a:extLst>
          </p:cNvPr>
          <p:cNvSpPr>
            <a:spLocks noGrp="1"/>
          </p:cNvSpPr>
          <p:nvPr>
            <p:ph idx="1"/>
          </p:nvPr>
        </p:nvSpPr>
        <p:spPr>
          <a:xfrm>
            <a:off x="548640" y="1457325"/>
            <a:ext cx="11094720" cy="5080000"/>
          </a:xfrm>
        </p:spPr>
        <p:txBody>
          <a:bodyPr>
            <a:normAutofit/>
          </a:bodyPr>
          <a:lstStyle/>
          <a:p>
            <a:pPr algn="just"/>
            <a:r>
              <a:rPr lang="en-US" b="0" i="0" dirty="0">
                <a:solidFill>
                  <a:srgbClr val="333333"/>
                </a:solidFill>
                <a:effectLst/>
                <a:latin typeface="Georgia" panose="02040502050405020303" pitchFamily="18" charset="0"/>
              </a:rPr>
              <a:t>MS SQL Server Management Studio is a workstation or a client tool which is used to connect to and manage your SQL Server</a:t>
            </a:r>
          </a:p>
          <a:p>
            <a:pPr algn="just"/>
            <a:endParaRPr lang="en-US" b="0" i="0" dirty="0">
              <a:solidFill>
                <a:srgbClr val="333333"/>
              </a:solidFill>
              <a:effectLst/>
              <a:latin typeface="Georgia" panose="02040502050405020303" pitchFamily="18" charset="0"/>
            </a:endParaRPr>
          </a:p>
          <a:p>
            <a:pPr algn="just"/>
            <a:r>
              <a:rPr lang="en-US" b="0" i="0" dirty="0">
                <a:solidFill>
                  <a:srgbClr val="333333"/>
                </a:solidFill>
                <a:effectLst/>
                <a:latin typeface="Georgia" panose="02040502050405020303" pitchFamily="18" charset="0"/>
              </a:rPr>
              <a:t>SQL Server Management Studio (SSMS) is a </a:t>
            </a:r>
            <a:r>
              <a:rPr lang="en-US" b="1" i="0" dirty="0">
                <a:solidFill>
                  <a:srgbClr val="333333"/>
                </a:solidFill>
                <a:effectLst/>
                <a:latin typeface="Georgia" panose="02040502050405020303" pitchFamily="18" charset="0"/>
              </a:rPr>
              <a:t>windows software or a client tool</a:t>
            </a:r>
            <a:r>
              <a:rPr lang="en-US" b="0" i="0" dirty="0">
                <a:solidFill>
                  <a:srgbClr val="333333"/>
                </a:solidFill>
                <a:effectLst/>
                <a:latin typeface="Georgia" panose="02040502050405020303" pitchFamily="18" charset="0"/>
              </a:rPr>
              <a:t> used to connect and work with our SQL Server from a </a:t>
            </a:r>
            <a:r>
              <a:rPr lang="en-US" b="1" i="0" dirty="0">
                <a:solidFill>
                  <a:srgbClr val="333333"/>
                </a:solidFill>
                <a:effectLst/>
                <a:latin typeface="Georgia" panose="02040502050405020303" pitchFamily="18" charset="0"/>
              </a:rPr>
              <a:t>graphical interface</a:t>
            </a:r>
            <a:r>
              <a:rPr lang="en-US" b="0" i="0" dirty="0">
                <a:solidFill>
                  <a:srgbClr val="333333"/>
                </a:solidFill>
                <a:effectLst/>
                <a:latin typeface="Georgia" panose="02040502050405020303" pitchFamily="18" charset="0"/>
              </a:rPr>
              <a:t> instead of using the command line.</a:t>
            </a:r>
          </a:p>
          <a:p>
            <a:pPr algn="just"/>
            <a:endParaRPr lang="en-US" b="0" i="0" dirty="0">
              <a:solidFill>
                <a:srgbClr val="333333"/>
              </a:solidFill>
              <a:effectLst/>
              <a:latin typeface="Georgia" panose="02040502050405020303" pitchFamily="18" charset="0"/>
            </a:endParaRPr>
          </a:p>
          <a:p>
            <a:pPr algn="just"/>
            <a:r>
              <a:rPr lang="en-US" b="0" i="0" dirty="0">
                <a:solidFill>
                  <a:srgbClr val="333333"/>
                </a:solidFill>
                <a:effectLst/>
                <a:latin typeface="Georgia" panose="02040502050405020303" pitchFamily="18" charset="0"/>
              </a:rPr>
              <a:t> Microsoft SQL Server 2005 launched the management studio to work with </a:t>
            </a:r>
            <a:r>
              <a:rPr lang="en-US" b="0" i="0" u="none" strike="noStrike" dirty="0">
                <a:solidFill>
                  <a:srgbClr val="008000"/>
                </a:solidFill>
                <a:effectLst/>
                <a:latin typeface="Georgia" panose="02040502050405020303" pitchFamily="18" charset="0"/>
              </a:rPr>
              <a:t>SQL Server</a:t>
            </a:r>
            <a:r>
              <a:rPr lang="en-US" b="0" i="0" dirty="0">
                <a:solidFill>
                  <a:srgbClr val="333333"/>
                </a:solidFill>
                <a:effectLst/>
                <a:latin typeface="Georgia" panose="02040502050405020303" pitchFamily="18" charset="0"/>
              </a:rPr>
              <a:t> and Azure SQL databases.</a:t>
            </a:r>
          </a:p>
        </p:txBody>
      </p:sp>
      <p:sp>
        <p:nvSpPr>
          <p:cNvPr id="4" name="Footer Placeholder 3">
            <a:extLst>
              <a:ext uri="{FF2B5EF4-FFF2-40B4-BE49-F238E27FC236}">
                <a16:creationId xmlns:a16="http://schemas.microsoft.com/office/drawing/2014/main" id="{A5D68FEF-7F70-9BD5-DE01-DFE14F28CBA7}"/>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09286F02-9741-D1AE-C251-DD00043E78A6}"/>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251673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8C941F-D355-F3B1-A688-38BE53B9DE9E}"/>
              </a:ext>
            </a:extLst>
          </p:cNvPr>
          <p:cNvSpPr>
            <a:spLocks noGrp="1"/>
          </p:cNvSpPr>
          <p:nvPr>
            <p:ph idx="1"/>
          </p:nvPr>
        </p:nvSpPr>
        <p:spPr>
          <a:xfrm>
            <a:off x="523240" y="1012825"/>
            <a:ext cx="11010899" cy="5343525"/>
          </a:xfrm>
        </p:spPr>
        <p:txBody>
          <a:bodyPr/>
          <a:lstStyle/>
          <a:p>
            <a:r>
              <a:rPr lang="en-US" dirty="0">
                <a:latin typeface="Georgia" panose="02040502050405020303" pitchFamily="18" charset="0"/>
              </a:rPr>
              <a:t>It allows DBAs and database developers to configure, manage, and administer all components within SQL Server.</a:t>
            </a:r>
          </a:p>
          <a:p>
            <a:endParaRPr lang="en-US" dirty="0">
              <a:latin typeface="Georgia" panose="02040502050405020303" pitchFamily="18" charset="0"/>
            </a:endParaRPr>
          </a:p>
          <a:p>
            <a:r>
              <a:rPr lang="en-US" dirty="0">
                <a:latin typeface="Georgia" panose="02040502050405020303" pitchFamily="18" charset="0"/>
              </a:rPr>
              <a:t> Its main functionality is to create databases and tables, execute SQL queries for inserting, updating, and deleting data, creating and managing stored procedures, triggers, views, and cursors. </a:t>
            </a:r>
          </a:p>
          <a:p>
            <a:endParaRPr lang="en-US" dirty="0">
              <a:latin typeface="Georgia" panose="02040502050405020303" pitchFamily="18" charset="0"/>
            </a:endParaRPr>
          </a:p>
          <a:p>
            <a:r>
              <a:rPr lang="en-US" dirty="0">
                <a:latin typeface="Georgia" panose="02040502050405020303" pitchFamily="18" charset="0"/>
              </a:rPr>
              <a:t>It also enables us to set privileges (securities) on databases and their objects.</a:t>
            </a:r>
          </a:p>
          <a:p>
            <a:pPr marL="0" indent="0">
              <a:buNone/>
            </a:pPr>
            <a:endParaRPr lang="en-US" dirty="0">
              <a:latin typeface="Georgia" panose="02040502050405020303" pitchFamily="18" charset="0"/>
            </a:endParaRPr>
          </a:p>
        </p:txBody>
      </p:sp>
      <p:sp>
        <p:nvSpPr>
          <p:cNvPr id="4" name="Footer Placeholder 3">
            <a:extLst>
              <a:ext uri="{FF2B5EF4-FFF2-40B4-BE49-F238E27FC236}">
                <a16:creationId xmlns:a16="http://schemas.microsoft.com/office/drawing/2014/main" id="{A2B4D3ED-9B79-B11A-A216-430020014A10}"/>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643D9382-F479-F3D1-35BB-7321AF672E37}"/>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144004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8402C-B315-87EC-E826-4E905E79E221}"/>
              </a:ext>
            </a:extLst>
          </p:cNvPr>
          <p:cNvSpPr>
            <a:spLocks noGrp="1"/>
          </p:cNvSpPr>
          <p:nvPr>
            <p:ph idx="1"/>
          </p:nvPr>
        </p:nvSpPr>
        <p:spPr>
          <a:xfrm>
            <a:off x="438149" y="769938"/>
            <a:ext cx="11077575" cy="5586412"/>
          </a:xfrm>
        </p:spPr>
        <p:txBody>
          <a:bodyPr/>
          <a:lstStyle/>
          <a:p>
            <a:r>
              <a:rPr lang="en-US" dirty="0">
                <a:latin typeface="Georgia" panose="02040502050405020303" pitchFamily="18" charset="0"/>
              </a:rPr>
              <a:t>SSMS also includes tools for deployment, database health monitoring, and reporting. </a:t>
            </a:r>
          </a:p>
          <a:p>
            <a:pPr marL="0" indent="0">
              <a:buNone/>
            </a:pPr>
            <a:endParaRPr lang="en-US" dirty="0">
              <a:latin typeface="Georgia" panose="02040502050405020303" pitchFamily="18" charset="0"/>
            </a:endParaRPr>
          </a:p>
          <a:p>
            <a:r>
              <a:rPr lang="en-US" dirty="0">
                <a:latin typeface="Georgia" panose="02040502050405020303" pitchFamily="18" charset="0"/>
              </a:rPr>
              <a:t>It includes SQL Profiler, which allows us to examine the performance of our SQL databases. </a:t>
            </a:r>
          </a:p>
          <a:p>
            <a:endParaRPr lang="en-US" dirty="0">
              <a:latin typeface="Georgia" panose="02040502050405020303" pitchFamily="18" charset="0"/>
            </a:endParaRPr>
          </a:p>
          <a:p>
            <a:r>
              <a:rPr lang="en-US" dirty="0">
                <a:latin typeface="Georgia" panose="02040502050405020303" pitchFamily="18" charset="0"/>
              </a:rPr>
              <a:t>It's also possible to use it to schedule background work. If we want to connect to a remote SQL Server instance, we'll need this GUI tool or similar software. </a:t>
            </a:r>
          </a:p>
          <a:p>
            <a:endParaRPr lang="en-US" dirty="0">
              <a:latin typeface="Georgia" panose="02040502050405020303" pitchFamily="18" charset="0"/>
            </a:endParaRPr>
          </a:p>
          <a:p>
            <a:r>
              <a:rPr lang="en-US" dirty="0">
                <a:latin typeface="Georgia" panose="02040502050405020303" pitchFamily="18" charset="0"/>
              </a:rPr>
              <a:t>It is used by Administrators, Developers, Testers, etc. </a:t>
            </a:r>
            <a:endParaRPr lang="en-IN" dirty="0"/>
          </a:p>
        </p:txBody>
      </p:sp>
      <p:sp>
        <p:nvSpPr>
          <p:cNvPr id="4" name="Footer Placeholder 3">
            <a:extLst>
              <a:ext uri="{FF2B5EF4-FFF2-40B4-BE49-F238E27FC236}">
                <a16:creationId xmlns:a16="http://schemas.microsoft.com/office/drawing/2014/main" id="{380340BD-37D8-E125-7D9E-9CA480F81890}"/>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1978FF30-2BA2-F8C6-629C-895D1C675FBA}"/>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102091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D093B-9C1A-4E1A-0825-D89C541AFBCD}"/>
              </a:ext>
            </a:extLst>
          </p:cNvPr>
          <p:cNvSpPr>
            <a:spLocks noGrp="1"/>
          </p:cNvSpPr>
          <p:nvPr>
            <p:ph idx="1"/>
          </p:nvPr>
        </p:nvSpPr>
        <p:spPr>
          <a:xfrm>
            <a:off x="219075" y="295275"/>
            <a:ext cx="11424285" cy="6426200"/>
          </a:xfrm>
        </p:spPr>
        <p:txBody>
          <a:bodyPr>
            <a:normAutofit lnSpcReduction="10000"/>
          </a:bodyPr>
          <a:lstStyle/>
          <a:p>
            <a:pPr marL="0" indent="0">
              <a:buNone/>
            </a:pPr>
            <a:r>
              <a:rPr lang="en-US" dirty="0">
                <a:solidFill>
                  <a:srgbClr val="0070C0"/>
                </a:solidFill>
                <a:latin typeface="Georgia" panose="02040502050405020303" pitchFamily="18" charset="0"/>
              </a:rPr>
              <a:t>SSMS System Requirements</a:t>
            </a:r>
          </a:p>
          <a:p>
            <a:pPr marL="0" indent="0">
              <a:buNone/>
            </a:pPr>
            <a:endParaRPr lang="en-US" dirty="0">
              <a:solidFill>
                <a:srgbClr val="0070C0"/>
              </a:solidFill>
              <a:latin typeface="Georgia" panose="02040502050405020303" pitchFamily="18" charset="0"/>
            </a:endParaRPr>
          </a:p>
          <a:p>
            <a:pPr marL="0" indent="0">
              <a:buNone/>
            </a:pPr>
            <a:r>
              <a:rPr lang="en-US" dirty="0">
                <a:latin typeface="Georgia" panose="02040502050405020303" pitchFamily="18" charset="0"/>
              </a:rPr>
              <a:t>The following are the requirements to install the current release of SSMS when used with the latest available service pack:</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It will support the below Operating Systems:</a:t>
            </a:r>
          </a:p>
          <a:p>
            <a:pPr marL="0" indent="0">
              <a:buNone/>
            </a:pPr>
            <a:endParaRPr lang="en-US" dirty="0">
              <a:latin typeface="Georgia" panose="02040502050405020303" pitchFamily="18" charset="0"/>
            </a:endParaRPr>
          </a:p>
          <a:p>
            <a:r>
              <a:rPr lang="en-US" dirty="0">
                <a:latin typeface="Georgia" panose="02040502050405020303" pitchFamily="18" charset="0"/>
              </a:rPr>
              <a:t>Windows 10 (64-bit) version 1607 (10.0.14393) or later</a:t>
            </a:r>
          </a:p>
          <a:p>
            <a:r>
              <a:rPr lang="en-US" dirty="0">
                <a:latin typeface="Georgia" panose="02040502050405020303" pitchFamily="18" charset="0"/>
              </a:rPr>
              <a:t>Windows 8.1 (64-bit)</a:t>
            </a:r>
          </a:p>
          <a:p>
            <a:r>
              <a:rPr lang="en-US" dirty="0">
                <a:latin typeface="Georgia" panose="02040502050405020303" pitchFamily="18" charset="0"/>
              </a:rPr>
              <a:t>Windows Server 2019 (64-bit)</a:t>
            </a:r>
          </a:p>
          <a:p>
            <a:r>
              <a:rPr lang="en-US" dirty="0">
                <a:latin typeface="Georgia" panose="02040502050405020303" pitchFamily="18" charset="0"/>
              </a:rPr>
              <a:t>Windows Server 2016 (64-bit)</a:t>
            </a:r>
          </a:p>
          <a:p>
            <a:r>
              <a:rPr lang="en-US" dirty="0">
                <a:latin typeface="Georgia" panose="02040502050405020303" pitchFamily="18" charset="0"/>
              </a:rPr>
              <a:t>Windows Server 2012 R2 (64-bit)</a:t>
            </a:r>
          </a:p>
          <a:p>
            <a:r>
              <a:rPr lang="en-US" dirty="0">
                <a:latin typeface="Georgia" panose="02040502050405020303" pitchFamily="18" charset="0"/>
              </a:rPr>
              <a:t>Windows Server 2012 (64-bit)</a:t>
            </a:r>
          </a:p>
          <a:p>
            <a:r>
              <a:rPr lang="en-US" dirty="0">
                <a:latin typeface="Georgia" panose="02040502050405020303" pitchFamily="18" charset="0"/>
              </a:rPr>
              <a:t>Windows Server 2008 R2 (64-bit)</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7CF643B3-0681-CA8D-FF7B-6497CAAE6DEB}"/>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D2C53AC2-E77E-5E56-100C-5D2529703A75}"/>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377276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C0C427-1459-7C08-A11D-3AE1B25ABBAE}"/>
              </a:ext>
            </a:extLst>
          </p:cNvPr>
          <p:cNvSpPr>
            <a:spLocks noGrp="1"/>
          </p:cNvSpPr>
          <p:nvPr>
            <p:ph idx="1"/>
          </p:nvPr>
        </p:nvSpPr>
        <p:spPr>
          <a:xfrm>
            <a:off x="142875" y="238124"/>
            <a:ext cx="11915775" cy="6619875"/>
          </a:xfrm>
        </p:spPr>
        <p:txBody>
          <a:bodyPr/>
          <a:lstStyle/>
          <a:p>
            <a:pPr marL="0" indent="0">
              <a:buNone/>
            </a:pPr>
            <a:r>
              <a:rPr lang="en-US" dirty="0">
                <a:latin typeface="Georgia" panose="02040502050405020303" pitchFamily="18" charset="0"/>
              </a:rPr>
              <a:t>How to Download and Install SQL Server Management Studio (SSMS)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We can use the following steps to download and install Microsoft SQL Server Management Studio (SSMS) in the Windows system:</a:t>
            </a:r>
          </a:p>
          <a:p>
            <a:pPr marL="0" indent="0">
              <a:buNone/>
            </a:pPr>
            <a:r>
              <a:rPr lang="en-US" dirty="0">
                <a:latin typeface="Georgia" panose="02040502050405020303" pitchFamily="18" charset="0"/>
              </a:rPr>
              <a:t>Step 1: Go to the official page by clicking on this link and click on Download SQL Server Management Studio 18.08. Immediately the SSMS setup starts downloading on your system.</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F7D699F3-4FB6-F08C-F1CB-D9A3C09D3165}"/>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302FF3CF-A5D6-E675-A30A-C3B68D66FD48}"/>
              </a:ext>
            </a:extLst>
          </p:cNvPr>
          <p:cNvSpPr>
            <a:spLocks noGrp="1"/>
          </p:cNvSpPr>
          <p:nvPr>
            <p:ph type="sldNum" sz="quarter" idx="12"/>
          </p:nvPr>
        </p:nvSpPr>
        <p:spPr/>
        <p:txBody>
          <a:bodyPr/>
          <a:lstStyle/>
          <a:p>
            <a:fld id="{FACB5482-D393-4E2D-8FB7-B68A06B80F1E}" type="slidenum">
              <a:rPr lang="en-IN" smtClean="0"/>
              <a:t>6</a:t>
            </a:fld>
            <a:endParaRPr lang="en-IN"/>
          </a:p>
        </p:txBody>
      </p:sp>
      <p:pic>
        <p:nvPicPr>
          <p:cNvPr id="7" name="Picture 6">
            <a:extLst>
              <a:ext uri="{FF2B5EF4-FFF2-40B4-BE49-F238E27FC236}">
                <a16:creationId xmlns:a16="http://schemas.microsoft.com/office/drawing/2014/main" id="{0C8781D6-0184-F091-3084-84F9F266E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150" y="3426519"/>
            <a:ext cx="5077460" cy="2929831"/>
          </a:xfrm>
          <a:prstGeom prst="rect">
            <a:avLst/>
          </a:prstGeom>
        </p:spPr>
      </p:pic>
    </p:spTree>
    <p:extLst>
      <p:ext uri="{BB962C8B-B14F-4D97-AF65-F5344CB8AC3E}">
        <p14:creationId xmlns:p14="http://schemas.microsoft.com/office/powerpoint/2010/main" val="45070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4EB05-5F5E-2C4F-38C1-ED31C59D8A18}"/>
              </a:ext>
            </a:extLst>
          </p:cNvPr>
          <p:cNvSpPr>
            <a:spLocks noGrp="1"/>
          </p:cNvSpPr>
          <p:nvPr>
            <p:ph idx="1"/>
          </p:nvPr>
        </p:nvSpPr>
        <p:spPr>
          <a:xfrm>
            <a:off x="314325" y="209550"/>
            <a:ext cx="11329035" cy="6419850"/>
          </a:xfrm>
        </p:spPr>
        <p:txBody>
          <a:bodyPr/>
          <a:lstStyle/>
          <a:p>
            <a:pPr marL="0" indent="0">
              <a:buNone/>
            </a:pPr>
            <a:r>
              <a:rPr lang="en-US" dirty="0">
                <a:latin typeface="Georgia" panose="02040502050405020303" pitchFamily="18" charset="0"/>
              </a:rPr>
              <a:t>Step 2:Once the file has been downloaded, it will be named "SSMS-Setup-ENU.exe." Now, double-click on it to continue.</a:t>
            </a:r>
          </a:p>
          <a:p>
            <a:pPr marL="0" indent="0">
              <a:buNone/>
            </a:pPr>
            <a:endParaRPr lang="en-US" dirty="0">
              <a:latin typeface="Georgia" panose="02040502050405020303" pitchFamily="18" charset="0"/>
            </a:endParaRPr>
          </a:p>
          <a:p>
            <a:pPr marL="0" indent="0">
              <a:buNone/>
            </a:pPr>
            <a:endParaRPr lang="en-IN" dirty="0">
              <a:latin typeface="Georgia" panose="02040502050405020303" pitchFamily="18" charset="0"/>
            </a:endParaRPr>
          </a:p>
          <a:p>
            <a:pPr marL="0" indent="0">
              <a:buNone/>
            </a:pPr>
            <a:r>
              <a:rPr lang="en-US" b="0" i="0" dirty="0">
                <a:solidFill>
                  <a:srgbClr val="333333"/>
                </a:solidFill>
                <a:effectLst/>
                <a:latin typeface="Georgia" panose="02040502050405020303" pitchFamily="18" charset="0"/>
              </a:rPr>
              <a:t>If you see the prompt message "Do you want to allow the following to make a change this computer? Say </a:t>
            </a:r>
            <a:r>
              <a:rPr lang="en-US" b="1" i="0" dirty="0">
                <a:solidFill>
                  <a:srgbClr val="333333"/>
                </a:solidFill>
                <a:effectLst/>
                <a:latin typeface="Georgia" panose="02040502050405020303" pitchFamily="18" charset="0"/>
              </a:rPr>
              <a:t>YES</a:t>
            </a:r>
            <a:r>
              <a:rPr lang="en-US" b="0" i="0" dirty="0">
                <a:solidFill>
                  <a:srgbClr val="333333"/>
                </a:solidFill>
                <a:effectLst/>
                <a:latin typeface="Georgia" panose="02040502050405020303" pitchFamily="18" charset="0"/>
              </a:rPr>
              <a:t>.</a:t>
            </a:r>
          </a:p>
          <a:p>
            <a:pPr marL="0" indent="0">
              <a:buNone/>
            </a:pPr>
            <a:endParaRPr lang="en-US" b="0" i="0" dirty="0">
              <a:solidFill>
                <a:srgbClr val="333333"/>
              </a:solidFill>
              <a:effectLst/>
              <a:latin typeface="Georgia" panose="02040502050405020303" pitchFamily="18" charset="0"/>
            </a:endParaRPr>
          </a:p>
          <a:p>
            <a:pPr marL="0" indent="0">
              <a:buNone/>
            </a:pPr>
            <a:endParaRPr lang="en-US" dirty="0">
              <a:solidFill>
                <a:srgbClr val="333333"/>
              </a:solidFill>
              <a:latin typeface="Georgia" panose="02040502050405020303" pitchFamily="18" charset="0"/>
            </a:endParaRPr>
          </a:p>
          <a:p>
            <a:pPr marL="0" indent="0">
              <a:buNone/>
            </a:pPr>
            <a:r>
              <a:rPr lang="en-US" dirty="0">
                <a:latin typeface="Georgia" panose="02040502050405020303" pitchFamily="18" charset="0"/>
              </a:rPr>
              <a:t>Step 3: We will see a below window. Here, we can change the installation location and then click the 'Install' button for installing SQL Server Management Studio (SSMS) on your device.</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D420B183-DE3C-83BF-951C-87A1BD528956}"/>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6EFB9589-2EBB-20E9-F026-61DAA0804982}"/>
              </a:ext>
            </a:extLst>
          </p:cNvPr>
          <p:cNvSpPr>
            <a:spLocks noGrp="1"/>
          </p:cNvSpPr>
          <p:nvPr>
            <p:ph type="sldNum" sz="quarter" idx="12"/>
          </p:nvPr>
        </p:nvSpPr>
        <p:spPr/>
        <p:txBody>
          <a:bodyPr/>
          <a:lstStyle/>
          <a:p>
            <a:fld id="{FACB5482-D393-4E2D-8FB7-B68A06B80F1E}" type="slidenum">
              <a:rPr lang="en-IN" smtClean="0"/>
              <a:t>7</a:t>
            </a:fld>
            <a:endParaRPr lang="en-IN"/>
          </a:p>
        </p:txBody>
      </p:sp>
      <p:pic>
        <p:nvPicPr>
          <p:cNvPr id="7" name="Picture 6">
            <a:extLst>
              <a:ext uri="{FF2B5EF4-FFF2-40B4-BE49-F238E27FC236}">
                <a16:creationId xmlns:a16="http://schemas.microsoft.com/office/drawing/2014/main" id="{690AD6E3-399F-52A0-CCBB-9A6EA7F6C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7687" y="1700212"/>
            <a:ext cx="2085975" cy="219075"/>
          </a:xfrm>
          <a:prstGeom prst="rect">
            <a:avLst/>
          </a:prstGeom>
        </p:spPr>
      </p:pic>
    </p:spTree>
    <p:extLst>
      <p:ext uri="{BB962C8B-B14F-4D97-AF65-F5344CB8AC3E}">
        <p14:creationId xmlns:p14="http://schemas.microsoft.com/office/powerpoint/2010/main" val="2387037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EAEECDC-87E5-18A8-EE34-1123DA53EDC6}"/>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3B5591D0-91A0-E9EF-D6C2-F975D4077510}"/>
              </a:ext>
            </a:extLst>
          </p:cNvPr>
          <p:cNvSpPr>
            <a:spLocks noGrp="1"/>
          </p:cNvSpPr>
          <p:nvPr>
            <p:ph type="sldNum" sz="quarter" idx="12"/>
          </p:nvPr>
        </p:nvSpPr>
        <p:spPr/>
        <p:txBody>
          <a:bodyPr/>
          <a:lstStyle/>
          <a:p>
            <a:fld id="{FACB5482-D393-4E2D-8FB7-B68A06B80F1E}" type="slidenum">
              <a:rPr lang="en-IN" smtClean="0"/>
              <a:t>8</a:t>
            </a:fld>
            <a:endParaRPr lang="en-IN"/>
          </a:p>
        </p:txBody>
      </p:sp>
      <p:pic>
        <p:nvPicPr>
          <p:cNvPr id="6" name="Content Placeholder 5">
            <a:extLst>
              <a:ext uri="{FF2B5EF4-FFF2-40B4-BE49-F238E27FC236}">
                <a16:creationId xmlns:a16="http://schemas.microsoft.com/office/drawing/2014/main" id="{7BCB0218-14BF-4487-5550-695406339E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6750" y="816769"/>
            <a:ext cx="5514975" cy="4812506"/>
          </a:xfrm>
          <a:prstGeom prst="rect">
            <a:avLst/>
          </a:prstGeom>
        </p:spPr>
      </p:pic>
    </p:spTree>
    <p:extLst>
      <p:ext uri="{BB962C8B-B14F-4D97-AF65-F5344CB8AC3E}">
        <p14:creationId xmlns:p14="http://schemas.microsoft.com/office/powerpoint/2010/main" val="16291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33971-BFA0-5891-1B85-71B87504303A}"/>
              </a:ext>
            </a:extLst>
          </p:cNvPr>
          <p:cNvSpPr>
            <a:spLocks noGrp="1"/>
          </p:cNvSpPr>
          <p:nvPr>
            <p:ph idx="1"/>
          </p:nvPr>
        </p:nvSpPr>
        <p:spPr>
          <a:xfrm>
            <a:off x="257175" y="136524"/>
            <a:ext cx="11830050" cy="6584951"/>
          </a:xfrm>
        </p:spPr>
        <p:txBody>
          <a:bodyPr/>
          <a:lstStyle/>
          <a:p>
            <a:pPr marL="0" indent="0">
              <a:buNone/>
            </a:pPr>
            <a:r>
              <a:rPr lang="en-US" dirty="0">
                <a:latin typeface="Georgia" panose="02040502050405020303" pitchFamily="18" charset="0"/>
              </a:rPr>
              <a:t>Step 4: The installation process will start. We will see the progress of the packages and the overall progress on the below screen. Since it downloads the necessary packages from the internet, the installation can take some time.</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DFE96D9C-3A00-ED83-01DD-ED415F91929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CB4DE929-2EDE-C69B-9F81-1221348C07C1}"/>
              </a:ext>
            </a:extLst>
          </p:cNvPr>
          <p:cNvSpPr>
            <a:spLocks noGrp="1"/>
          </p:cNvSpPr>
          <p:nvPr>
            <p:ph type="sldNum" sz="quarter" idx="12"/>
          </p:nvPr>
        </p:nvSpPr>
        <p:spPr/>
        <p:txBody>
          <a:bodyPr/>
          <a:lstStyle/>
          <a:p>
            <a:fld id="{FACB5482-D393-4E2D-8FB7-B68A06B80F1E}" type="slidenum">
              <a:rPr lang="en-IN" smtClean="0"/>
              <a:t>9</a:t>
            </a:fld>
            <a:endParaRPr lang="en-IN"/>
          </a:p>
        </p:txBody>
      </p:sp>
      <p:pic>
        <p:nvPicPr>
          <p:cNvPr id="7" name="Picture 6">
            <a:extLst>
              <a:ext uri="{FF2B5EF4-FFF2-40B4-BE49-F238E27FC236}">
                <a16:creationId xmlns:a16="http://schemas.microsoft.com/office/drawing/2014/main" id="{31019893-46CC-E852-0D3E-04DC42B8D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585" y="1776412"/>
            <a:ext cx="5514975" cy="4762500"/>
          </a:xfrm>
          <a:prstGeom prst="rect">
            <a:avLst/>
          </a:prstGeom>
        </p:spPr>
      </p:pic>
    </p:spTree>
    <p:extLst>
      <p:ext uri="{BB962C8B-B14F-4D97-AF65-F5344CB8AC3E}">
        <p14:creationId xmlns:p14="http://schemas.microsoft.com/office/powerpoint/2010/main" val="94586024"/>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docProps/app.xml><?xml version="1.0" encoding="utf-8"?>
<Properties xmlns="http://schemas.openxmlformats.org/officeDocument/2006/extended-properties" xmlns:vt="http://schemas.openxmlformats.org/officeDocument/2006/docPropsVTypes">
  <Template>ICT Basic Theme (1) (2)</Template>
  <TotalTime>27</TotalTime>
  <Words>1014</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Georgia</vt:lpstr>
      <vt:lpstr>ICT Basic Theme</vt:lpstr>
      <vt:lpstr>SQL Server Management Studio</vt:lpstr>
      <vt:lpstr>SSMS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sarihaashanmugasundaram@gmail.com</dc:creator>
  <cp:lastModifiedBy>sarihaashanmugasundaram@gmail.com</cp:lastModifiedBy>
  <cp:revision>17</cp:revision>
  <dcterms:created xsi:type="dcterms:W3CDTF">2023-05-29T13:26:43Z</dcterms:created>
  <dcterms:modified xsi:type="dcterms:W3CDTF">2023-05-29T13:53:45Z</dcterms:modified>
</cp:coreProperties>
</file>