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379" r:id="rId9"/>
    <p:sldId id="380" r:id="rId10"/>
    <p:sldId id="381" r:id="rId11"/>
    <p:sldId id="382" r:id="rId12"/>
    <p:sldId id="383" r:id="rId13"/>
    <p:sldId id="384" r:id="rId14"/>
    <p:sldId id="385" r:id="rId15"/>
    <p:sldId id="386" r:id="rId16"/>
    <p:sldId id="387" r:id="rId17"/>
    <p:sldId id="388" r:id="rId18"/>
    <p:sldId id="389" r:id="rId19"/>
    <p:sldId id="3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29-05-2023</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29-05-2023</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29-05-2023</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29-05-2023</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29-05-2023</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29-05-2023</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29-05-2023</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29-05-2023</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29-05-2023</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29-05-2023</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5739-1AA3-01CF-F4F2-DC13DE497349}"/>
              </a:ext>
            </a:extLst>
          </p:cNvPr>
          <p:cNvSpPr>
            <a:spLocks noGrp="1"/>
          </p:cNvSpPr>
          <p:nvPr>
            <p:ph type="ctrTitle"/>
          </p:nvPr>
        </p:nvSpPr>
        <p:spPr/>
        <p:txBody>
          <a:bodyPr/>
          <a:lstStyle/>
          <a:p>
            <a:r>
              <a:rPr lang="en-US" dirty="0"/>
              <a:t>DDL Statements</a:t>
            </a:r>
            <a:endParaRPr lang="en-IN" dirty="0"/>
          </a:p>
        </p:txBody>
      </p:sp>
      <p:sp>
        <p:nvSpPr>
          <p:cNvPr id="4" name="Footer Placeholder 3">
            <a:extLst>
              <a:ext uri="{FF2B5EF4-FFF2-40B4-BE49-F238E27FC236}">
                <a16:creationId xmlns:a16="http://schemas.microsoft.com/office/drawing/2014/main" id="{F1497975-F1CF-D57A-3A0A-5BDF2C9CDBC6}"/>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2FDB8E9B-AE9C-715D-D74E-82FFBF2063D0}"/>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1210589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9509E-4D83-E7A9-D043-D45F010DB75E}"/>
              </a:ext>
            </a:extLst>
          </p:cNvPr>
          <p:cNvSpPr>
            <a:spLocks noGrp="1"/>
          </p:cNvSpPr>
          <p:nvPr>
            <p:ph idx="1"/>
          </p:nvPr>
        </p:nvSpPr>
        <p:spPr>
          <a:xfrm>
            <a:off x="133350" y="314325"/>
            <a:ext cx="11753850" cy="6340475"/>
          </a:xfrm>
        </p:spPr>
        <p:txBody>
          <a:bodyPr/>
          <a:lstStyle/>
          <a:p>
            <a:pPr marL="0" indent="0">
              <a:buNone/>
            </a:pPr>
            <a:r>
              <a:rPr lang="en-US" dirty="0">
                <a:solidFill>
                  <a:srgbClr val="0070C0"/>
                </a:solidFill>
                <a:latin typeface="Georgia" panose="02040502050405020303" pitchFamily="18" charset="0"/>
              </a:rPr>
              <a:t>DROP TABLE</a:t>
            </a:r>
          </a:p>
          <a:p>
            <a:pPr marL="0" indent="0">
              <a:buNone/>
            </a:pPr>
            <a:endParaRPr lang="en-US" sz="2000" dirty="0">
              <a:solidFill>
                <a:srgbClr val="0070C0"/>
              </a:solidFill>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SQL DROP TABLE statement is used to delete a table definition and all data from a table.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This is very important to know that once a table is deleted all the information available in the table is lost forever, so we have to be very careful when using this command.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		DROP TABLE "</a:t>
            </a:r>
            <a:r>
              <a:rPr lang="en-US" dirty="0" err="1">
                <a:latin typeface="Georgia" panose="02040502050405020303" pitchFamily="18" charset="0"/>
              </a:rPr>
              <a:t>table_name</a:t>
            </a:r>
            <a:r>
              <a:rPr lang="en-US" dirty="0">
                <a:latin typeface="Georgia" panose="02040502050405020303" pitchFamily="18" charset="0"/>
              </a:rPr>
              <a:t>"; 		</a:t>
            </a:r>
          </a:p>
          <a:p>
            <a:pPr marL="0" indent="0">
              <a:buNone/>
            </a:pPr>
            <a:r>
              <a:rPr lang="en-US" dirty="0">
                <a:latin typeface="Georgia" panose="02040502050405020303" pitchFamily="18" charset="0"/>
              </a:rPr>
              <a:t>		DROP TABLE STUDENTS;</a:t>
            </a:r>
            <a:endParaRPr lang="en-IN" dirty="0">
              <a:latin typeface="Georgia" panose="02040502050405020303" pitchFamily="18" charset="0"/>
            </a:endParaRPr>
          </a:p>
        </p:txBody>
      </p:sp>
    </p:spTree>
    <p:extLst>
      <p:ext uri="{BB962C8B-B14F-4D97-AF65-F5344CB8AC3E}">
        <p14:creationId xmlns:p14="http://schemas.microsoft.com/office/powerpoint/2010/main" val="266587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EA0C5B-D53D-E8AB-99F3-31464522E451}"/>
              </a:ext>
            </a:extLst>
          </p:cNvPr>
          <p:cNvSpPr>
            <a:spLocks noGrp="1"/>
          </p:cNvSpPr>
          <p:nvPr>
            <p:ph idx="1"/>
          </p:nvPr>
        </p:nvSpPr>
        <p:spPr>
          <a:xfrm>
            <a:off x="152400" y="352425"/>
            <a:ext cx="11775440" cy="6363335"/>
          </a:xfrm>
        </p:spPr>
        <p:txBody>
          <a:bodyPr>
            <a:normAutofit/>
          </a:bodyPr>
          <a:lstStyle/>
          <a:p>
            <a:pPr marL="0" indent="0">
              <a:buNone/>
            </a:pPr>
            <a:r>
              <a:rPr lang="en-US" dirty="0">
                <a:solidFill>
                  <a:srgbClr val="0070C0"/>
                </a:solidFill>
                <a:latin typeface="Georgia" panose="02040502050405020303" pitchFamily="18" charset="0"/>
              </a:rPr>
              <a:t>DELETE TABLE</a:t>
            </a:r>
          </a:p>
          <a:p>
            <a:pPr marL="0" indent="0">
              <a:buNone/>
            </a:pPr>
            <a:endParaRPr lang="en-US" sz="2000" b="1" dirty="0">
              <a:solidFill>
                <a:srgbClr val="0070C0"/>
              </a:solidFill>
              <a:effectLst>
                <a:outerShdw blurRad="38100" dist="38100" dir="2700000" algn="tl">
                  <a:srgbClr val="000000">
                    <a:alpha val="43137"/>
                  </a:srgbClr>
                </a:outerShdw>
              </a:effectLst>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DELETE statement is used to delete rows from a table. If you want to remove a specific row from a table you should use WHERE condition.</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		DELETE FROM </a:t>
            </a:r>
            <a:r>
              <a:rPr lang="en-US" dirty="0" err="1">
                <a:latin typeface="Georgia" panose="02040502050405020303" pitchFamily="18" charset="0"/>
              </a:rPr>
              <a:t>table_name</a:t>
            </a:r>
            <a:r>
              <a:rPr lang="en-US" dirty="0">
                <a:latin typeface="Georgia" panose="02040502050405020303" pitchFamily="18" charset="0"/>
              </a:rPr>
              <a:t> [WHERE condition];  </a:t>
            </a:r>
          </a:p>
          <a:p>
            <a:pPr>
              <a:buFont typeface="Wingdings" panose="05000000000000000000" pitchFamily="2" charset="2"/>
              <a:buChar char="Ø"/>
            </a:pPr>
            <a:r>
              <a:rPr lang="en-US" dirty="0">
                <a:latin typeface="Georgia" panose="02040502050405020303" pitchFamily="18" charset="0"/>
              </a:rPr>
              <a:t>But if you do not specify the WHERE condition it will remove all the rows from the table.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		DELETE FROM </a:t>
            </a:r>
            <a:r>
              <a:rPr lang="en-US" dirty="0" err="1">
                <a:latin typeface="Georgia" panose="02040502050405020303" pitchFamily="18" charset="0"/>
              </a:rPr>
              <a:t>table_name</a:t>
            </a:r>
            <a:r>
              <a:rPr lang="en-US" dirty="0">
                <a:latin typeface="Georgia" panose="02040502050405020303" pitchFamily="18" charset="0"/>
              </a:rPr>
              <a:t>;  </a:t>
            </a:r>
          </a:p>
          <a:p>
            <a:pPr>
              <a:buFont typeface="Wingdings" panose="05000000000000000000" pitchFamily="2" charset="2"/>
              <a:buChar char="Ø"/>
            </a:pPr>
            <a:r>
              <a:rPr lang="en-US" dirty="0">
                <a:latin typeface="Georgia" panose="02040502050405020303" pitchFamily="18" charset="0"/>
              </a:rPr>
              <a:t>There are some more terms similar to DELETE statement like as DROP statement and TRUNCATE statement but they are not exactly same there are some differences between them.</a:t>
            </a:r>
          </a:p>
          <a:p>
            <a:pPr marL="0" indent="0">
              <a:buNone/>
            </a:pPr>
            <a:endParaRPr lang="en-US" dirty="0">
              <a:latin typeface="Georgia" panose="02040502050405020303" pitchFamily="18" charset="0"/>
            </a:endParaRPr>
          </a:p>
          <a:p>
            <a:pPr marL="0" indent="0">
              <a:buNone/>
            </a:pPr>
            <a:endParaRPr lang="en-IN" dirty="0">
              <a:latin typeface="Georgia" panose="02040502050405020303" pitchFamily="18" charset="0"/>
            </a:endParaRPr>
          </a:p>
        </p:txBody>
      </p:sp>
    </p:spTree>
    <p:extLst>
      <p:ext uri="{BB962C8B-B14F-4D97-AF65-F5344CB8AC3E}">
        <p14:creationId xmlns:p14="http://schemas.microsoft.com/office/powerpoint/2010/main" val="453275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89760-1119-4B81-8F91-4E912F271903}"/>
              </a:ext>
            </a:extLst>
          </p:cNvPr>
          <p:cNvSpPr>
            <a:spLocks noGrp="1"/>
          </p:cNvSpPr>
          <p:nvPr>
            <p:ph idx="1"/>
          </p:nvPr>
        </p:nvSpPr>
        <p:spPr>
          <a:xfrm>
            <a:off x="123825" y="323850"/>
            <a:ext cx="11905615" cy="6229350"/>
          </a:xfrm>
        </p:spPr>
        <p:txBody>
          <a:bodyPr/>
          <a:lstStyle/>
          <a:p>
            <a:pPr marL="0" indent="0">
              <a:buNone/>
            </a:pPr>
            <a:r>
              <a:rPr lang="en-US" dirty="0">
                <a:solidFill>
                  <a:srgbClr val="0070C0"/>
                </a:solidFill>
                <a:latin typeface="Georgia" panose="02040502050405020303" pitchFamily="18" charset="0"/>
              </a:rPr>
              <a:t>Difference between DELETE and TRUNCATE statements</a:t>
            </a:r>
          </a:p>
          <a:p>
            <a:pPr marL="0" indent="0">
              <a:buNone/>
            </a:pPr>
            <a:endParaRPr lang="en-US" dirty="0">
              <a:solidFill>
                <a:srgbClr val="0070C0"/>
              </a:solidFill>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There is a slight difference b/w delete and truncate statement.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DELETE statement only deletes the rows from the table based on the condition defined by WHERE clause or delete all the rows from the table when condition is not specified.</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But it does not free the space containing by the table.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TRUNCATE statement: it is used to delete all the rows from the table and free the containing space.</a:t>
            </a:r>
            <a:endParaRPr lang="en-IN" dirty="0">
              <a:latin typeface="Georgia" panose="02040502050405020303" pitchFamily="18" charset="0"/>
            </a:endParaRPr>
          </a:p>
        </p:txBody>
      </p:sp>
    </p:spTree>
    <p:extLst>
      <p:ext uri="{BB962C8B-B14F-4D97-AF65-F5344CB8AC3E}">
        <p14:creationId xmlns:p14="http://schemas.microsoft.com/office/powerpoint/2010/main" val="65182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00054-1B47-2801-24CD-002C71AE987A}"/>
              </a:ext>
            </a:extLst>
          </p:cNvPr>
          <p:cNvSpPr>
            <a:spLocks noGrp="1"/>
          </p:cNvSpPr>
          <p:nvPr>
            <p:ph idx="1"/>
          </p:nvPr>
        </p:nvSpPr>
        <p:spPr>
          <a:xfrm>
            <a:off x="95251" y="209551"/>
            <a:ext cx="11781790" cy="6282690"/>
          </a:xfrm>
        </p:spPr>
        <p:txBody>
          <a:bodyPr>
            <a:normAutofit fontScale="92500" lnSpcReduction="20000"/>
          </a:bodyPr>
          <a:lstStyle/>
          <a:p>
            <a:pPr marL="0" indent="0">
              <a:buNone/>
            </a:pPr>
            <a:r>
              <a:rPr lang="en-US" sz="3000" dirty="0">
                <a:solidFill>
                  <a:srgbClr val="0070C0"/>
                </a:solidFill>
                <a:latin typeface="Georgia" panose="02040502050405020303" pitchFamily="18" charset="0"/>
              </a:rPr>
              <a:t>Difference b/w DROP and TRUNCATE statements</a:t>
            </a:r>
          </a:p>
          <a:p>
            <a:pPr marL="0" indent="0">
              <a:buNone/>
            </a:pPr>
            <a:endParaRPr lang="en-US" sz="3000" dirty="0">
              <a:solidFill>
                <a:srgbClr val="0070C0"/>
              </a:solidFill>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When you use the drop statement it deletes the table's row together with the table's definition so all the relationships of that table with other tables will no longer be valid.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When you drop a table:</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Table structure will be dropped</a:t>
            </a:r>
          </a:p>
          <a:p>
            <a:pPr>
              <a:buFont typeface="Wingdings" panose="05000000000000000000" pitchFamily="2" charset="2"/>
              <a:buChar char="Ø"/>
            </a:pPr>
            <a:r>
              <a:rPr lang="en-US" dirty="0">
                <a:latin typeface="Georgia" panose="02040502050405020303" pitchFamily="18" charset="0"/>
              </a:rPr>
              <a:t>Relationship will be dropped</a:t>
            </a:r>
          </a:p>
          <a:p>
            <a:pPr>
              <a:buFont typeface="Wingdings" panose="05000000000000000000" pitchFamily="2" charset="2"/>
              <a:buChar char="Ø"/>
            </a:pPr>
            <a:r>
              <a:rPr lang="en-US" dirty="0">
                <a:latin typeface="Georgia" panose="02040502050405020303" pitchFamily="18" charset="0"/>
              </a:rPr>
              <a:t>Integrity constraints will be dropped</a:t>
            </a:r>
          </a:p>
          <a:p>
            <a:pPr>
              <a:buFont typeface="Wingdings" panose="05000000000000000000" pitchFamily="2" charset="2"/>
              <a:buChar char="Ø"/>
            </a:pPr>
            <a:r>
              <a:rPr lang="en-US" dirty="0">
                <a:latin typeface="Georgia" panose="02040502050405020303" pitchFamily="18" charset="0"/>
              </a:rPr>
              <a:t>Access privileges will also be dropped</a:t>
            </a:r>
          </a:p>
          <a:p>
            <a:pPr>
              <a:buFont typeface="Wingdings" panose="05000000000000000000" pitchFamily="2" charset="2"/>
              <a:buChar char="Ø"/>
            </a:pPr>
            <a:endParaRPr lang="en-US" dirty="0">
              <a:latin typeface="Georgia" panose="02040502050405020303" pitchFamily="18" charset="0"/>
            </a:endParaRPr>
          </a:p>
          <a:p>
            <a:pPr marL="0" indent="0">
              <a:buNone/>
            </a:pPr>
            <a:r>
              <a:rPr lang="en-US" dirty="0">
                <a:latin typeface="Georgia" panose="02040502050405020303" pitchFamily="18" charset="0"/>
              </a:rPr>
              <a:t>On the other hand when we TRUNCATE a table, the table structure remains the same, so you will not face any of the above problems.</a:t>
            </a:r>
            <a:endParaRPr lang="en-IN" dirty="0">
              <a:latin typeface="Georgia" panose="02040502050405020303" pitchFamily="18" charset="0"/>
            </a:endParaRPr>
          </a:p>
        </p:txBody>
      </p:sp>
    </p:spTree>
    <p:extLst>
      <p:ext uri="{BB962C8B-B14F-4D97-AF65-F5344CB8AC3E}">
        <p14:creationId xmlns:p14="http://schemas.microsoft.com/office/powerpoint/2010/main" val="1036835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E8981-DC54-DE8A-25A3-FCD6095FC4DF}"/>
              </a:ext>
            </a:extLst>
          </p:cNvPr>
          <p:cNvSpPr>
            <a:spLocks noGrp="1"/>
          </p:cNvSpPr>
          <p:nvPr>
            <p:ph idx="1"/>
          </p:nvPr>
        </p:nvSpPr>
        <p:spPr>
          <a:xfrm>
            <a:off x="219076" y="171451"/>
            <a:ext cx="11688444" cy="6432550"/>
          </a:xfrm>
        </p:spPr>
        <p:txBody>
          <a:bodyPr>
            <a:normAutofit lnSpcReduction="10000"/>
          </a:bodyPr>
          <a:lstStyle/>
          <a:p>
            <a:pPr marL="0" indent="0">
              <a:buNone/>
            </a:pPr>
            <a:r>
              <a:rPr lang="en-US" dirty="0">
                <a:solidFill>
                  <a:srgbClr val="0070C0"/>
                </a:solidFill>
                <a:latin typeface="Georgia" panose="02040502050405020303" pitchFamily="18" charset="0"/>
              </a:rPr>
              <a:t>RENAME TABLE</a:t>
            </a:r>
          </a:p>
          <a:p>
            <a:pPr marL="0" indent="0">
              <a:buNone/>
            </a:pPr>
            <a:endParaRPr lang="en-US" dirty="0">
              <a:solidFill>
                <a:srgbClr val="0070C0"/>
              </a:solidFill>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some situations, database administrators and users want to change the name of the table in the SQL database because they want to give a more relevant name to the table.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Any database user can easily change the name by using the RENAME TABLE and ALTER TABLE statement in Structured Query Language.</a:t>
            </a:r>
          </a:p>
          <a:p>
            <a:pPr marL="0" indent="0">
              <a:buNone/>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RENAME TABLE and ALTER TABLE syntax help in changing the name of the table.</a:t>
            </a:r>
          </a:p>
          <a:p>
            <a:pPr>
              <a:buFont typeface="Wingdings" panose="05000000000000000000" pitchFamily="2" charset="2"/>
              <a:buChar char="Ø"/>
            </a:pPr>
            <a:endParaRPr lang="en-US" dirty="0">
              <a:solidFill>
                <a:srgbClr val="0070C0"/>
              </a:solidFill>
              <a:latin typeface="Georgia" panose="02040502050405020303" pitchFamily="18" charset="0"/>
            </a:endParaRPr>
          </a:p>
          <a:p>
            <a:pPr marL="0" indent="0">
              <a:buNone/>
            </a:pPr>
            <a:r>
              <a:rPr lang="en-US" sz="2000" dirty="0">
                <a:solidFill>
                  <a:srgbClr val="0070C0"/>
                </a:solidFill>
                <a:latin typeface="Georgia" panose="02040502050405020303" pitchFamily="18" charset="0"/>
              </a:rPr>
              <a:t>Syntax of RENAME statement in SQL</a:t>
            </a:r>
          </a:p>
          <a:p>
            <a:pPr marL="0" indent="0">
              <a:buNone/>
            </a:pPr>
            <a:endParaRPr lang="en-US" sz="2000" b="1" dirty="0">
              <a:solidFill>
                <a:srgbClr val="00B050"/>
              </a:solidFill>
              <a:effectLst>
                <a:outerShdw blurRad="38100" dist="38100" dir="2700000" algn="tl">
                  <a:srgbClr val="000000">
                    <a:alpha val="43137"/>
                  </a:srgbClr>
                </a:outerShdw>
              </a:effectLst>
              <a:latin typeface="Georgia" panose="02040502050405020303" pitchFamily="18" charset="0"/>
            </a:endParaRPr>
          </a:p>
          <a:p>
            <a:pPr marL="0" indent="0">
              <a:buNone/>
            </a:pPr>
            <a:r>
              <a:rPr lang="en-US" dirty="0">
                <a:latin typeface="Georgia" panose="02040502050405020303" pitchFamily="18" charset="0"/>
              </a:rPr>
              <a:t>			RENAME </a:t>
            </a:r>
            <a:r>
              <a:rPr lang="en-US" dirty="0" err="1">
                <a:latin typeface="Georgia" panose="02040502050405020303" pitchFamily="18" charset="0"/>
              </a:rPr>
              <a:t>old_table</a:t>
            </a:r>
            <a:r>
              <a:rPr lang="en-US" dirty="0">
                <a:latin typeface="Georgia" panose="02040502050405020303" pitchFamily="18" charset="0"/>
              </a:rPr>
              <a:t> _name To </a:t>
            </a:r>
            <a:r>
              <a:rPr lang="en-US" dirty="0" err="1">
                <a:latin typeface="Georgia" panose="02040502050405020303" pitchFamily="18" charset="0"/>
              </a:rPr>
              <a:t>new_table_name</a:t>
            </a:r>
            <a:r>
              <a:rPr lang="en-US" dirty="0">
                <a:latin typeface="Georgia" panose="02040502050405020303" pitchFamily="18" charset="0"/>
              </a:rPr>
              <a:t> ; </a:t>
            </a:r>
            <a:endParaRPr lang="en-IN" dirty="0">
              <a:latin typeface="Georgia" panose="02040502050405020303" pitchFamily="18" charset="0"/>
            </a:endParaRPr>
          </a:p>
        </p:txBody>
      </p:sp>
    </p:spTree>
    <p:extLst>
      <p:ext uri="{BB962C8B-B14F-4D97-AF65-F5344CB8AC3E}">
        <p14:creationId xmlns:p14="http://schemas.microsoft.com/office/powerpoint/2010/main" val="98031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D0087-1C15-CFE8-617D-34AB7BF9B60A}"/>
              </a:ext>
            </a:extLst>
          </p:cNvPr>
          <p:cNvSpPr>
            <a:spLocks noGrp="1"/>
          </p:cNvSpPr>
          <p:nvPr>
            <p:ph idx="1"/>
          </p:nvPr>
        </p:nvSpPr>
        <p:spPr>
          <a:xfrm>
            <a:off x="295275" y="409575"/>
            <a:ext cx="11348085" cy="6311900"/>
          </a:xfrm>
        </p:spPr>
        <p:txBody>
          <a:bodyPr/>
          <a:lstStyle/>
          <a:p>
            <a:pPr marL="0" indent="0">
              <a:buNone/>
            </a:pPr>
            <a:r>
              <a:rPr lang="en-US" dirty="0">
                <a:solidFill>
                  <a:srgbClr val="0070C0"/>
                </a:solidFill>
                <a:latin typeface="Georgia" panose="02040502050405020303" pitchFamily="18" charset="0"/>
              </a:rPr>
              <a:t>ALTER</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Following is the syntax to alter the contents of a table: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ALTER TABLE </a:t>
            </a:r>
            <a:r>
              <a:rPr lang="en-US" dirty="0" err="1">
                <a:latin typeface="Georgia" panose="02040502050405020303" pitchFamily="18" charset="0"/>
              </a:rPr>
              <a:t>table_name</a:t>
            </a:r>
            <a:endParaRPr lang="en-US" dirty="0">
              <a:latin typeface="Georgia" panose="02040502050405020303" pitchFamily="18" charset="0"/>
            </a:endParaRPr>
          </a:p>
          <a:p>
            <a:pPr marL="0" indent="0">
              <a:buNone/>
            </a:pPr>
            <a:r>
              <a:rPr lang="en-US" dirty="0">
                <a:latin typeface="Georgia" panose="02040502050405020303" pitchFamily="18" charset="0"/>
              </a:rPr>
              <a:t>ADD </a:t>
            </a:r>
            <a:r>
              <a:rPr lang="en-US" dirty="0" err="1">
                <a:latin typeface="Georgia" panose="02040502050405020303" pitchFamily="18" charset="0"/>
              </a:rPr>
              <a:t>column_name</a:t>
            </a:r>
            <a:r>
              <a:rPr lang="en-US" dirty="0">
                <a:latin typeface="Georgia" panose="02040502050405020303" pitchFamily="18" charset="0"/>
              </a:rPr>
              <a:t> </a:t>
            </a:r>
            <a:r>
              <a:rPr lang="en-US" dirty="0" err="1">
                <a:latin typeface="Georgia" panose="02040502050405020303" pitchFamily="18" charset="0"/>
              </a:rPr>
              <a:t>column_definition</a:t>
            </a:r>
            <a:r>
              <a:rPr lang="en-US" dirty="0">
                <a:latin typeface="Georgia" panose="02040502050405020303" pitchFamily="18" charset="0"/>
              </a:rPr>
              <a:t>;</a:t>
            </a:r>
          </a:p>
          <a:p>
            <a:pPr marL="0" indent="0">
              <a:buNone/>
            </a:pPr>
            <a:r>
              <a:rPr lang="en-US" dirty="0">
                <a:latin typeface="Georgia" panose="02040502050405020303" pitchFamily="18" charset="0"/>
              </a:rPr>
              <a:t>Let's try performing this operation on our table </a:t>
            </a:r>
            <a:r>
              <a:rPr lang="en-US" dirty="0" err="1">
                <a:latin typeface="Georgia" panose="02040502050405020303" pitchFamily="18" charset="0"/>
              </a:rPr>
              <a:t>my_table</a:t>
            </a:r>
            <a:r>
              <a:rPr lang="en-US" dirty="0">
                <a:latin typeface="Georgia" panose="02040502050405020303" pitchFamily="18" charset="0"/>
              </a:rPr>
              <a: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alter table </a:t>
            </a:r>
            <a:r>
              <a:rPr lang="en-US" dirty="0" err="1">
                <a:latin typeface="Georgia" panose="02040502050405020303" pitchFamily="18" charset="0"/>
              </a:rPr>
              <a:t>my_table</a:t>
            </a:r>
            <a:endParaRPr lang="en-US" dirty="0">
              <a:latin typeface="Georgia" panose="02040502050405020303" pitchFamily="18" charset="0"/>
            </a:endParaRPr>
          </a:p>
          <a:p>
            <a:pPr marL="0" indent="0">
              <a:buNone/>
            </a:pPr>
            <a:r>
              <a:rPr lang="en-US" dirty="0">
                <a:latin typeface="Georgia" panose="02040502050405020303" pitchFamily="18" charset="0"/>
              </a:rPr>
              <a:t>add column employed </a:t>
            </a:r>
            <a:r>
              <a:rPr lang="en-US" dirty="0" err="1">
                <a:latin typeface="Georgia" panose="02040502050405020303" pitchFamily="18" charset="0"/>
              </a:rPr>
              <a:t>boolean</a:t>
            </a:r>
            <a:r>
              <a:rPr lang="en-US" dirty="0">
                <a:latin typeface="Georgia" panose="02040502050405020303" pitchFamily="18" charset="0"/>
              </a:rPr>
              <a:t>;</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9E16797A-962D-95F3-C478-98477EFD0789}"/>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520C6CFB-FD9A-26FA-D510-D149126C7944}"/>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130714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60F859-0899-C34A-BD54-6991D44D7060}"/>
              </a:ext>
            </a:extLst>
          </p:cNvPr>
          <p:cNvSpPr>
            <a:spLocks noGrp="1"/>
          </p:cNvSpPr>
          <p:nvPr>
            <p:ph idx="1"/>
          </p:nvPr>
        </p:nvSpPr>
        <p:spPr>
          <a:xfrm>
            <a:off x="381000" y="476250"/>
            <a:ext cx="11262360" cy="5700713"/>
          </a:xfrm>
        </p:spPr>
        <p:txBody>
          <a:bodyPr>
            <a:normAutofit/>
          </a:bodyPr>
          <a:lstStyle/>
          <a:p>
            <a:pPr marL="0" indent="0">
              <a:buNone/>
            </a:pPr>
            <a:r>
              <a:rPr lang="en-US" dirty="0">
                <a:latin typeface="Georgia" panose="02040502050405020303" pitchFamily="18" charset="0"/>
              </a:rPr>
              <a:t>To change the properties of a column such as its type, type capacity, add constraints, </a:t>
            </a:r>
            <a:r>
              <a:rPr lang="en-US" dirty="0" err="1">
                <a:latin typeface="Georgia" panose="02040502050405020303" pitchFamily="18" charset="0"/>
              </a:rPr>
              <a:t>etc</a:t>
            </a:r>
            <a:r>
              <a:rPr lang="en-US" dirty="0">
                <a:latin typeface="Georgia" panose="02040502050405020303" pitchFamily="18" charset="0"/>
              </a:rPr>
              <a: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ALTER TABLE </a:t>
            </a:r>
            <a:r>
              <a:rPr lang="en-US" dirty="0" err="1">
                <a:latin typeface="Georgia" panose="02040502050405020303" pitchFamily="18" charset="0"/>
              </a:rPr>
              <a:t>table_name</a:t>
            </a:r>
            <a:endParaRPr lang="en-US" dirty="0">
              <a:latin typeface="Georgia" panose="02040502050405020303" pitchFamily="18" charset="0"/>
            </a:endParaRPr>
          </a:p>
          <a:p>
            <a:pPr marL="0" indent="0">
              <a:buNone/>
            </a:pPr>
            <a:r>
              <a:rPr lang="en-US" dirty="0">
                <a:latin typeface="Georgia" panose="02040502050405020303" pitchFamily="18" charset="0"/>
              </a:rPr>
              <a:t>ALTER COLUMN </a:t>
            </a:r>
            <a:r>
              <a:rPr lang="en-US" dirty="0" err="1">
                <a:latin typeface="Georgia" panose="02040502050405020303" pitchFamily="18" charset="0"/>
              </a:rPr>
              <a:t>column_name</a:t>
            </a:r>
            <a:r>
              <a:rPr lang="en-US" dirty="0">
                <a:latin typeface="Georgia" panose="02040502050405020303" pitchFamily="18" charset="0"/>
              </a:rPr>
              <a:t> </a:t>
            </a:r>
            <a:r>
              <a:rPr lang="en-US" dirty="0" err="1">
                <a:latin typeface="Georgia" panose="02040502050405020303" pitchFamily="18" charset="0"/>
              </a:rPr>
              <a:t>column_type</a:t>
            </a:r>
            <a:r>
              <a:rPr lang="en-US" dirty="0">
                <a:latin typeface="Georgia" panose="02040502050405020303" pitchFamily="18" charset="0"/>
              </a:rPr>
              <a:t>;</a:t>
            </a:r>
          </a:p>
          <a:p>
            <a:pPr marL="0" indent="0">
              <a:buNone/>
            </a:pPr>
            <a:r>
              <a:rPr lang="en-US" dirty="0">
                <a:latin typeface="Georgia" panose="02040502050405020303" pitchFamily="18" charset="0"/>
              </a:rPr>
              <a:t>Lets try using it in our database: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alter </a:t>
            </a:r>
            <a:r>
              <a:rPr lang="en-US" dirty="0" err="1">
                <a:latin typeface="Georgia" panose="02040502050405020303" pitchFamily="18" charset="0"/>
              </a:rPr>
              <a:t>my_table</a:t>
            </a:r>
            <a:r>
              <a:rPr lang="en-US" dirty="0">
                <a:latin typeface="Georgia" panose="02040502050405020303" pitchFamily="18" charset="0"/>
              </a:rPr>
              <a:t> modify column</a:t>
            </a:r>
          </a:p>
          <a:p>
            <a:pPr marL="0" indent="0">
              <a:buNone/>
            </a:pPr>
            <a:r>
              <a:rPr lang="en-US" dirty="0" err="1">
                <a:latin typeface="Georgia" panose="02040502050405020303" pitchFamily="18" charset="0"/>
              </a:rPr>
              <a:t>first_name</a:t>
            </a:r>
            <a:r>
              <a:rPr lang="en-US" dirty="0">
                <a:latin typeface="Georgia" panose="02040502050405020303" pitchFamily="18" charset="0"/>
              </a:rPr>
              <a:t> varchar(25);</a:t>
            </a: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CB609233-8397-652D-E5AF-DAFDBD64E52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EE1DED7F-ED08-7D6A-3294-A0A625E6A366}"/>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4017579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1675AB-C3E6-9EBD-5A9A-841E6BF90CEE}"/>
              </a:ext>
            </a:extLst>
          </p:cNvPr>
          <p:cNvSpPr>
            <a:spLocks noGrp="1"/>
          </p:cNvSpPr>
          <p:nvPr>
            <p:ph idx="1"/>
          </p:nvPr>
        </p:nvSpPr>
        <p:spPr>
          <a:xfrm>
            <a:off x="409575" y="590550"/>
            <a:ext cx="11233785" cy="5586413"/>
          </a:xfrm>
        </p:spPr>
        <p:txBody>
          <a:bodyPr/>
          <a:lstStyle/>
          <a:p>
            <a:pPr marL="0" indent="0">
              <a:buNone/>
            </a:pPr>
            <a:r>
              <a:rPr lang="en-US" dirty="0">
                <a:latin typeface="Georgia" panose="02040502050405020303" pitchFamily="18" charset="0"/>
              </a:rPr>
              <a:t>Similarly, we can drop a column using alter with the following syntax:</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ALTER TABLE </a:t>
            </a:r>
            <a:r>
              <a:rPr lang="en-US" dirty="0" err="1">
                <a:latin typeface="Georgia" panose="02040502050405020303" pitchFamily="18" charset="0"/>
              </a:rPr>
              <a:t>table_name</a:t>
            </a:r>
            <a:endParaRPr lang="en-US" dirty="0">
              <a:latin typeface="Georgia" panose="02040502050405020303" pitchFamily="18" charset="0"/>
            </a:endParaRPr>
          </a:p>
          <a:p>
            <a:pPr marL="0" indent="0">
              <a:buNone/>
            </a:pPr>
            <a:r>
              <a:rPr lang="en-US" dirty="0">
                <a:latin typeface="Georgia" panose="02040502050405020303" pitchFamily="18" charset="0"/>
              </a:rPr>
              <a:t>DROP COLUMN </a:t>
            </a:r>
            <a:r>
              <a:rPr lang="en-US" dirty="0" err="1">
                <a:latin typeface="Georgia" panose="02040502050405020303" pitchFamily="18" charset="0"/>
              </a:rPr>
              <a:t>column_name</a:t>
            </a:r>
            <a:r>
              <a:rPr lang="en-US" dirty="0">
                <a:latin typeface="Georgia" panose="02040502050405020303" pitchFamily="18" charset="0"/>
              </a:rPr>
              <a:t>;</a:t>
            </a:r>
          </a:p>
          <a:p>
            <a:pPr marL="0" indent="0">
              <a:buNone/>
            </a:pPr>
            <a:r>
              <a:rPr lang="en-US" dirty="0">
                <a:latin typeface="Georgia" panose="02040502050405020303" pitchFamily="18" charset="0"/>
              </a:rPr>
              <a:t>We can remove our column 'employed' as: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alter table </a:t>
            </a:r>
            <a:r>
              <a:rPr lang="en-US" dirty="0" err="1">
                <a:latin typeface="Georgia" panose="02040502050405020303" pitchFamily="18" charset="0"/>
              </a:rPr>
              <a:t>my_table</a:t>
            </a:r>
            <a:endParaRPr lang="en-US" dirty="0">
              <a:latin typeface="Georgia" panose="02040502050405020303" pitchFamily="18" charset="0"/>
            </a:endParaRPr>
          </a:p>
          <a:p>
            <a:pPr marL="0" indent="0">
              <a:buNone/>
            </a:pPr>
            <a:r>
              <a:rPr lang="en-US" dirty="0">
                <a:latin typeface="Georgia" panose="02040502050405020303" pitchFamily="18" charset="0"/>
              </a:rPr>
              <a:t>drop column employed;</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F9AB910B-62C1-2235-3D66-668B9F9A5FB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22EE753-C98D-B35D-041B-2BA9D42208F8}"/>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4147052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7A2F8-E820-F329-299F-C240F559EBAA}"/>
              </a:ext>
            </a:extLst>
          </p:cNvPr>
          <p:cNvSpPr>
            <a:spLocks noGrp="1"/>
          </p:cNvSpPr>
          <p:nvPr>
            <p:ph idx="1"/>
          </p:nvPr>
        </p:nvSpPr>
        <p:spPr>
          <a:xfrm>
            <a:off x="200025" y="304800"/>
            <a:ext cx="11443335" cy="5872163"/>
          </a:xfrm>
        </p:spPr>
        <p:txBody>
          <a:bodyPr>
            <a:normAutofit fontScale="77500" lnSpcReduction="20000"/>
          </a:bodyPr>
          <a:lstStyle/>
          <a:p>
            <a:pPr marL="0" indent="0">
              <a:buNone/>
            </a:pPr>
            <a:r>
              <a:rPr lang="en-US" sz="3600" dirty="0">
                <a:solidFill>
                  <a:srgbClr val="0070C0"/>
                </a:solidFill>
                <a:latin typeface="Georgia" panose="02040502050405020303" pitchFamily="18" charset="0"/>
              </a:rPr>
              <a:t>UPDATE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This command is used to make changes to the data in the table. Its syntax is: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UPDATE </a:t>
            </a:r>
            <a:r>
              <a:rPr lang="en-US" dirty="0" err="1">
                <a:latin typeface="Georgia" panose="02040502050405020303" pitchFamily="18" charset="0"/>
              </a:rPr>
              <a:t>table_name</a:t>
            </a:r>
            <a:endParaRPr lang="en-US" dirty="0">
              <a:latin typeface="Georgia" panose="02040502050405020303" pitchFamily="18" charset="0"/>
            </a:endParaRPr>
          </a:p>
          <a:p>
            <a:pPr marL="0" indent="0">
              <a:buNone/>
            </a:pPr>
            <a:r>
              <a:rPr lang="en-US" dirty="0">
                <a:latin typeface="Georgia" panose="02040502050405020303" pitchFamily="18" charset="0"/>
              </a:rPr>
              <a:t>SET column1 = val1,</a:t>
            </a:r>
          </a:p>
          <a:p>
            <a:pPr marL="0" indent="0">
              <a:buNone/>
            </a:pPr>
            <a:r>
              <a:rPr lang="en-US" dirty="0">
                <a:latin typeface="Georgia" panose="02040502050405020303" pitchFamily="18" charset="0"/>
              </a:rPr>
              <a:t>column2 = val2,</a:t>
            </a:r>
          </a:p>
          <a:p>
            <a:pPr marL="0" indent="0">
              <a:buNone/>
            </a:pPr>
            <a:r>
              <a:rPr lang="en-US" dirty="0">
                <a:latin typeface="Georgia" panose="02040502050405020303" pitchFamily="18" charset="0"/>
              </a:rPr>
              <a:t>...</a:t>
            </a:r>
          </a:p>
          <a:p>
            <a:pPr marL="0" indent="0">
              <a:buNone/>
            </a:pPr>
            <a:r>
              <a:rPr lang="en-US" dirty="0">
                <a:latin typeface="Georgia" panose="02040502050405020303" pitchFamily="18" charset="0"/>
              </a:rPr>
              <a:t>WHERE CLAUSE;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How about we update the employment status of </a:t>
            </a:r>
            <a:r>
              <a:rPr lang="en-US" dirty="0" err="1">
                <a:latin typeface="Georgia" panose="02040502050405020303" pitchFamily="18" charset="0"/>
              </a:rPr>
              <a:t>myName</a:t>
            </a:r>
            <a:r>
              <a:rPr lang="en-US" dirty="0">
                <a:latin typeface="Georgia" panose="02040502050405020303" pitchFamily="18" charset="0"/>
              </a:rPr>
              <a:t> of age 12 which has it as NULL? This is how we achieve it:</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update </a:t>
            </a:r>
            <a:r>
              <a:rPr lang="en-US" dirty="0" err="1">
                <a:latin typeface="Georgia" panose="02040502050405020303" pitchFamily="18" charset="0"/>
              </a:rPr>
              <a:t>my_table</a:t>
            </a:r>
            <a:endParaRPr lang="en-US" dirty="0">
              <a:latin typeface="Georgia" panose="02040502050405020303" pitchFamily="18" charset="0"/>
            </a:endParaRPr>
          </a:p>
          <a:p>
            <a:pPr marL="0" indent="0">
              <a:buNone/>
            </a:pPr>
            <a:r>
              <a:rPr lang="en-US" dirty="0">
                <a:latin typeface="Georgia" panose="02040502050405020303" pitchFamily="18" charset="0"/>
              </a:rPr>
              <a:t>set employed=true</a:t>
            </a:r>
          </a:p>
          <a:p>
            <a:pPr marL="0" indent="0">
              <a:buNone/>
            </a:pPr>
            <a:r>
              <a:rPr lang="en-US" dirty="0">
                <a:latin typeface="Georgia" panose="02040502050405020303" pitchFamily="18" charset="0"/>
              </a:rPr>
              <a:t>where age=12;</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F0D9D8A8-B010-0782-97CE-ADF72B36766F}"/>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D8E1F56D-26FB-1D11-CCDC-14416971E201}"/>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409961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3320C-3296-99AF-9AC3-D78AD0C882A6}"/>
              </a:ext>
            </a:extLst>
          </p:cNvPr>
          <p:cNvSpPr>
            <a:spLocks noGrp="1"/>
          </p:cNvSpPr>
          <p:nvPr>
            <p:ph idx="1"/>
          </p:nvPr>
        </p:nvSpPr>
        <p:spPr>
          <a:xfrm>
            <a:off x="295275" y="504825"/>
            <a:ext cx="11348085" cy="5672138"/>
          </a:xfrm>
        </p:spPr>
        <p:txBody>
          <a:bodyPr>
            <a:normAutofit fontScale="92500"/>
          </a:bodyPr>
          <a:lstStyle/>
          <a:p>
            <a:pPr marL="0" indent="0">
              <a:buNone/>
            </a:pPr>
            <a:r>
              <a:rPr lang="en-US" dirty="0">
                <a:solidFill>
                  <a:srgbClr val="0070C0"/>
                </a:solidFill>
                <a:latin typeface="Georgia" panose="02040502050405020303" pitchFamily="18" charset="0"/>
              </a:rPr>
              <a:t>DELETE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This command is used to remove a row from a table. the syntax for delete is</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DELETE FROM </a:t>
            </a:r>
            <a:r>
              <a:rPr lang="en-US" dirty="0" err="1">
                <a:latin typeface="Georgia" panose="02040502050405020303" pitchFamily="18" charset="0"/>
              </a:rPr>
              <a:t>table_name</a:t>
            </a:r>
            <a:endParaRPr lang="en-US" dirty="0">
              <a:latin typeface="Georgia" panose="02040502050405020303" pitchFamily="18" charset="0"/>
            </a:endParaRPr>
          </a:p>
          <a:p>
            <a:pPr marL="0" indent="0">
              <a:buNone/>
            </a:pPr>
            <a:r>
              <a:rPr lang="en-US" dirty="0">
                <a:latin typeface="Georgia" panose="02040502050405020303" pitchFamily="18" charset="0"/>
              </a:rPr>
              <a:t>WHERE </a:t>
            </a:r>
            <a:r>
              <a:rPr lang="en-US">
                <a:latin typeface="Georgia" panose="02040502050405020303" pitchFamily="18" charset="0"/>
              </a:rPr>
              <a:t>CLAUSE;</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The where clause is optional. To delete the row with </a:t>
            </a:r>
            <a:r>
              <a:rPr lang="en-US" dirty="0" err="1">
                <a:latin typeface="Georgia" panose="02040502050405020303" pitchFamily="18" charset="0"/>
              </a:rPr>
              <a:t>first_name</a:t>
            </a:r>
            <a:r>
              <a:rPr lang="en-US" dirty="0">
                <a:latin typeface="Georgia" panose="02040502050405020303" pitchFamily="18" charset="0"/>
              </a:rPr>
              <a:t> "myName5 run this query:</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delete from </a:t>
            </a:r>
            <a:r>
              <a:rPr lang="en-US" dirty="0" err="1">
                <a:latin typeface="Georgia" panose="02040502050405020303" pitchFamily="18" charset="0"/>
              </a:rPr>
              <a:t>my_table</a:t>
            </a:r>
            <a:endParaRPr lang="en-US" dirty="0">
              <a:latin typeface="Georgia" panose="02040502050405020303" pitchFamily="18" charset="0"/>
            </a:endParaRPr>
          </a:p>
          <a:p>
            <a:pPr marL="0" indent="0">
              <a:buNone/>
            </a:pPr>
            <a:r>
              <a:rPr lang="en-US" dirty="0">
                <a:latin typeface="Georgia" panose="02040502050405020303" pitchFamily="18" charset="0"/>
              </a:rPr>
              <a:t>where </a:t>
            </a:r>
            <a:r>
              <a:rPr lang="en-US" dirty="0" err="1">
                <a:latin typeface="Georgia" panose="02040502050405020303" pitchFamily="18" charset="0"/>
              </a:rPr>
              <a:t>first_name</a:t>
            </a:r>
            <a:r>
              <a:rPr lang="en-US" dirty="0">
                <a:latin typeface="Georgia" panose="02040502050405020303" pitchFamily="18" charset="0"/>
              </a:rPr>
              <a:t> = "myName5";</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029F317F-D0B1-0C23-B600-54AA1589946D}"/>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D75805E2-A276-71A3-8A89-EC9F051BE736}"/>
              </a:ext>
            </a:extLst>
          </p:cNvPr>
          <p:cNvSpPr>
            <a:spLocks noGrp="1"/>
          </p:cNvSpPr>
          <p:nvPr>
            <p:ph type="sldNum" sz="quarter" idx="12"/>
          </p:nvPr>
        </p:nvSpPr>
        <p:spPr/>
        <p:txBody>
          <a:bodyPr/>
          <a:lstStyle/>
          <a:p>
            <a:fld id="{FACB5482-D393-4E2D-8FB7-B68A06B80F1E}" type="slidenum">
              <a:rPr lang="en-IN" smtClean="0"/>
              <a:t>19</a:t>
            </a:fld>
            <a:endParaRPr lang="en-IN"/>
          </a:p>
        </p:txBody>
      </p:sp>
    </p:spTree>
    <p:extLst>
      <p:ext uri="{BB962C8B-B14F-4D97-AF65-F5344CB8AC3E}">
        <p14:creationId xmlns:p14="http://schemas.microsoft.com/office/powerpoint/2010/main" val="693743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3D75-0702-DB74-C15A-F9E932A9140C}"/>
              </a:ext>
            </a:extLst>
          </p:cNvPr>
          <p:cNvSpPr>
            <a:spLocks noGrp="1"/>
          </p:cNvSpPr>
          <p:nvPr>
            <p:ph type="title"/>
          </p:nvPr>
        </p:nvSpPr>
        <p:spPr/>
        <p:txBody>
          <a:bodyPr/>
          <a:lstStyle/>
          <a:p>
            <a:pPr algn="ctr"/>
            <a:r>
              <a:rPr lang="en-US" b="1" dirty="0">
                <a:solidFill>
                  <a:srgbClr val="7030A0"/>
                </a:solidFill>
                <a:latin typeface="Georgia" panose="02040502050405020303" pitchFamily="18" charset="0"/>
              </a:rPr>
              <a:t>Data Definition Language</a:t>
            </a:r>
            <a:endParaRPr lang="en-IN" b="1" dirty="0">
              <a:solidFill>
                <a:srgbClr val="7030A0"/>
              </a:solidFill>
            </a:endParaRPr>
          </a:p>
        </p:txBody>
      </p:sp>
      <p:sp>
        <p:nvSpPr>
          <p:cNvPr id="3" name="Content Placeholder 2">
            <a:extLst>
              <a:ext uri="{FF2B5EF4-FFF2-40B4-BE49-F238E27FC236}">
                <a16:creationId xmlns:a16="http://schemas.microsoft.com/office/drawing/2014/main" id="{A7C75492-3A6C-9D1E-2604-A0966EB58C5B}"/>
              </a:ext>
            </a:extLst>
          </p:cNvPr>
          <p:cNvSpPr>
            <a:spLocks noGrp="1"/>
          </p:cNvSpPr>
          <p:nvPr>
            <p:ph idx="1"/>
          </p:nvPr>
        </p:nvSpPr>
        <p:spPr/>
        <p:txBody>
          <a:bodyPr/>
          <a:lstStyle/>
          <a:p>
            <a:r>
              <a:rPr lang="en-US" dirty="0">
                <a:latin typeface="Georgia" panose="02040502050405020303" pitchFamily="18" charset="0"/>
              </a:rPr>
              <a:t>In SQL DDL commands are used to create and modify the structure of a database and database objects. </a:t>
            </a:r>
          </a:p>
          <a:p>
            <a:endParaRPr lang="en-US" dirty="0">
              <a:latin typeface="Georgia" panose="02040502050405020303" pitchFamily="18" charset="0"/>
            </a:endParaRPr>
          </a:p>
          <a:p>
            <a:r>
              <a:rPr lang="en-US" dirty="0">
                <a:latin typeface="Georgia" panose="02040502050405020303" pitchFamily="18" charset="0"/>
              </a:rPr>
              <a:t>These commands are CREATE, DROP, ALTER, TRUNCATE, and RENAME. </a:t>
            </a: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FEFAECCC-EBEF-C0A4-A004-8788FD434FBF}"/>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D53ECE5A-B726-4453-31CF-61C1CE0BB666}"/>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56551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57001-DA84-FC23-26E2-74FF88FB3DB2}"/>
              </a:ext>
            </a:extLst>
          </p:cNvPr>
          <p:cNvSpPr>
            <a:spLocks noGrp="1"/>
          </p:cNvSpPr>
          <p:nvPr>
            <p:ph type="title"/>
          </p:nvPr>
        </p:nvSpPr>
        <p:spPr/>
        <p:txBody>
          <a:bodyPr/>
          <a:lstStyle/>
          <a:p>
            <a:pPr algn="ctr"/>
            <a:r>
              <a:rPr lang="en-US" b="1" dirty="0">
                <a:solidFill>
                  <a:srgbClr val="7030A0"/>
                </a:solidFill>
                <a:latin typeface="Georgia" panose="02040502050405020303" pitchFamily="18" charset="0"/>
              </a:rPr>
              <a:t>Database</a:t>
            </a:r>
            <a:endParaRPr lang="en-IN" b="1"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A0FBA874-904A-BF4C-246B-246FF85B44F0}"/>
              </a:ext>
            </a:extLst>
          </p:cNvPr>
          <p:cNvSpPr>
            <a:spLocks noGrp="1"/>
          </p:cNvSpPr>
          <p:nvPr>
            <p:ph idx="1"/>
          </p:nvPr>
        </p:nvSpPr>
        <p:spPr/>
        <p:txBody>
          <a:bodyPr/>
          <a:lstStyle/>
          <a:p>
            <a:pPr>
              <a:buFont typeface="Wingdings" panose="05000000000000000000" pitchFamily="2" charset="2"/>
              <a:buChar char="Ø"/>
            </a:pPr>
            <a:r>
              <a:rPr lang="en-US" dirty="0">
                <a:latin typeface="Georgia" panose="02040502050405020303" pitchFamily="18" charset="0"/>
              </a:rPr>
              <a:t>In SQL, the 'Create Database' statement is a first step for storing the structured data in the database.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The database developers and the users use this statement in SQL for creating the new database in the database systems.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It creates the database with the name which has been specified in the Create Database statement.</a:t>
            </a:r>
          </a:p>
          <a:p>
            <a:endParaRPr lang="en-IN" dirty="0"/>
          </a:p>
        </p:txBody>
      </p:sp>
      <p:sp>
        <p:nvSpPr>
          <p:cNvPr id="4" name="Footer Placeholder 3">
            <a:extLst>
              <a:ext uri="{FF2B5EF4-FFF2-40B4-BE49-F238E27FC236}">
                <a16:creationId xmlns:a16="http://schemas.microsoft.com/office/drawing/2014/main" id="{218B3EF4-C1B2-C090-0A57-AC05B7EB177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84DF987-A750-F30B-AEDF-62141E8EDC06}"/>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397443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D9249-53DB-CABC-B0C8-813C9BC2C82D}"/>
              </a:ext>
            </a:extLst>
          </p:cNvPr>
          <p:cNvSpPr>
            <a:spLocks noGrp="1"/>
          </p:cNvSpPr>
          <p:nvPr>
            <p:ph idx="1"/>
          </p:nvPr>
        </p:nvSpPr>
        <p:spPr>
          <a:xfrm>
            <a:off x="104775" y="136526"/>
            <a:ext cx="11934825" cy="6721474"/>
          </a:xfrm>
        </p:spPr>
        <p:txBody>
          <a:bodyPr>
            <a:normAutofit/>
          </a:bodyPr>
          <a:lstStyle/>
          <a:p>
            <a:pPr marL="0" indent="0">
              <a:buNone/>
            </a:pPr>
            <a:r>
              <a:rPr lang="en-US" dirty="0">
                <a:solidFill>
                  <a:srgbClr val="0070C0"/>
                </a:solidFill>
                <a:latin typeface="Georgia" panose="02040502050405020303" pitchFamily="18" charset="0"/>
              </a:rPr>
              <a:t>Syntax of Create Database statement</a:t>
            </a:r>
            <a:endParaRPr lang="en-US" dirty="0">
              <a:latin typeface="Georgia" panose="02040502050405020303" pitchFamily="18" charset="0"/>
            </a:endParaRPr>
          </a:p>
          <a:p>
            <a:pPr marL="0" indent="0">
              <a:buNone/>
            </a:pPr>
            <a:r>
              <a:rPr lang="en-US" dirty="0">
                <a:latin typeface="Georgia" panose="02040502050405020303" pitchFamily="18" charset="0"/>
              </a:rPr>
              <a:t>The same command is used in MySQL to create the new database for storing the structured data.</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	CREATE DATABASE </a:t>
            </a:r>
            <a:r>
              <a:rPr lang="en-US" dirty="0" err="1">
                <a:latin typeface="Georgia" panose="02040502050405020303" pitchFamily="18" charset="0"/>
              </a:rPr>
              <a:t>Database_Name</a:t>
            </a:r>
            <a:r>
              <a:rPr lang="en-US" dirty="0">
                <a:latin typeface="Georgia" panose="02040502050405020303" pitchFamily="18" charset="0"/>
              </a:rPr>
              <a:t>; </a:t>
            </a:r>
          </a:p>
          <a:p>
            <a:pPr marL="0" indent="0">
              <a:buNone/>
            </a:pPr>
            <a:endParaRPr lang="en-US" dirty="0">
              <a:latin typeface="Georgia" panose="02040502050405020303" pitchFamily="18" charset="0"/>
            </a:endParaRPr>
          </a:p>
          <a:p>
            <a:pPr marL="0" indent="0">
              <a:buNone/>
            </a:pPr>
            <a:r>
              <a:rPr lang="en-US" sz="2800" dirty="0">
                <a:solidFill>
                  <a:srgbClr val="0070C0"/>
                </a:solidFill>
                <a:latin typeface="Georgia" panose="02040502050405020303" pitchFamily="18" charset="0"/>
              </a:rPr>
              <a:t>Syntax of Drop Database Statement</a:t>
            </a:r>
            <a:endParaRPr lang="en-US" sz="2800" b="1" dirty="0">
              <a:solidFill>
                <a:srgbClr val="00B050"/>
              </a:solidFill>
              <a:effectLst>
                <a:outerShdw blurRad="38100" dist="38100" dir="2700000" algn="tl">
                  <a:srgbClr val="000000">
                    <a:alpha val="43137"/>
                  </a:srgbClr>
                </a:outerShdw>
              </a:effectLst>
              <a:latin typeface="Georgia" panose="02040502050405020303" pitchFamily="18" charset="0"/>
            </a:endParaRPr>
          </a:p>
          <a:p>
            <a:pPr marL="0" indent="0">
              <a:buNone/>
            </a:pPr>
            <a:r>
              <a:rPr lang="en-US" dirty="0">
                <a:latin typeface="Georgia" panose="02040502050405020303" pitchFamily="18" charset="0"/>
              </a:rPr>
              <a:t>		DROP DATABASE </a:t>
            </a:r>
            <a:r>
              <a:rPr lang="en-US" dirty="0" err="1">
                <a:latin typeface="Georgia" panose="02040502050405020303" pitchFamily="18" charset="0"/>
              </a:rPr>
              <a:t>Database_Name</a:t>
            </a:r>
            <a:r>
              <a:rPr lang="en-US" dirty="0">
                <a:latin typeface="Georgia" panose="02040502050405020303" pitchFamily="18" charset="0"/>
              </a:rPr>
              <a:t>; </a:t>
            </a:r>
          </a:p>
          <a:p>
            <a:pPr marL="0" indent="0">
              <a:buNone/>
            </a:pPr>
            <a:r>
              <a:rPr lang="en-US" dirty="0">
                <a:latin typeface="Georgia" panose="02040502050405020303" pitchFamily="18" charset="0"/>
              </a:rPr>
              <a:t> </a:t>
            </a:r>
            <a:endParaRPr lang="en-US" dirty="0">
              <a:solidFill>
                <a:srgbClr val="0070C0"/>
              </a:solidFill>
              <a:latin typeface="Georgia" panose="02040502050405020303" pitchFamily="18" charset="0"/>
            </a:endParaRPr>
          </a:p>
          <a:p>
            <a:pPr marL="0" indent="0">
              <a:buNone/>
            </a:pPr>
            <a:r>
              <a:rPr lang="en-US" dirty="0">
                <a:solidFill>
                  <a:srgbClr val="0070C0"/>
                </a:solidFill>
                <a:latin typeface="Georgia" panose="02040502050405020303" pitchFamily="18" charset="0"/>
              </a:rPr>
              <a:t>Syntax of Rename Database</a:t>
            </a:r>
            <a:endParaRPr lang="en-US" dirty="0">
              <a:latin typeface="Georgia" panose="02040502050405020303" pitchFamily="18" charset="0"/>
            </a:endParaRPr>
          </a:p>
          <a:p>
            <a:pPr marL="0" indent="0">
              <a:buNone/>
            </a:pPr>
            <a:r>
              <a:rPr lang="en-US" dirty="0">
                <a:latin typeface="Georgia" panose="02040502050405020303" pitchFamily="18" charset="0"/>
              </a:rPr>
              <a:t>	RENAME DATABASE </a:t>
            </a:r>
            <a:r>
              <a:rPr lang="en-US" dirty="0" err="1">
                <a:latin typeface="Georgia" panose="02040502050405020303" pitchFamily="18" charset="0"/>
              </a:rPr>
              <a:t>old_database_name</a:t>
            </a:r>
            <a:r>
              <a:rPr lang="en-US" dirty="0">
                <a:latin typeface="Georgia" panose="02040502050405020303" pitchFamily="18" charset="0"/>
              </a:rPr>
              <a:t> TO </a:t>
            </a:r>
            <a:r>
              <a:rPr lang="en-US" dirty="0" err="1">
                <a:latin typeface="Georgia" panose="02040502050405020303" pitchFamily="18" charset="0"/>
              </a:rPr>
              <a:t>new_database_name</a:t>
            </a:r>
            <a:r>
              <a:rPr lang="en-US" dirty="0">
                <a:latin typeface="Georgia" panose="02040502050405020303" pitchFamily="18" charset="0"/>
              </a:rPr>
              <a:t>; </a:t>
            </a: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US" dirty="0">
              <a:latin typeface="Georgia" panose="02040502050405020303" pitchFamily="18" charset="0"/>
            </a:endParaRP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58E01CAE-A475-817A-56A5-735D355E217B}"/>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C5237928-F07D-B1D8-9C41-D3394C1FFDC3}"/>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223910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14975-EA56-1FC8-B75F-EB0C17B128E8}"/>
              </a:ext>
            </a:extLst>
          </p:cNvPr>
          <p:cNvSpPr>
            <a:spLocks noGrp="1"/>
          </p:cNvSpPr>
          <p:nvPr>
            <p:ph idx="1"/>
          </p:nvPr>
        </p:nvSpPr>
        <p:spPr>
          <a:xfrm>
            <a:off x="209549" y="219075"/>
            <a:ext cx="11820525" cy="6502400"/>
          </a:xfrm>
        </p:spPr>
        <p:txBody>
          <a:bodyPr>
            <a:normAutofit/>
          </a:bodyPr>
          <a:lstStyle/>
          <a:p>
            <a:pPr marL="0" indent="0">
              <a:buNone/>
            </a:pPr>
            <a:r>
              <a:rPr lang="en-US" dirty="0">
                <a:solidFill>
                  <a:srgbClr val="0070C0"/>
                </a:solidFill>
                <a:latin typeface="Georgia" panose="02040502050405020303" pitchFamily="18" charset="0"/>
              </a:rPr>
              <a:t>SELECT Database</a:t>
            </a:r>
          </a:p>
          <a:p>
            <a:r>
              <a:rPr lang="en-US" dirty="0">
                <a:latin typeface="Georgia" panose="02040502050405020303" pitchFamily="18" charset="0"/>
              </a:rPr>
              <a:t>Suppose database users and administrators want to perform some operations on tables, views, and indexes on the specific existing database in SQL. </a:t>
            </a:r>
          </a:p>
          <a:p>
            <a:endParaRPr lang="en-US" dirty="0">
              <a:latin typeface="Georgia" panose="02040502050405020303" pitchFamily="18" charset="0"/>
            </a:endParaRPr>
          </a:p>
          <a:p>
            <a:r>
              <a:rPr lang="en-US" dirty="0">
                <a:latin typeface="Georgia" panose="02040502050405020303" pitchFamily="18" charset="0"/>
              </a:rPr>
              <a:t>Firstly, they have to select the database on which they want to run the database queries.</a:t>
            </a:r>
          </a:p>
          <a:p>
            <a:endParaRPr lang="en-US" dirty="0">
              <a:latin typeface="Georgia" panose="02040502050405020303" pitchFamily="18" charset="0"/>
            </a:endParaRPr>
          </a:p>
          <a:p>
            <a:r>
              <a:rPr lang="en-US" dirty="0">
                <a:latin typeface="Georgia" panose="02040502050405020303" pitchFamily="18" charset="0"/>
              </a:rPr>
              <a:t>Any database user and administrator can easily select the particular database from the current database server using the USE statement in SQL.</a:t>
            </a:r>
          </a:p>
          <a:p>
            <a:pPr marL="0" indent="0">
              <a:buNone/>
            </a:pPr>
            <a:r>
              <a:rPr lang="en-US" dirty="0">
                <a:solidFill>
                  <a:srgbClr val="0070C0"/>
                </a:solidFill>
                <a:latin typeface="Georgia" panose="02040502050405020303" pitchFamily="18" charset="0"/>
              </a:rPr>
              <a:t>Syntax of USE statement </a:t>
            </a:r>
          </a:p>
          <a:p>
            <a:pPr marL="0" indent="0">
              <a:buNone/>
            </a:pPr>
            <a:r>
              <a:rPr lang="en-US" dirty="0">
                <a:latin typeface="Georgia" panose="02040502050405020303" pitchFamily="18" charset="0"/>
              </a:rPr>
              <a:t>	USE </a:t>
            </a:r>
            <a:r>
              <a:rPr lang="en-US" dirty="0" err="1">
                <a:latin typeface="Georgia" panose="02040502050405020303" pitchFamily="18" charset="0"/>
              </a:rPr>
              <a:t>database_name</a:t>
            </a:r>
            <a:r>
              <a:rPr lang="en-US" dirty="0">
                <a:latin typeface="Georgia" panose="02040502050405020303" pitchFamily="18" charset="0"/>
              </a:rPr>
              <a:t>; </a:t>
            </a:r>
          </a:p>
          <a:p>
            <a:pPr marL="0" indent="0">
              <a:buNone/>
            </a:pPr>
            <a:endParaRPr lang="en-US" dirty="0">
              <a:latin typeface="Georgia" panose="02040502050405020303" pitchFamily="18" charset="0"/>
            </a:endParaRP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8422DCBD-76AA-8474-1CAB-83534CDBAE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06779DF-9D25-3978-E6BD-CC9BFF0C0D4E}"/>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164863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CF33-2CFC-D413-BA74-56A603778818}"/>
              </a:ext>
            </a:extLst>
          </p:cNvPr>
          <p:cNvSpPr>
            <a:spLocks noGrp="1"/>
          </p:cNvSpPr>
          <p:nvPr>
            <p:ph type="title"/>
          </p:nvPr>
        </p:nvSpPr>
        <p:spPr>
          <a:xfrm>
            <a:off x="558800" y="320675"/>
            <a:ext cx="9616440" cy="822325"/>
          </a:xfrm>
        </p:spPr>
        <p:txBody>
          <a:bodyPr/>
          <a:lstStyle/>
          <a:p>
            <a:pPr algn="ctr"/>
            <a:r>
              <a:rPr lang="en-US" b="1" dirty="0">
                <a:solidFill>
                  <a:srgbClr val="7030A0"/>
                </a:solidFill>
                <a:latin typeface="Georgia" panose="02040502050405020303" pitchFamily="18" charset="0"/>
              </a:rPr>
              <a:t>Table</a:t>
            </a:r>
            <a:endParaRPr lang="en-IN" b="1"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06D38E36-6433-4CFB-0940-7F60DC81687F}"/>
              </a:ext>
            </a:extLst>
          </p:cNvPr>
          <p:cNvSpPr>
            <a:spLocks noGrp="1"/>
          </p:cNvSpPr>
          <p:nvPr>
            <p:ph idx="1"/>
          </p:nvPr>
        </p:nvSpPr>
        <p:spPr>
          <a:xfrm>
            <a:off x="400050" y="1142999"/>
            <a:ext cx="11639550" cy="5578475"/>
          </a:xfrm>
        </p:spPr>
        <p:txBody>
          <a:bodyPr>
            <a:normAutofit/>
          </a:bodyPr>
          <a:lstStyle/>
          <a:p>
            <a:pPr>
              <a:buFont typeface="Wingdings" panose="05000000000000000000" pitchFamily="2" charset="2"/>
              <a:buChar char="Ø"/>
            </a:pPr>
            <a:r>
              <a:rPr lang="en-US" dirty="0">
                <a:latin typeface="Georgia" panose="02040502050405020303" pitchFamily="18" charset="0"/>
              </a:rPr>
              <a:t>Table is a collection of data, organized in terms of rows and columns.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In DBMS term, table is known as relation and row as tuple.</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Note: A table has a specified number of columns, but can have any number of rows.</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Table is the simple form of data storage. </a:t>
            </a:r>
          </a:p>
          <a:p>
            <a:pPr>
              <a:buFont typeface="Wingdings" panose="05000000000000000000" pitchFamily="2" charset="2"/>
              <a:buChar char="Ø"/>
            </a:pPr>
            <a:endParaRPr lang="en-US" dirty="0">
              <a:latin typeface="Georgia" panose="02040502050405020303" pitchFamily="18" charset="0"/>
            </a:endParaRPr>
          </a:p>
          <a:p>
            <a:pPr>
              <a:buFont typeface="Wingdings" panose="05000000000000000000" pitchFamily="2" charset="2"/>
              <a:buChar char="Ø"/>
            </a:pPr>
            <a:r>
              <a:rPr lang="en-US" dirty="0">
                <a:latin typeface="Georgia" panose="02040502050405020303" pitchFamily="18" charset="0"/>
              </a:rPr>
              <a:t>A table is also considered as a convenient representation of relations.</a:t>
            </a:r>
            <a:endParaRPr lang="en-IN" dirty="0">
              <a:latin typeface="Georgia" panose="02040502050405020303"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51A4A73C-3F42-6831-5482-4B4F30869A88}"/>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9A348C7-B59C-20D8-A05A-5DB781C4FA47}"/>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34328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4DA4E0-325A-FF66-E2E1-70E2BC4BEF5E}"/>
              </a:ext>
            </a:extLst>
          </p:cNvPr>
          <p:cNvSpPr>
            <a:spLocks noGrp="1"/>
          </p:cNvSpPr>
          <p:nvPr>
            <p:ph idx="1"/>
          </p:nvPr>
        </p:nvSpPr>
        <p:spPr>
          <a:xfrm>
            <a:off x="295275" y="295275"/>
            <a:ext cx="11348085" cy="5881688"/>
          </a:xfrm>
        </p:spPr>
        <p:txBody>
          <a:bodyPr/>
          <a:lstStyle/>
          <a:p>
            <a:pPr marL="0" indent="0">
              <a:buNone/>
            </a:pPr>
            <a:r>
              <a:rPr lang="en-US" dirty="0">
                <a:solidFill>
                  <a:srgbClr val="0070C0"/>
                </a:solidFill>
                <a:latin typeface="Georgia" panose="02040502050405020303" pitchFamily="18" charset="0"/>
              </a:rPr>
              <a:t>SQL CREATE TABLE Example</a:t>
            </a:r>
          </a:p>
          <a:p>
            <a:pPr marL="0" indent="0">
              <a:buNone/>
            </a:pPr>
            <a:endParaRPr lang="en-US" dirty="0">
              <a:solidFill>
                <a:srgbClr val="0070C0"/>
              </a:solidFill>
              <a:latin typeface="Georgia" panose="02040502050405020303" pitchFamily="18" charset="0"/>
            </a:endParaRPr>
          </a:p>
          <a:p>
            <a:pPr marL="0" indent="0">
              <a:buNone/>
            </a:pPr>
            <a:r>
              <a:rPr lang="en-US" dirty="0">
                <a:solidFill>
                  <a:schemeClr val="tx1">
                    <a:lumMod val="65000"/>
                    <a:lumOff val="35000"/>
                  </a:schemeClr>
                </a:solidFill>
                <a:latin typeface="Georgia" panose="02040502050405020303" pitchFamily="18" charset="0"/>
              </a:rPr>
              <a:t>CREATE TABLE Employee  </a:t>
            </a:r>
          </a:p>
          <a:p>
            <a:pPr marL="0" indent="0">
              <a:buNone/>
            </a:pPr>
            <a:r>
              <a:rPr lang="en-US" dirty="0">
                <a:solidFill>
                  <a:schemeClr val="tx1">
                    <a:lumMod val="65000"/>
                    <a:lumOff val="35000"/>
                  </a:schemeClr>
                </a:solidFill>
                <a:latin typeface="Georgia" panose="02040502050405020303" pitchFamily="18" charset="0"/>
              </a:rPr>
              <a:t>(  </a:t>
            </a:r>
          </a:p>
          <a:p>
            <a:pPr marL="0" indent="0">
              <a:buNone/>
            </a:pPr>
            <a:r>
              <a:rPr lang="en-US" dirty="0" err="1">
                <a:solidFill>
                  <a:schemeClr val="tx1">
                    <a:lumMod val="65000"/>
                    <a:lumOff val="35000"/>
                  </a:schemeClr>
                </a:solidFill>
                <a:latin typeface="Georgia" panose="02040502050405020303" pitchFamily="18" charset="0"/>
              </a:rPr>
              <a:t>EmployeeID</a:t>
            </a:r>
            <a:r>
              <a:rPr lang="en-US" dirty="0">
                <a:solidFill>
                  <a:schemeClr val="tx1">
                    <a:lumMod val="65000"/>
                    <a:lumOff val="35000"/>
                  </a:schemeClr>
                </a:solidFill>
                <a:latin typeface="Georgia" panose="02040502050405020303" pitchFamily="18" charset="0"/>
              </a:rPr>
              <a:t> int,  </a:t>
            </a:r>
          </a:p>
          <a:p>
            <a:pPr marL="0" indent="0">
              <a:buNone/>
            </a:pPr>
            <a:r>
              <a:rPr lang="en-US" dirty="0">
                <a:solidFill>
                  <a:schemeClr val="tx1">
                    <a:lumMod val="65000"/>
                    <a:lumOff val="35000"/>
                  </a:schemeClr>
                </a:solidFill>
                <a:latin typeface="Georgia" panose="02040502050405020303" pitchFamily="18" charset="0"/>
              </a:rPr>
              <a:t>FirstName varchar(255),  </a:t>
            </a:r>
          </a:p>
          <a:p>
            <a:pPr marL="0" indent="0">
              <a:buNone/>
            </a:pPr>
            <a:r>
              <a:rPr lang="en-US" dirty="0" err="1">
                <a:solidFill>
                  <a:schemeClr val="tx1">
                    <a:lumMod val="65000"/>
                    <a:lumOff val="35000"/>
                  </a:schemeClr>
                </a:solidFill>
                <a:latin typeface="Georgia" panose="02040502050405020303" pitchFamily="18" charset="0"/>
              </a:rPr>
              <a:t>LastName</a:t>
            </a:r>
            <a:r>
              <a:rPr lang="en-US" dirty="0">
                <a:solidFill>
                  <a:schemeClr val="tx1">
                    <a:lumMod val="65000"/>
                    <a:lumOff val="35000"/>
                  </a:schemeClr>
                </a:solidFill>
                <a:latin typeface="Georgia" panose="02040502050405020303" pitchFamily="18" charset="0"/>
              </a:rPr>
              <a:t> varchar(255),  </a:t>
            </a:r>
          </a:p>
          <a:p>
            <a:pPr marL="0" indent="0">
              <a:buNone/>
            </a:pPr>
            <a:r>
              <a:rPr lang="en-US" dirty="0">
                <a:solidFill>
                  <a:schemeClr val="tx1">
                    <a:lumMod val="65000"/>
                    <a:lumOff val="35000"/>
                  </a:schemeClr>
                </a:solidFill>
                <a:latin typeface="Georgia" panose="02040502050405020303" pitchFamily="18" charset="0"/>
              </a:rPr>
              <a:t>Email varchar(255),  </a:t>
            </a:r>
          </a:p>
          <a:p>
            <a:pPr marL="0" indent="0">
              <a:buNone/>
            </a:pPr>
            <a:r>
              <a:rPr lang="en-US" dirty="0" err="1">
                <a:solidFill>
                  <a:schemeClr val="tx1">
                    <a:lumMod val="65000"/>
                    <a:lumOff val="35000"/>
                  </a:schemeClr>
                </a:solidFill>
                <a:latin typeface="Georgia" panose="02040502050405020303" pitchFamily="18" charset="0"/>
              </a:rPr>
              <a:t>AddressLine</a:t>
            </a:r>
            <a:r>
              <a:rPr lang="en-US" dirty="0">
                <a:solidFill>
                  <a:schemeClr val="tx1">
                    <a:lumMod val="65000"/>
                    <a:lumOff val="35000"/>
                  </a:schemeClr>
                </a:solidFill>
                <a:latin typeface="Georgia" panose="02040502050405020303" pitchFamily="18" charset="0"/>
              </a:rPr>
              <a:t> varchar(255),  </a:t>
            </a:r>
          </a:p>
          <a:p>
            <a:pPr marL="0" indent="0">
              <a:buNone/>
            </a:pPr>
            <a:r>
              <a:rPr lang="en-US" dirty="0">
                <a:solidFill>
                  <a:schemeClr val="tx1">
                    <a:lumMod val="65000"/>
                    <a:lumOff val="35000"/>
                  </a:schemeClr>
                </a:solidFill>
                <a:latin typeface="Georgia" panose="02040502050405020303" pitchFamily="18" charset="0"/>
              </a:rPr>
              <a:t>City varchar(255)  </a:t>
            </a:r>
          </a:p>
          <a:p>
            <a:pPr marL="0" indent="0">
              <a:buNone/>
            </a:pPr>
            <a:r>
              <a:rPr lang="en-US" dirty="0">
                <a:solidFill>
                  <a:schemeClr val="tx1">
                    <a:lumMod val="65000"/>
                    <a:lumOff val="35000"/>
                  </a:schemeClr>
                </a:solidFill>
                <a:latin typeface="Georgia" panose="02040502050405020303" pitchFamily="18" charset="0"/>
              </a:rPr>
              <a:t>); </a:t>
            </a:r>
            <a:endParaRPr lang="en-IN" dirty="0">
              <a:solidFill>
                <a:schemeClr val="tx1">
                  <a:lumMod val="65000"/>
                  <a:lumOff val="35000"/>
                </a:schemeClr>
              </a:solidFill>
              <a:latin typeface="Georgia" panose="02040502050405020303" pitchFamily="18" charset="0"/>
            </a:endParaRPr>
          </a:p>
          <a:p>
            <a:pPr marL="0" indent="0">
              <a:buNone/>
            </a:pPr>
            <a:endParaRPr lang="en-IN" dirty="0">
              <a:latin typeface="Georgia" panose="02040502050405020303" pitchFamily="18" charset="0"/>
            </a:endParaRPr>
          </a:p>
        </p:txBody>
      </p:sp>
      <p:sp>
        <p:nvSpPr>
          <p:cNvPr id="4" name="Footer Placeholder 3">
            <a:extLst>
              <a:ext uri="{FF2B5EF4-FFF2-40B4-BE49-F238E27FC236}">
                <a16:creationId xmlns:a16="http://schemas.microsoft.com/office/drawing/2014/main" id="{EDFFC413-6DBA-2294-8764-170E1B0AA5DD}"/>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6B47239-C1C6-569E-0B48-6A0CCC2C4FF5}"/>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3754702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B18943-F474-D488-21FE-AB2416BBFA62}"/>
              </a:ext>
            </a:extLst>
          </p:cNvPr>
          <p:cNvSpPr>
            <a:spLocks noGrp="1"/>
          </p:cNvSpPr>
          <p:nvPr>
            <p:ph idx="1"/>
          </p:nvPr>
        </p:nvSpPr>
        <p:spPr>
          <a:xfrm>
            <a:off x="142875" y="219075"/>
            <a:ext cx="11784965" cy="6567805"/>
          </a:xfrm>
        </p:spPr>
        <p:txBody>
          <a:bodyPr>
            <a:normAutofit lnSpcReduction="10000"/>
          </a:bodyPr>
          <a:lstStyle/>
          <a:p>
            <a:pPr marL="0" indent="0">
              <a:buNone/>
            </a:pPr>
            <a:r>
              <a:rPr lang="en-US" sz="3000" dirty="0">
                <a:solidFill>
                  <a:srgbClr val="0070C0"/>
                </a:solidFill>
                <a:latin typeface="Georgia" panose="02040502050405020303" pitchFamily="18" charset="0"/>
              </a:rPr>
              <a:t>Create a Table using another table</a:t>
            </a:r>
          </a:p>
          <a:p>
            <a:pPr marL="0" indent="0">
              <a:buNone/>
            </a:pPr>
            <a:endParaRPr lang="en-US" sz="2000" dirty="0">
              <a:solidFill>
                <a:schemeClr val="tx1">
                  <a:lumMod val="65000"/>
                  <a:lumOff val="35000"/>
                </a:schemeClr>
              </a:solidFill>
              <a:latin typeface="Georgia" panose="02040502050405020303" pitchFamily="18" charset="0"/>
            </a:endParaRPr>
          </a:p>
          <a:p>
            <a:pPr>
              <a:buFont typeface="Wingdings" panose="05000000000000000000" pitchFamily="2" charset="2"/>
              <a:buChar char="Ø"/>
            </a:pPr>
            <a:r>
              <a:rPr lang="en-US" sz="2000" dirty="0">
                <a:solidFill>
                  <a:schemeClr val="tx1">
                    <a:lumMod val="65000"/>
                    <a:lumOff val="35000"/>
                  </a:schemeClr>
                </a:solidFill>
                <a:latin typeface="Georgia" panose="02040502050405020303" pitchFamily="18" charset="0"/>
              </a:rPr>
              <a:t>We can create a copy of an existing table using the create table command. </a:t>
            </a:r>
          </a:p>
          <a:p>
            <a:pPr>
              <a:buFont typeface="Wingdings" panose="05000000000000000000" pitchFamily="2" charset="2"/>
              <a:buChar char="Ø"/>
            </a:pPr>
            <a:endParaRPr lang="en-US" sz="2000" dirty="0">
              <a:solidFill>
                <a:schemeClr val="tx1">
                  <a:lumMod val="65000"/>
                  <a:lumOff val="35000"/>
                </a:schemeClr>
              </a:solidFill>
              <a:latin typeface="Georgia" panose="02040502050405020303" pitchFamily="18" charset="0"/>
            </a:endParaRPr>
          </a:p>
          <a:p>
            <a:pPr>
              <a:buFont typeface="Wingdings" panose="05000000000000000000" pitchFamily="2" charset="2"/>
              <a:buChar char="Ø"/>
            </a:pPr>
            <a:r>
              <a:rPr lang="en-US" sz="2000" dirty="0">
                <a:solidFill>
                  <a:schemeClr val="tx1">
                    <a:lumMod val="65000"/>
                    <a:lumOff val="35000"/>
                  </a:schemeClr>
                </a:solidFill>
                <a:latin typeface="Georgia" panose="02040502050405020303" pitchFamily="18" charset="0"/>
              </a:rPr>
              <a:t>The new table gets the same column signature as the old table. We can select all columns or some specific columns.</a:t>
            </a:r>
          </a:p>
          <a:p>
            <a:pPr>
              <a:buFont typeface="Wingdings" panose="05000000000000000000" pitchFamily="2" charset="2"/>
              <a:buChar char="Ø"/>
            </a:pPr>
            <a:endParaRPr lang="en-US" sz="2000" dirty="0">
              <a:solidFill>
                <a:schemeClr val="tx1">
                  <a:lumMod val="65000"/>
                  <a:lumOff val="35000"/>
                </a:schemeClr>
              </a:solidFill>
              <a:latin typeface="Georgia" panose="02040502050405020303" pitchFamily="18" charset="0"/>
            </a:endParaRPr>
          </a:p>
          <a:p>
            <a:pPr>
              <a:buFont typeface="Wingdings" panose="05000000000000000000" pitchFamily="2" charset="2"/>
              <a:buChar char="Ø"/>
            </a:pPr>
            <a:r>
              <a:rPr lang="en-US" sz="2000" dirty="0">
                <a:solidFill>
                  <a:schemeClr val="tx1">
                    <a:lumMod val="65000"/>
                    <a:lumOff val="35000"/>
                  </a:schemeClr>
                </a:solidFill>
                <a:latin typeface="Georgia" panose="02040502050405020303" pitchFamily="18" charset="0"/>
              </a:rPr>
              <a:t>If we create a new table using an old table, the new table will be filled with the existing value from the old table.</a:t>
            </a:r>
          </a:p>
          <a:p>
            <a:pPr marL="0" indent="0">
              <a:buNone/>
            </a:pPr>
            <a:r>
              <a:rPr lang="en-US" sz="2000" dirty="0">
                <a:solidFill>
                  <a:schemeClr val="tx1">
                    <a:lumMod val="65000"/>
                    <a:lumOff val="35000"/>
                  </a:schemeClr>
                </a:solidFill>
                <a:latin typeface="Georgia" panose="02040502050405020303" pitchFamily="18" charset="0"/>
              </a:rPr>
              <a:t>The basic syntax for creating a table with the other table is:</a:t>
            </a:r>
          </a:p>
          <a:p>
            <a:pPr marL="0" indent="0">
              <a:buNone/>
            </a:pPr>
            <a:r>
              <a:rPr lang="en-US" sz="2000" dirty="0">
                <a:solidFill>
                  <a:schemeClr val="tx1">
                    <a:lumMod val="65000"/>
                    <a:lumOff val="35000"/>
                  </a:schemeClr>
                </a:solidFill>
                <a:latin typeface="Georgia" panose="02040502050405020303" pitchFamily="18" charset="0"/>
              </a:rPr>
              <a:t>CREATE TABLE </a:t>
            </a:r>
            <a:r>
              <a:rPr lang="en-US" sz="2000" dirty="0" err="1">
                <a:solidFill>
                  <a:schemeClr val="tx1">
                    <a:lumMod val="65000"/>
                    <a:lumOff val="35000"/>
                  </a:schemeClr>
                </a:solidFill>
                <a:latin typeface="Georgia" panose="02040502050405020303" pitchFamily="18" charset="0"/>
              </a:rPr>
              <a:t>table_name</a:t>
            </a:r>
            <a:r>
              <a:rPr lang="en-US" sz="2000" dirty="0">
                <a:solidFill>
                  <a:schemeClr val="tx1">
                    <a:lumMod val="65000"/>
                    <a:lumOff val="35000"/>
                  </a:schemeClr>
                </a:solidFill>
                <a:latin typeface="Georgia" panose="02040502050405020303" pitchFamily="18" charset="0"/>
              </a:rPr>
              <a:t>  AS  </a:t>
            </a:r>
          </a:p>
          <a:p>
            <a:pPr marL="0" indent="0">
              <a:buNone/>
            </a:pPr>
            <a:r>
              <a:rPr lang="en-US" sz="2000" dirty="0">
                <a:solidFill>
                  <a:schemeClr val="tx1">
                    <a:lumMod val="65000"/>
                    <a:lumOff val="35000"/>
                  </a:schemeClr>
                </a:solidFill>
                <a:latin typeface="Georgia" panose="02040502050405020303" pitchFamily="18" charset="0"/>
              </a:rPr>
              <a:t>SELECT column1, column2,...   </a:t>
            </a:r>
          </a:p>
          <a:p>
            <a:pPr marL="0" indent="0">
              <a:buNone/>
            </a:pPr>
            <a:r>
              <a:rPr lang="en-US" sz="2000" dirty="0">
                <a:solidFill>
                  <a:schemeClr val="tx1">
                    <a:lumMod val="65000"/>
                    <a:lumOff val="35000"/>
                  </a:schemeClr>
                </a:solidFill>
                <a:latin typeface="Georgia" panose="02040502050405020303" pitchFamily="18" charset="0"/>
              </a:rPr>
              <a:t>FROM </a:t>
            </a:r>
            <a:r>
              <a:rPr lang="en-US" sz="2000" dirty="0" err="1">
                <a:solidFill>
                  <a:schemeClr val="tx1">
                    <a:lumMod val="65000"/>
                    <a:lumOff val="35000"/>
                  </a:schemeClr>
                </a:solidFill>
                <a:latin typeface="Georgia" panose="02040502050405020303" pitchFamily="18" charset="0"/>
              </a:rPr>
              <a:t>old_table_name</a:t>
            </a:r>
            <a:r>
              <a:rPr lang="en-US" sz="2000" dirty="0">
                <a:solidFill>
                  <a:schemeClr val="tx1">
                    <a:lumMod val="65000"/>
                    <a:lumOff val="35000"/>
                  </a:schemeClr>
                </a:solidFill>
                <a:latin typeface="Georgia" panose="02040502050405020303" pitchFamily="18" charset="0"/>
              </a:rPr>
              <a:t> WHERE ..... ;  </a:t>
            </a:r>
          </a:p>
          <a:p>
            <a:pPr marL="0" indent="0">
              <a:buNone/>
            </a:pPr>
            <a:r>
              <a:rPr lang="en-US" sz="2000" dirty="0">
                <a:solidFill>
                  <a:schemeClr val="tx1">
                    <a:lumMod val="65000"/>
                    <a:lumOff val="35000"/>
                  </a:schemeClr>
                </a:solidFill>
                <a:latin typeface="Georgia" panose="02040502050405020303" pitchFamily="18" charset="0"/>
              </a:rPr>
              <a:t>The following SQL creates a copy of the employee table.  </a:t>
            </a:r>
          </a:p>
          <a:p>
            <a:pPr marL="0" indent="0">
              <a:buNone/>
            </a:pPr>
            <a:r>
              <a:rPr lang="en-US" sz="2000" dirty="0">
                <a:solidFill>
                  <a:schemeClr val="tx1">
                    <a:lumMod val="65000"/>
                    <a:lumOff val="35000"/>
                  </a:schemeClr>
                </a:solidFill>
                <a:latin typeface="Georgia" panose="02040502050405020303" pitchFamily="18" charset="0"/>
              </a:rPr>
              <a:t>CREATE TABLE </a:t>
            </a:r>
            <a:r>
              <a:rPr lang="en-US" sz="2000" dirty="0" err="1">
                <a:solidFill>
                  <a:schemeClr val="tx1">
                    <a:lumMod val="65000"/>
                    <a:lumOff val="35000"/>
                  </a:schemeClr>
                </a:solidFill>
                <a:latin typeface="Georgia" panose="02040502050405020303" pitchFamily="18" charset="0"/>
              </a:rPr>
              <a:t>EmployeeCopy</a:t>
            </a:r>
            <a:r>
              <a:rPr lang="en-US" sz="2000" dirty="0">
                <a:solidFill>
                  <a:schemeClr val="tx1">
                    <a:lumMod val="65000"/>
                    <a:lumOff val="35000"/>
                  </a:schemeClr>
                </a:solidFill>
                <a:latin typeface="Georgia" panose="02040502050405020303" pitchFamily="18" charset="0"/>
              </a:rPr>
              <a:t> AS  </a:t>
            </a:r>
          </a:p>
          <a:p>
            <a:pPr marL="0" indent="0">
              <a:buNone/>
            </a:pPr>
            <a:r>
              <a:rPr lang="en-US" sz="2000" dirty="0">
                <a:solidFill>
                  <a:schemeClr val="tx1">
                    <a:lumMod val="65000"/>
                    <a:lumOff val="35000"/>
                  </a:schemeClr>
                </a:solidFill>
                <a:latin typeface="Georgia" panose="02040502050405020303" pitchFamily="18" charset="0"/>
              </a:rPr>
              <a:t>SELECT </a:t>
            </a:r>
            <a:r>
              <a:rPr lang="en-US" sz="2000" dirty="0" err="1">
                <a:solidFill>
                  <a:schemeClr val="tx1">
                    <a:lumMod val="65000"/>
                    <a:lumOff val="35000"/>
                  </a:schemeClr>
                </a:solidFill>
                <a:latin typeface="Georgia" panose="02040502050405020303" pitchFamily="18" charset="0"/>
              </a:rPr>
              <a:t>EmployeeID</a:t>
            </a:r>
            <a:r>
              <a:rPr lang="en-US" sz="2000" dirty="0">
                <a:solidFill>
                  <a:schemeClr val="tx1">
                    <a:lumMod val="65000"/>
                    <a:lumOff val="35000"/>
                  </a:schemeClr>
                </a:solidFill>
                <a:latin typeface="Georgia" panose="02040502050405020303" pitchFamily="18" charset="0"/>
              </a:rPr>
              <a:t>, FirstName, Email  </a:t>
            </a:r>
          </a:p>
          <a:p>
            <a:pPr marL="0" indent="0">
              <a:buNone/>
            </a:pPr>
            <a:r>
              <a:rPr lang="en-US" sz="2000" dirty="0">
                <a:solidFill>
                  <a:schemeClr val="tx1">
                    <a:lumMod val="65000"/>
                    <a:lumOff val="35000"/>
                  </a:schemeClr>
                </a:solidFill>
                <a:latin typeface="Georgia" panose="02040502050405020303" pitchFamily="18" charset="0"/>
              </a:rPr>
              <a:t>FROM Employee; </a:t>
            </a:r>
            <a:endParaRPr lang="en-IN" sz="2000" dirty="0">
              <a:solidFill>
                <a:schemeClr val="tx1">
                  <a:lumMod val="65000"/>
                  <a:lumOff val="35000"/>
                </a:schemeClr>
              </a:solidFill>
              <a:latin typeface="Georgia" panose="02040502050405020303" pitchFamily="18" charset="0"/>
            </a:endParaRPr>
          </a:p>
        </p:txBody>
      </p:sp>
    </p:spTree>
    <p:extLst>
      <p:ext uri="{BB962C8B-B14F-4D97-AF65-F5344CB8AC3E}">
        <p14:creationId xmlns:p14="http://schemas.microsoft.com/office/powerpoint/2010/main" val="169724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9C797-4AC4-9CB2-A8E0-F7EFBB41DF19}"/>
              </a:ext>
            </a:extLst>
          </p:cNvPr>
          <p:cNvSpPr>
            <a:spLocks noGrp="1"/>
          </p:cNvSpPr>
          <p:nvPr>
            <p:ph idx="1"/>
          </p:nvPr>
        </p:nvSpPr>
        <p:spPr>
          <a:xfrm>
            <a:off x="325120" y="406400"/>
            <a:ext cx="11562080" cy="6451600"/>
          </a:xfrm>
        </p:spPr>
        <p:txBody>
          <a:bodyPr>
            <a:normAutofit/>
          </a:bodyPr>
          <a:lstStyle/>
          <a:p>
            <a:pPr marL="0" indent="0">
              <a:buNone/>
            </a:pPr>
            <a:r>
              <a:rPr lang="en-US" dirty="0">
                <a:solidFill>
                  <a:srgbClr val="0070C0"/>
                </a:solidFill>
                <a:latin typeface="Georgia" panose="02040502050405020303" pitchFamily="18" charset="0"/>
              </a:rPr>
              <a:t>SQL Primary Key with CREATE TABLE Statement</a:t>
            </a:r>
          </a:p>
          <a:p>
            <a:pPr marL="0" indent="0">
              <a:buNone/>
            </a:pPr>
            <a:endParaRPr lang="en-US" sz="2200" dirty="0">
              <a:solidFill>
                <a:srgbClr val="0070C0"/>
              </a:solidFill>
              <a:latin typeface="Georgia" panose="02040502050405020303" pitchFamily="18" charset="0"/>
            </a:endParaRPr>
          </a:p>
          <a:p>
            <a:pPr marL="0" indent="0">
              <a:buNone/>
            </a:pPr>
            <a:r>
              <a:rPr lang="en-US" dirty="0">
                <a:latin typeface="Georgia" panose="02040502050405020303" pitchFamily="18" charset="0"/>
              </a:rPr>
              <a:t>The following query creates a PRIMARY KEY on the "D" column when the "Employee" table is created.</a:t>
            </a:r>
          </a:p>
          <a:p>
            <a:pPr marL="0" indent="0">
              <a:buNone/>
            </a:pPr>
            <a:endParaRPr lang="en-US" dirty="0">
              <a:latin typeface="Georgia" panose="02040502050405020303" pitchFamily="18" charset="0"/>
            </a:endParaRPr>
          </a:p>
          <a:p>
            <a:pPr marL="0" indent="0">
              <a:buNone/>
            </a:pPr>
            <a:r>
              <a:rPr lang="en-US" dirty="0">
                <a:latin typeface="Georgia" panose="02040502050405020303" pitchFamily="18" charset="0"/>
              </a:rPr>
              <a:t>CREATE TABLE Employee(  </a:t>
            </a:r>
          </a:p>
          <a:p>
            <a:pPr marL="0" indent="0">
              <a:buNone/>
            </a:pPr>
            <a:r>
              <a:rPr lang="en-US" dirty="0" err="1">
                <a:latin typeface="Georgia" panose="02040502050405020303" pitchFamily="18" charset="0"/>
              </a:rPr>
              <a:t>EmployeeID</a:t>
            </a:r>
            <a:r>
              <a:rPr lang="en-US" dirty="0">
                <a:latin typeface="Georgia" panose="02040502050405020303" pitchFamily="18" charset="0"/>
              </a:rPr>
              <a:t> NOT NULL PRIMARY KEY,  </a:t>
            </a:r>
          </a:p>
          <a:p>
            <a:pPr marL="0" indent="0">
              <a:buNone/>
            </a:pPr>
            <a:r>
              <a:rPr lang="en-US" dirty="0">
                <a:latin typeface="Georgia" panose="02040502050405020303" pitchFamily="18" charset="0"/>
              </a:rPr>
              <a:t>FirstName varchar(255) NOT NULL,  </a:t>
            </a:r>
          </a:p>
          <a:p>
            <a:pPr marL="0" indent="0">
              <a:buNone/>
            </a:pPr>
            <a:r>
              <a:rPr lang="en-US" dirty="0" err="1">
                <a:latin typeface="Georgia" panose="02040502050405020303" pitchFamily="18" charset="0"/>
              </a:rPr>
              <a:t>LastName</a:t>
            </a:r>
            <a:r>
              <a:rPr lang="en-US" dirty="0">
                <a:latin typeface="Georgia" panose="02040502050405020303" pitchFamily="18" charset="0"/>
              </a:rPr>
              <a:t> varchar(255),  </a:t>
            </a:r>
          </a:p>
          <a:p>
            <a:pPr marL="0" indent="0">
              <a:buNone/>
            </a:pPr>
            <a:r>
              <a:rPr lang="en-US" dirty="0">
                <a:latin typeface="Georgia" panose="02040502050405020303" pitchFamily="18" charset="0"/>
              </a:rPr>
              <a:t>City varchar(255)  ); </a:t>
            </a:r>
            <a:endParaRPr lang="en-IN" dirty="0">
              <a:latin typeface="Georgia" panose="02040502050405020303" pitchFamily="18" charset="0"/>
            </a:endParaRPr>
          </a:p>
        </p:txBody>
      </p:sp>
    </p:spTree>
    <p:extLst>
      <p:ext uri="{BB962C8B-B14F-4D97-AF65-F5344CB8AC3E}">
        <p14:creationId xmlns:p14="http://schemas.microsoft.com/office/powerpoint/2010/main" val="1764706028"/>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21</TotalTime>
  <Words>1290</Words>
  <Application>Microsoft Office PowerPoint</Application>
  <PresentationFormat>Widescreen</PresentationFormat>
  <Paragraphs>201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Georgia</vt:lpstr>
      <vt:lpstr>Wingdings</vt:lpstr>
      <vt:lpstr>ICT Basic Theme</vt:lpstr>
      <vt:lpstr>DDL Statements</vt:lpstr>
      <vt:lpstr>Data Definition Language</vt:lpstr>
      <vt:lpstr>Database</vt:lpstr>
      <vt:lpstr>PowerPoint Presentation</vt:lpstr>
      <vt:lpstr>PowerPoint Presentation</vt:lpstr>
      <vt:lpstr>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DDL Statements</dc:title>
  <dc:creator>sarihaashanmugasundaram@gmail.com</dc:creator>
  <cp:lastModifiedBy>sarihaashanmugasundaram@gmail.com</cp:lastModifiedBy>
  <cp:revision>16</cp:revision>
  <dcterms:created xsi:type="dcterms:W3CDTF">2023-05-29T15:00:44Z</dcterms:created>
  <dcterms:modified xsi:type="dcterms:W3CDTF">2023-05-29T15:22:01Z</dcterms:modified>
</cp:coreProperties>
</file>