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E174-A37D-A790-2978-4C048812C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306B9-E210-4374-06C9-59CA96D1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43F3E-028F-917B-C1A2-4F84725F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36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0B22-2A9B-17CA-C8EA-E61867FF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792480"/>
            <a:ext cx="11744960" cy="12598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COUNT (</a:t>
            </a:r>
            <a:r>
              <a:rPr lang="en-US" dirty="0" err="1">
                <a:latin typeface="Georgia" panose="02040502050405020303" pitchFamily="18" charset="0"/>
              </a:rPr>
              <a:t>Car_Name</a:t>
            </a:r>
            <a:r>
              <a:rPr lang="en-US" dirty="0">
                <a:latin typeface="Georgia" panose="02040502050405020303" pitchFamily="18" charset="0"/>
              </a:rPr>
              <a:t>), </a:t>
            </a:r>
            <a:r>
              <a:rPr lang="en-US" dirty="0" err="1">
                <a:latin typeface="Georgia" panose="02040502050405020303" pitchFamily="18" charset="0"/>
              </a:rPr>
              <a:t>Car_Price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Cars_Details</a:t>
            </a:r>
            <a:r>
              <a:rPr lang="en-US" dirty="0">
                <a:latin typeface="Georgia" panose="02040502050405020303" pitchFamily="18" charset="0"/>
              </a:rPr>
              <a:t> GROUP BY </a:t>
            </a:r>
            <a:r>
              <a:rPr lang="en-US" dirty="0" err="1">
                <a:latin typeface="Georgia" panose="02040502050405020303" pitchFamily="18" charset="0"/>
              </a:rPr>
              <a:t>Car_Price</a:t>
            </a:r>
            <a:r>
              <a:rPr lang="en-US" dirty="0">
                <a:latin typeface="Georgia" panose="02040502050405020303" pitchFamily="18" charset="0"/>
              </a:rPr>
              <a:t>; </a:t>
            </a:r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9872E7-9E14-531F-6C11-0070FFAC43A2}"/>
              </a:ext>
            </a:extLst>
          </p:cNvPr>
          <p:cNvGraphicFramePr>
            <a:graphicFrameLocks noGrp="1"/>
          </p:cNvGraphicFramePr>
          <p:nvPr/>
        </p:nvGraphicFramePr>
        <p:xfrm>
          <a:off x="1950720" y="2839720"/>
          <a:ext cx="8128000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2917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414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 (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Car_Name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Car_Price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850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863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952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A96-700F-1230-45F0-ED4D514C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508000"/>
            <a:ext cx="11663680" cy="635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SQL SELECT Statement with HAVING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HAVING clause in the SELECT statement creates a selection in those groups which are defined by the GROUP BY clause.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Syntax of SELECT Statement with HAVING clause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column_Name_1, column_Name_2, .....,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aggregate_function_name</a:t>
            </a:r>
            <a:r>
              <a:rPr lang="en-US" dirty="0">
                <a:latin typeface="Georgia" panose="02040502050405020303" pitchFamily="18" charset="0"/>
              </a:rPr>
              <a:t>(column_Name_2) FROM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 GROUP BY column_Name1 HAVING;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TABLE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  </a:t>
            </a:r>
            <a:r>
              <a:rPr lang="en-US" dirty="0" err="1">
                <a:latin typeface="Georgia" panose="02040502050405020303" pitchFamily="18" charset="0"/>
              </a:rPr>
              <a:t>Employee_Id</a:t>
            </a:r>
            <a:r>
              <a:rPr lang="en-US" dirty="0">
                <a:latin typeface="Georgia" panose="02040502050405020303" pitchFamily="18" charset="0"/>
              </a:rPr>
              <a:t> INT PRIMARY KEY,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Employee_Name</a:t>
            </a:r>
            <a:r>
              <a:rPr lang="en-US" dirty="0">
                <a:latin typeface="Georgia" panose="02040502050405020303" pitchFamily="18" charset="0"/>
              </a:rPr>
              <a:t> VARCHAR (50),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Employee_Salary</a:t>
            </a:r>
            <a:r>
              <a:rPr lang="en-US" dirty="0">
                <a:latin typeface="Georgia" panose="02040502050405020303" pitchFamily="18" charset="0"/>
              </a:rPr>
              <a:t> INT NOT NULL,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Employee_City</a:t>
            </a:r>
            <a:r>
              <a:rPr lang="en-US" dirty="0">
                <a:latin typeface="Georgia" panose="02040502050405020303" pitchFamily="18" charset="0"/>
              </a:rPr>
              <a:t> VARCHAR (50)  ) 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INSERT query inserts the record of employees into the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 table: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Employee_Id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Employee_Name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Employee_Salary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Employee_City</a:t>
            </a:r>
            <a:r>
              <a:rPr lang="en-US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VALUES (201, </a:t>
            </a:r>
            <a:r>
              <a:rPr lang="en-US" dirty="0" err="1">
                <a:latin typeface="Georgia" panose="02040502050405020303" pitchFamily="18" charset="0"/>
              </a:rPr>
              <a:t>Jone</a:t>
            </a:r>
            <a:r>
              <a:rPr lang="en-US" dirty="0">
                <a:latin typeface="Georgia" panose="02040502050405020303" pitchFamily="18" charset="0"/>
              </a:rPr>
              <a:t>, 20000, Goa),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(202, Basant, 40000, Delhi),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(203, </a:t>
            </a:r>
            <a:r>
              <a:rPr lang="en-US" dirty="0" err="1">
                <a:latin typeface="Georgia" panose="02040502050405020303" pitchFamily="18" charset="0"/>
              </a:rPr>
              <a:t>Rashet</a:t>
            </a:r>
            <a:r>
              <a:rPr lang="en-US" dirty="0">
                <a:latin typeface="Georgia" panose="02040502050405020303" pitchFamily="18" charset="0"/>
              </a:rPr>
              <a:t>, 80000,Jaipur),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(204, </a:t>
            </a:r>
            <a:r>
              <a:rPr lang="en-US" dirty="0" err="1">
                <a:latin typeface="Georgia" panose="02040502050405020303" pitchFamily="18" charset="0"/>
              </a:rPr>
              <a:t>Aunj</a:t>
            </a:r>
            <a:r>
              <a:rPr lang="en-US" dirty="0">
                <a:latin typeface="Georgia" panose="02040502050405020303" pitchFamily="18" charset="0"/>
              </a:rPr>
              <a:t>, 20000, Goa),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(205, </a:t>
            </a:r>
            <a:r>
              <a:rPr lang="en-US" dirty="0" err="1">
                <a:latin typeface="Georgia" panose="02040502050405020303" pitchFamily="18" charset="0"/>
              </a:rPr>
              <a:t>Sumit</a:t>
            </a:r>
            <a:r>
              <a:rPr lang="en-US" dirty="0">
                <a:latin typeface="Georgia" panose="02040502050405020303" pitchFamily="18" charset="0"/>
              </a:rPr>
              <a:t>, 50000, Delhi);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SELECT query shows the values of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 table in the 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; 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6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999-6C72-C373-2717-A19DA5AD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660400"/>
            <a:ext cx="11826240" cy="148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SUM (</a:t>
            </a:r>
            <a:r>
              <a:rPr lang="en-US" dirty="0" err="1">
                <a:latin typeface="Georgia" panose="02040502050405020303" pitchFamily="18" charset="0"/>
              </a:rPr>
              <a:t>Employee_Salary</a:t>
            </a:r>
            <a:r>
              <a:rPr lang="en-US" dirty="0">
                <a:latin typeface="Georgia" panose="02040502050405020303" pitchFamily="18" charset="0"/>
              </a:rPr>
              <a:t>), </a:t>
            </a:r>
            <a:r>
              <a:rPr lang="en-US" dirty="0" err="1">
                <a:latin typeface="Georgia" panose="02040502050405020303" pitchFamily="18" charset="0"/>
              </a:rPr>
              <a:t>Employee_City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Employee_Having</a:t>
            </a:r>
            <a:r>
              <a:rPr lang="en-US" dirty="0">
                <a:latin typeface="Georgia" panose="02040502050405020303" pitchFamily="18" charset="0"/>
              </a:rPr>
              <a:t> GROUP BY </a:t>
            </a:r>
            <a:r>
              <a:rPr lang="en-US" dirty="0" err="1">
                <a:latin typeface="Georgia" panose="02040502050405020303" pitchFamily="18" charset="0"/>
              </a:rPr>
              <a:t>Employee_City</a:t>
            </a:r>
            <a:r>
              <a:rPr lang="en-US" dirty="0">
                <a:latin typeface="Georgia" panose="02040502050405020303" pitchFamily="18" charset="0"/>
              </a:rPr>
              <a:t> HAVING SUM(</a:t>
            </a:r>
            <a:r>
              <a:rPr lang="en-US" dirty="0" err="1">
                <a:latin typeface="Georgia" panose="02040502050405020303" pitchFamily="18" charset="0"/>
              </a:rPr>
              <a:t>Employee_Salary</a:t>
            </a:r>
            <a:r>
              <a:rPr lang="en-US" dirty="0">
                <a:latin typeface="Georgia" panose="02040502050405020303" pitchFamily="18" charset="0"/>
              </a:rPr>
              <a:t>)&gt;50000</a:t>
            </a:r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672EBC-361A-9BE5-C2BF-4FD13FF5AE9F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2040466"/>
          <a:ext cx="812800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4683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4126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8566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222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Employee_Salary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Employee_City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277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513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Basant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1646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Rashet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Jaipur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1782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Anuj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699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Sumit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09060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17B1C8-E589-F216-C3A4-9E90E7AB77C8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5170592"/>
          <a:ext cx="8128000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5409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408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SUM (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Employee_Salary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Employee_City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590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624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Jaipur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6814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0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358E-85FE-3858-3D57-7653D8DA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599440"/>
            <a:ext cx="11856720" cy="6258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SELECT Statement with ORDER BY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ORDER BY clause with the SQL SELECT statement shows the records or rows in a sorted manner.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ORDER BY clause arranges the values in both ascending and descending order. Few database systems arrange the values of column in ascending order by default.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Syntax of SELECT Statement with ORDER BY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Column_Name_1, Column_Name_2, .....,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 WHERE [Condition] ORDER BY[column_Name_1, column_Name_2, .....,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asc</a:t>
            </a:r>
            <a:r>
              <a:rPr lang="en-US" dirty="0">
                <a:latin typeface="Georgia" panose="02040502050405020303" pitchFamily="18" charset="0"/>
              </a:rPr>
              <a:t> | desc ];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TABLE </a:t>
            </a:r>
            <a:r>
              <a:rPr lang="en-US" dirty="0" err="1">
                <a:latin typeface="Georgia" panose="02040502050405020303" pitchFamily="18" charset="0"/>
              </a:rPr>
              <a:t>Employee_Order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  Id INT NOT NULL,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FirstName VARCHAR (50),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Salary INT,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City VARCHAR (50)  ) 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</a:t>
            </a:r>
            <a:r>
              <a:rPr lang="en-US" dirty="0" err="1">
                <a:latin typeface="Georgia" panose="02040502050405020303" pitchFamily="18" charset="0"/>
              </a:rPr>
              <a:t>Employee_Order</a:t>
            </a:r>
            <a:r>
              <a:rPr lang="en-US" dirty="0">
                <a:latin typeface="Georgia" panose="02040502050405020303" pitchFamily="18" charset="0"/>
              </a:rPr>
              <a:t> (Id, FirstName, Salary, City)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VALUES (201, </a:t>
            </a:r>
            <a:r>
              <a:rPr lang="en-US" dirty="0" err="1">
                <a:latin typeface="Georgia" panose="02040502050405020303" pitchFamily="18" charset="0"/>
              </a:rPr>
              <a:t>Jone</a:t>
            </a:r>
            <a:r>
              <a:rPr lang="en-US" dirty="0">
                <a:latin typeface="Georgia" panose="02040502050405020303" pitchFamily="18" charset="0"/>
              </a:rPr>
              <a:t>, 20000, Goa),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(202, Basant, 15000, Delhi),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(203, </a:t>
            </a:r>
            <a:r>
              <a:rPr lang="en-US" dirty="0" err="1">
                <a:latin typeface="Georgia" panose="02040502050405020303" pitchFamily="18" charset="0"/>
              </a:rPr>
              <a:t>Rashet</a:t>
            </a:r>
            <a:r>
              <a:rPr lang="en-US" dirty="0">
                <a:latin typeface="Georgia" panose="02040502050405020303" pitchFamily="18" charset="0"/>
              </a:rPr>
              <a:t>, 80000,Jaipur),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(204, </a:t>
            </a:r>
            <a:r>
              <a:rPr lang="en-US" dirty="0" err="1">
                <a:latin typeface="Georgia" panose="02040502050405020303" pitchFamily="18" charset="0"/>
              </a:rPr>
              <a:t>Aunj</a:t>
            </a:r>
            <a:r>
              <a:rPr lang="en-US" dirty="0">
                <a:latin typeface="Georgia" panose="02040502050405020303" pitchFamily="18" charset="0"/>
              </a:rPr>
              <a:t>, 90000, Goa),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(205, </a:t>
            </a:r>
            <a:r>
              <a:rPr lang="en-US" dirty="0" err="1">
                <a:latin typeface="Georgia" panose="02040502050405020303" pitchFamily="18" charset="0"/>
              </a:rPr>
              <a:t>Sumit</a:t>
            </a:r>
            <a:r>
              <a:rPr lang="en-US" dirty="0">
                <a:latin typeface="Georgia" panose="02040502050405020303" pitchFamily="18" charset="0"/>
              </a:rPr>
              <a:t>, 50000, Delhi);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Employee_Order</a:t>
            </a:r>
            <a:r>
              <a:rPr lang="en-US" dirty="0">
                <a:latin typeface="Georgia" panose="02040502050405020303" pitchFamily="18" charset="0"/>
              </a:rPr>
              <a:t>; 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5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2F94-C853-7BD3-A15B-BE6E828E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701040"/>
            <a:ext cx="11572240" cy="1087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query sorts the salary of employees in descending order from the above </a:t>
            </a:r>
            <a:r>
              <a:rPr lang="en-US" dirty="0" err="1">
                <a:latin typeface="Georgia" panose="02040502050405020303" pitchFamily="18" charset="0"/>
              </a:rPr>
              <a:t>Employee_Order</a:t>
            </a:r>
            <a:r>
              <a:rPr lang="en-US" dirty="0">
                <a:latin typeface="Georgia" panose="02040502050405020303" pitchFamily="18" charset="0"/>
              </a:rPr>
              <a:t> table: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Employee_Order</a:t>
            </a:r>
            <a:r>
              <a:rPr lang="en-US" dirty="0">
                <a:latin typeface="Georgia" panose="02040502050405020303" pitchFamily="18" charset="0"/>
              </a:rPr>
              <a:t> ORDER BY </a:t>
            </a:r>
            <a:r>
              <a:rPr lang="en-US" dirty="0" err="1">
                <a:latin typeface="Georgia" panose="02040502050405020303" pitchFamily="18" charset="0"/>
              </a:rPr>
              <a:t>Emp_Salary</a:t>
            </a:r>
            <a:r>
              <a:rPr lang="en-US" dirty="0">
                <a:latin typeface="Georgia" panose="02040502050405020303" pitchFamily="18" charset="0"/>
              </a:rPr>
              <a:t> ASEC;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FBC34-F833-26C3-C0D7-202F05C635CC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2011680"/>
          <a:ext cx="812800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84131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702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412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819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FirstName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Salary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289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80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Basant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2058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Rashet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Jaipur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0051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Anuj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0634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Sumit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1810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75EC-076D-D44E-583B-06C2110C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650240"/>
            <a:ext cx="11836400" cy="3068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SQL DISTINCT command is used with SELECT key word to retrieve only distinct or unique data.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a table, there may be a chance to exist a duplicate value and sometimes we want to retrieve only unique values.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DISTINCT </a:t>
            </a:r>
            <a:r>
              <a:rPr lang="en-US" dirty="0" err="1">
                <a:latin typeface="Georgia" panose="02040502050405020303" pitchFamily="18" charset="0"/>
              </a:rPr>
              <a:t>column_name</a:t>
            </a:r>
            <a:r>
              <a:rPr lang="en-US" dirty="0">
                <a:latin typeface="Georgia" panose="02040502050405020303" pitchFamily="18" charset="0"/>
              </a:rPr>
              <a:t> ,</a:t>
            </a:r>
            <a:r>
              <a:rPr lang="en-US" dirty="0" err="1">
                <a:latin typeface="Georgia" panose="02040502050405020303" pitchFamily="18" charset="0"/>
              </a:rPr>
              <a:t>column_name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DEE455-1AD2-62AD-95FC-A814467C3436}"/>
              </a:ext>
            </a:extLst>
          </p:cNvPr>
          <p:cNvGraphicFramePr>
            <a:graphicFrameLocks noGrp="1"/>
          </p:cNvGraphicFramePr>
          <p:nvPr/>
        </p:nvGraphicFramePr>
        <p:xfrm>
          <a:off x="1209040" y="4206240"/>
          <a:ext cx="8818880" cy="200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1379277311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1650861671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3068863918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3199274665"/>
                    </a:ext>
                  </a:extLst>
                </a:gridCol>
              </a:tblGrid>
              <a:tr h="54943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Student_Name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Mobile_Number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HOME_TOWN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5109038"/>
                  </a:ext>
                </a:extLst>
              </a:tr>
              <a:tr h="4840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Rahul Ojha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7503896532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Lucknow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44560693"/>
                  </a:ext>
                </a:extLst>
              </a:tr>
              <a:tr h="4840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Disha Rai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Female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9270568893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Varanasi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58778166"/>
                  </a:ext>
                </a:extLst>
              </a:tr>
              <a:tr h="4840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Sonoo Jaiswal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9990449935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Lucknow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6285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6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259D-00BF-49DF-D32A-22FD4923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690880"/>
            <a:ext cx="11704320" cy="13004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DISTINCT </a:t>
            </a:r>
            <a:r>
              <a:rPr lang="en-US" dirty="0" err="1">
                <a:latin typeface="Georgia" panose="02040502050405020303" pitchFamily="18" charset="0"/>
              </a:rPr>
              <a:t>home_town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students </a:t>
            </a:r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B4EC65-5C2E-0E79-97BD-1A34EC33CB40}"/>
              </a:ext>
            </a:extLst>
          </p:cNvPr>
          <p:cNvGraphicFramePr>
            <a:graphicFrameLocks noGrp="1"/>
          </p:cNvGraphicFramePr>
          <p:nvPr/>
        </p:nvGraphicFramePr>
        <p:xfrm>
          <a:off x="1635760" y="3300306"/>
          <a:ext cx="8128000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2862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HOME_TOWN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3877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Lucknow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830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Varanasi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0259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5138-B6B5-E9DA-F32E-5A8AFAB4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599440"/>
            <a:ext cx="11714480" cy="6258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SELECT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SELECT statement is the most commonly used command in Structured Query Language.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It is used to access the records from one or more database tables and views. It also retrieves the selected data that follow the conditions we want.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By using this command, we can also access the particular record from the particular column of the table. The table which stores the record returned by the SELECT statement is called a result-set table.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Syntax of SELECT Statement in SQL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	SELECT Column_Name_1, Column_Name_2, .....,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 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this SELECT syntax, Column_Name_1, Column_Name_2, …..,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are the name of those columns in the table whose data we want to read.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you want to access all rows from all fields of the table, use the following SQL SELECT syntax with * asterisk sign:</a:t>
            </a:r>
          </a:p>
        </p:txBody>
      </p:sp>
    </p:spTree>
    <p:extLst>
      <p:ext uri="{BB962C8B-B14F-4D97-AF65-F5344CB8AC3E}">
        <p14:creationId xmlns:p14="http://schemas.microsoft.com/office/powerpoint/2010/main" val="19285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6988-BD14-988D-FC81-83CDC24D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701040"/>
            <a:ext cx="11653520" cy="6045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Example 1: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Firstly, we have to create the new table and then insert some dummy records into it.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TABLE Student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Student_Id</a:t>
            </a:r>
            <a:r>
              <a:rPr lang="en-US" dirty="0">
                <a:latin typeface="Georgia" panose="02040502050405020303" pitchFamily="18" charset="0"/>
              </a:rPr>
              <a:t> Int PRIMARY KEY,  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First_Name</a:t>
            </a:r>
            <a:r>
              <a:rPr lang="en-US" dirty="0">
                <a:latin typeface="Georgia" panose="02040502050405020303" pitchFamily="18" charset="0"/>
              </a:rPr>
              <a:t> VARCHAR (20), 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Address VARCHAR (20), 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Age Int NOT NULL,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Percentage Int NOT NULL,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Grade VARCHAR (10)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) ; 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173C-4E69-CD4E-1D67-3638A74C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508000"/>
            <a:ext cx="11755120" cy="3525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The following query inserts the record of intelligent students into the </a:t>
            </a:r>
            <a:r>
              <a:rPr lang="en-IN" dirty="0" err="1">
                <a:latin typeface="Georgia" panose="02040502050405020303" pitchFamily="18" charset="0"/>
              </a:rPr>
              <a:t>Student_Records</a:t>
            </a:r>
            <a:r>
              <a:rPr lang="en-IN" dirty="0">
                <a:latin typeface="Georgia" panose="02040502050405020303" pitchFamily="18" charset="0"/>
              </a:rPr>
              <a:t> table: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INSERT INTO Student VALUES (201, Akshaya, Delhi, 18, 89, A2), 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(202, Bhavani, Kerala, 19, 93, A1),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(203, Yash, Delhi, 20, 89, A2),  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(204, Bhavna, Delhi, 19, 78, B1),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(05, Yatra, Lucknow, 20, 75, B1),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(206, Ishita, Bangalore, 19, 51, C1),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(207, Vivek, Goa, 20, 62, B2);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23DCD-87E9-E1F8-C021-D7FEE5D3822A}"/>
              </a:ext>
            </a:extLst>
          </p:cNvPr>
          <p:cNvGraphicFramePr>
            <a:graphicFrameLocks noGrp="1"/>
          </p:cNvGraphicFramePr>
          <p:nvPr/>
        </p:nvGraphicFramePr>
        <p:xfrm>
          <a:off x="3718558" y="3429000"/>
          <a:ext cx="8128002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611716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5923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0546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5603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4283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168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Student_ID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First_Name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1403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Akshaya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6907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Bhavani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Kerala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75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Yash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9188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Bhavna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6302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Yatra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Lucknow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885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Ishita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Bangalore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2850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Vivek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9040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3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975B-F75C-C5CB-19EE-C860DFB8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11200"/>
            <a:ext cx="11511280" cy="157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query displays the values of particular column from the above </a:t>
            </a:r>
            <a:r>
              <a:rPr lang="en-US" dirty="0" err="1">
                <a:latin typeface="Georgia" panose="02040502050405020303" pitchFamily="18" charset="0"/>
              </a:rPr>
              <a:t>Student_Record</a:t>
            </a:r>
            <a:r>
              <a:rPr lang="en-US" dirty="0">
                <a:latin typeface="Georgia" panose="02040502050405020303" pitchFamily="18" charset="0"/>
              </a:rPr>
              <a:t> table: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</a:t>
            </a:r>
            <a:r>
              <a:rPr lang="en-US" dirty="0" err="1">
                <a:latin typeface="Georgia" panose="02040502050405020303" pitchFamily="18" charset="0"/>
              </a:rPr>
              <a:t>Student_Id</a:t>
            </a:r>
            <a:r>
              <a:rPr lang="en-US" dirty="0">
                <a:latin typeface="Georgia" panose="02040502050405020303" pitchFamily="18" charset="0"/>
              </a:rPr>
              <a:t>, Age, Percentage, Grade FROM Student; </a:t>
            </a:r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DA99E0-E3BF-9B4E-BB6B-229FB2A56C14}"/>
              </a:ext>
            </a:extLst>
          </p:cNvPr>
          <p:cNvGraphicFramePr>
            <a:graphicFrameLocks noGrp="1"/>
          </p:cNvGraphicFramePr>
          <p:nvPr/>
        </p:nvGraphicFramePr>
        <p:xfrm>
          <a:off x="1996440" y="2893906"/>
          <a:ext cx="812800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80012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015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6982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129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Student_ID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512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5903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7608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26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758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488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C1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5792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452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0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557-42A1-D6AA-CC21-D083A83A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629920"/>
            <a:ext cx="1162304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TABLE </a:t>
            </a:r>
            <a:r>
              <a:rPr lang="en-US" dirty="0" err="1">
                <a:latin typeface="Georgia" panose="02040502050405020303" pitchFamily="18" charset="0"/>
              </a:rPr>
              <a:t>Employee_Details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  </a:t>
            </a:r>
            <a:r>
              <a:rPr lang="en-US" dirty="0" err="1">
                <a:latin typeface="Georgia" panose="02040502050405020303" pitchFamily="18" charset="0"/>
              </a:rPr>
              <a:t>Employee_ID</a:t>
            </a:r>
            <a:r>
              <a:rPr lang="en-US" dirty="0">
                <a:latin typeface="Georgia" panose="02040502050405020303" pitchFamily="18" charset="0"/>
              </a:rPr>
              <a:t> INT AUTO_INCREMENT PRIMARY KEY,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Emp_Name</a:t>
            </a:r>
            <a:r>
              <a:rPr lang="en-US" dirty="0">
                <a:latin typeface="Georgia" panose="02040502050405020303" pitchFamily="18" charset="0"/>
              </a:rPr>
              <a:t> VARCHAR (50),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Emp_City</a:t>
            </a:r>
            <a:r>
              <a:rPr lang="en-US" dirty="0">
                <a:latin typeface="Georgia" panose="02040502050405020303" pitchFamily="18" charset="0"/>
              </a:rPr>
              <a:t> VARCHAR (20),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Emp_Salary</a:t>
            </a:r>
            <a:r>
              <a:rPr lang="en-US" dirty="0">
                <a:latin typeface="Georgia" panose="02040502050405020303" pitchFamily="18" charset="0"/>
              </a:rPr>
              <a:t> INT NOT NULL, 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Emp_Panelty</a:t>
            </a:r>
            <a:r>
              <a:rPr lang="en-US" dirty="0">
                <a:latin typeface="Georgia" panose="02040502050405020303" pitchFamily="18" charset="0"/>
              </a:rPr>
              <a:t> INT NOT NULL  ) 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</a:t>
            </a:r>
            <a:r>
              <a:rPr lang="en-US" dirty="0" err="1">
                <a:latin typeface="Georgia" panose="02040502050405020303" pitchFamily="18" charset="0"/>
              </a:rPr>
              <a:t>Employee_Details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Employee_ID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Emp_Name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Emp_City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Emp_Salary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Emp_Panelty</a:t>
            </a:r>
            <a:r>
              <a:rPr lang="en-US" dirty="0">
                <a:latin typeface="Georgia" panose="02040502050405020303" pitchFamily="18" charset="0"/>
              </a:rPr>
              <a:t>) VALUES (101, Anuj, Ghaziabad, 25000, 500),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(102, Tushar, Lucknow, 29000, 1000),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(103, Vivek, Kolkata, 35000, 500),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(104, </a:t>
            </a:r>
            <a:r>
              <a:rPr lang="en-US" dirty="0" err="1">
                <a:latin typeface="Georgia" panose="02040502050405020303" pitchFamily="18" charset="0"/>
              </a:rPr>
              <a:t>Shivam</a:t>
            </a:r>
            <a:r>
              <a:rPr lang="en-US" dirty="0">
                <a:latin typeface="Georgia" panose="02040502050405020303" pitchFamily="18" charset="0"/>
              </a:rPr>
              <a:t>, Goa, 22000, 500);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SELECT * FROM </a:t>
            </a:r>
            <a:r>
              <a:rPr lang="en-US" dirty="0" err="1">
                <a:latin typeface="Georgia" panose="02040502050405020303" pitchFamily="18" charset="0"/>
              </a:rPr>
              <a:t>Employee_Details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SELECT * FROM </a:t>
            </a:r>
            <a:r>
              <a:rPr lang="en-US" dirty="0" err="1">
                <a:latin typeface="Georgia" panose="02040502050405020303" pitchFamily="18" charset="0"/>
              </a:rPr>
              <a:t>Employee_Details</a:t>
            </a:r>
            <a:r>
              <a:rPr lang="en-US" dirty="0">
                <a:latin typeface="Georgia" panose="02040502050405020303" pitchFamily="18" charset="0"/>
              </a:rPr>
              <a:t> WHERE </a:t>
            </a:r>
            <a:r>
              <a:rPr lang="en-US" dirty="0" err="1">
                <a:latin typeface="Georgia" panose="02040502050405020303" pitchFamily="18" charset="0"/>
              </a:rPr>
              <a:t>Emp_Panelty</a:t>
            </a:r>
            <a:r>
              <a:rPr lang="en-US" dirty="0">
                <a:latin typeface="Georgia" panose="02040502050405020303" pitchFamily="18" charset="0"/>
              </a:rPr>
              <a:t> = 500;  </a:t>
            </a:r>
          </a:p>
        </p:txBody>
      </p:sp>
    </p:spTree>
    <p:extLst>
      <p:ext uri="{BB962C8B-B14F-4D97-AF65-F5344CB8AC3E}">
        <p14:creationId xmlns:p14="http://schemas.microsoft.com/office/powerpoint/2010/main" val="55272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1C252-C813-8355-BF57-ACA92FE9CC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3585" y="1366203"/>
          <a:ext cx="1102995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198959493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72595954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8427626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6753905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42500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Emp_Salary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Emp_Panelty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46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Anuj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Ghaziabad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57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Tushar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Lucknow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29000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31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Vivek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Kolkata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35000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680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Shivam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182673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D2476C-CFC3-BD3A-DE7A-3ED9D6DD0868}"/>
              </a:ext>
            </a:extLst>
          </p:cNvPr>
          <p:cNvGraphicFramePr>
            <a:graphicFrameLocks noGrp="1"/>
          </p:cNvGraphicFramePr>
          <p:nvPr/>
        </p:nvGraphicFramePr>
        <p:xfrm>
          <a:off x="2123440" y="4082626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238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4476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8217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0911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923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Emp_Salary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Emp_Panelty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3225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Anuj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Ghaziabad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4062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Vivek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Kolkata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35000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3865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Shivam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Goa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22000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1393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6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11EC-CB26-FE50-5EA3-43BF7F69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487680"/>
            <a:ext cx="11592560" cy="614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SELECT Statement with GROUP BY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GROUP BY clause is used with the SELECT statement to show the common data of the column from the table: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Syntax of SELECT Statement with GROUP BY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column_Name_1, column_Name_2, ....., </a:t>
            </a:r>
            <a:r>
              <a:rPr lang="en-US" dirty="0" err="1">
                <a:latin typeface="Georgia" panose="02040502050405020303" pitchFamily="18" charset="0"/>
              </a:rPr>
              <a:t>column_Name_N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aggregate_function_name</a:t>
            </a:r>
            <a:r>
              <a:rPr lang="en-US" dirty="0">
                <a:latin typeface="Georgia" panose="02040502050405020303" pitchFamily="18" charset="0"/>
              </a:rPr>
              <a:t>(column_Name2) FROM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 GROUP BY column_Name1;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Example of SELECT Statement with GROUP BY clause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 the following query to create the </a:t>
            </a:r>
            <a:r>
              <a:rPr lang="en-US" dirty="0" err="1">
                <a:latin typeface="Georgia" panose="02040502050405020303" pitchFamily="18" charset="0"/>
              </a:rPr>
              <a:t>Cars_Details</a:t>
            </a:r>
            <a:r>
              <a:rPr lang="en-US" dirty="0">
                <a:latin typeface="Georgia" panose="02040502050405020303" pitchFamily="18" charset="0"/>
              </a:rPr>
              <a:t> table: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TABLE </a:t>
            </a:r>
            <a:r>
              <a:rPr lang="en-US" dirty="0" err="1">
                <a:latin typeface="Georgia" panose="02040502050405020303" pitchFamily="18" charset="0"/>
              </a:rPr>
              <a:t>Cars_Details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Car_Number</a:t>
            </a:r>
            <a:r>
              <a:rPr lang="en-US" dirty="0">
                <a:latin typeface="Georgia" panose="02040502050405020303" pitchFamily="18" charset="0"/>
              </a:rPr>
              <a:t> INT PRIMARY KEY,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Car_Name</a:t>
            </a:r>
            <a:r>
              <a:rPr lang="en-US" dirty="0">
                <a:latin typeface="Georgia" panose="02040502050405020303" pitchFamily="18" charset="0"/>
              </a:rPr>
              <a:t> VARCHAR (50),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Car_Price</a:t>
            </a:r>
            <a:r>
              <a:rPr lang="en-US" dirty="0">
                <a:latin typeface="Georgia" panose="02040502050405020303" pitchFamily="18" charset="0"/>
              </a:rPr>
              <a:t> INT NOT NULL, 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Car_AmountINT</a:t>
            </a:r>
            <a:r>
              <a:rPr lang="en-US" dirty="0">
                <a:latin typeface="Georgia" panose="02040502050405020303" pitchFamily="18" charset="0"/>
              </a:rPr>
              <a:t> NOT NULL  ) ;  </a:t>
            </a:r>
          </a:p>
        </p:txBody>
      </p:sp>
    </p:spTree>
    <p:extLst>
      <p:ext uri="{BB962C8B-B14F-4D97-AF65-F5344CB8AC3E}">
        <p14:creationId xmlns:p14="http://schemas.microsoft.com/office/powerpoint/2010/main" val="6883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A27E-2378-EB95-6CA8-59B49151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70560"/>
            <a:ext cx="11795760" cy="30784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</a:t>
            </a:r>
            <a:r>
              <a:rPr lang="en-US" dirty="0" err="1">
                <a:latin typeface="Georgia" panose="02040502050405020303" pitchFamily="18" charset="0"/>
              </a:rPr>
              <a:t>Cars_Details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Car_Number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Car_Name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Car_Amount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Car_Price</a:t>
            </a:r>
            <a:r>
              <a:rPr lang="en-US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VALUES (2578, Creta, 3, 1500000),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(9258, Audi, 2, 3000000),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(8233, Venue, 6, 900000),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(6214, </a:t>
            </a:r>
            <a:r>
              <a:rPr lang="en-US" dirty="0" err="1">
                <a:latin typeface="Georgia" panose="02040502050405020303" pitchFamily="18" charset="0"/>
              </a:rPr>
              <a:t>Nexon</a:t>
            </a:r>
            <a:r>
              <a:rPr lang="en-US" dirty="0">
                <a:latin typeface="Georgia" panose="02040502050405020303" pitchFamily="18" charset="0"/>
              </a:rPr>
              <a:t>, 7, 1000000);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SELECT query displays the values in the 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* FROM </a:t>
            </a:r>
            <a:r>
              <a:rPr lang="en-US" dirty="0" err="1">
                <a:latin typeface="Georgia" panose="02040502050405020303" pitchFamily="18" charset="0"/>
              </a:rPr>
              <a:t>Cars_Details</a:t>
            </a:r>
            <a:r>
              <a:rPr lang="en-US" dirty="0">
                <a:latin typeface="Georgia" panose="02040502050405020303" pitchFamily="18" charset="0"/>
              </a:rPr>
              <a:t>; </a:t>
            </a:r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8399F3-4392-94CB-BCA2-D441DC20749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272280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8286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7627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12639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572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Car_Number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Car_Amount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Car_Price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0403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2578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Creta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0038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9258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Audi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7586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8233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Venue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996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6214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Nexon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1000000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1955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43310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5</TotalTime>
  <Words>1593</Words>
  <Application>Microsoft Office PowerPoint</Application>
  <PresentationFormat>Widescreen</PresentationFormat>
  <Paragraphs>342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inter-regular</vt:lpstr>
      <vt:lpstr>Times New Roman</vt:lpstr>
      <vt:lpstr>Wingdings</vt:lpstr>
      <vt:lpstr>ICT Basic Theme</vt:lpstr>
      <vt:lpstr>Select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Statement</dc:title>
  <dc:creator>sarihaashanmugasundaram@gmail.com</dc:creator>
  <cp:lastModifiedBy>sarihaashanmugasundaram@gmail.com</cp:lastModifiedBy>
  <cp:revision>2</cp:revision>
  <dcterms:created xsi:type="dcterms:W3CDTF">2023-05-29T15:24:20Z</dcterms:created>
  <dcterms:modified xsi:type="dcterms:W3CDTF">2023-05-29T15:29:23Z</dcterms:modified>
</cp:coreProperties>
</file>