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19" r:id="rId3"/>
    <p:sldId id="420" r:id="rId4"/>
    <p:sldId id="421" r:id="rId5"/>
    <p:sldId id="422" r:id="rId6"/>
    <p:sldId id="423" r:id="rId7"/>
    <p:sldId id="424" r:id="rId8"/>
    <p:sldId id="425" r:id="rId9"/>
    <p:sldId id="426" r:id="rId10"/>
    <p:sldId id="427" r:id="rId11"/>
    <p:sldId id="428" r:id="rId12"/>
    <p:sldId id="429" r:id="rId13"/>
    <p:sldId id="430" r:id="rId14"/>
    <p:sldId id="431" r:id="rId15"/>
    <p:sldId id="432" r:id="rId16"/>
    <p:sldId id="433" r:id="rId17"/>
    <p:sldId id="434" r:id="rId18"/>
    <p:sldId id="435" r:id="rId19"/>
    <p:sldId id="436" r:id="rId20"/>
    <p:sldId id="437" r:id="rId21"/>
    <p:sldId id="438" r:id="rId22"/>
    <p:sldId id="439" r:id="rId23"/>
    <p:sldId id="440" r:id="rId24"/>
    <p:sldId id="441" r:id="rId25"/>
    <p:sldId id="44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B0EA4-B4DC-326E-6D5D-5E2D139A0452}"/>
              </a:ext>
            </a:extLst>
          </p:cNvPr>
          <p:cNvSpPr>
            <a:spLocks noGrp="1"/>
          </p:cNvSpPr>
          <p:nvPr>
            <p:ph type="ctrTitle"/>
          </p:nvPr>
        </p:nvSpPr>
        <p:spPr>
          <a:xfrm>
            <a:off x="1524000" y="159988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4939C0-40CA-89E4-C146-B212E439D280}"/>
              </a:ext>
            </a:extLst>
          </p:cNvPr>
          <p:cNvSpPr>
            <a:spLocks noGrp="1"/>
          </p:cNvSpPr>
          <p:nvPr>
            <p:ph type="subTitle" idx="1"/>
          </p:nvPr>
        </p:nvSpPr>
        <p:spPr>
          <a:xfrm>
            <a:off x="1524000" y="407955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5" name="Footer Placeholder 4">
            <a:extLst>
              <a:ext uri="{FF2B5EF4-FFF2-40B4-BE49-F238E27FC236}">
                <a16:creationId xmlns:a16="http://schemas.microsoft.com/office/drawing/2014/main" id="{0B16BB94-0024-A1B1-676D-3344605E1A33}"/>
              </a:ext>
            </a:extLst>
          </p:cNvPr>
          <p:cNvSpPr>
            <a:spLocks noGrp="1"/>
          </p:cNvSpPr>
          <p:nvPr>
            <p:ph type="ftr" sz="quarter" idx="11"/>
          </p:nvPr>
        </p:nvSpPr>
        <p:spPr>
          <a:xfrm>
            <a:off x="492760" y="6356350"/>
            <a:ext cx="2743200" cy="365125"/>
          </a:xfrm>
        </p:spPr>
        <p:style>
          <a:lnRef idx="2">
            <a:schemeClr val="dk1"/>
          </a:lnRef>
          <a:fillRef idx="1">
            <a:schemeClr val="lt1"/>
          </a:fillRef>
          <a:effectRef idx="0">
            <a:schemeClr val="dk1"/>
          </a:effectRef>
          <a:fontRef idx="minor">
            <a:schemeClr val="dk1"/>
          </a:fontRef>
        </p:style>
        <p:txBody>
          <a:bodyPr/>
          <a:lstStyle>
            <a:lvl1pPr>
              <a:defRPr sz="1400" b="1">
                <a:solidFill>
                  <a:srgbClr val="FF8B37"/>
                </a:solidFill>
              </a:defRPr>
            </a:lvl1pPr>
          </a:lstStyle>
          <a:p>
            <a:r>
              <a:rPr lang="en-IN" dirty="0"/>
              <a:t>ICT Academy</a:t>
            </a:r>
          </a:p>
        </p:txBody>
      </p:sp>
      <p:sp>
        <p:nvSpPr>
          <p:cNvPr id="6" name="Slide Number Placeholder 5">
            <a:extLst>
              <a:ext uri="{FF2B5EF4-FFF2-40B4-BE49-F238E27FC236}">
                <a16:creationId xmlns:a16="http://schemas.microsoft.com/office/drawing/2014/main" id="{62F97940-2C58-1613-E123-6DDD0303A770}"/>
              </a:ext>
            </a:extLst>
          </p:cNvPr>
          <p:cNvSpPr>
            <a:spLocks noGrp="1"/>
          </p:cNvSpPr>
          <p:nvPr>
            <p:ph type="sldNum" sz="quarter" idx="12"/>
          </p:nvPr>
        </p:nvSpPr>
        <p:spPr/>
        <p:txBody>
          <a:bodyPr/>
          <a:lstStyle/>
          <a:p>
            <a:fld id="{FACB5482-D393-4E2D-8FB7-B68A06B80F1E}" type="slidenum">
              <a:rPr lang="en-IN" smtClean="0"/>
              <a:t>‹#›</a:t>
            </a:fld>
            <a:endParaRPr lang="en-IN" dirty="0"/>
          </a:p>
        </p:txBody>
      </p:sp>
      <p:pic>
        <p:nvPicPr>
          <p:cNvPr id="8" name="Picture 7" descr="A picture containing text, clipart&#10;&#10;Description automatically generated">
            <a:extLst>
              <a:ext uri="{FF2B5EF4-FFF2-40B4-BE49-F238E27FC236}">
                <a16:creationId xmlns:a16="http://schemas.microsoft.com/office/drawing/2014/main" id="{71AEE35B-EB9C-00F8-69E3-A61AB35E61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720" y="114905"/>
            <a:ext cx="2194560" cy="906840"/>
          </a:xfrm>
          <a:prstGeom prst="rect">
            <a:avLst/>
          </a:prstGeom>
        </p:spPr>
      </p:pic>
      <p:sp>
        <p:nvSpPr>
          <p:cNvPr id="9" name="TextBox 8">
            <a:extLst>
              <a:ext uri="{FF2B5EF4-FFF2-40B4-BE49-F238E27FC236}">
                <a16:creationId xmlns:a16="http://schemas.microsoft.com/office/drawing/2014/main" id="{A1F7F60E-D9C1-03D4-79DD-717DE0406607}"/>
              </a:ext>
            </a:extLst>
          </p:cNvPr>
          <p:cNvSpPr txBox="1"/>
          <p:nvPr/>
        </p:nvSpPr>
        <p:spPr>
          <a:xfrm>
            <a:off x="5602275" y="1157754"/>
            <a:ext cx="987450" cy="369332"/>
          </a:xfrm>
          <a:prstGeom prst="rect">
            <a:avLst/>
          </a:prstGeom>
          <a:noFill/>
        </p:spPr>
        <p:txBody>
          <a:bodyPr wrap="none" rtlCol="0">
            <a:spAutoFit/>
          </a:bodyPr>
          <a:lstStyle/>
          <a:p>
            <a:r>
              <a:rPr lang="en-IN" dirty="0"/>
              <a:t>Presents</a:t>
            </a:r>
          </a:p>
        </p:txBody>
      </p:sp>
    </p:spTree>
    <p:extLst>
      <p:ext uri="{BB962C8B-B14F-4D97-AF65-F5344CB8AC3E}">
        <p14:creationId xmlns:p14="http://schemas.microsoft.com/office/powerpoint/2010/main" val="2765760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50074-28FB-BB92-1334-D3199538B1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A4B89C-E1B4-11C7-BD5F-12CEA1E62A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F9A6FC-871A-08A2-36CE-71B509CE4E6C}"/>
              </a:ext>
            </a:extLst>
          </p:cNvPr>
          <p:cNvSpPr>
            <a:spLocks noGrp="1"/>
          </p:cNvSpPr>
          <p:nvPr>
            <p:ph type="dt" sz="half" idx="10"/>
          </p:nvPr>
        </p:nvSpPr>
        <p:spPr/>
        <p:txBody>
          <a:bodyPr/>
          <a:lstStyle/>
          <a:p>
            <a:fld id="{C1051B4E-5575-4A78-B131-68CA26BC193F}" type="datetime1">
              <a:rPr lang="en-IN" smtClean="0"/>
              <a:t>29-05-2023</a:t>
            </a:fld>
            <a:endParaRPr lang="en-IN"/>
          </a:p>
        </p:txBody>
      </p:sp>
      <p:sp>
        <p:nvSpPr>
          <p:cNvPr id="5" name="Footer Placeholder 4">
            <a:extLst>
              <a:ext uri="{FF2B5EF4-FFF2-40B4-BE49-F238E27FC236}">
                <a16:creationId xmlns:a16="http://schemas.microsoft.com/office/drawing/2014/main" id="{886AC8DD-F950-5BE5-E4E7-121D5941CABA}"/>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D9B2A425-3FF3-3365-D49E-BBDD426BB6E6}"/>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2089963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8931A1-7258-F68D-94DD-E74D7DE1AD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476F33-C629-F305-B184-04006A27F3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8B77F6-1334-F1B2-C639-554A293C7172}"/>
              </a:ext>
            </a:extLst>
          </p:cNvPr>
          <p:cNvSpPr>
            <a:spLocks noGrp="1"/>
          </p:cNvSpPr>
          <p:nvPr>
            <p:ph type="dt" sz="half" idx="10"/>
          </p:nvPr>
        </p:nvSpPr>
        <p:spPr/>
        <p:txBody>
          <a:bodyPr/>
          <a:lstStyle/>
          <a:p>
            <a:fld id="{7A1378E5-3397-4B27-AE7A-920628AB8853}" type="datetime1">
              <a:rPr lang="en-IN" smtClean="0"/>
              <a:t>29-05-2023</a:t>
            </a:fld>
            <a:endParaRPr lang="en-IN"/>
          </a:p>
        </p:txBody>
      </p:sp>
      <p:sp>
        <p:nvSpPr>
          <p:cNvPr id="5" name="Footer Placeholder 4">
            <a:extLst>
              <a:ext uri="{FF2B5EF4-FFF2-40B4-BE49-F238E27FC236}">
                <a16:creationId xmlns:a16="http://schemas.microsoft.com/office/drawing/2014/main" id="{9F3B7234-63D7-35A5-7F62-FDC4F3FDC76A}"/>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F5979070-1721-11B6-98C9-21898196A390}"/>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738026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1408-42B5-048B-604E-DC3C6B5F7E5E}"/>
              </a:ext>
            </a:extLst>
          </p:cNvPr>
          <p:cNvSpPr>
            <a:spLocks noGrp="1"/>
          </p:cNvSpPr>
          <p:nvPr>
            <p:ph type="title"/>
          </p:nvPr>
        </p:nvSpPr>
        <p:spPr>
          <a:xfrm>
            <a:off x="558800" y="320675"/>
            <a:ext cx="9616440" cy="1325563"/>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920C93-6881-5562-8115-9DE448BA7000}"/>
              </a:ext>
            </a:extLst>
          </p:cNvPr>
          <p:cNvSpPr>
            <a:spLocks noGrp="1"/>
          </p:cNvSpPr>
          <p:nvPr>
            <p:ph idx="1"/>
          </p:nvPr>
        </p:nvSpPr>
        <p:spPr>
          <a:xfrm>
            <a:off x="548640" y="1825625"/>
            <a:ext cx="1109472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a:extLst>
              <a:ext uri="{FF2B5EF4-FFF2-40B4-BE49-F238E27FC236}">
                <a16:creationId xmlns:a16="http://schemas.microsoft.com/office/drawing/2014/main" id="{4B05E45B-4B06-4607-CA1B-D8C33E810558}"/>
              </a:ext>
            </a:extLst>
          </p:cNvPr>
          <p:cNvSpPr>
            <a:spLocks noGrp="1"/>
          </p:cNvSpPr>
          <p:nvPr>
            <p:ph type="ftr" sz="quarter" idx="11"/>
          </p:nvPr>
        </p:nvSpPr>
        <p:spPr>
          <a:xfrm>
            <a:off x="523240" y="6356350"/>
            <a:ext cx="4114800" cy="365125"/>
          </a:xfrm>
        </p:spPr>
        <p:txBody>
          <a:bodyPr/>
          <a:lstStyle/>
          <a:p>
            <a:r>
              <a:rPr lang="en-IN"/>
              <a:t>ICT Academy</a:t>
            </a:r>
          </a:p>
        </p:txBody>
      </p:sp>
      <p:sp>
        <p:nvSpPr>
          <p:cNvPr id="6" name="Slide Number Placeholder 5">
            <a:extLst>
              <a:ext uri="{FF2B5EF4-FFF2-40B4-BE49-F238E27FC236}">
                <a16:creationId xmlns:a16="http://schemas.microsoft.com/office/drawing/2014/main" id="{F03C3F43-42D4-B0E8-A909-EC0F0B5B2331}"/>
              </a:ext>
            </a:extLst>
          </p:cNvPr>
          <p:cNvSpPr>
            <a:spLocks noGrp="1"/>
          </p:cNvSpPr>
          <p:nvPr>
            <p:ph type="sldNum" sz="quarter" idx="12"/>
          </p:nvPr>
        </p:nvSpPr>
        <p:spPr>
          <a:xfrm>
            <a:off x="8925560" y="6356350"/>
            <a:ext cx="2743200" cy="365125"/>
          </a:xfrm>
        </p:spPr>
        <p:txBody>
          <a:bodyPr/>
          <a:lstStyle/>
          <a:p>
            <a:fld id="{FACB5482-D393-4E2D-8FB7-B68A06B80F1E}" type="slidenum">
              <a:rPr lang="en-IN" smtClean="0"/>
              <a:t>‹#›</a:t>
            </a:fld>
            <a:endParaRPr lang="en-IN"/>
          </a:p>
        </p:txBody>
      </p:sp>
      <p:pic>
        <p:nvPicPr>
          <p:cNvPr id="7" name="Picture 6" descr="A picture containing text, clipart&#10;&#10;Description automatically generated">
            <a:extLst>
              <a:ext uri="{FF2B5EF4-FFF2-40B4-BE49-F238E27FC236}">
                <a16:creationId xmlns:a16="http://schemas.microsoft.com/office/drawing/2014/main" id="{5AE49820-F2D7-5F64-EE38-DAED2F98C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7360" y="136525"/>
            <a:ext cx="1432560" cy="591965"/>
          </a:xfrm>
          <a:prstGeom prst="rect">
            <a:avLst/>
          </a:prstGeom>
        </p:spPr>
      </p:pic>
    </p:spTree>
    <p:extLst>
      <p:ext uri="{BB962C8B-B14F-4D97-AF65-F5344CB8AC3E}">
        <p14:creationId xmlns:p14="http://schemas.microsoft.com/office/powerpoint/2010/main" val="4109170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71C01-395F-0777-13F4-257E0B9481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E7DE9F-7CBA-439C-6B80-6036E8D254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87F607-5560-B262-0980-239ED914E1A3}"/>
              </a:ext>
            </a:extLst>
          </p:cNvPr>
          <p:cNvSpPr>
            <a:spLocks noGrp="1"/>
          </p:cNvSpPr>
          <p:nvPr>
            <p:ph type="dt" sz="half" idx="10"/>
          </p:nvPr>
        </p:nvSpPr>
        <p:spPr/>
        <p:txBody>
          <a:bodyPr/>
          <a:lstStyle/>
          <a:p>
            <a:fld id="{0BFA8325-8C1D-4B03-A87C-3333D6EF1138}" type="datetime1">
              <a:rPr lang="en-IN" smtClean="0"/>
              <a:t>29-05-2023</a:t>
            </a:fld>
            <a:endParaRPr lang="en-IN"/>
          </a:p>
        </p:txBody>
      </p:sp>
      <p:sp>
        <p:nvSpPr>
          <p:cNvPr id="5" name="Footer Placeholder 4">
            <a:extLst>
              <a:ext uri="{FF2B5EF4-FFF2-40B4-BE49-F238E27FC236}">
                <a16:creationId xmlns:a16="http://schemas.microsoft.com/office/drawing/2014/main" id="{A924DA0A-3FC5-EC03-EB3D-6E41FF0745D1}"/>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D6A1EE97-89F1-FB29-A042-AF9AAEA7C3D4}"/>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8496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7BADA-87CE-8C82-A87F-E40CB4E7FA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96624C-BA87-CDB7-A54D-F3635CF6F2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EB491A-1D4C-EDC8-35EA-36A836E667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264F77-6485-9B9C-9BB6-031600B7952C}"/>
              </a:ext>
            </a:extLst>
          </p:cNvPr>
          <p:cNvSpPr>
            <a:spLocks noGrp="1"/>
          </p:cNvSpPr>
          <p:nvPr>
            <p:ph type="dt" sz="half" idx="10"/>
          </p:nvPr>
        </p:nvSpPr>
        <p:spPr/>
        <p:txBody>
          <a:bodyPr/>
          <a:lstStyle/>
          <a:p>
            <a:fld id="{628F29CA-D2F8-42FA-8BC2-6F807D4ED3FC}" type="datetime1">
              <a:rPr lang="en-IN" smtClean="0"/>
              <a:t>29-05-2023</a:t>
            </a:fld>
            <a:endParaRPr lang="en-IN"/>
          </a:p>
        </p:txBody>
      </p:sp>
      <p:sp>
        <p:nvSpPr>
          <p:cNvPr id="6" name="Footer Placeholder 5">
            <a:extLst>
              <a:ext uri="{FF2B5EF4-FFF2-40B4-BE49-F238E27FC236}">
                <a16:creationId xmlns:a16="http://schemas.microsoft.com/office/drawing/2014/main" id="{47510FCC-33DA-9C94-2C67-618F3BD03657}"/>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AE31E08E-556D-B996-60C8-4004DAA7266F}"/>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2119590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25D2A-9AEC-B95C-116A-99221D76A7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5DDD43-B53A-07CB-E3C2-7A806D8DD6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FE2DD3-82F2-97CE-4807-2951B90E26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03B666C-DB33-0BF1-8383-35658C760A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1B0222-CDCC-4628-176F-B52242F8EA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50D6F2-EFA7-E2F6-CB2E-56F0C496B54E}"/>
              </a:ext>
            </a:extLst>
          </p:cNvPr>
          <p:cNvSpPr>
            <a:spLocks noGrp="1"/>
          </p:cNvSpPr>
          <p:nvPr>
            <p:ph type="dt" sz="half" idx="10"/>
          </p:nvPr>
        </p:nvSpPr>
        <p:spPr/>
        <p:txBody>
          <a:bodyPr/>
          <a:lstStyle/>
          <a:p>
            <a:fld id="{BD2C066E-49BE-4767-9998-353379C5A2DC}" type="datetime1">
              <a:rPr lang="en-IN" smtClean="0"/>
              <a:t>29-05-2023</a:t>
            </a:fld>
            <a:endParaRPr lang="en-IN"/>
          </a:p>
        </p:txBody>
      </p:sp>
      <p:sp>
        <p:nvSpPr>
          <p:cNvPr id="8" name="Footer Placeholder 7">
            <a:extLst>
              <a:ext uri="{FF2B5EF4-FFF2-40B4-BE49-F238E27FC236}">
                <a16:creationId xmlns:a16="http://schemas.microsoft.com/office/drawing/2014/main" id="{C713E863-FA2F-7C51-6233-113BBF33933A}"/>
              </a:ext>
            </a:extLst>
          </p:cNvPr>
          <p:cNvSpPr>
            <a:spLocks noGrp="1"/>
          </p:cNvSpPr>
          <p:nvPr>
            <p:ph type="ftr" sz="quarter" idx="11"/>
          </p:nvPr>
        </p:nvSpPr>
        <p:spPr/>
        <p:txBody>
          <a:bodyPr/>
          <a:lstStyle/>
          <a:p>
            <a:r>
              <a:rPr lang="en-IN"/>
              <a:t>ICT Academy</a:t>
            </a:r>
          </a:p>
        </p:txBody>
      </p:sp>
      <p:sp>
        <p:nvSpPr>
          <p:cNvPr id="9" name="Slide Number Placeholder 8">
            <a:extLst>
              <a:ext uri="{FF2B5EF4-FFF2-40B4-BE49-F238E27FC236}">
                <a16:creationId xmlns:a16="http://schemas.microsoft.com/office/drawing/2014/main" id="{CFF579E7-B028-BF1C-EEDB-48CC0DF4EC6F}"/>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767296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41336-CDC4-2B09-0BBE-738425B4F2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0DBFDC-32AD-FCFE-AFE0-B95ED378E075}"/>
              </a:ext>
            </a:extLst>
          </p:cNvPr>
          <p:cNvSpPr>
            <a:spLocks noGrp="1"/>
          </p:cNvSpPr>
          <p:nvPr>
            <p:ph type="dt" sz="half" idx="10"/>
          </p:nvPr>
        </p:nvSpPr>
        <p:spPr/>
        <p:txBody>
          <a:bodyPr/>
          <a:lstStyle/>
          <a:p>
            <a:fld id="{6F6A39A1-3E5E-4E95-8859-FC8E8D062240}" type="datetime1">
              <a:rPr lang="en-IN" smtClean="0"/>
              <a:t>29-05-2023</a:t>
            </a:fld>
            <a:endParaRPr lang="en-IN"/>
          </a:p>
        </p:txBody>
      </p:sp>
      <p:sp>
        <p:nvSpPr>
          <p:cNvPr id="4" name="Footer Placeholder 3">
            <a:extLst>
              <a:ext uri="{FF2B5EF4-FFF2-40B4-BE49-F238E27FC236}">
                <a16:creationId xmlns:a16="http://schemas.microsoft.com/office/drawing/2014/main" id="{64F93E42-47F8-70CA-3B8C-187F13E76D32}"/>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F0542204-51A6-1E03-1A7A-EED6ED83FF68}"/>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891280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EE1783-8682-6B7B-B009-6F3B4DD29A14}"/>
              </a:ext>
            </a:extLst>
          </p:cNvPr>
          <p:cNvSpPr>
            <a:spLocks noGrp="1"/>
          </p:cNvSpPr>
          <p:nvPr>
            <p:ph type="dt" sz="half" idx="10"/>
          </p:nvPr>
        </p:nvSpPr>
        <p:spPr/>
        <p:txBody>
          <a:bodyPr/>
          <a:lstStyle/>
          <a:p>
            <a:fld id="{16A64C03-1BCE-44FB-A603-B0277149B141}" type="datetime1">
              <a:rPr lang="en-IN" smtClean="0"/>
              <a:t>29-05-2023</a:t>
            </a:fld>
            <a:endParaRPr lang="en-IN"/>
          </a:p>
        </p:txBody>
      </p:sp>
      <p:sp>
        <p:nvSpPr>
          <p:cNvPr id="3" name="Footer Placeholder 2">
            <a:extLst>
              <a:ext uri="{FF2B5EF4-FFF2-40B4-BE49-F238E27FC236}">
                <a16:creationId xmlns:a16="http://schemas.microsoft.com/office/drawing/2014/main" id="{6633FD71-F38D-ECAA-3A7F-1D6ED3265C0E}"/>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8193E9B6-9ED3-33BD-3C54-48982C952C07}"/>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1082166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F80EE-C9E7-60CA-3BC1-FED7806FD6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C81F3A-97E7-7BD6-9FB6-E79EDEC7E0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AA2157-2739-28BD-8068-C2D99C853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8D990E-7E5B-77EC-526B-BEAF7563116D}"/>
              </a:ext>
            </a:extLst>
          </p:cNvPr>
          <p:cNvSpPr>
            <a:spLocks noGrp="1"/>
          </p:cNvSpPr>
          <p:nvPr>
            <p:ph type="dt" sz="half" idx="10"/>
          </p:nvPr>
        </p:nvSpPr>
        <p:spPr/>
        <p:txBody>
          <a:bodyPr/>
          <a:lstStyle/>
          <a:p>
            <a:fld id="{277F7B9D-55BA-4E5A-A5EF-B7447534C6A7}" type="datetime1">
              <a:rPr lang="en-IN" smtClean="0"/>
              <a:t>29-05-2023</a:t>
            </a:fld>
            <a:endParaRPr lang="en-IN"/>
          </a:p>
        </p:txBody>
      </p:sp>
      <p:sp>
        <p:nvSpPr>
          <p:cNvPr id="6" name="Footer Placeholder 5">
            <a:extLst>
              <a:ext uri="{FF2B5EF4-FFF2-40B4-BE49-F238E27FC236}">
                <a16:creationId xmlns:a16="http://schemas.microsoft.com/office/drawing/2014/main" id="{1ECC717D-5870-155A-BA04-A9CF7CF553EF}"/>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57BC93C4-4A4B-B56C-0E1A-8A69E28C2EFD}"/>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180229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9C30-A057-B64F-B977-A0576D7728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E253BF-90DF-4AA4-DDCE-2599092725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7F2A5480-4AE3-D1FE-0E7D-F4D446FDA9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201B69-F137-A5F2-F200-D7C195C910E7}"/>
              </a:ext>
            </a:extLst>
          </p:cNvPr>
          <p:cNvSpPr>
            <a:spLocks noGrp="1"/>
          </p:cNvSpPr>
          <p:nvPr>
            <p:ph type="dt" sz="half" idx="10"/>
          </p:nvPr>
        </p:nvSpPr>
        <p:spPr/>
        <p:txBody>
          <a:bodyPr/>
          <a:lstStyle/>
          <a:p>
            <a:fld id="{E79D32F2-F369-42C7-968B-30361C0F6E03}" type="datetime1">
              <a:rPr lang="en-IN" smtClean="0"/>
              <a:t>29-05-2023</a:t>
            </a:fld>
            <a:endParaRPr lang="en-IN"/>
          </a:p>
        </p:txBody>
      </p:sp>
      <p:sp>
        <p:nvSpPr>
          <p:cNvPr id="6" name="Footer Placeholder 5">
            <a:extLst>
              <a:ext uri="{FF2B5EF4-FFF2-40B4-BE49-F238E27FC236}">
                <a16:creationId xmlns:a16="http://schemas.microsoft.com/office/drawing/2014/main" id="{F9A7EE1A-8167-8271-E341-3AB393354911}"/>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14415E91-D591-0EAF-EE9B-D9D7FF77B62A}"/>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051309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10B398-F915-5505-94AD-9216305064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308474-9A63-8164-7B1F-EBD2D248E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98716F-C3C6-E5B9-1F33-4B5C86ACB4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331137-26CA-4C5A-BBF9-67194E68A3A8}" type="datetime1">
              <a:rPr lang="en-IN" smtClean="0"/>
              <a:t>29-05-2023</a:t>
            </a:fld>
            <a:endParaRPr lang="en-IN"/>
          </a:p>
        </p:txBody>
      </p:sp>
      <p:sp>
        <p:nvSpPr>
          <p:cNvPr id="5" name="Footer Placeholder 4">
            <a:extLst>
              <a:ext uri="{FF2B5EF4-FFF2-40B4-BE49-F238E27FC236}">
                <a16:creationId xmlns:a16="http://schemas.microsoft.com/office/drawing/2014/main" id="{23734610-798B-63E0-7549-3F2DB92C5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ICT Academy</a:t>
            </a:r>
          </a:p>
        </p:txBody>
      </p:sp>
      <p:sp>
        <p:nvSpPr>
          <p:cNvPr id="6" name="Slide Number Placeholder 5">
            <a:extLst>
              <a:ext uri="{FF2B5EF4-FFF2-40B4-BE49-F238E27FC236}">
                <a16:creationId xmlns:a16="http://schemas.microsoft.com/office/drawing/2014/main" id="{E2EA51D3-7D0E-183B-C878-0D8222E9E1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B5482-D393-4E2D-8FB7-B68A06B80F1E}" type="slidenum">
              <a:rPr lang="en-IN" smtClean="0"/>
              <a:t>‹#›</a:t>
            </a:fld>
            <a:endParaRPr lang="en-IN"/>
          </a:p>
        </p:txBody>
      </p:sp>
    </p:spTree>
    <p:extLst>
      <p:ext uri="{BB962C8B-B14F-4D97-AF65-F5344CB8AC3E}">
        <p14:creationId xmlns:p14="http://schemas.microsoft.com/office/powerpoint/2010/main" val="1477458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0CEAB-D3F3-48EF-F8A1-681FF4615DF1}"/>
              </a:ext>
            </a:extLst>
          </p:cNvPr>
          <p:cNvSpPr>
            <a:spLocks noGrp="1"/>
          </p:cNvSpPr>
          <p:nvPr>
            <p:ph type="ctrTitle"/>
          </p:nvPr>
        </p:nvSpPr>
        <p:spPr/>
        <p:txBody>
          <a:bodyPr/>
          <a:lstStyle/>
          <a:p>
            <a:r>
              <a:rPr lang="en-US" dirty="0"/>
              <a:t>SQL Functions</a:t>
            </a:r>
            <a:endParaRPr lang="en-IN" dirty="0"/>
          </a:p>
        </p:txBody>
      </p:sp>
      <p:sp>
        <p:nvSpPr>
          <p:cNvPr id="4" name="Footer Placeholder 3">
            <a:extLst>
              <a:ext uri="{FF2B5EF4-FFF2-40B4-BE49-F238E27FC236}">
                <a16:creationId xmlns:a16="http://schemas.microsoft.com/office/drawing/2014/main" id="{230D64E7-9E42-9A44-24F3-0BEF1AA8A14A}"/>
              </a:ext>
            </a:extLst>
          </p:cNvPr>
          <p:cNvSpPr>
            <a:spLocks noGrp="1"/>
          </p:cNvSpPr>
          <p:nvPr>
            <p:ph type="ftr" sz="quarter" idx="11"/>
          </p:nvPr>
        </p:nvSpPr>
        <p:spPr/>
        <p:txBody>
          <a:bodyPr/>
          <a:lstStyle/>
          <a:p>
            <a:r>
              <a:rPr lang="en-IN"/>
              <a:t>ICT Academy</a:t>
            </a:r>
            <a:endParaRPr lang="en-IN" dirty="0"/>
          </a:p>
        </p:txBody>
      </p:sp>
      <p:sp>
        <p:nvSpPr>
          <p:cNvPr id="5" name="Slide Number Placeholder 4">
            <a:extLst>
              <a:ext uri="{FF2B5EF4-FFF2-40B4-BE49-F238E27FC236}">
                <a16:creationId xmlns:a16="http://schemas.microsoft.com/office/drawing/2014/main" id="{EF74DFEB-A956-915C-9C77-C50140B9C7E4}"/>
              </a:ext>
            </a:extLst>
          </p:cNvPr>
          <p:cNvSpPr>
            <a:spLocks noGrp="1"/>
          </p:cNvSpPr>
          <p:nvPr>
            <p:ph type="sldNum" sz="quarter" idx="12"/>
          </p:nvPr>
        </p:nvSpPr>
        <p:spPr/>
        <p:txBody>
          <a:bodyPr/>
          <a:lstStyle/>
          <a:p>
            <a:fld id="{FACB5482-D393-4E2D-8FB7-B68A06B80F1E}" type="slidenum">
              <a:rPr lang="en-IN" smtClean="0"/>
              <a:t>1</a:t>
            </a:fld>
            <a:endParaRPr lang="en-IN" dirty="0"/>
          </a:p>
        </p:txBody>
      </p:sp>
    </p:spTree>
    <p:extLst>
      <p:ext uri="{BB962C8B-B14F-4D97-AF65-F5344CB8AC3E}">
        <p14:creationId xmlns:p14="http://schemas.microsoft.com/office/powerpoint/2010/main" val="3145882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D23458-AC6C-6013-E422-A6DD5CF438F2}"/>
              </a:ext>
            </a:extLst>
          </p:cNvPr>
          <p:cNvSpPr>
            <a:spLocks noGrp="1"/>
          </p:cNvSpPr>
          <p:nvPr>
            <p:ph idx="1"/>
          </p:nvPr>
        </p:nvSpPr>
        <p:spPr>
          <a:xfrm>
            <a:off x="294640" y="3025986"/>
            <a:ext cx="11602720" cy="1676400"/>
          </a:xfrm>
        </p:spPr>
        <p:txBody>
          <a:bodyPr/>
          <a:lstStyle/>
          <a:p>
            <a:pPr marL="0" indent="0">
              <a:buNone/>
            </a:pPr>
            <a:r>
              <a:rPr lang="en-US" dirty="0">
                <a:latin typeface="Georgia" panose="02040502050405020303" pitchFamily="18" charset="0"/>
              </a:rPr>
              <a:t>Suppose, you want to show the details of those first four employees whose city is Goa from the above table. </a:t>
            </a:r>
          </a:p>
          <a:p>
            <a:pPr marL="0" indent="0">
              <a:buNone/>
            </a:pPr>
            <a:r>
              <a:rPr lang="en-US" dirty="0">
                <a:latin typeface="Georgia" panose="02040502050405020303" pitchFamily="18" charset="0"/>
              </a:rPr>
              <a:t>SELECT TOP 4 * FROM Employee WHERE </a:t>
            </a:r>
            <a:r>
              <a:rPr lang="en-US" dirty="0" err="1">
                <a:latin typeface="Georgia" panose="02040502050405020303" pitchFamily="18" charset="0"/>
              </a:rPr>
              <a:t>Emp_City</a:t>
            </a:r>
            <a:r>
              <a:rPr lang="en-US" dirty="0">
                <a:latin typeface="Georgia" panose="02040502050405020303" pitchFamily="18" charset="0"/>
              </a:rPr>
              <a:t> = Goa ; </a:t>
            </a:r>
            <a:endParaRPr lang="en-IN" dirty="0">
              <a:latin typeface="Georgia" panose="02040502050405020303" pitchFamily="18" charset="0"/>
            </a:endParaRPr>
          </a:p>
        </p:txBody>
      </p:sp>
      <p:graphicFrame>
        <p:nvGraphicFramePr>
          <p:cNvPr id="4" name="Table 4">
            <a:extLst>
              <a:ext uri="{FF2B5EF4-FFF2-40B4-BE49-F238E27FC236}">
                <a16:creationId xmlns:a16="http://schemas.microsoft.com/office/drawing/2014/main" id="{090C1534-874E-8630-42D7-4E595D0A3B1B}"/>
              </a:ext>
            </a:extLst>
          </p:cNvPr>
          <p:cNvGraphicFramePr>
            <a:graphicFrameLocks noGrp="1"/>
          </p:cNvGraphicFramePr>
          <p:nvPr/>
        </p:nvGraphicFramePr>
        <p:xfrm>
          <a:off x="2032000" y="719666"/>
          <a:ext cx="8128000" cy="23063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520810096"/>
                    </a:ext>
                  </a:extLst>
                </a:gridCol>
                <a:gridCol w="2032000">
                  <a:extLst>
                    <a:ext uri="{9D8B030D-6E8A-4147-A177-3AD203B41FA5}">
                      <a16:colId xmlns:a16="http://schemas.microsoft.com/office/drawing/2014/main" val="4117010019"/>
                    </a:ext>
                  </a:extLst>
                </a:gridCol>
                <a:gridCol w="2032000">
                  <a:extLst>
                    <a:ext uri="{9D8B030D-6E8A-4147-A177-3AD203B41FA5}">
                      <a16:colId xmlns:a16="http://schemas.microsoft.com/office/drawing/2014/main" val="1483431146"/>
                    </a:ext>
                  </a:extLst>
                </a:gridCol>
                <a:gridCol w="2032000">
                  <a:extLst>
                    <a:ext uri="{9D8B030D-6E8A-4147-A177-3AD203B41FA5}">
                      <a16:colId xmlns:a16="http://schemas.microsoft.com/office/drawing/2014/main" val="3050099234"/>
                    </a:ext>
                  </a:extLst>
                </a:gridCol>
              </a:tblGrid>
              <a:tr h="370840">
                <a:tc>
                  <a:txBody>
                    <a:bodyPr/>
                    <a:lstStyle/>
                    <a:p>
                      <a:pPr algn="l" fontAlgn="t"/>
                      <a:r>
                        <a:rPr lang="en-IN" dirty="0" err="1">
                          <a:solidFill>
                            <a:srgbClr val="000000"/>
                          </a:solidFill>
                          <a:effectLst/>
                          <a:latin typeface="times new roman" panose="02020603050405020304" pitchFamily="18" charset="0"/>
                        </a:rPr>
                        <a:t>Emp_Id</a:t>
                      </a:r>
                      <a:endParaRPr lang="en-IN" dirty="0">
                        <a:solidFill>
                          <a:srgbClr val="000000"/>
                        </a:solidFill>
                        <a:effectLst/>
                        <a:latin typeface="times new roman" panose="02020603050405020304" pitchFamily="18" charset="0"/>
                      </a:endParaRPr>
                    </a:p>
                  </a:txBody>
                  <a:tcPr marL="76200" marR="76200" marT="76200" marB="76200"/>
                </a:tc>
                <a:tc>
                  <a:txBody>
                    <a:bodyPr/>
                    <a:lstStyle/>
                    <a:p>
                      <a:pPr algn="l" fontAlgn="t"/>
                      <a:r>
                        <a:rPr lang="en-IN">
                          <a:solidFill>
                            <a:srgbClr val="000000"/>
                          </a:solidFill>
                          <a:effectLst/>
                          <a:latin typeface="times new roman" panose="02020603050405020304" pitchFamily="18" charset="0"/>
                        </a:rPr>
                        <a:t>Emp_Name</a:t>
                      </a:r>
                    </a:p>
                  </a:txBody>
                  <a:tcPr marL="76200" marR="76200" marT="76200" marB="76200"/>
                </a:tc>
                <a:tc>
                  <a:txBody>
                    <a:bodyPr/>
                    <a:lstStyle/>
                    <a:p>
                      <a:pPr algn="l" fontAlgn="t"/>
                      <a:r>
                        <a:rPr lang="en-IN">
                          <a:solidFill>
                            <a:srgbClr val="000000"/>
                          </a:solidFill>
                          <a:effectLst/>
                          <a:latin typeface="times new roman" panose="02020603050405020304" pitchFamily="18" charset="0"/>
                        </a:rPr>
                        <a:t>Emp_Salary</a:t>
                      </a:r>
                    </a:p>
                  </a:txBody>
                  <a:tcPr marL="76200" marR="76200" marT="76200" marB="76200"/>
                </a:tc>
                <a:tc>
                  <a:txBody>
                    <a:bodyPr/>
                    <a:lstStyle/>
                    <a:p>
                      <a:pPr algn="l" fontAlgn="t"/>
                      <a:r>
                        <a:rPr lang="en-IN">
                          <a:solidFill>
                            <a:srgbClr val="000000"/>
                          </a:solidFill>
                          <a:effectLst/>
                          <a:latin typeface="times new roman" panose="02020603050405020304" pitchFamily="18" charset="0"/>
                        </a:rPr>
                        <a:t>Emp_City</a:t>
                      </a:r>
                    </a:p>
                  </a:txBody>
                  <a:tcPr marL="76200" marR="76200" marT="76200" marB="76200"/>
                </a:tc>
                <a:extLst>
                  <a:ext uri="{0D108BD9-81ED-4DB2-BD59-A6C34878D82A}">
                    <a16:rowId xmlns:a16="http://schemas.microsoft.com/office/drawing/2014/main" val="2840493249"/>
                  </a:ext>
                </a:extLst>
              </a:tr>
              <a:tr h="370840">
                <a:tc>
                  <a:txBody>
                    <a:bodyPr/>
                    <a:lstStyle/>
                    <a:p>
                      <a:pPr algn="just" fontAlgn="t"/>
                      <a:r>
                        <a:rPr lang="en-IN">
                          <a:solidFill>
                            <a:srgbClr val="333333"/>
                          </a:solidFill>
                          <a:effectLst/>
                          <a:latin typeface="inter-regular"/>
                        </a:rPr>
                        <a:t>201</a:t>
                      </a:r>
                    </a:p>
                  </a:txBody>
                  <a:tcPr marL="50800" marR="50800" marT="50800" marB="50800"/>
                </a:tc>
                <a:tc>
                  <a:txBody>
                    <a:bodyPr/>
                    <a:lstStyle/>
                    <a:p>
                      <a:pPr algn="just" fontAlgn="t"/>
                      <a:r>
                        <a:rPr lang="en-IN">
                          <a:solidFill>
                            <a:srgbClr val="333333"/>
                          </a:solidFill>
                          <a:effectLst/>
                          <a:latin typeface="inter-regular"/>
                        </a:rPr>
                        <a:t>Abhay</a:t>
                      </a:r>
                    </a:p>
                  </a:txBody>
                  <a:tcPr marL="50800" marR="50800" marT="50800" marB="50800"/>
                </a:tc>
                <a:tc>
                  <a:txBody>
                    <a:bodyPr/>
                    <a:lstStyle/>
                    <a:p>
                      <a:pPr algn="just" fontAlgn="t"/>
                      <a:r>
                        <a:rPr lang="en-IN">
                          <a:solidFill>
                            <a:srgbClr val="333333"/>
                          </a:solidFill>
                          <a:effectLst/>
                          <a:latin typeface="inter-regular"/>
                        </a:rPr>
                        <a:t>25000</a:t>
                      </a:r>
                    </a:p>
                  </a:txBody>
                  <a:tcPr marL="50800" marR="50800" marT="50800" marB="50800"/>
                </a:tc>
                <a:tc>
                  <a:txBody>
                    <a:bodyPr/>
                    <a:lstStyle/>
                    <a:p>
                      <a:pPr algn="just" fontAlgn="t"/>
                      <a:r>
                        <a:rPr lang="en-IN">
                          <a:solidFill>
                            <a:srgbClr val="333333"/>
                          </a:solidFill>
                          <a:effectLst/>
                          <a:latin typeface="inter-regular"/>
                        </a:rPr>
                        <a:t>Goa</a:t>
                      </a:r>
                    </a:p>
                  </a:txBody>
                  <a:tcPr marL="50800" marR="50800" marT="50800" marB="50800"/>
                </a:tc>
                <a:extLst>
                  <a:ext uri="{0D108BD9-81ED-4DB2-BD59-A6C34878D82A}">
                    <a16:rowId xmlns:a16="http://schemas.microsoft.com/office/drawing/2014/main" val="4017411816"/>
                  </a:ext>
                </a:extLst>
              </a:tr>
              <a:tr h="370840">
                <a:tc>
                  <a:txBody>
                    <a:bodyPr/>
                    <a:lstStyle/>
                    <a:p>
                      <a:pPr algn="just" fontAlgn="t"/>
                      <a:r>
                        <a:rPr lang="en-IN">
                          <a:solidFill>
                            <a:srgbClr val="333333"/>
                          </a:solidFill>
                          <a:effectLst/>
                          <a:latin typeface="inter-regular"/>
                        </a:rPr>
                        <a:t>202</a:t>
                      </a:r>
                    </a:p>
                  </a:txBody>
                  <a:tcPr marL="50800" marR="50800" marT="50800" marB="50800"/>
                </a:tc>
                <a:tc>
                  <a:txBody>
                    <a:bodyPr/>
                    <a:lstStyle/>
                    <a:p>
                      <a:pPr algn="just" fontAlgn="t"/>
                      <a:r>
                        <a:rPr lang="en-IN">
                          <a:solidFill>
                            <a:srgbClr val="333333"/>
                          </a:solidFill>
                          <a:effectLst/>
                          <a:latin typeface="inter-regular"/>
                        </a:rPr>
                        <a:t>Ankit</a:t>
                      </a:r>
                    </a:p>
                  </a:txBody>
                  <a:tcPr marL="50800" marR="50800" marT="50800" marB="50800"/>
                </a:tc>
                <a:tc>
                  <a:txBody>
                    <a:bodyPr/>
                    <a:lstStyle/>
                    <a:p>
                      <a:pPr algn="just" fontAlgn="t"/>
                      <a:r>
                        <a:rPr lang="en-IN">
                          <a:solidFill>
                            <a:srgbClr val="333333"/>
                          </a:solidFill>
                          <a:effectLst/>
                          <a:latin typeface="inter-regular"/>
                        </a:rPr>
                        <a:t>45000</a:t>
                      </a:r>
                    </a:p>
                  </a:txBody>
                  <a:tcPr marL="50800" marR="50800" marT="50800" marB="50800"/>
                </a:tc>
                <a:tc>
                  <a:txBody>
                    <a:bodyPr/>
                    <a:lstStyle/>
                    <a:p>
                      <a:pPr algn="just" fontAlgn="t"/>
                      <a:r>
                        <a:rPr lang="en-IN">
                          <a:solidFill>
                            <a:srgbClr val="333333"/>
                          </a:solidFill>
                          <a:effectLst/>
                          <a:latin typeface="inter-regular"/>
                        </a:rPr>
                        <a:t>Delhi</a:t>
                      </a:r>
                    </a:p>
                  </a:txBody>
                  <a:tcPr marL="50800" marR="50800" marT="50800" marB="50800"/>
                </a:tc>
                <a:extLst>
                  <a:ext uri="{0D108BD9-81ED-4DB2-BD59-A6C34878D82A}">
                    <a16:rowId xmlns:a16="http://schemas.microsoft.com/office/drawing/2014/main" val="2451385987"/>
                  </a:ext>
                </a:extLst>
              </a:tr>
              <a:tr h="370840">
                <a:tc>
                  <a:txBody>
                    <a:bodyPr/>
                    <a:lstStyle/>
                    <a:p>
                      <a:pPr algn="just" fontAlgn="t"/>
                      <a:r>
                        <a:rPr lang="en-IN">
                          <a:solidFill>
                            <a:srgbClr val="333333"/>
                          </a:solidFill>
                          <a:effectLst/>
                          <a:latin typeface="inter-regular"/>
                        </a:rPr>
                        <a:t>203</a:t>
                      </a:r>
                    </a:p>
                  </a:txBody>
                  <a:tcPr marL="50800" marR="50800" marT="50800" marB="50800"/>
                </a:tc>
                <a:tc>
                  <a:txBody>
                    <a:bodyPr/>
                    <a:lstStyle/>
                    <a:p>
                      <a:pPr algn="just" fontAlgn="t"/>
                      <a:r>
                        <a:rPr lang="en-IN">
                          <a:solidFill>
                            <a:srgbClr val="333333"/>
                          </a:solidFill>
                          <a:effectLst/>
                          <a:latin typeface="inter-regular"/>
                        </a:rPr>
                        <a:t>Bheem</a:t>
                      </a:r>
                    </a:p>
                  </a:txBody>
                  <a:tcPr marL="50800" marR="50800" marT="50800" marB="50800"/>
                </a:tc>
                <a:tc>
                  <a:txBody>
                    <a:bodyPr/>
                    <a:lstStyle/>
                    <a:p>
                      <a:pPr algn="just" fontAlgn="t"/>
                      <a:r>
                        <a:rPr lang="en-IN">
                          <a:solidFill>
                            <a:srgbClr val="333333"/>
                          </a:solidFill>
                          <a:effectLst/>
                          <a:latin typeface="inter-regular"/>
                        </a:rPr>
                        <a:t>30000</a:t>
                      </a:r>
                    </a:p>
                  </a:txBody>
                  <a:tcPr marL="50800" marR="50800" marT="50800" marB="50800"/>
                </a:tc>
                <a:tc>
                  <a:txBody>
                    <a:bodyPr/>
                    <a:lstStyle/>
                    <a:p>
                      <a:pPr algn="just" fontAlgn="t"/>
                      <a:r>
                        <a:rPr lang="en-IN">
                          <a:solidFill>
                            <a:srgbClr val="333333"/>
                          </a:solidFill>
                          <a:effectLst/>
                          <a:latin typeface="inter-regular"/>
                        </a:rPr>
                        <a:t>Goa</a:t>
                      </a:r>
                    </a:p>
                  </a:txBody>
                  <a:tcPr marL="50800" marR="50800" marT="50800" marB="50800"/>
                </a:tc>
                <a:extLst>
                  <a:ext uri="{0D108BD9-81ED-4DB2-BD59-A6C34878D82A}">
                    <a16:rowId xmlns:a16="http://schemas.microsoft.com/office/drawing/2014/main" val="3834985142"/>
                  </a:ext>
                </a:extLst>
              </a:tr>
              <a:tr h="370840">
                <a:tc>
                  <a:txBody>
                    <a:bodyPr/>
                    <a:lstStyle/>
                    <a:p>
                      <a:pPr algn="just" fontAlgn="t"/>
                      <a:r>
                        <a:rPr lang="en-IN">
                          <a:solidFill>
                            <a:srgbClr val="333333"/>
                          </a:solidFill>
                          <a:effectLst/>
                          <a:latin typeface="inter-regular"/>
                        </a:rPr>
                        <a:t>204</a:t>
                      </a:r>
                    </a:p>
                  </a:txBody>
                  <a:tcPr marL="50800" marR="50800" marT="50800" marB="50800"/>
                </a:tc>
                <a:tc>
                  <a:txBody>
                    <a:bodyPr/>
                    <a:lstStyle/>
                    <a:p>
                      <a:pPr algn="just" fontAlgn="t"/>
                      <a:r>
                        <a:rPr lang="en-IN">
                          <a:solidFill>
                            <a:srgbClr val="333333"/>
                          </a:solidFill>
                          <a:effectLst/>
                          <a:latin typeface="inter-regular"/>
                        </a:rPr>
                        <a:t>Ram</a:t>
                      </a:r>
                    </a:p>
                  </a:txBody>
                  <a:tcPr marL="50800" marR="50800" marT="50800" marB="50800"/>
                </a:tc>
                <a:tc>
                  <a:txBody>
                    <a:bodyPr/>
                    <a:lstStyle/>
                    <a:p>
                      <a:pPr algn="just" fontAlgn="t"/>
                      <a:r>
                        <a:rPr lang="en-IN">
                          <a:solidFill>
                            <a:srgbClr val="333333"/>
                          </a:solidFill>
                          <a:effectLst/>
                          <a:latin typeface="inter-regular"/>
                        </a:rPr>
                        <a:t>29000</a:t>
                      </a:r>
                    </a:p>
                  </a:txBody>
                  <a:tcPr marL="50800" marR="50800" marT="50800" marB="50800"/>
                </a:tc>
                <a:tc>
                  <a:txBody>
                    <a:bodyPr/>
                    <a:lstStyle/>
                    <a:p>
                      <a:pPr algn="just" fontAlgn="t"/>
                      <a:r>
                        <a:rPr lang="en-IN">
                          <a:solidFill>
                            <a:srgbClr val="333333"/>
                          </a:solidFill>
                          <a:effectLst/>
                          <a:latin typeface="inter-regular"/>
                        </a:rPr>
                        <a:t>Goa</a:t>
                      </a:r>
                    </a:p>
                  </a:txBody>
                  <a:tcPr marL="50800" marR="50800" marT="50800" marB="50800"/>
                </a:tc>
                <a:extLst>
                  <a:ext uri="{0D108BD9-81ED-4DB2-BD59-A6C34878D82A}">
                    <a16:rowId xmlns:a16="http://schemas.microsoft.com/office/drawing/2014/main" val="1238652432"/>
                  </a:ext>
                </a:extLst>
              </a:tr>
              <a:tr h="370840">
                <a:tc>
                  <a:txBody>
                    <a:bodyPr/>
                    <a:lstStyle/>
                    <a:p>
                      <a:pPr algn="just" fontAlgn="t"/>
                      <a:r>
                        <a:rPr lang="en-IN">
                          <a:solidFill>
                            <a:srgbClr val="333333"/>
                          </a:solidFill>
                          <a:effectLst/>
                          <a:latin typeface="inter-regular"/>
                        </a:rPr>
                        <a:t>205</a:t>
                      </a:r>
                    </a:p>
                  </a:txBody>
                  <a:tcPr marL="50800" marR="50800" marT="50800" marB="50800"/>
                </a:tc>
                <a:tc>
                  <a:txBody>
                    <a:bodyPr/>
                    <a:lstStyle/>
                    <a:p>
                      <a:pPr algn="just" fontAlgn="t"/>
                      <a:r>
                        <a:rPr lang="en-IN">
                          <a:solidFill>
                            <a:srgbClr val="333333"/>
                          </a:solidFill>
                          <a:effectLst/>
                          <a:latin typeface="inter-regular"/>
                        </a:rPr>
                        <a:t>Sumit</a:t>
                      </a:r>
                    </a:p>
                  </a:txBody>
                  <a:tcPr marL="50800" marR="50800" marT="50800" marB="50800"/>
                </a:tc>
                <a:tc>
                  <a:txBody>
                    <a:bodyPr/>
                    <a:lstStyle/>
                    <a:p>
                      <a:pPr algn="just" fontAlgn="t"/>
                      <a:r>
                        <a:rPr lang="en-IN">
                          <a:solidFill>
                            <a:srgbClr val="333333"/>
                          </a:solidFill>
                          <a:effectLst/>
                          <a:latin typeface="inter-regular"/>
                        </a:rPr>
                        <a:t>40000</a:t>
                      </a:r>
                    </a:p>
                  </a:txBody>
                  <a:tcPr marL="50800" marR="50800" marT="50800" marB="50800"/>
                </a:tc>
                <a:tc>
                  <a:txBody>
                    <a:bodyPr/>
                    <a:lstStyle/>
                    <a:p>
                      <a:pPr algn="just" fontAlgn="t"/>
                      <a:r>
                        <a:rPr lang="en-IN" dirty="0">
                          <a:solidFill>
                            <a:srgbClr val="333333"/>
                          </a:solidFill>
                          <a:effectLst/>
                          <a:latin typeface="inter-regular"/>
                        </a:rPr>
                        <a:t>Delhi</a:t>
                      </a:r>
                    </a:p>
                  </a:txBody>
                  <a:tcPr marL="50800" marR="50800" marT="50800" marB="50800"/>
                </a:tc>
                <a:extLst>
                  <a:ext uri="{0D108BD9-81ED-4DB2-BD59-A6C34878D82A}">
                    <a16:rowId xmlns:a16="http://schemas.microsoft.com/office/drawing/2014/main" val="4260882317"/>
                  </a:ext>
                </a:extLst>
              </a:tr>
            </a:tbl>
          </a:graphicData>
        </a:graphic>
      </p:graphicFrame>
      <p:graphicFrame>
        <p:nvGraphicFramePr>
          <p:cNvPr id="5" name="Table 5">
            <a:extLst>
              <a:ext uri="{FF2B5EF4-FFF2-40B4-BE49-F238E27FC236}">
                <a16:creationId xmlns:a16="http://schemas.microsoft.com/office/drawing/2014/main" id="{C2B9E5A8-72C2-D156-0B5E-CB081F87299B}"/>
              </a:ext>
            </a:extLst>
          </p:cNvPr>
          <p:cNvGraphicFramePr>
            <a:graphicFrameLocks noGrp="1"/>
          </p:cNvGraphicFramePr>
          <p:nvPr/>
        </p:nvGraphicFramePr>
        <p:xfrm>
          <a:off x="2204720" y="4875106"/>
          <a:ext cx="8128000" cy="15544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115050869"/>
                    </a:ext>
                  </a:extLst>
                </a:gridCol>
                <a:gridCol w="2032000">
                  <a:extLst>
                    <a:ext uri="{9D8B030D-6E8A-4147-A177-3AD203B41FA5}">
                      <a16:colId xmlns:a16="http://schemas.microsoft.com/office/drawing/2014/main" val="1299428948"/>
                    </a:ext>
                  </a:extLst>
                </a:gridCol>
                <a:gridCol w="2032000">
                  <a:extLst>
                    <a:ext uri="{9D8B030D-6E8A-4147-A177-3AD203B41FA5}">
                      <a16:colId xmlns:a16="http://schemas.microsoft.com/office/drawing/2014/main" val="512101232"/>
                    </a:ext>
                  </a:extLst>
                </a:gridCol>
                <a:gridCol w="2032000">
                  <a:extLst>
                    <a:ext uri="{9D8B030D-6E8A-4147-A177-3AD203B41FA5}">
                      <a16:colId xmlns:a16="http://schemas.microsoft.com/office/drawing/2014/main" val="438776132"/>
                    </a:ext>
                  </a:extLst>
                </a:gridCol>
              </a:tblGrid>
              <a:tr h="370840">
                <a:tc>
                  <a:txBody>
                    <a:bodyPr/>
                    <a:lstStyle/>
                    <a:p>
                      <a:pPr algn="l" fontAlgn="t"/>
                      <a:r>
                        <a:rPr lang="en-IN" dirty="0" err="1">
                          <a:solidFill>
                            <a:srgbClr val="000000"/>
                          </a:solidFill>
                          <a:effectLst/>
                          <a:latin typeface="times new roman" panose="02020603050405020304" pitchFamily="18" charset="0"/>
                        </a:rPr>
                        <a:t>Emp_Id</a:t>
                      </a:r>
                      <a:endParaRPr lang="en-IN" dirty="0">
                        <a:solidFill>
                          <a:srgbClr val="000000"/>
                        </a:solidFill>
                        <a:effectLst/>
                        <a:latin typeface="times new roman" panose="02020603050405020304" pitchFamily="18" charset="0"/>
                      </a:endParaRPr>
                    </a:p>
                  </a:txBody>
                  <a:tcPr marL="76200" marR="76200" marT="76200" marB="76200"/>
                </a:tc>
                <a:tc>
                  <a:txBody>
                    <a:bodyPr/>
                    <a:lstStyle/>
                    <a:p>
                      <a:pPr algn="l" fontAlgn="t"/>
                      <a:r>
                        <a:rPr lang="en-IN">
                          <a:solidFill>
                            <a:srgbClr val="000000"/>
                          </a:solidFill>
                          <a:effectLst/>
                          <a:latin typeface="times new roman" panose="02020603050405020304" pitchFamily="18" charset="0"/>
                        </a:rPr>
                        <a:t>Emp_Name</a:t>
                      </a:r>
                    </a:p>
                  </a:txBody>
                  <a:tcPr marL="76200" marR="76200" marT="76200" marB="76200"/>
                </a:tc>
                <a:tc>
                  <a:txBody>
                    <a:bodyPr/>
                    <a:lstStyle/>
                    <a:p>
                      <a:pPr algn="l" fontAlgn="t"/>
                      <a:r>
                        <a:rPr lang="en-IN">
                          <a:solidFill>
                            <a:srgbClr val="000000"/>
                          </a:solidFill>
                          <a:effectLst/>
                          <a:latin typeface="times new roman" panose="02020603050405020304" pitchFamily="18" charset="0"/>
                        </a:rPr>
                        <a:t>Emp_Salary</a:t>
                      </a:r>
                    </a:p>
                  </a:txBody>
                  <a:tcPr marL="76200" marR="76200" marT="76200" marB="76200"/>
                </a:tc>
                <a:tc>
                  <a:txBody>
                    <a:bodyPr/>
                    <a:lstStyle/>
                    <a:p>
                      <a:pPr algn="l" fontAlgn="t"/>
                      <a:r>
                        <a:rPr lang="en-IN">
                          <a:solidFill>
                            <a:srgbClr val="000000"/>
                          </a:solidFill>
                          <a:effectLst/>
                          <a:latin typeface="times new roman" panose="02020603050405020304" pitchFamily="18" charset="0"/>
                        </a:rPr>
                        <a:t>Emp_City</a:t>
                      </a:r>
                    </a:p>
                  </a:txBody>
                  <a:tcPr marL="76200" marR="76200" marT="76200" marB="76200"/>
                </a:tc>
                <a:extLst>
                  <a:ext uri="{0D108BD9-81ED-4DB2-BD59-A6C34878D82A}">
                    <a16:rowId xmlns:a16="http://schemas.microsoft.com/office/drawing/2014/main" val="1851970413"/>
                  </a:ext>
                </a:extLst>
              </a:tr>
              <a:tr h="370840">
                <a:tc>
                  <a:txBody>
                    <a:bodyPr/>
                    <a:lstStyle/>
                    <a:p>
                      <a:pPr algn="just" fontAlgn="t"/>
                      <a:r>
                        <a:rPr lang="en-IN">
                          <a:solidFill>
                            <a:srgbClr val="333333"/>
                          </a:solidFill>
                          <a:effectLst/>
                          <a:latin typeface="inter-regular"/>
                        </a:rPr>
                        <a:t>201</a:t>
                      </a:r>
                    </a:p>
                  </a:txBody>
                  <a:tcPr marL="50800" marR="50800" marT="50800" marB="50800"/>
                </a:tc>
                <a:tc>
                  <a:txBody>
                    <a:bodyPr/>
                    <a:lstStyle/>
                    <a:p>
                      <a:pPr algn="just" fontAlgn="t"/>
                      <a:r>
                        <a:rPr lang="en-IN">
                          <a:solidFill>
                            <a:srgbClr val="333333"/>
                          </a:solidFill>
                          <a:effectLst/>
                          <a:latin typeface="inter-regular"/>
                        </a:rPr>
                        <a:t>Abhay</a:t>
                      </a:r>
                    </a:p>
                  </a:txBody>
                  <a:tcPr marL="50800" marR="50800" marT="50800" marB="50800"/>
                </a:tc>
                <a:tc>
                  <a:txBody>
                    <a:bodyPr/>
                    <a:lstStyle/>
                    <a:p>
                      <a:pPr algn="just" fontAlgn="t"/>
                      <a:r>
                        <a:rPr lang="en-IN">
                          <a:solidFill>
                            <a:srgbClr val="333333"/>
                          </a:solidFill>
                          <a:effectLst/>
                          <a:latin typeface="inter-regular"/>
                        </a:rPr>
                        <a:t>25000</a:t>
                      </a:r>
                    </a:p>
                  </a:txBody>
                  <a:tcPr marL="50800" marR="50800" marT="50800" marB="50800"/>
                </a:tc>
                <a:tc>
                  <a:txBody>
                    <a:bodyPr/>
                    <a:lstStyle/>
                    <a:p>
                      <a:pPr algn="just" fontAlgn="t"/>
                      <a:r>
                        <a:rPr lang="en-IN">
                          <a:solidFill>
                            <a:srgbClr val="333333"/>
                          </a:solidFill>
                          <a:effectLst/>
                          <a:latin typeface="inter-regular"/>
                        </a:rPr>
                        <a:t>Goa</a:t>
                      </a:r>
                    </a:p>
                  </a:txBody>
                  <a:tcPr marL="50800" marR="50800" marT="50800" marB="50800"/>
                </a:tc>
                <a:extLst>
                  <a:ext uri="{0D108BD9-81ED-4DB2-BD59-A6C34878D82A}">
                    <a16:rowId xmlns:a16="http://schemas.microsoft.com/office/drawing/2014/main" val="2284689254"/>
                  </a:ext>
                </a:extLst>
              </a:tr>
              <a:tr h="370840">
                <a:tc>
                  <a:txBody>
                    <a:bodyPr/>
                    <a:lstStyle/>
                    <a:p>
                      <a:pPr algn="just" fontAlgn="t"/>
                      <a:r>
                        <a:rPr lang="en-IN">
                          <a:solidFill>
                            <a:srgbClr val="333333"/>
                          </a:solidFill>
                          <a:effectLst/>
                          <a:latin typeface="inter-regular"/>
                        </a:rPr>
                        <a:t>203</a:t>
                      </a:r>
                    </a:p>
                  </a:txBody>
                  <a:tcPr marL="50800" marR="50800" marT="50800" marB="50800"/>
                </a:tc>
                <a:tc>
                  <a:txBody>
                    <a:bodyPr/>
                    <a:lstStyle/>
                    <a:p>
                      <a:pPr algn="just" fontAlgn="t"/>
                      <a:r>
                        <a:rPr lang="en-IN">
                          <a:solidFill>
                            <a:srgbClr val="333333"/>
                          </a:solidFill>
                          <a:effectLst/>
                          <a:latin typeface="inter-regular"/>
                        </a:rPr>
                        <a:t>Bheem</a:t>
                      </a:r>
                    </a:p>
                  </a:txBody>
                  <a:tcPr marL="50800" marR="50800" marT="50800" marB="50800"/>
                </a:tc>
                <a:tc>
                  <a:txBody>
                    <a:bodyPr/>
                    <a:lstStyle/>
                    <a:p>
                      <a:pPr algn="just" fontAlgn="t"/>
                      <a:r>
                        <a:rPr lang="en-IN">
                          <a:solidFill>
                            <a:srgbClr val="333333"/>
                          </a:solidFill>
                          <a:effectLst/>
                          <a:latin typeface="inter-regular"/>
                        </a:rPr>
                        <a:t>30000</a:t>
                      </a:r>
                    </a:p>
                  </a:txBody>
                  <a:tcPr marL="50800" marR="50800" marT="50800" marB="50800"/>
                </a:tc>
                <a:tc>
                  <a:txBody>
                    <a:bodyPr/>
                    <a:lstStyle/>
                    <a:p>
                      <a:pPr algn="just" fontAlgn="t"/>
                      <a:r>
                        <a:rPr lang="en-IN">
                          <a:solidFill>
                            <a:srgbClr val="333333"/>
                          </a:solidFill>
                          <a:effectLst/>
                          <a:latin typeface="inter-regular"/>
                        </a:rPr>
                        <a:t>Goa</a:t>
                      </a:r>
                    </a:p>
                  </a:txBody>
                  <a:tcPr marL="50800" marR="50800" marT="50800" marB="50800"/>
                </a:tc>
                <a:extLst>
                  <a:ext uri="{0D108BD9-81ED-4DB2-BD59-A6C34878D82A}">
                    <a16:rowId xmlns:a16="http://schemas.microsoft.com/office/drawing/2014/main" val="3761202966"/>
                  </a:ext>
                </a:extLst>
              </a:tr>
              <a:tr h="370840">
                <a:tc>
                  <a:txBody>
                    <a:bodyPr/>
                    <a:lstStyle/>
                    <a:p>
                      <a:pPr algn="just" fontAlgn="t"/>
                      <a:r>
                        <a:rPr lang="en-IN">
                          <a:solidFill>
                            <a:srgbClr val="333333"/>
                          </a:solidFill>
                          <a:effectLst/>
                          <a:latin typeface="inter-regular"/>
                        </a:rPr>
                        <a:t>204</a:t>
                      </a:r>
                    </a:p>
                  </a:txBody>
                  <a:tcPr marL="50800" marR="50800" marT="50800" marB="50800"/>
                </a:tc>
                <a:tc>
                  <a:txBody>
                    <a:bodyPr/>
                    <a:lstStyle/>
                    <a:p>
                      <a:pPr algn="just" fontAlgn="t"/>
                      <a:r>
                        <a:rPr lang="en-IN">
                          <a:solidFill>
                            <a:srgbClr val="333333"/>
                          </a:solidFill>
                          <a:effectLst/>
                          <a:latin typeface="inter-regular"/>
                        </a:rPr>
                        <a:t>Ram</a:t>
                      </a:r>
                    </a:p>
                  </a:txBody>
                  <a:tcPr marL="50800" marR="50800" marT="50800" marB="50800"/>
                </a:tc>
                <a:tc>
                  <a:txBody>
                    <a:bodyPr/>
                    <a:lstStyle/>
                    <a:p>
                      <a:pPr algn="just" fontAlgn="t"/>
                      <a:r>
                        <a:rPr lang="en-IN">
                          <a:solidFill>
                            <a:srgbClr val="333333"/>
                          </a:solidFill>
                          <a:effectLst/>
                          <a:latin typeface="inter-regular"/>
                        </a:rPr>
                        <a:t>29000</a:t>
                      </a:r>
                    </a:p>
                  </a:txBody>
                  <a:tcPr marL="50800" marR="50800" marT="50800" marB="50800"/>
                </a:tc>
                <a:tc>
                  <a:txBody>
                    <a:bodyPr/>
                    <a:lstStyle/>
                    <a:p>
                      <a:pPr algn="just" fontAlgn="t"/>
                      <a:r>
                        <a:rPr lang="en-IN" dirty="0">
                          <a:solidFill>
                            <a:srgbClr val="333333"/>
                          </a:solidFill>
                          <a:effectLst/>
                          <a:latin typeface="inter-regular"/>
                        </a:rPr>
                        <a:t>Goa</a:t>
                      </a:r>
                    </a:p>
                  </a:txBody>
                  <a:tcPr marL="50800" marR="50800" marT="50800" marB="50800"/>
                </a:tc>
                <a:extLst>
                  <a:ext uri="{0D108BD9-81ED-4DB2-BD59-A6C34878D82A}">
                    <a16:rowId xmlns:a16="http://schemas.microsoft.com/office/drawing/2014/main" val="3345727540"/>
                  </a:ext>
                </a:extLst>
              </a:tr>
            </a:tbl>
          </a:graphicData>
        </a:graphic>
      </p:graphicFrame>
    </p:spTree>
    <p:extLst>
      <p:ext uri="{BB962C8B-B14F-4D97-AF65-F5344CB8AC3E}">
        <p14:creationId xmlns:p14="http://schemas.microsoft.com/office/powerpoint/2010/main" val="601056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E80553-D07B-8ACE-FF2C-0F2DC62B1FAD}"/>
              </a:ext>
            </a:extLst>
          </p:cNvPr>
          <p:cNvSpPr>
            <a:spLocks noGrp="1"/>
          </p:cNvSpPr>
          <p:nvPr>
            <p:ph idx="1"/>
          </p:nvPr>
        </p:nvSpPr>
        <p:spPr>
          <a:xfrm>
            <a:off x="243839" y="548640"/>
            <a:ext cx="11704320" cy="1991360"/>
          </a:xfrm>
        </p:spPr>
        <p:txBody>
          <a:bodyPr>
            <a:normAutofit fontScale="85000" lnSpcReduction="20000"/>
          </a:bodyPr>
          <a:lstStyle/>
          <a:p>
            <a:pPr marL="0" indent="0">
              <a:buNone/>
            </a:pPr>
            <a:r>
              <a:rPr lang="en-US" sz="2000" b="1" dirty="0">
                <a:solidFill>
                  <a:srgbClr val="0070C0"/>
                </a:solidFill>
                <a:effectLst>
                  <a:outerShdw blurRad="38100" dist="38100" dir="2700000" algn="tl">
                    <a:srgbClr val="000000">
                      <a:alpha val="43137"/>
                    </a:srgbClr>
                  </a:outerShdw>
                </a:effectLst>
                <a:latin typeface="Georgia" panose="02040502050405020303" pitchFamily="18" charset="0"/>
              </a:rPr>
              <a:t>Syntax of LIMIT Clause in MySQL</a:t>
            </a:r>
          </a:p>
          <a:p>
            <a:pPr marL="0" indent="0">
              <a:buNone/>
            </a:pPr>
            <a:r>
              <a:rPr lang="en-US" dirty="0">
                <a:latin typeface="Georgia" panose="02040502050405020303" pitchFamily="18" charset="0"/>
              </a:rPr>
              <a:t>			SELECT column_Name1,column_Name2, ....., </a:t>
            </a:r>
            <a:r>
              <a:rPr lang="en-US" dirty="0" err="1">
                <a:latin typeface="Georgia" panose="02040502050405020303" pitchFamily="18" charset="0"/>
              </a:rPr>
              <a:t>column_NameN</a:t>
            </a:r>
            <a:r>
              <a:rPr lang="en-US" dirty="0">
                <a:latin typeface="Georgia" panose="02040502050405020303" pitchFamily="18" charset="0"/>
              </a:rPr>
              <a:t> FROM </a:t>
            </a:r>
            <a:r>
              <a:rPr lang="en-US" dirty="0" err="1">
                <a:latin typeface="Georgia" panose="02040502050405020303" pitchFamily="18" charset="0"/>
              </a:rPr>
              <a:t>table_name</a:t>
            </a:r>
            <a:r>
              <a:rPr lang="en-US" dirty="0">
                <a:latin typeface="Georgia" panose="02040502050405020303" pitchFamily="18" charset="0"/>
              </a:rPr>
              <a:t> LIMIT value;  </a:t>
            </a:r>
          </a:p>
          <a:p>
            <a:pPr marL="0" indent="0">
              <a:buNone/>
            </a:pPr>
            <a:r>
              <a:rPr lang="en-US" dirty="0">
                <a:latin typeface="Georgia" panose="02040502050405020303" pitchFamily="18" charset="0"/>
              </a:rPr>
              <a:t>In the syntax, we have to specify the value after the LIMIT keyword. The value denotes the number of rows to be shown from the top in the output.</a:t>
            </a:r>
          </a:p>
          <a:p>
            <a:pPr marL="0" indent="0">
              <a:buNone/>
            </a:pPr>
            <a:r>
              <a:rPr lang="en-US" dirty="0">
                <a:latin typeface="Georgia" panose="02040502050405020303" pitchFamily="18" charset="0"/>
              </a:rPr>
              <a:t>			SELECT * FROM Cars LIMIT 3; </a:t>
            </a:r>
          </a:p>
        </p:txBody>
      </p:sp>
      <p:graphicFrame>
        <p:nvGraphicFramePr>
          <p:cNvPr id="4" name="Table 4">
            <a:extLst>
              <a:ext uri="{FF2B5EF4-FFF2-40B4-BE49-F238E27FC236}">
                <a16:creationId xmlns:a16="http://schemas.microsoft.com/office/drawing/2014/main" id="{E247F95C-BC48-A50D-D008-5BBFF19E5680}"/>
              </a:ext>
            </a:extLst>
          </p:cNvPr>
          <p:cNvGraphicFramePr>
            <a:graphicFrameLocks noGrp="1"/>
          </p:cNvGraphicFramePr>
          <p:nvPr/>
        </p:nvGraphicFramePr>
        <p:xfrm>
          <a:off x="5120639" y="1767840"/>
          <a:ext cx="6522720" cy="2682240"/>
        </p:xfrm>
        <a:graphic>
          <a:graphicData uri="http://schemas.openxmlformats.org/drawingml/2006/table">
            <a:tbl>
              <a:tblPr firstRow="1" bandRow="1">
                <a:tableStyleId>{5C22544A-7EE6-4342-B048-85BDC9FD1C3A}</a:tableStyleId>
              </a:tblPr>
              <a:tblGrid>
                <a:gridCol w="2174240">
                  <a:extLst>
                    <a:ext uri="{9D8B030D-6E8A-4147-A177-3AD203B41FA5}">
                      <a16:colId xmlns:a16="http://schemas.microsoft.com/office/drawing/2014/main" val="2086171666"/>
                    </a:ext>
                  </a:extLst>
                </a:gridCol>
                <a:gridCol w="2174240">
                  <a:extLst>
                    <a:ext uri="{9D8B030D-6E8A-4147-A177-3AD203B41FA5}">
                      <a16:colId xmlns:a16="http://schemas.microsoft.com/office/drawing/2014/main" val="3769298358"/>
                    </a:ext>
                  </a:extLst>
                </a:gridCol>
                <a:gridCol w="2174240">
                  <a:extLst>
                    <a:ext uri="{9D8B030D-6E8A-4147-A177-3AD203B41FA5}">
                      <a16:colId xmlns:a16="http://schemas.microsoft.com/office/drawing/2014/main" val="1428575041"/>
                    </a:ext>
                  </a:extLst>
                </a:gridCol>
              </a:tblGrid>
              <a:tr h="370840">
                <a:tc>
                  <a:txBody>
                    <a:bodyPr/>
                    <a:lstStyle/>
                    <a:p>
                      <a:pPr algn="l" fontAlgn="t"/>
                      <a:r>
                        <a:rPr lang="en-IN" dirty="0">
                          <a:solidFill>
                            <a:srgbClr val="000000"/>
                          </a:solidFill>
                          <a:effectLst/>
                          <a:latin typeface="times new roman" panose="02020603050405020304" pitchFamily="18" charset="0"/>
                        </a:rPr>
                        <a:t>Car Name</a:t>
                      </a:r>
                    </a:p>
                  </a:txBody>
                  <a:tcPr marL="76200" marR="76200" marT="76200" marB="76200"/>
                </a:tc>
                <a:tc>
                  <a:txBody>
                    <a:bodyPr/>
                    <a:lstStyle/>
                    <a:p>
                      <a:pPr algn="l" fontAlgn="t"/>
                      <a:r>
                        <a:rPr lang="en-IN">
                          <a:solidFill>
                            <a:srgbClr val="000000"/>
                          </a:solidFill>
                          <a:effectLst/>
                          <a:latin typeface="times new roman" panose="02020603050405020304" pitchFamily="18" charset="0"/>
                        </a:rPr>
                        <a:t>Car Color</a:t>
                      </a:r>
                    </a:p>
                  </a:txBody>
                  <a:tcPr marL="76200" marR="76200" marT="76200" marB="76200"/>
                </a:tc>
                <a:tc>
                  <a:txBody>
                    <a:bodyPr/>
                    <a:lstStyle/>
                    <a:p>
                      <a:pPr algn="l" fontAlgn="t"/>
                      <a:r>
                        <a:rPr lang="en-IN">
                          <a:solidFill>
                            <a:srgbClr val="000000"/>
                          </a:solidFill>
                          <a:effectLst/>
                          <a:latin typeface="times new roman" panose="02020603050405020304" pitchFamily="18" charset="0"/>
                        </a:rPr>
                        <a:t>Car Cost</a:t>
                      </a:r>
                    </a:p>
                  </a:txBody>
                  <a:tcPr marL="76200" marR="76200" marT="76200" marB="76200"/>
                </a:tc>
                <a:extLst>
                  <a:ext uri="{0D108BD9-81ED-4DB2-BD59-A6C34878D82A}">
                    <a16:rowId xmlns:a16="http://schemas.microsoft.com/office/drawing/2014/main" val="1268786112"/>
                  </a:ext>
                </a:extLst>
              </a:tr>
              <a:tr h="355600">
                <a:tc>
                  <a:txBody>
                    <a:bodyPr/>
                    <a:lstStyle/>
                    <a:p>
                      <a:pPr algn="just" fontAlgn="t"/>
                      <a:r>
                        <a:rPr lang="en-IN">
                          <a:solidFill>
                            <a:srgbClr val="333333"/>
                          </a:solidFill>
                          <a:effectLst/>
                          <a:latin typeface="inter-regular"/>
                        </a:rPr>
                        <a:t>Hyundai Creta</a:t>
                      </a:r>
                    </a:p>
                  </a:txBody>
                  <a:tcPr marL="50800" marR="50800" marT="50800" marB="50800"/>
                </a:tc>
                <a:tc>
                  <a:txBody>
                    <a:bodyPr/>
                    <a:lstStyle/>
                    <a:p>
                      <a:pPr algn="just" fontAlgn="t"/>
                      <a:r>
                        <a:rPr lang="en-IN">
                          <a:solidFill>
                            <a:srgbClr val="333333"/>
                          </a:solidFill>
                          <a:effectLst/>
                          <a:latin typeface="inter-regular"/>
                        </a:rPr>
                        <a:t>White</a:t>
                      </a:r>
                    </a:p>
                  </a:txBody>
                  <a:tcPr marL="50800" marR="50800" marT="50800" marB="50800"/>
                </a:tc>
                <a:tc>
                  <a:txBody>
                    <a:bodyPr/>
                    <a:lstStyle/>
                    <a:p>
                      <a:pPr algn="just" fontAlgn="t"/>
                      <a:r>
                        <a:rPr lang="en-IN">
                          <a:solidFill>
                            <a:srgbClr val="333333"/>
                          </a:solidFill>
                          <a:effectLst/>
                          <a:latin typeface="inter-regular"/>
                        </a:rPr>
                        <a:t>10,85,000</a:t>
                      </a:r>
                    </a:p>
                  </a:txBody>
                  <a:tcPr marL="50800" marR="50800" marT="50800" marB="50800"/>
                </a:tc>
                <a:extLst>
                  <a:ext uri="{0D108BD9-81ED-4DB2-BD59-A6C34878D82A}">
                    <a16:rowId xmlns:a16="http://schemas.microsoft.com/office/drawing/2014/main" val="292063790"/>
                  </a:ext>
                </a:extLst>
              </a:tr>
              <a:tr h="370840">
                <a:tc>
                  <a:txBody>
                    <a:bodyPr/>
                    <a:lstStyle/>
                    <a:p>
                      <a:pPr algn="just" fontAlgn="t"/>
                      <a:r>
                        <a:rPr lang="en-IN">
                          <a:solidFill>
                            <a:srgbClr val="333333"/>
                          </a:solidFill>
                          <a:effectLst/>
                          <a:latin typeface="inter-regular"/>
                        </a:rPr>
                        <a:t>Hyundai Venue</a:t>
                      </a:r>
                    </a:p>
                  </a:txBody>
                  <a:tcPr marL="50800" marR="50800" marT="50800" marB="50800"/>
                </a:tc>
                <a:tc>
                  <a:txBody>
                    <a:bodyPr/>
                    <a:lstStyle/>
                    <a:p>
                      <a:pPr algn="just" fontAlgn="t"/>
                      <a:r>
                        <a:rPr lang="en-IN">
                          <a:solidFill>
                            <a:srgbClr val="333333"/>
                          </a:solidFill>
                          <a:effectLst/>
                          <a:latin typeface="inter-regular"/>
                        </a:rPr>
                        <a:t>White</a:t>
                      </a:r>
                    </a:p>
                  </a:txBody>
                  <a:tcPr marL="50800" marR="50800" marT="50800" marB="50800"/>
                </a:tc>
                <a:tc>
                  <a:txBody>
                    <a:bodyPr/>
                    <a:lstStyle/>
                    <a:p>
                      <a:pPr algn="just" fontAlgn="t"/>
                      <a:r>
                        <a:rPr lang="en-IN">
                          <a:solidFill>
                            <a:srgbClr val="333333"/>
                          </a:solidFill>
                          <a:effectLst/>
                          <a:latin typeface="inter-regular"/>
                        </a:rPr>
                        <a:t>9,50,000</a:t>
                      </a:r>
                    </a:p>
                  </a:txBody>
                  <a:tcPr marL="50800" marR="50800" marT="50800" marB="50800"/>
                </a:tc>
                <a:extLst>
                  <a:ext uri="{0D108BD9-81ED-4DB2-BD59-A6C34878D82A}">
                    <a16:rowId xmlns:a16="http://schemas.microsoft.com/office/drawing/2014/main" val="290249898"/>
                  </a:ext>
                </a:extLst>
              </a:tr>
              <a:tr h="370840">
                <a:tc>
                  <a:txBody>
                    <a:bodyPr/>
                    <a:lstStyle/>
                    <a:p>
                      <a:pPr algn="just" fontAlgn="t"/>
                      <a:r>
                        <a:rPr lang="en-IN">
                          <a:solidFill>
                            <a:srgbClr val="333333"/>
                          </a:solidFill>
                          <a:effectLst/>
                          <a:latin typeface="inter-regular"/>
                        </a:rPr>
                        <a:t>Hyundai i20</a:t>
                      </a:r>
                    </a:p>
                  </a:txBody>
                  <a:tcPr marL="50800" marR="50800" marT="50800" marB="50800"/>
                </a:tc>
                <a:tc>
                  <a:txBody>
                    <a:bodyPr/>
                    <a:lstStyle/>
                    <a:p>
                      <a:pPr algn="just" fontAlgn="t"/>
                      <a:r>
                        <a:rPr lang="en-IN">
                          <a:solidFill>
                            <a:srgbClr val="333333"/>
                          </a:solidFill>
                          <a:effectLst/>
                          <a:latin typeface="inter-regular"/>
                        </a:rPr>
                        <a:t>Red</a:t>
                      </a:r>
                    </a:p>
                  </a:txBody>
                  <a:tcPr marL="50800" marR="50800" marT="50800" marB="50800"/>
                </a:tc>
                <a:tc>
                  <a:txBody>
                    <a:bodyPr/>
                    <a:lstStyle/>
                    <a:p>
                      <a:pPr algn="just" fontAlgn="t"/>
                      <a:r>
                        <a:rPr lang="en-IN">
                          <a:solidFill>
                            <a:srgbClr val="333333"/>
                          </a:solidFill>
                          <a:effectLst/>
                          <a:latin typeface="inter-regular"/>
                        </a:rPr>
                        <a:t>9,00,000</a:t>
                      </a:r>
                    </a:p>
                  </a:txBody>
                  <a:tcPr marL="50800" marR="50800" marT="50800" marB="50800"/>
                </a:tc>
                <a:extLst>
                  <a:ext uri="{0D108BD9-81ED-4DB2-BD59-A6C34878D82A}">
                    <a16:rowId xmlns:a16="http://schemas.microsoft.com/office/drawing/2014/main" val="964182067"/>
                  </a:ext>
                </a:extLst>
              </a:tr>
              <a:tr h="370840">
                <a:tc>
                  <a:txBody>
                    <a:bodyPr/>
                    <a:lstStyle/>
                    <a:p>
                      <a:pPr algn="just" fontAlgn="t"/>
                      <a:r>
                        <a:rPr lang="en-IN">
                          <a:solidFill>
                            <a:srgbClr val="333333"/>
                          </a:solidFill>
                          <a:effectLst/>
                          <a:latin typeface="inter-regular"/>
                        </a:rPr>
                        <a:t>Kia Sonet</a:t>
                      </a:r>
                    </a:p>
                  </a:txBody>
                  <a:tcPr marL="50800" marR="50800" marT="50800" marB="50800"/>
                </a:tc>
                <a:tc>
                  <a:txBody>
                    <a:bodyPr/>
                    <a:lstStyle/>
                    <a:p>
                      <a:pPr algn="just" fontAlgn="t"/>
                      <a:r>
                        <a:rPr lang="en-IN">
                          <a:solidFill>
                            <a:srgbClr val="333333"/>
                          </a:solidFill>
                          <a:effectLst/>
                          <a:latin typeface="inter-regular"/>
                        </a:rPr>
                        <a:t>White</a:t>
                      </a:r>
                    </a:p>
                  </a:txBody>
                  <a:tcPr marL="50800" marR="50800" marT="50800" marB="50800"/>
                </a:tc>
                <a:tc>
                  <a:txBody>
                    <a:bodyPr/>
                    <a:lstStyle/>
                    <a:p>
                      <a:pPr algn="just" fontAlgn="t"/>
                      <a:r>
                        <a:rPr lang="en-IN">
                          <a:solidFill>
                            <a:srgbClr val="333333"/>
                          </a:solidFill>
                          <a:effectLst/>
                          <a:latin typeface="inter-regular"/>
                        </a:rPr>
                        <a:t>10,00,000</a:t>
                      </a:r>
                    </a:p>
                  </a:txBody>
                  <a:tcPr marL="50800" marR="50800" marT="50800" marB="50800"/>
                </a:tc>
                <a:extLst>
                  <a:ext uri="{0D108BD9-81ED-4DB2-BD59-A6C34878D82A}">
                    <a16:rowId xmlns:a16="http://schemas.microsoft.com/office/drawing/2014/main" val="2025026998"/>
                  </a:ext>
                </a:extLst>
              </a:tr>
              <a:tr h="370840">
                <a:tc>
                  <a:txBody>
                    <a:bodyPr/>
                    <a:lstStyle/>
                    <a:p>
                      <a:pPr algn="just" fontAlgn="t"/>
                      <a:r>
                        <a:rPr lang="en-IN">
                          <a:solidFill>
                            <a:srgbClr val="333333"/>
                          </a:solidFill>
                          <a:effectLst/>
                          <a:latin typeface="inter-regular"/>
                        </a:rPr>
                        <a:t>Kia Seltos</a:t>
                      </a:r>
                    </a:p>
                  </a:txBody>
                  <a:tcPr marL="50800" marR="50800" marT="50800" marB="50800"/>
                </a:tc>
                <a:tc>
                  <a:txBody>
                    <a:bodyPr/>
                    <a:lstStyle/>
                    <a:p>
                      <a:pPr algn="just" fontAlgn="t"/>
                      <a:r>
                        <a:rPr lang="en-IN">
                          <a:solidFill>
                            <a:srgbClr val="333333"/>
                          </a:solidFill>
                          <a:effectLst/>
                          <a:latin typeface="inter-regular"/>
                        </a:rPr>
                        <a:t>Black</a:t>
                      </a:r>
                    </a:p>
                  </a:txBody>
                  <a:tcPr marL="50800" marR="50800" marT="50800" marB="50800"/>
                </a:tc>
                <a:tc>
                  <a:txBody>
                    <a:bodyPr/>
                    <a:lstStyle/>
                    <a:p>
                      <a:pPr algn="just" fontAlgn="t"/>
                      <a:r>
                        <a:rPr lang="en-IN">
                          <a:solidFill>
                            <a:srgbClr val="333333"/>
                          </a:solidFill>
                          <a:effectLst/>
                          <a:latin typeface="inter-regular"/>
                        </a:rPr>
                        <a:t>8,00,000</a:t>
                      </a:r>
                    </a:p>
                  </a:txBody>
                  <a:tcPr marL="50800" marR="50800" marT="50800" marB="50800"/>
                </a:tc>
                <a:extLst>
                  <a:ext uri="{0D108BD9-81ED-4DB2-BD59-A6C34878D82A}">
                    <a16:rowId xmlns:a16="http://schemas.microsoft.com/office/drawing/2014/main" val="228343366"/>
                  </a:ext>
                </a:extLst>
              </a:tr>
              <a:tr h="370840">
                <a:tc>
                  <a:txBody>
                    <a:bodyPr/>
                    <a:lstStyle/>
                    <a:p>
                      <a:pPr algn="just" fontAlgn="t"/>
                      <a:r>
                        <a:rPr lang="en-IN">
                          <a:solidFill>
                            <a:srgbClr val="333333"/>
                          </a:solidFill>
                          <a:effectLst/>
                          <a:latin typeface="inter-regular"/>
                        </a:rPr>
                        <a:t>Swift Dezire</a:t>
                      </a:r>
                    </a:p>
                  </a:txBody>
                  <a:tcPr marL="50800" marR="50800" marT="50800" marB="50800"/>
                </a:tc>
                <a:tc>
                  <a:txBody>
                    <a:bodyPr/>
                    <a:lstStyle/>
                    <a:p>
                      <a:pPr algn="just" fontAlgn="t"/>
                      <a:r>
                        <a:rPr lang="en-IN">
                          <a:solidFill>
                            <a:srgbClr val="333333"/>
                          </a:solidFill>
                          <a:effectLst/>
                          <a:latin typeface="inter-regular"/>
                        </a:rPr>
                        <a:t>Red</a:t>
                      </a:r>
                    </a:p>
                  </a:txBody>
                  <a:tcPr marL="50800" marR="50800" marT="50800" marB="50800"/>
                </a:tc>
                <a:tc>
                  <a:txBody>
                    <a:bodyPr/>
                    <a:lstStyle/>
                    <a:p>
                      <a:pPr algn="just" fontAlgn="t"/>
                      <a:r>
                        <a:rPr lang="en-IN" dirty="0">
                          <a:solidFill>
                            <a:srgbClr val="333333"/>
                          </a:solidFill>
                          <a:effectLst/>
                          <a:latin typeface="inter-regular"/>
                        </a:rPr>
                        <a:t>7,95,000</a:t>
                      </a:r>
                    </a:p>
                  </a:txBody>
                  <a:tcPr marL="50800" marR="50800" marT="50800" marB="50800"/>
                </a:tc>
                <a:extLst>
                  <a:ext uri="{0D108BD9-81ED-4DB2-BD59-A6C34878D82A}">
                    <a16:rowId xmlns:a16="http://schemas.microsoft.com/office/drawing/2014/main" val="1100804067"/>
                  </a:ext>
                </a:extLst>
              </a:tr>
            </a:tbl>
          </a:graphicData>
        </a:graphic>
      </p:graphicFrame>
      <p:graphicFrame>
        <p:nvGraphicFramePr>
          <p:cNvPr id="5" name="Table 5">
            <a:extLst>
              <a:ext uri="{FF2B5EF4-FFF2-40B4-BE49-F238E27FC236}">
                <a16:creationId xmlns:a16="http://schemas.microsoft.com/office/drawing/2014/main" id="{15E68D00-8AB0-9055-2FF8-C0FFE3A3D5C6}"/>
              </a:ext>
            </a:extLst>
          </p:cNvPr>
          <p:cNvGraphicFramePr>
            <a:graphicFrameLocks noGrp="1"/>
          </p:cNvGraphicFramePr>
          <p:nvPr/>
        </p:nvGraphicFramePr>
        <p:xfrm>
          <a:off x="406399" y="4731174"/>
          <a:ext cx="8127999" cy="15544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15377937"/>
                    </a:ext>
                  </a:extLst>
                </a:gridCol>
                <a:gridCol w="2709333">
                  <a:extLst>
                    <a:ext uri="{9D8B030D-6E8A-4147-A177-3AD203B41FA5}">
                      <a16:colId xmlns:a16="http://schemas.microsoft.com/office/drawing/2014/main" val="81834035"/>
                    </a:ext>
                  </a:extLst>
                </a:gridCol>
                <a:gridCol w="2709333">
                  <a:extLst>
                    <a:ext uri="{9D8B030D-6E8A-4147-A177-3AD203B41FA5}">
                      <a16:colId xmlns:a16="http://schemas.microsoft.com/office/drawing/2014/main" val="3372453859"/>
                    </a:ext>
                  </a:extLst>
                </a:gridCol>
              </a:tblGrid>
              <a:tr h="370840">
                <a:tc>
                  <a:txBody>
                    <a:bodyPr/>
                    <a:lstStyle/>
                    <a:p>
                      <a:pPr algn="l" fontAlgn="t"/>
                      <a:r>
                        <a:rPr lang="en-IN" dirty="0">
                          <a:solidFill>
                            <a:srgbClr val="000000"/>
                          </a:solidFill>
                          <a:effectLst/>
                          <a:latin typeface="times new roman" panose="02020603050405020304" pitchFamily="18" charset="0"/>
                        </a:rPr>
                        <a:t>Car Name</a:t>
                      </a:r>
                    </a:p>
                  </a:txBody>
                  <a:tcPr marL="76200" marR="76200" marT="76200" marB="76200"/>
                </a:tc>
                <a:tc>
                  <a:txBody>
                    <a:bodyPr/>
                    <a:lstStyle/>
                    <a:p>
                      <a:pPr algn="l" fontAlgn="t"/>
                      <a:r>
                        <a:rPr lang="en-IN">
                          <a:solidFill>
                            <a:srgbClr val="000000"/>
                          </a:solidFill>
                          <a:effectLst/>
                          <a:latin typeface="times new roman" panose="02020603050405020304" pitchFamily="18" charset="0"/>
                        </a:rPr>
                        <a:t>Car Color</a:t>
                      </a:r>
                    </a:p>
                  </a:txBody>
                  <a:tcPr marL="76200" marR="76200" marT="76200" marB="76200"/>
                </a:tc>
                <a:tc>
                  <a:txBody>
                    <a:bodyPr/>
                    <a:lstStyle/>
                    <a:p>
                      <a:pPr algn="l" fontAlgn="t"/>
                      <a:r>
                        <a:rPr lang="en-IN">
                          <a:solidFill>
                            <a:srgbClr val="000000"/>
                          </a:solidFill>
                          <a:effectLst/>
                          <a:latin typeface="times new roman" panose="02020603050405020304" pitchFamily="18" charset="0"/>
                        </a:rPr>
                        <a:t>Car Cost</a:t>
                      </a:r>
                    </a:p>
                  </a:txBody>
                  <a:tcPr marL="76200" marR="76200" marT="76200" marB="76200"/>
                </a:tc>
                <a:extLst>
                  <a:ext uri="{0D108BD9-81ED-4DB2-BD59-A6C34878D82A}">
                    <a16:rowId xmlns:a16="http://schemas.microsoft.com/office/drawing/2014/main" val="3371889699"/>
                  </a:ext>
                </a:extLst>
              </a:tr>
              <a:tr h="370840">
                <a:tc>
                  <a:txBody>
                    <a:bodyPr/>
                    <a:lstStyle/>
                    <a:p>
                      <a:pPr algn="just" fontAlgn="t"/>
                      <a:r>
                        <a:rPr lang="en-IN">
                          <a:solidFill>
                            <a:srgbClr val="333333"/>
                          </a:solidFill>
                          <a:effectLst/>
                          <a:latin typeface="inter-regular"/>
                        </a:rPr>
                        <a:t>Hyundai Creta</a:t>
                      </a:r>
                    </a:p>
                  </a:txBody>
                  <a:tcPr marL="50800" marR="50800" marT="50800" marB="50800"/>
                </a:tc>
                <a:tc>
                  <a:txBody>
                    <a:bodyPr/>
                    <a:lstStyle/>
                    <a:p>
                      <a:pPr algn="just" fontAlgn="t"/>
                      <a:r>
                        <a:rPr lang="en-IN">
                          <a:solidFill>
                            <a:srgbClr val="333333"/>
                          </a:solidFill>
                          <a:effectLst/>
                          <a:latin typeface="inter-regular"/>
                        </a:rPr>
                        <a:t>White</a:t>
                      </a:r>
                    </a:p>
                  </a:txBody>
                  <a:tcPr marL="50800" marR="50800" marT="50800" marB="50800"/>
                </a:tc>
                <a:tc>
                  <a:txBody>
                    <a:bodyPr/>
                    <a:lstStyle/>
                    <a:p>
                      <a:pPr algn="just" fontAlgn="t"/>
                      <a:r>
                        <a:rPr lang="en-IN">
                          <a:solidFill>
                            <a:srgbClr val="333333"/>
                          </a:solidFill>
                          <a:effectLst/>
                          <a:latin typeface="inter-regular"/>
                        </a:rPr>
                        <a:t>10,85,000</a:t>
                      </a:r>
                    </a:p>
                  </a:txBody>
                  <a:tcPr marL="50800" marR="50800" marT="50800" marB="50800"/>
                </a:tc>
                <a:extLst>
                  <a:ext uri="{0D108BD9-81ED-4DB2-BD59-A6C34878D82A}">
                    <a16:rowId xmlns:a16="http://schemas.microsoft.com/office/drawing/2014/main" val="406366682"/>
                  </a:ext>
                </a:extLst>
              </a:tr>
              <a:tr h="370840">
                <a:tc>
                  <a:txBody>
                    <a:bodyPr/>
                    <a:lstStyle/>
                    <a:p>
                      <a:pPr algn="just" fontAlgn="t"/>
                      <a:r>
                        <a:rPr lang="en-IN">
                          <a:solidFill>
                            <a:srgbClr val="333333"/>
                          </a:solidFill>
                          <a:effectLst/>
                          <a:latin typeface="inter-regular"/>
                        </a:rPr>
                        <a:t>Hyundai Venue</a:t>
                      </a:r>
                    </a:p>
                  </a:txBody>
                  <a:tcPr marL="50800" marR="50800" marT="50800" marB="50800"/>
                </a:tc>
                <a:tc>
                  <a:txBody>
                    <a:bodyPr/>
                    <a:lstStyle/>
                    <a:p>
                      <a:pPr algn="just" fontAlgn="t"/>
                      <a:r>
                        <a:rPr lang="en-IN">
                          <a:solidFill>
                            <a:srgbClr val="333333"/>
                          </a:solidFill>
                          <a:effectLst/>
                          <a:latin typeface="inter-regular"/>
                        </a:rPr>
                        <a:t>White</a:t>
                      </a:r>
                    </a:p>
                  </a:txBody>
                  <a:tcPr marL="50800" marR="50800" marT="50800" marB="50800"/>
                </a:tc>
                <a:tc>
                  <a:txBody>
                    <a:bodyPr/>
                    <a:lstStyle/>
                    <a:p>
                      <a:pPr algn="just" fontAlgn="t"/>
                      <a:r>
                        <a:rPr lang="en-IN">
                          <a:solidFill>
                            <a:srgbClr val="333333"/>
                          </a:solidFill>
                          <a:effectLst/>
                          <a:latin typeface="inter-regular"/>
                        </a:rPr>
                        <a:t>9,50,000</a:t>
                      </a:r>
                    </a:p>
                  </a:txBody>
                  <a:tcPr marL="50800" marR="50800" marT="50800" marB="50800"/>
                </a:tc>
                <a:extLst>
                  <a:ext uri="{0D108BD9-81ED-4DB2-BD59-A6C34878D82A}">
                    <a16:rowId xmlns:a16="http://schemas.microsoft.com/office/drawing/2014/main" val="4055698968"/>
                  </a:ext>
                </a:extLst>
              </a:tr>
              <a:tr h="370840">
                <a:tc>
                  <a:txBody>
                    <a:bodyPr/>
                    <a:lstStyle/>
                    <a:p>
                      <a:pPr algn="just" fontAlgn="t"/>
                      <a:r>
                        <a:rPr lang="en-IN">
                          <a:solidFill>
                            <a:srgbClr val="333333"/>
                          </a:solidFill>
                          <a:effectLst/>
                          <a:latin typeface="inter-regular"/>
                        </a:rPr>
                        <a:t>Hyundai i20</a:t>
                      </a:r>
                    </a:p>
                  </a:txBody>
                  <a:tcPr marL="50800" marR="50800" marT="50800" marB="50800"/>
                </a:tc>
                <a:tc>
                  <a:txBody>
                    <a:bodyPr/>
                    <a:lstStyle/>
                    <a:p>
                      <a:pPr algn="just" fontAlgn="t"/>
                      <a:r>
                        <a:rPr lang="en-IN">
                          <a:solidFill>
                            <a:srgbClr val="333333"/>
                          </a:solidFill>
                          <a:effectLst/>
                          <a:latin typeface="inter-regular"/>
                        </a:rPr>
                        <a:t>Red</a:t>
                      </a:r>
                    </a:p>
                  </a:txBody>
                  <a:tcPr marL="50800" marR="50800" marT="50800" marB="50800"/>
                </a:tc>
                <a:tc>
                  <a:txBody>
                    <a:bodyPr/>
                    <a:lstStyle/>
                    <a:p>
                      <a:pPr algn="just" fontAlgn="t"/>
                      <a:r>
                        <a:rPr lang="en-IN" dirty="0">
                          <a:solidFill>
                            <a:srgbClr val="333333"/>
                          </a:solidFill>
                          <a:effectLst/>
                          <a:latin typeface="inter-regular"/>
                        </a:rPr>
                        <a:t>9,00,000</a:t>
                      </a:r>
                    </a:p>
                  </a:txBody>
                  <a:tcPr marL="50800" marR="50800" marT="50800" marB="50800"/>
                </a:tc>
                <a:extLst>
                  <a:ext uri="{0D108BD9-81ED-4DB2-BD59-A6C34878D82A}">
                    <a16:rowId xmlns:a16="http://schemas.microsoft.com/office/drawing/2014/main" val="4092479467"/>
                  </a:ext>
                </a:extLst>
              </a:tr>
            </a:tbl>
          </a:graphicData>
        </a:graphic>
      </p:graphicFrame>
    </p:spTree>
    <p:extLst>
      <p:ext uri="{BB962C8B-B14F-4D97-AF65-F5344CB8AC3E}">
        <p14:creationId xmlns:p14="http://schemas.microsoft.com/office/powerpoint/2010/main" val="1128623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8AE08A-AAEA-5E26-B970-03B115FBE483}"/>
              </a:ext>
            </a:extLst>
          </p:cNvPr>
          <p:cNvSpPr>
            <a:spLocks noGrp="1"/>
          </p:cNvSpPr>
          <p:nvPr>
            <p:ph idx="1"/>
          </p:nvPr>
        </p:nvSpPr>
        <p:spPr>
          <a:xfrm>
            <a:off x="259080" y="528320"/>
            <a:ext cx="11673840" cy="1798320"/>
          </a:xfrm>
        </p:spPr>
        <p:txBody>
          <a:bodyPr>
            <a:normAutofit fontScale="70000" lnSpcReduction="20000"/>
          </a:bodyPr>
          <a:lstStyle/>
          <a:p>
            <a:pPr marL="0" indent="0">
              <a:buNone/>
            </a:pPr>
            <a:r>
              <a:rPr lang="en-US" sz="2000" b="1" dirty="0">
                <a:solidFill>
                  <a:srgbClr val="0070C0"/>
                </a:solidFill>
                <a:effectLst>
                  <a:outerShdw blurRad="38100" dist="38100" dir="2700000" algn="tl">
                    <a:srgbClr val="000000">
                      <a:alpha val="43137"/>
                    </a:srgbClr>
                  </a:outerShdw>
                </a:effectLst>
                <a:latin typeface="Georgia" panose="02040502050405020303" pitchFamily="18" charset="0"/>
              </a:rPr>
              <a:t>Syntax of ROWNUM keyword in WHERE Clause in Oracle database</a:t>
            </a:r>
          </a:p>
          <a:p>
            <a:pPr marL="0" indent="0">
              <a:buNone/>
            </a:pPr>
            <a:r>
              <a:rPr lang="en-US" dirty="0">
                <a:latin typeface="Georgia" panose="02040502050405020303" pitchFamily="18" charset="0"/>
              </a:rPr>
              <a:t>	SELECT column_Name1,column_Name2, ....., </a:t>
            </a:r>
            <a:r>
              <a:rPr lang="en-US" dirty="0" err="1">
                <a:latin typeface="Georgia" panose="02040502050405020303" pitchFamily="18" charset="0"/>
              </a:rPr>
              <a:t>column_NameN</a:t>
            </a:r>
            <a:r>
              <a:rPr lang="en-US" dirty="0">
                <a:latin typeface="Georgia" panose="02040502050405020303" pitchFamily="18" charset="0"/>
              </a:rPr>
              <a:t> FROM </a:t>
            </a:r>
            <a:r>
              <a:rPr lang="en-US" dirty="0" err="1">
                <a:latin typeface="Georgia" panose="02040502050405020303" pitchFamily="18" charset="0"/>
              </a:rPr>
              <a:t>table_name</a:t>
            </a:r>
            <a:r>
              <a:rPr lang="en-US" dirty="0">
                <a:latin typeface="Georgia" panose="02040502050405020303" pitchFamily="18" charset="0"/>
              </a:rPr>
              <a:t> WHERE ROWNUM &lt;=value;</a:t>
            </a:r>
          </a:p>
          <a:p>
            <a:pPr marL="0" indent="0">
              <a:buNone/>
            </a:pPr>
            <a:r>
              <a:rPr lang="en-US" dirty="0">
                <a:latin typeface="Georgia" panose="02040502050405020303" pitchFamily="18" charset="0"/>
              </a:rPr>
              <a:t>Suppose, you want to show the first three records of Car using the ROWNUM keyword in Oracle. </a:t>
            </a:r>
          </a:p>
          <a:p>
            <a:pPr marL="0" indent="0">
              <a:buNone/>
            </a:pPr>
            <a:r>
              <a:rPr lang="en-US" dirty="0">
                <a:latin typeface="Georgia" panose="02040502050405020303" pitchFamily="18" charset="0"/>
              </a:rPr>
              <a:t>	SELECT * FROM Cars WHERE ROWNUM &lt;= 3; </a:t>
            </a:r>
          </a:p>
        </p:txBody>
      </p:sp>
      <p:graphicFrame>
        <p:nvGraphicFramePr>
          <p:cNvPr id="4" name="Table 4">
            <a:extLst>
              <a:ext uri="{FF2B5EF4-FFF2-40B4-BE49-F238E27FC236}">
                <a16:creationId xmlns:a16="http://schemas.microsoft.com/office/drawing/2014/main" id="{1A2B8E39-4436-56C0-DDB7-C8D7A914784F}"/>
              </a:ext>
            </a:extLst>
          </p:cNvPr>
          <p:cNvGraphicFramePr>
            <a:graphicFrameLocks noGrp="1"/>
          </p:cNvGraphicFramePr>
          <p:nvPr/>
        </p:nvGraphicFramePr>
        <p:xfrm>
          <a:off x="259080" y="2316480"/>
          <a:ext cx="8127999" cy="2682240"/>
        </p:xfrm>
        <a:graphic>
          <a:graphicData uri="http://schemas.openxmlformats.org/drawingml/2006/table">
            <a:tbl>
              <a:tblPr firstRow="1" bandRow="1">
                <a:tableStyleId>{5C22544A-7EE6-4342-B048-85BDC9FD1C3A}</a:tableStyleId>
              </a:tblPr>
              <a:tblGrid>
                <a:gridCol w="2595880">
                  <a:extLst>
                    <a:ext uri="{9D8B030D-6E8A-4147-A177-3AD203B41FA5}">
                      <a16:colId xmlns:a16="http://schemas.microsoft.com/office/drawing/2014/main" val="3286974849"/>
                    </a:ext>
                  </a:extLst>
                </a:gridCol>
                <a:gridCol w="2822786">
                  <a:extLst>
                    <a:ext uri="{9D8B030D-6E8A-4147-A177-3AD203B41FA5}">
                      <a16:colId xmlns:a16="http://schemas.microsoft.com/office/drawing/2014/main" val="831477689"/>
                    </a:ext>
                  </a:extLst>
                </a:gridCol>
                <a:gridCol w="2709333">
                  <a:extLst>
                    <a:ext uri="{9D8B030D-6E8A-4147-A177-3AD203B41FA5}">
                      <a16:colId xmlns:a16="http://schemas.microsoft.com/office/drawing/2014/main" val="2155751078"/>
                    </a:ext>
                  </a:extLst>
                </a:gridCol>
              </a:tblGrid>
              <a:tr h="370840">
                <a:tc>
                  <a:txBody>
                    <a:bodyPr/>
                    <a:lstStyle/>
                    <a:p>
                      <a:pPr algn="l" fontAlgn="t"/>
                      <a:r>
                        <a:rPr lang="en-IN" dirty="0">
                          <a:solidFill>
                            <a:srgbClr val="000000"/>
                          </a:solidFill>
                          <a:effectLst/>
                          <a:latin typeface="times new roman" panose="02020603050405020304" pitchFamily="18" charset="0"/>
                        </a:rPr>
                        <a:t>Car Name</a:t>
                      </a:r>
                    </a:p>
                  </a:txBody>
                  <a:tcPr marL="76200" marR="76200" marT="76200" marB="76200"/>
                </a:tc>
                <a:tc>
                  <a:txBody>
                    <a:bodyPr/>
                    <a:lstStyle/>
                    <a:p>
                      <a:pPr algn="l" fontAlgn="t"/>
                      <a:r>
                        <a:rPr lang="en-IN">
                          <a:solidFill>
                            <a:srgbClr val="000000"/>
                          </a:solidFill>
                          <a:effectLst/>
                          <a:latin typeface="times new roman" panose="02020603050405020304" pitchFamily="18" charset="0"/>
                        </a:rPr>
                        <a:t>Car Color</a:t>
                      </a:r>
                    </a:p>
                  </a:txBody>
                  <a:tcPr marL="76200" marR="76200" marT="76200" marB="76200"/>
                </a:tc>
                <a:tc>
                  <a:txBody>
                    <a:bodyPr/>
                    <a:lstStyle/>
                    <a:p>
                      <a:pPr algn="l" fontAlgn="t"/>
                      <a:r>
                        <a:rPr lang="en-IN">
                          <a:solidFill>
                            <a:srgbClr val="000000"/>
                          </a:solidFill>
                          <a:effectLst/>
                          <a:latin typeface="times new roman" panose="02020603050405020304" pitchFamily="18" charset="0"/>
                        </a:rPr>
                        <a:t>Car Cost</a:t>
                      </a:r>
                    </a:p>
                  </a:txBody>
                  <a:tcPr marL="76200" marR="76200" marT="76200" marB="76200"/>
                </a:tc>
                <a:extLst>
                  <a:ext uri="{0D108BD9-81ED-4DB2-BD59-A6C34878D82A}">
                    <a16:rowId xmlns:a16="http://schemas.microsoft.com/office/drawing/2014/main" val="3227408982"/>
                  </a:ext>
                </a:extLst>
              </a:tr>
              <a:tr h="370840">
                <a:tc>
                  <a:txBody>
                    <a:bodyPr/>
                    <a:lstStyle/>
                    <a:p>
                      <a:pPr algn="just" fontAlgn="t"/>
                      <a:r>
                        <a:rPr lang="en-IN">
                          <a:solidFill>
                            <a:srgbClr val="333333"/>
                          </a:solidFill>
                          <a:effectLst/>
                          <a:latin typeface="inter-regular"/>
                        </a:rPr>
                        <a:t>Hyundai Creta</a:t>
                      </a:r>
                    </a:p>
                  </a:txBody>
                  <a:tcPr marL="50800" marR="50800" marT="50800" marB="50800"/>
                </a:tc>
                <a:tc>
                  <a:txBody>
                    <a:bodyPr/>
                    <a:lstStyle/>
                    <a:p>
                      <a:pPr algn="just" fontAlgn="t"/>
                      <a:r>
                        <a:rPr lang="en-IN">
                          <a:solidFill>
                            <a:srgbClr val="333333"/>
                          </a:solidFill>
                          <a:effectLst/>
                          <a:latin typeface="inter-regular"/>
                        </a:rPr>
                        <a:t>White</a:t>
                      </a:r>
                    </a:p>
                  </a:txBody>
                  <a:tcPr marL="50800" marR="50800" marT="50800" marB="50800"/>
                </a:tc>
                <a:tc>
                  <a:txBody>
                    <a:bodyPr/>
                    <a:lstStyle/>
                    <a:p>
                      <a:pPr algn="just" fontAlgn="t"/>
                      <a:r>
                        <a:rPr lang="en-IN">
                          <a:solidFill>
                            <a:srgbClr val="333333"/>
                          </a:solidFill>
                          <a:effectLst/>
                          <a:latin typeface="inter-regular"/>
                        </a:rPr>
                        <a:t>10,85,000</a:t>
                      </a:r>
                    </a:p>
                  </a:txBody>
                  <a:tcPr marL="50800" marR="50800" marT="50800" marB="50800"/>
                </a:tc>
                <a:extLst>
                  <a:ext uri="{0D108BD9-81ED-4DB2-BD59-A6C34878D82A}">
                    <a16:rowId xmlns:a16="http://schemas.microsoft.com/office/drawing/2014/main" val="1160297536"/>
                  </a:ext>
                </a:extLst>
              </a:tr>
              <a:tr h="370840">
                <a:tc>
                  <a:txBody>
                    <a:bodyPr/>
                    <a:lstStyle/>
                    <a:p>
                      <a:pPr algn="just" fontAlgn="t"/>
                      <a:r>
                        <a:rPr lang="en-IN">
                          <a:solidFill>
                            <a:srgbClr val="333333"/>
                          </a:solidFill>
                          <a:effectLst/>
                          <a:latin typeface="inter-regular"/>
                        </a:rPr>
                        <a:t>Hyundai Venue</a:t>
                      </a:r>
                    </a:p>
                  </a:txBody>
                  <a:tcPr marL="50800" marR="50800" marT="50800" marB="50800"/>
                </a:tc>
                <a:tc>
                  <a:txBody>
                    <a:bodyPr/>
                    <a:lstStyle/>
                    <a:p>
                      <a:pPr algn="just" fontAlgn="t"/>
                      <a:r>
                        <a:rPr lang="en-IN">
                          <a:solidFill>
                            <a:srgbClr val="333333"/>
                          </a:solidFill>
                          <a:effectLst/>
                          <a:latin typeface="inter-regular"/>
                        </a:rPr>
                        <a:t>White</a:t>
                      </a:r>
                    </a:p>
                  </a:txBody>
                  <a:tcPr marL="50800" marR="50800" marT="50800" marB="50800"/>
                </a:tc>
                <a:tc>
                  <a:txBody>
                    <a:bodyPr/>
                    <a:lstStyle/>
                    <a:p>
                      <a:pPr algn="just" fontAlgn="t"/>
                      <a:r>
                        <a:rPr lang="en-IN">
                          <a:solidFill>
                            <a:srgbClr val="333333"/>
                          </a:solidFill>
                          <a:effectLst/>
                          <a:latin typeface="inter-regular"/>
                        </a:rPr>
                        <a:t>9,50,000</a:t>
                      </a:r>
                    </a:p>
                  </a:txBody>
                  <a:tcPr marL="50800" marR="50800" marT="50800" marB="50800"/>
                </a:tc>
                <a:extLst>
                  <a:ext uri="{0D108BD9-81ED-4DB2-BD59-A6C34878D82A}">
                    <a16:rowId xmlns:a16="http://schemas.microsoft.com/office/drawing/2014/main" val="1299405093"/>
                  </a:ext>
                </a:extLst>
              </a:tr>
              <a:tr h="370840">
                <a:tc>
                  <a:txBody>
                    <a:bodyPr/>
                    <a:lstStyle/>
                    <a:p>
                      <a:pPr algn="just" fontAlgn="t"/>
                      <a:r>
                        <a:rPr lang="en-IN">
                          <a:solidFill>
                            <a:srgbClr val="333333"/>
                          </a:solidFill>
                          <a:effectLst/>
                          <a:latin typeface="inter-regular"/>
                        </a:rPr>
                        <a:t>Hyundai i20</a:t>
                      </a:r>
                    </a:p>
                  </a:txBody>
                  <a:tcPr marL="50800" marR="50800" marT="50800" marB="50800"/>
                </a:tc>
                <a:tc>
                  <a:txBody>
                    <a:bodyPr/>
                    <a:lstStyle/>
                    <a:p>
                      <a:pPr algn="just" fontAlgn="t"/>
                      <a:r>
                        <a:rPr lang="en-IN" dirty="0">
                          <a:solidFill>
                            <a:srgbClr val="333333"/>
                          </a:solidFill>
                          <a:effectLst/>
                          <a:latin typeface="inter-regular"/>
                        </a:rPr>
                        <a:t>Red</a:t>
                      </a:r>
                    </a:p>
                  </a:txBody>
                  <a:tcPr marL="50800" marR="50800" marT="50800" marB="50800"/>
                </a:tc>
                <a:tc>
                  <a:txBody>
                    <a:bodyPr/>
                    <a:lstStyle/>
                    <a:p>
                      <a:pPr algn="just" fontAlgn="t"/>
                      <a:r>
                        <a:rPr lang="en-IN">
                          <a:solidFill>
                            <a:srgbClr val="333333"/>
                          </a:solidFill>
                          <a:effectLst/>
                          <a:latin typeface="inter-regular"/>
                        </a:rPr>
                        <a:t>9,00,000</a:t>
                      </a:r>
                    </a:p>
                  </a:txBody>
                  <a:tcPr marL="50800" marR="50800" marT="50800" marB="50800"/>
                </a:tc>
                <a:extLst>
                  <a:ext uri="{0D108BD9-81ED-4DB2-BD59-A6C34878D82A}">
                    <a16:rowId xmlns:a16="http://schemas.microsoft.com/office/drawing/2014/main" val="3520637147"/>
                  </a:ext>
                </a:extLst>
              </a:tr>
              <a:tr h="370840">
                <a:tc>
                  <a:txBody>
                    <a:bodyPr/>
                    <a:lstStyle/>
                    <a:p>
                      <a:pPr algn="just" fontAlgn="t"/>
                      <a:r>
                        <a:rPr lang="en-IN">
                          <a:solidFill>
                            <a:srgbClr val="333333"/>
                          </a:solidFill>
                          <a:effectLst/>
                          <a:latin typeface="inter-regular"/>
                        </a:rPr>
                        <a:t>Kia Sonet</a:t>
                      </a:r>
                    </a:p>
                  </a:txBody>
                  <a:tcPr marL="50800" marR="50800" marT="50800" marB="50800"/>
                </a:tc>
                <a:tc>
                  <a:txBody>
                    <a:bodyPr/>
                    <a:lstStyle/>
                    <a:p>
                      <a:pPr algn="just" fontAlgn="t"/>
                      <a:r>
                        <a:rPr lang="en-IN">
                          <a:solidFill>
                            <a:srgbClr val="333333"/>
                          </a:solidFill>
                          <a:effectLst/>
                          <a:latin typeface="inter-regular"/>
                        </a:rPr>
                        <a:t>White</a:t>
                      </a:r>
                    </a:p>
                  </a:txBody>
                  <a:tcPr marL="50800" marR="50800" marT="50800" marB="50800"/>
                </a:tc>
                <a:tc>
                  <a:txBody>
                    <a:bodyPr/>
                    <a:lstStyle/>
                    <a:p>
                      <a:pPr algn="just" fontAlgn="t"/>
                      <a:r>
                        <a:rPr lang="en-IN">
                          <a:solidFill>
                            <a:srgbClr val="333333"/>
                          </a:solidFill>
                          <a:effectLst/>
                          <a:latin typeface="inter-regular"/>
                        </a:rPr>
                        <a:t>10,00,000</a:t>
                      </a:r>
                    </a:p>
                  </a:txBody>
                  <a:tcPr marL="50800" marR="50800" marT="50800" marB="50800"/>
                </a:tc>
                <a:extLst>
                  <a:ext uri="{0D108BD9-81ED-4DB2-BD59-A6C34878D82A}">
                    <a16:rowId xmlns:a16="http://schemas.microsoft.com/office/drawing/2014/main" val="4093846121"/>
                  </a:ext>
                </a:extLst>
              </a:tr>
              <a:tr h="370840">
                <a:tc>
                  <a:txBody>
                    <a:bodyPr/>
                    <a:lstStyle/>
                    <a:p>
                      <a:pPr algn="just" fontAlgn="t"/>
                      <a:r>
                        <a:rPr lang="en-IN">
                          <a:solidFill>
                            <a:srgbClr val="333333"/>
                          </a:solidFill>
                          <a:effectLst/>
                          <a:latin typeface="inter-regular"/>
                        </a:rPr>
                        <a:t>Kia Seltos</a:t>
                      </a:r>
                    </a:p>
                  </a:txBody>
                  <a:tcPr marL="50800" marR="50800" marT="50800" marB="50800"/>
                </a:tc>
                <a:tc>
                  <a:txBody>
                    <a:bodyPr/>
                    <a:lstStyle/>
                    <a:p>
                      <a:pPr algn="just" fontAlgn="t"/>
                      <a:r>
                        <a:rPr lang="en-IN">
                          <a:solidFill>
                            <a:srgbClr val="333333"/>
                          </a:solidFill>
                          <a:effectLst/>
                          <a:latin typeface="inter-regular"/>
                        </a:rPr>
                        <a:t>Black</a:t>
                      </a:r>
                    </a:p>
                  </a:txBody>
                  <a:tcPr marL="50800" marR="50800" marT="50800" marB="50800"/>
                </a:tc>
                <a:tc>
                  <a:txBody>
                    <a:bodyPr/>
                    <a:lstStyle/>
                    <a:p>
                      <a:pPr algn="just" fontAlgn="t"/>
                      <a:r>
                        <a:rPr lang="en-IN">
                          <a:solidFill>
                            <a:srgbClr val="333333"/>
                          </a:solidFill>
                          <a:effectLst/>
                          <a:latin typeface="inter-regular"/>
                        </a:rPr>
                        <a:t>8,00,000</a:t>
                      </a:r>
                    </a:p>
                  </a:txBody>
                  <a:tcPr marL="50800" marR="50800" marT="50800" marB="50800"/>
                </a:tc>
                <a:extLst>
                  <a:ext uri="{0D108BD9-81ED-4DB2-BD59-A6C34878D82A}">
                    <a16:rowId xmlns:a16="http://schemas.microsoft.com/office/drawing/2014/main" val="1170856866"/>
                  </a:ext>
                </a:extLst>
              </a:tr>
              <a:tr h="370840">
                <a:tc>
                  <a:txBody>
                    <a:bodyPr/>
                    <a:lstStyle/>
                    <a:p>
                      <a:pPr algn="just" fontAlgn="t"/>
                      <a:r>
                        <a:rPr lang="en-IN">
                          <a:solidFill>
                            <a:srgbClr val="333333"/>
                          </a:solidFill>
                          <a:effectLst/>
                          <a:latin typeface="inter-regular"/>
                        </a:rPr>
                        <a:t>Swift Dezire</a:t>
                      </a:r>
                    </a:p>
                  </a:txBody>
                  <a:tcPr marL="50800" marR="50800" marT="50800" marB="50800"/>
                </a:tc>
                <a:tc>
                  <a:txBody>
                    <a:bodyPr/>
                    <a:lstStyle/>
                    <a:p>
                      <a:pPr algn="just" fontAlgn="t"/>
                      <a:r>
                        <a:rPr lang="en-IN">
                          <a:solidFill>
                            <a:srgbClr val="333333"/>
                          </a:solidFill>
                          <a:effectLst/>
                          <a:latin typeface="inter-regular"/>
                        </a:rPr>
                        <a:t>Red</a:t>
                      </a:r>
                    </a:p>
                  </a:txBody>
                  <a:tcPr marL="50800" marR="50800" marT="50800" marB="50800"/>
                </a:tc>
                <a:tc>
                  <a:txBody>
                    <a:bodyPr/>
                    <a:lstStyle/>
                    <a:p>
                      <a:pPr algn="just" fontAlgn="t"/>
                      <a:r>
                        <a:rPr lang="en-IN" dirty="0">
                          <a:solidFill>
                            <a:srgbClr val="333333"/>
                          </a:solidFill>
                          <a:effectLst/>
                          <a:latin typeface="inter-regular"/>
                        </a:rPr>
                        <a:t>7,95,000</a:t>
                      </a:r>
                    </a:p>
                  </a:txBody>
                  <a:tcPr marL="50800" marR="50800" marT="50800" marB="50800"/>
                </a:tc>
                <a:extLst>
                  <a:ext uri="{0D108BD9-81ED-4DB2-BD59-A6C34878D82A}">
                    <a16:rowId xmlns:a16="http://schemas.microsoft.com/office/drawing/2014/main" val="2160631828"/>
                  </a:ext>
                </a:extLst>
              </a:tr>
            </a:tbl>
          </a:graphicData>
        </a:graphic>
      </p:graphicFrame>
      <p:graphicFrame>
        <p:nvGraphicFramePr>
          <p:cNvPr id="5" name="Table 5">
            <a:extLst>
              <a:ext uri="{FF2B5EF4-FFF2-40B4-BE49-F238E27FC236}">
                <a16:creationId xmlns:a16="http://schemas.microsoft.com/office/drawing/2014/main" id="{7933B82F-710E-00A6-659D-F6B303B0E668}"/>
              </a:ext>
            </a:extLst>
          </p:cNvPr>
          <p:cNvGraphicFramePr>
            <a:graphicFrameLocks noGrp="1"/>
          </p:cNvGraphicFramePr>
          <p:nvPr/>
        </p:nvGraphicFramePr>
        <p:xfrm>
          <a:off x="3804921" y="5222240"/>
          <a:ext cx="8127999" cy="15544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502999219"/>
                    </a:ext>
                  </a:extLst>
                </a:gridCol>
                <a:gridCol w="2709333">
                  <a:extLst>
                    <a:ext uri="{9D8B030D-6E8A-4147-A177-3AD203B41FA5}">
                      <a16:colId xmlns:a16="http://schemas.microsoft.com/office/drawing/2014/main" val="3936278746"/>
                    </a:ext>
                  </a:extLst>
                </a:gridCol>
                <a:gridCol w="2709333">
                  <a:extLst>
                    <a:ext uri="{9D8B030D-6E8A-4147-A177-3AD203B41FA5}">
                      <a16:colId xmlns:a16="http://schemas.microsoft.com/office/drawing/2014/main" val="1804210811"/>
                    </a:ext>
                  </a:extLst>
                </a:gridCol>
              </a:tblGrid>
              <a:tr h="320040">
                <a:tc>
                  <a:txBody>
                    <a:bodyPr/>
                    <a:lstStyle/>
                    <a:p>
                      <a:pPr algn="l" fontAlgn="t"/>
                      <a:r>
                        <a:rPr lang="en-IN" dirty="0">
                          <a:solidFill>
                            <a:srgbClr val="000000"/>
                          </a:solidFill>
                          <a:effectLst/>
                          <a:latin typeface="times new roman" panose="02020603050405020304" pitchFamily="18" charset="0"/>
                        </a:rPr>
                        <a:t>Car Name</a:t>
                      </a:r>
                    </a:p>
                  </a:txBody>
                  <a:tcPr marL="76200" marR="76200" marT="76200" marB="76200"/>
                </a:tc>
                <a:tc>
                  <a:txBody>
                    <a:bodyPr/>
                    <a:lstStyle/>
                    <a:p>
                      <a:pPr algn="l" fontAlgn="t"/>
                      <a:r>
                        <a:rPr lang="en-IN">
                          <a:solidFill>
                            <a:srgbClr val="000000"/>
                          </a:solidFill>
                          <a:effectLst/>
                          <a:latin typeface="times new roman" panose="02020603050405020304" pitchFamily="18" charset="0"/>
                        </a:rPr>
                        <a:t>Car Color</a:t>
                      </a:r>
                    </a:p>
                  </a:txBody>
                  <a:tcPr marL="76200" marR="76200" marT="76200" marB="76200"/>
                </a:tc>
                <a:tc>
                  <a:txBody>
                    <a:bodyPr/>
                    <a:lstStyle/>
                    <a:p>
                      <a:pPr algn="l" fontAlgn="t"/>
                      <a:r>
                        <a:rPr lang="en-IN">
                          <a:solidFill>
                            <a:srgbClr val="000000"/>
                          </a:solidFill>
                          <a:effectLst/>
                          <a:latin typeface="times new roman" panose="02020603050405020304" pitchFamily="18" charset="0"/>
                        </a:rPr>
                        <a:t>Car Cost</a:t>
                      </a:r>
                    </a:p>
                  </a:txBody>
                  <a:tcPr marL="76200" marR="76200" marT="76200" marB="76200"/>
                </a:tc>
                <a:extLst>
                  <a:ext uri="{0D108BD9-81ED-4DB2-BD59-A6C34878D82A}">
                    <a16:rowId xmlns:a16="http://schemas.microsoft.com/office/drawing/2014/main" val="1113347987"/>
                  </a:ext>
                </a:extLst>
              </a:tr>
              <a:tr h="370840">
                <a:tc>
                  <a:txBody>
                    <a:bodyPr/>
                    <a:lstStyle/>
                    <a:p>
                      <a:pPr algn="just" fontAlgn="t"/>
                      <a:r>
                        <a:rPr lang="en-IN">
                          <a:solidFill>
                            <a:srgbClr val="333333"/>
                          </a:solidFill>
                          <a:effectLst/>
                          <a:latin typeface="inter-regular"/>
                        </a:rPr>
                        <a:t>Hyundai Creta</a:t>
                      </a:r>
                    </a:p>
                  </a:txBody>
                  <a:tcPr marL="50800" marR="50800" marT="50800" marB="50800"/>
                </a:tc>
                <a:tc>
                  <a:txBody>
                    <a:bodyPr/>
                    <a:lstStyle/>
                    <a:p>
                      <a:pPr algn="just" fontAlgn="t"/>
                      <a:r>
                        <a:rPr lang="en-IN">
                          <a:solidFill>
                            <a:srgbClr val="333333"/>
                          </a:solidFill>
                          <a:effectLst/>
                          <a:latin typeface="inter-regular"/>
                        </a:rPr>
                        <a:t>White</a:t>
                      </a:r>
                    </a:p>
                  </a:txBody>
                  <a:tcPr marL="50800" marR="50800" marT="50800" marB="50800"/>
                </a:tc>
                <a:tc>
                  <a:txBody>
                    <a:bodyPr/>
                    <a:lstStyle/>
                    <a:p>
                      <a:pPr algn="just" fontAlgn="t"/>
                      <a:r>
                        <a:rPr lang="en-IN">
                          <a:solidFill>
                            <a:srgbClr val="333333"/>
                          </a:solidFill>
                          <a:effectLst/>
                          <a:latin typeface="inter-regular"/>
                        </a:rPr>
                        <a:t>10,85,000</a:t>
                      </a:r>
                    </a:p>
                  </a:txBody>
                  <a:tcPr marL="50800" marR="50800" marT="50800" marB="50800"/>
                </a:tc>
                <a:extLst>
                  <a:ext uri="{0D108BD9-81ED-4DB2-BD59-A6C34878D82A}">
                    <a16:rowId xmlns:a16="http://schemas.microsoft.com/office/drawing/2014/main" val="3647676552"/>
                  </a:ext>
                </a:extLst>
              </a:tr>
              <a:tr h="370840">
                <a:tc>
                  <a:txBody>
                    <a:bodyPr/>
                    <a:lstStyle/>
                    <a:p>
                      <a:pPr algn="just" fontAlgn="t"/>
                      <a:r>
                        <a:rPr lang="en-IN">
                          <a:solidFill>
                            <a:srgbClr val="333333"/>
                          </a:solidFill>
                          <a:effectLst/>
                          <a:latin typeface="inter-regular"/>
                        </a:rPr>
                        <a:t>Hyundai Venue</a:t>
                      </a:r>
                    </a:p>
                  </a:txBody>
                  <a:tcPr marL="50800" marR="50800" marT="50800" marB="50800"/>
                </a:tc>
                <a:tc>
                  <a:txBody>
                    <a:bodyPr/>
                    <a:lstStyle/>
                    <a:p>
                      <a:pPr algn="just" fontAlgn="t"/>
                      <a:r>
                        <a:rPr lang="en-IN">
                          <a:solidFill>
                            <a:srgbClr val="333333"/>
                          </a:solidFill>
                          <a:effectLst/>
                          <a:latin typeface="inter-regular"/>
                        </a:rPr>
                        <a:t>White</a:t>
                      </a:r>
                    </a:p>
                  </a:txBody>
                  <a:tcPr marL="50800" marR="50800" marT="50800" marB="50800"/>
                </a:tc>
                <a:tc>
                  <a:txBody>
                    <a:bodyPr/>
                    <a:lstStyle/>
                    <a:p>
                      <a:pPr algn="just" fontAlgn="t"/>
                      <a:r>
                        <a:rPr lang="en-IN">
                          <a:solidFill>
                            <a:srgbClr val="333333"/>
                          </a:solidFill>
                          <a:effectLst/>
                          <a:latin typeface="inter-regular"/>
                        </a:rPr>
                        <a:t>9,50,000</a:t>
                      </a:r>
                    </a:p>
                  </a:txBody>
                  <a:tcPr marL="50800" marR="50800" marT="50800" marB="50800"/>
                </a:tc>
                <a:extLst>
                  <a:ext uri="{0D108BD9-81ED-4DB2-BD59-A6C34878D82A}">
                    <a16:rowId xmlns:a16="http://schemas.microsoft.com/office/drawing/2014/main" val="413025172"/>
                  </a:ext>
                </a:extLst>
              </a:tr>
              <a:tr h="370840">
                <a:tc>
                  <a:txBody>
                    <a:bodyPr/>
                    <a:lstStyle/>
                    <a:p>
                      <a:pPr algn="just" fontAlgn="t"/>
                      <a:r>
                        <a:rPr lang="en-IN">
                          <a:solidFill>
                            <a:srgbClr val="333333"/>
                          </a:solidFill>
                          <a:effectLst/>
                          <a:latin typeface="inter-regular"/>
                        </a:rPr>
                        <a:t>Hyundai i20</a:t>
                      </a:r>
                    </a:p>
                  </a:txBody>
                  <a:tcPr marL="50800" marR="50800" marT="50800" marB="50800"/>
                </a:tc>
                <a:tc>
                  <a:txBody>
                    <a:bodyPr/>
                    <a:lstStyle/>
                    <a:p>
                      <a:pPr algn="just" fontAlgn="t"/>
                      <a:r>
                        <a:rPr lang="en-IN">
                          <a:solidFill>
                            <a:srgbClr val="333333"/>
                          </a:solidFill>
                          <a:effectLst/>
                          <a:latin typeface="inter-regular"/>
                        </a:rPr>
                        <a:t>Red</a:t>
                      </a:r>
                    </a:p>
                  </a:txBody>
                  <a:tcPr marL="50800" marR="50800" marT="50800" marB="50800"/>
                </a:tc>
                <a:tc>
                  <a:txBody>
                    <a:bodyPr/>
                    <a:lstStyle/>
                    <a:p>
                      <a:pPr algn="just" fontAlgn="t"/>
                      <a:r>
                        <a:rPr lang="en-IN" dirty="0">
                          <a:solidFill>
                            <a:srgbClr val="333333"/>
                          </a:solidFill>
                          <a:effectLst/>
                          <a:latin typeface="inter-regular"/>
                        </a:rPr>
                        <a:t>9,00,000</a:t>
                      </a:r>
                    </a:p>
                  </a:txBody>
                  <a:tcPr marL="50800" marR="50800" marT="50800" marB="50800"/>
                </a:tc>
                <a:extLst>
                  <a:ext uri="{0D108BD9-81ED-4DB2-BD59-A6C34878D82A}">
                    <a16:rowId xmlns:a16="http://schemas.microsoft.com/office/drawing/2014/main" val="2060025360"/>
                  </a:ext>
                </a:extLst>
              </a:tr>
            </a:tbl>
          </a:graphicData>
        </a:graphic>
      </p:graphicFrame>
    </p:spTree>
    <p:extLst>
      <p:ext uri="{BB962C8B-B14F-4D97-AF65-F5344CB8AC3E}">
        <p14:creationId xmlns:p14="http://schemas.microsoft.com/office/powerpoint/2010/main" val="2407942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927DFA-0DBA-8AEC-B1EA-A347A1B6B448}"/>
              </a:ext>
            </a:extLst>
          </p:cNvPr>
          <p:cNvSpPr>
            <a:spLocks noGrp="1"/>
          </p:cNvSpPr>
          <p:nvPr>
            <p:ph idx="1"/>
          </p:nvPr>
        </p:nvSpPr>
        <p:spPr>
          <a:xfrm>
            <a:off x="193040" y="589280"/>
            <a:ext cx="11653520" cy="3677920"/>
          </a:xfrm>
        </p:spPr>
        <p:txBody>
          <a:bodyPr>
            <a:normAutofit fontScale="70000" lnSpcReduction="20000"/>
          </a:bodyPr>
          <a:lstStyle/>
          <a:p>
            <a:pPr marL="0" indent="0">
              <a:buNone/>
            </a:pPr>
            <a:r>
              <a:rPr lang="en-US" sz="2000" b="1" dirty="0">
                <a:solidFill>
                  <a:srgbClr val="0070C0"/>
                </a:solidFill>
                <a:effectLst>
                  <a:outerShdw blurRad="38100" dist="38100" dir="2700000" algn="tl">
                    <a:srgbClr val="000000">
                      <a:alpha val="43137"/>
                    </a:srgbClr>
                  </a:outerShdw>
                </a:effectLst>
                <a:latin typeface="Georgia" panose="02040502050405020303" pitchFamily="18" charset="0"/>
              </a:rPr>
              <a:t>SELECT FIRST</a:t>
            </a:r>
          </a:p>
          <a:p>
            <a:pPr marL="0" indent="0">
              <a:buNone/>
            </a:pPr>
            <a:r>
              <a:rPr lang="en-US" dirty="0">
                <a:latin typeface="Georgia" panose="02040502050405020303" pitchFamily="18" charset="0"/>
              </a:rPr>
              <a:t>The SQL first() function is used to return the first value of the selected column.</a:t>
            </a:r>
          </a:p>
          <a:p>
            <a:pPr marL="0" indent="0">
              <a:buNone/>
            </a:pPr>
            <a:r>
              <a:rPr lang="en-US" dirty="0">
                <a:latin typeface="Georgia" panose="02040502050405020303" pitchFamily="18" charset="0"/>
              </a:rPr>
              <a:t>	SELECT FIRST(</a:t>
            </a:r>
            <a:r>
              <a:rPr lang="en-US" dirty="0" err="1">
                <a:latin typeface="Georgia" panose="02040502050405020303" pitchFamily="18" charset="0"/>
              </a:rPr>
              <a:t>column_name</a:t>
            </a:r>
            <a:r>
              <a:rPr lang="en-US" dirty="0">
                <a:latin typeface="Georgia" panose="02040502050405020303" pitchFamily="18" charset="0"/>
              </a:rPr>
              <a:t>) FROM </a:t>
            </a:r>
            <a:r>
              <a:rPr lang="en-US" dirty="0" err="1">
                <a:latin typeface="Georgia" panose="02040502050405020303" pitchFamily="18" charset="0"/>
              </a:rPr>
              <a:t>table_name</a:t>
            </a:r>
            <a:r>
              <a:rPr lang="en-US" dirty="0">
                <a:latin typeface="Georgia" panose="02040502050405020303" pitchFamily="18" charset="0"/>
              </a:rPr>
              <a:t>;  </a:t>
            </a:r>
          </a:p>
          <a:p>
            <a:pPr marL="0" indent="0">
              <a:buNone/>
            </a:pPr>
            <a:r>
              <a:rPr lang="en-US" dirty="0">
                <a:latin typeface="Georgia" panose="02040502050405020303" pitchFamily="18" charset="0"/>
              </a:rPr>
              <a:t>Here a point is notable that first function is only supported by MS Access.</a:t>
            </a:r>
          </a:p>
          <a:p>
            <a:pPr marL="0" indent="0">
              <a:buNone/>
            </a:pPr>
            <a:r>
              <a:rPr lang="en-US" dirty="0">
                <a:latin typeface="Georgia" panose="02040502050405020303" pitchFamily="18" charset="0"/>
              </a:rPr>
              <a:t>If you want to retrieve the first value of the "</a:t>
            </a:r>
            <a:r>
              <a:rPr lang="en-US" dirty="0" err="1">
                <a:latin typeface="Georgia" panose="02040502050405020303" pitchFamily="18" charset="0"/>
              </a:rPr>
              <a:t>customer_name</a:t>
            </a:r>
            <a:r>
              <a:rPr lang="en-US" dirty="0">
                <a:latin typeface="Georgia" panose="02040502050405020303" pitchFamily="18" charset="0"/>
              </a:rPr>
              <a:t>" column from the "customers" table</a:t>
            </a:r>
          </a:p>
          <a:p>
            <a:pPr marL="0" indent="0">
              <a:buNone/>
            </a:pPr>
            <a:r>
              <a:rPr lang="en-US" dirty="0">
                <a:latin typeface="Georgia" panose="02040502050405020303" pitchFamily="18" charset="0"/>
              </a:rPr>
              <a:t>	SELECT FIRST(</a:t>
            </a:r>
            <a:r>
              <a:rPr lang="en-US" dirty="0" err="1">
                <a:latin typeface="Georgia" panose="02040502050405020303" pitchFamily="18" charset="0"/>
              </a:rPr>
              <a:t>customer_name</a:t>
            </a:r>
            <a:r>
              <a:rPr lang="en-US" dirty="0">
                <a:latin typeface="Georgia" panose="02040502050405020303" pitchFamily="18" charset="0"/>
              </a:rPr>
              <a:t>) AS </a:t>
            </a:r>
            <a:r>
              <a:rPr lang="en-US" dirty="0" err="1">
                <a:latin typeface="Georgia" panose="02040502050405020303" pitchFamily="18" charset="0"/>
              </a:rPr>
              <a:t>first_customer</a:t>
            </a:r>
            <a:r>
              <a:rPr lang="en-US" dirty="0">
                <a:latin typeface="Georgia" panose="02040502050405020303" pitchFamily="18" charset="0"/>
              </a:rPr>
              <a:t> FROM customers; </a:t>
            </a:r>
          </a:p>
          <a:p>
            <a:pPr marL="0" indent="0">
              <a:buNone/>
            </a:pPr>
            <a:r>
              <a:rPr lang="en-US" sz="2200" b="1" dirty="0">
                <a:solidFill>
                  <a:srgbClr val="00B050"/>
                </a:solidFill>
                <a:effectLst>
                  <a:outerShdw blurRad="38100" dist="38100" dir="2700000" algn="tl">
                    <a:srgbClr val="000000">
                      <a:alpha val="43137"/>
                    </a:srgbClr>
                  </a:outerShdw>
                </a:effectLst>
                <a:latin typeface="Georgia" panose="02040502050405020303" pitchFamily="18" charset="0"/>
              </a:rPr>
              <a:t> Syntax of </a:t>
            </a:r>
            <a:r>
              <a:rPr lang="en-US" sz="2200" b="1" dirty="0" err="1">
                <a:solidFill>
                  <a:srgbClr val="00B050"/>
                </a:solidFill>
                <a:effectLst>
                  <a:outerShdw blurRad="38100" dist="38100" dir="2700000" algn="tl">
                    <a:srgbClr val="000000">
                      <a:alpha val="43137"/>
                    </a:srgbClr>
                  </a:outerShdw>
                </a:effectLst>
                <a:latin typeface="Georgia" panose="02040502050405020303" pitchFamily="18" charset="0"/>
              </a:rPr>
              <a:t>sql</a:t>
            </a:r>
            <a:r>
              <a:rPr lang="en-US" sz="2200" b="1" dirty="0">
                <a:solidFill>
                  <a:srgbClr val="00B050"/>
                </a:solidFill>
                <a:effectLst>
                  <a:outerShdw blurRad="38100" dist="38100" dir="2700000" algn="tl">
                    <a:srgbClr val="000000">
                      <a:alpha val="43137"/>
                    </a:srgbClr>
                  </a:outerShdw>
                </a:effectLst>
                <a:latin typeface="Georgia" panose="02040502050405020303" pitchFamily="18" charset="0"/>
              </a:rPr>
              <a:t> select first() function:</a:t>
            </a:r>
          </a:p>
          <a:p>
            <a:pPr marL="0" indent="0">
              <a:buNone/>
            </a:pPr>
            <a:r>
              <a:rPr lang="en-US" dirty="0">
                <a:latin typeface="Georgia" panose="02040502050405020303" pitchFamily="18" charset="0"/>
              </a:rPr>
              <a:t>		SELECT FIRST (CUSTOMER_NAME) AS </a:t>
            </a:r>
            <a:r>
              <a:rPr lang="en-US" dirty="0" err="1">
                <a:latin typeface="Georgia" panose="02040502050405020303" pitchFamily="18" charset="0"/>
              </a:rPr>
              <a:t>first_customer</a:t>
            </a:r>
            <a:r>
              <a:rPr lang="en-US" dirty="0">
                <a:latin typeface="Georgia" panose="02040502050405020303" pitchFamily="18" charset="0"/>
              </a:rPr>
              <a:t> FROM CUSTOMERS;    </a:t>
            </a:r>
          </a:p>
          <a:p>
            <a:pPr marL="0" indent="0">
              <a:buNone/>
            </a:pPr>
            <a:r>
              <a:rPr lang="en-US" dirty="0">
                <a:latin typeface="Georgia" panose="02040502050405020303" pitchFamily="18" charset="0"/>
              </a:rPr>
              <a:t>After that query, you will find the result:  </a:t>
            </a:r>
          </a:p>
          <a:p>
            <a:pPr marL="0" indent="0">
              <a:buNone/>
            </a:pPr>
            <a:r>
              <a:rPr lang="en-US" dirty="0">
                <a:latin typeface="Georgia" panose="02040502050405020303" pitchFamily="18" charset="0"/>
              </a:rPr>
              <a:t>KAMAL SHARMA </a:t>
            </a:r>
          </a:p>
        </p:txBody>
      </p:sp>
      <p:graphicFrame>
        <p:nvGraphicFramePr>
          <p:cNvPr id="4" name="Table 4">
            <a:extLst>
              <a:ext uri="{FF2B5EF4-FFF2-40B4-BE49-F238E27FC236}">
                <a16:creationId xmlns:a16="http://schemas.microsoft.com/office/drawing/2014/main" id="{E2F0D334-0D41-EA6D-80F1-206E614E435A}"/>
              </a:ext>
            </a:extLst>
          </p:cNvPr>
          <p:cNvGraphicFramePr>
            <a:graphicFrameLocks noGrp="1"/>
          </p:cNvGraphicFramePr>
          <p:nvPr/>
        </p:nvGraphicFramePr>
        <p:xfrm>
          <a:off x="2346960" y="4439920"/>
          <a:ext cx="8036560" cy="1828800"/>
        </p:xfrm>
        <a:graphic>
          <a:graphicData uri="http://schemas.openxmlformats.org/drawingml/2006/table">
            <a:tbl>
              <a:tblPr firstRow="1" bandRow="1">
                <a:tableStyleId>{5C22544A-7EE6-4342-B048-85BDC9FD1C3A}</a:tableStyleId>
              </a:tblPr>
              <a:tblGrid>
                <a:gridCol w="1940560">
                  <a:extLst>
                    <a:ext uri="{9D8B030D-6E8A-4147-A177-3AD203B41FA5}">
                      <a16:colId xmlns:a16="http://schemas.microsoft.com/office/drawing/2014/main" val="1217417290"/>
                    </a:ext>
                  </a:extLst>
                </a:gridCol>
                <a:gridCol w="2032000">
                  <a:extLst>
                    <a:ext uri="{9D8B030D-6E8A-4147-A177-3AD203B41FA5}">
                      <a16:colId xmlns:a16="http://schemas.microsoft.com/office/drawing/2014/main" val="1353108446"/>
                    </a:ext>
                  </a:extLst>
                </a:gridCol>
                <a:gridCol w="2032000">
                  <a:extLst>
                    <a:ext uri="{9D8B030D-6E8A-4147-A177-3AD203B41FA5}">
                      <a16:colId xmlns:a16="http://schemas.microsoft.com/office/drawing/2014/main" val="2814645993"/>
                    </a:ext>
                  </a:extLst>
                </a:gridCol>
                <a:gridCol w="2032000">
                  <a:extLst>
                    <a:ext uri="{9D8B030D-6E8A-4147-A177-3AD203B41FA5}">
                      <a16:colId xmlns:a16="http://schemas.microsoft.com/office/drawing/2014/main" val="4129916170"/>
                    </a:ext>
                  </a:extLst>
                </a:gridCol>
              </a:tblGrid>
              <a:tr h="370840">
                <a:tc>
                  <a:txBody>
                    <a:bodyPr/>
                    <a:lstStyle/>
                    <a:p>
                      <a:pPr algn="l" fontAlgn="t"/>
                      <a:r>
                        <a:rPr lang="en-IN" dirty="0">
                          <a:solidFill>
                            <a:srgbClr val="000000"/>
                          </a:solidFill>
                          <a:effectLst/>
                          <a:latin typeface="times new roman" panose="02020603050405020304" pitchFamily="18" charset="0"/>
                        </a:rPr>
                        <a:t>CUSTOMER_NAME</a:t>
                      </a:r>
                    </a:p>
                  </a:txBody>
                  <a:tcPr marL="76200" marR="76200" marT="76200" marB="76200"/>
                </a:tc>
                <a:tc>
                  <a:txBody>
                    <a:bodyPr/>
                    <a:lstStyle/>
                    <a:p>
                      <a:pPr algn="l" fontAlgn="t"/>
                      <a:r>
                        <a:rPr lang="en-IN">
                          <a:solidFill>
                            <a:srgbClr val="000000"/>
                          </a:solidFill>
                          <a:effectLst/>
                          <a:latin typeface="times new roman" panose="02020603050405020304" pitchFamily="18" charset="0"/>
                        </a:rPr>
                        <a:t>AGE</a:t>
                      </a:r>
                    </a:p>
                  </a:txBody>
                  <a:tcPr marL="76200" marR="76200" marT="76200" marB="76200"/>
                </a:tc>
                <a:tc>
                  <a:txBody>
                    <a:bodyPr/>
                    <a:lstStyle/>
                    <a:p>
                      <a:pPr algn="l" fontAlgn="t"/>
                      <a:r>
                        <a:rPr lang="en-IN">
                          <a:solidFill>
                            <a:srgbClr val="000000"/>
                          </a:solidFill>
                          <a:effectLst/>
                          <a:latin typeface="times new roman" panose="02020603050405020304" pitchFamily="18" charset="0"/>
                        </a:rPr>
                        <a:t>ADDRESS</a:t>
                      </a:r>
                    </a:p>
                  </a:txBody>
                  <a:tcPr marL="76200" marR="76200" marT="76200" marB="76200"/>
                </a:tc>
                <a:tc>
                  <a:txBody>
                    <a:bodyPr/>
                    <a:lstStyle/>
                    <a:p>
                      <a:pPr algn="l" fontAlgn="t"/>
                      <a:r>
                        <a:rPr lang="en-IN">
                          <a:solidFill>
                            <a:srgbClr val="000000"/>
                          </a:solidFill>
                          <a:effectLst/>
                          <a:latin typeface="times new roman" panose="02020603050405020304" pitchFamily="18" charset="0"/>
                        </a:rPr>
                        <a:t>EXPENDITURE</a:t>
                      </a:r>
                    </a:p>
                  </a:txBody>
                  <a:tcPr marL="76200" marR="76200" marT="76200" marB="76200"/>
                </a:tc>
                <a:extLst>
                  <a:ext uri="{0D108BD9-81ED-4DB2-BD59-A6C34878D82A}">
                    <a16:rowId xmlns:a16="http://schemas.microsoft.com/office/drawing/2014/main" val="2772805256"/>
                  </a:ext>
                </a:extLst>
              </a:tr>
              <a:tr h="370840">
                <a:tc>
                  <a:txBody>
                    <a:bodyPr/>
                    <a:lstStyle/>
                    <a:p>
                      <a:pPr algn="just" fontAlgn="t"/>
                      <a:r>
                        <a:rPr lang="en-IN">
                          <a:solidFill>
                            <a:srgbClr val="333333"/>
                          </a:solidFill>
                          <a:effectLst/>
                          <a:latin typeface="inter-regular"/>
                        </a:rPr>
                        <a:t>KAMAL SHARMA</a:t>
                      </a:r>
                    </a:p>
                  </a:txBody>
                  <a:tcPr marL="50800" marR="50800" marT="50800" marB="50800"/>
                </a:tc>
                <a:tc>
                  <a:txBody>
                    <a:bodyPr/>
                    <a:lstStyle/>
                    <a:p>
                      <a:pPr algn="just" fontAlgn="t"/>
                      <a:r>
                        <a:rPr lang="en-IN">
                          <a:solidFill>
                            <a:srgbClr val="333333"/>
                          </a:solidFill>
                          <a:effectLst/>
                          <a:latin typeface="inter-regular"/>
                        </a:rPr>
                        <a:t>26</a:t>
                      </a:r>
                    </a:p>
                  </a:txBody>
                  <a:tcPr marL="50800" marR="50800" marT="50800" marB="50800"/>
                </a:tc>
                <a:tc>
                  <a:txBody>
                    <a:bodyPr/>
                    <a:lstStyle/>
                    <a:p>
                      <a:pPr algn="just" fontAlgn="t"/>
                      <a:r>
                        <a:rPr lang="en-IN">
                          <a:solidFill>
                            <a:srgbClr val="333333"/>
                          </a:solidFill>
                          <a:effectLst/>
                          <a:latin typeface="inter-regular"/>
                        </a:rPr>
                        <a:t>GHAZIABAD</a:t>
                      </a:r>
                    </a:p>
                  </a:txBody>
                  <a:tcPr marL="50800" marR="50800" marT="50800" marB="50800"/>
                </a:tc>
                <a:tc>
                  <a:txBody>
                    <a:bodyPr/>
                    <a:lstStyle/>
                    <a:p>
                      <a:pPr algn="just" fontAlgn="t"/>
                      <a:r>
                        <a:rPr lang="en-IN">
                          <a:solidFill>
                            <a:srgbClr val="333333"/>
                          </a:solidFill>
                          <a:effectLst/>
                          <a:latin typeface="inter-regular"/>
                        </a:rPr>
                        <a:t>6000</a:t>
                      </a:r>
                    </a:p>
                  </a:txBody>
                  <a:tcPr marL="50800" marR="50800" marT="50800" marB="50800"/>
                </a:tc>
                <a:extLst>
                  <a:ext uri="{0D108BD9-81ED-4DB2-BD59-A6C34878D82A}">
                    <a16:rowId xmlns:a16="http://schemas.microsoft.com/office/drawing/2014/main" val="3873503802"/>
                  </a:ext>
                </a:extLst>
              </a:tr>
              <a:tr h="370840">
                <a:tc>
                  <a:txBody>
                    <a:bodyPr/>
                    <a:lstStyle/>
                    <a:p>
                      <a:pPr algn="just" fontAlgn="t"/>
                      <a:r>
                        <a:rPr lang="en-IN">
                          <a:solidFill>
                            <a:srgbClr val="333333"/>
                          </a:solidFill>
                          <a:effectLst/>
                          <a:latin typeface="inter-regular"/>
                        </a:rPr>
                        <a:t>ROBERT PETT</a:t>
                      </a:r>
                    </a:p>
                  </a:txBody>
                  <a:tcPr marL="50800" marR="50800" marT="50800" marB="50800"/>
                </a:tc>
                <a:tc>
                  <a:txBody>
                    <a:bodyPr/>
                    <a:lstStyle/>
                    <a:p>
                      <a:pPr algn="just" fontAlgn="t"/>
                      <a:r>
                        <a:rPr lang="en-IN">
                          <a:solidFill>
                            <a:srgbClr val="333333"/>
                          </a:solidFill>
                          <a:effectLst/>
                          <a:latin typeface="inter-regular"/>
                        </a:rPr>
                        <a:t>23</a:t>
                      </a:r>
                    </a:p>
                  </a:txBody>
                  <a:tcPr marL="50800" marR="50800" marT="50800" marB="50800"/>
                </a:tc>
                <a:tc>
                  <a:txBody>
                    <a:bodyPr/>
                    <a:lstStyle/>
                    <a:p>
                      <a:pPr algn="just" fontAlgn="t"/>
                      <a:r>
                        <a:rPr lang="en-IN">
                          <a:solidFill>
                            <a:srgbClr val="333333"/>
                          </a:solidFill>
                          <a:effectLst/>
                          <a:latin typeface="inter-regular"/>
                        </a:rPr>
                        <a:t>NEWYORK</a:t>
                      </a:r>
                    </a:p>
                  </a:txBody>
                  <a:tcPr marL="50800" marR="50800" marT="50800" marB="50800"/>
                </a:tc>
                <a:tc>
                  <a:txBody>
                    <a:bodyPr/>
                    <a:lstStyle/>
                    <a:p>
                      <a:pPr algn="just" fontAlgn="t"/>
                      <a:r>
                        <a:rPr lang="en-IN">
                          <a:solidFill>
                            <a:srgbClr val="333333"/>
                          </a:solidFill>
                          <a:effectLst/>
                          <a:latin typeface="inter-regular"/>
                        </a:rPr>
                        <a:t>26000</a:t>
                      </a:r>
                    </a:p>
                  </a:txBody>
                  <a:tcPr marL="50800" marR="50800" marT="50800" marB="50800"/>
                </a:tc>
                <a:extLst>
                  <a:ext uri="{0D108BD9-81ED-4DB2-BD59-A6C34878D82A}">
                    <a16:rowId xmlns:a16="http://schemas.microsoft.com/office/drawing/2014/main" val="1897374580"/>
                  </a:ext>
                </a:extLst>
              </a:tr>
              <a:tr h="370840">
                <a:tc>
                  <a:txBody>
                    <a:bodyPr/>
                    <a:lstStyle/>
                    <a:p>
                      <a:pPr algn="just" fontAlgn="t"/>
                      <a:r>
                        <a:rPr lang="en-IN">
                          <a:solidFill>
                            <a:srgbClr val="333333"/>
                          </a:solidFill>
                          <a:effectLst/>
                          <a:latin typeface="inter-regular"/>
                        </a:rPr>
                        <a:t>SHIKHA SRIVASTAV</a:t>
                      </a:r>
                    </a:p>
                  </a:txBody>
                  <a:tcPr marL="50800" marR="50800" marT="50800" marB="50800"/>
                </a:tc>
                <a:tc>
                  <a:txBody>
                    <a:bodyPr/>
                    <a:lstStyle/>
                    <a:p>
                      <a:pPr algn="just" fontAlgn="t"/>
                      <a:r>
                        <a:rPr lang="en-IN" dirty="0">
                          <a:solidFill>
                            <a:srgbClr val="333333"/>
                          </a:solidFill>
                          <a:effectLst/>
                          <a:latin typeface="inter-regular"/>
                        </a:rPr>
                        <a:t>22</a:t>
                      </a:r>
                    </a:p>
                  </a:txBody>
                  <a:tcPr marL="50800" marR="50800" marT="50800" marB="50800"/>
                </a:tc>
                <a:tc>
                  <a:txBody>
                    <a:bodyPr/>
                    <a:lstStyle/>
                    <a:p>
                      <a:pPr algn="just" fontAlgn="t"/>
                      <a:r>
                        <a:rPr lang="en-IN" dirty="0">
                          <a:solidFill>
                            <a:srgbClr val="333333"/>
                          </a:solidFill>
                          <a:effectLst/>
                          <a:latin typeface="inter-regular"/>
                        </a:rPr>
                        <a:t>DELHI</a:t>
                      </a:r>
                    </a:p>
                  </a:txBody>
                  <a:tcPr marL="50800" marR="50800" marT="50800" marB="50800"/>
                </a:tc>
                <a:tc>
                  <a:txBody>
                    <a:bodyPr/>
                    <a:lstStyle/>
                    <a:p>
                      <a:pPr algn="just" fontAlgn="t"/>
                      <a:r>
                        <a:rPr lang="en-IN" dirty="0">
                          <a:solidFill>
                            <a:srgbClr val="333333"/>
                          </a:solidFill>
                          <a:effectLst/>
                          <a:latin typeface="inter-regular"/>
                        </a:rPr>
                        <a:t>9000</a:t>
                      </a:r>
                    </a:p>
                  </a:txBody>
                  <a:tcPr marL="50800" marR="50800" marT="50800" marB="50800"/>
                </a:tc>
                <a:extLst>
                  <a:ext uri="{0D108BD9-81ED-4DB2-BD59-A6C34878D82A}">
                    <a16:rowId xmlns:a16="http://schemas.microsoft.com/office/drawing/2014/main" val="4224258503"/>
                  </a:ext>
                </a:extLst>
              </a:tr>
            </a:tbl>
          </a:graphicData>
        </a:graphic>
      </p:graphicFrame>
    </p:spTree>
    <p:extLst>
      <p:ext uri="{BB962C8B-B14F-4D97-AF65-F5344CB8AC3E}">
        <p14:creationId xmlns:p14="http://schemas.microsoft.com/office/powerpoint/2010/main" val="466122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73704A-6EB6-AC77-443A-F238EEF8F8AD}"/>
              </a:ext>
            </a:extLst>
          </p:cNvPr>
          <p:cNvSpPr>
            <a:spLocks noGrp="1"/>
          </p:cNvSpPr>
          <p:nvPr>
            <p:ph idx="1"/>
          </p:nvPr>
        </p:nvSpPr>
        <p:spPr>
          <a:xfrm>
            <a:off x="284480" y="670560"/>
            <a:ext cx="11714480" cy="5923280"/>
          </a:xfrm>
        </p:spPr>
        <p:txBody>
          <a:bodyPr/>
          <a:lstStyle/>
          <a:p>
            <a:pPr marL="0" indent="0">
              <a:buNone/>
            </a:pPr>
            <a:r>
              <a:rPr lang="en-US" sz="2000" b="1" dirty="0">
                <a:solidFill>
                  <a:schemeClr val="accent1">
                    <a:lumMod val="75000"/>
                  </a:schemeClr>
                </a:solidFill>
                <a:effectLst>
                  <a:outerShdw blurRad="38100" dist="38100" dir="2700000" algn="tl">
                    <a:srgbClr val="000000">
                      <a:alpha val="43137"/>
                    </a:srgbClr>
                  </a:outerShdw>
                </a:effectLst>
                <a:latin typeface="Georgia" panose="02040502050405020303" pitchFamily="18" charset="0"/>
              </a:rPr>
              <a:t>SELECT LAST</a:t>
            </a:r>
          </a:p>
          <a:p>
            <a:pPr marL="0" indent="0">
              <a:buNone/>
            </a:pPr>
            <a:r>
              <a:rPr lang="en-US" dirty="0">
                <a:latin typeface="Georgia" panose="02040502050405020303" pitchFamily="18" charset="0"/>
              </a:rPr>
              <a:t>The LAST() function in Structured Query Language shows the last value from the specified column of the table.</a:t>
            </a:r>
          </a:p>
          <a:p>
            <a:pPr marL="0" indent="0">
              <a:buNone/>
            </a:pPr>
            <a:endParaRPr lang="en-US" b="1" dirty="0">
              <a:solidFill>
                <a:schemeClr val="accent1">
                  <a:lumMod val="75000"/>
                </a:schemeClr>
              </a:solidFill>
              <a:effectLst>
                <a:outerShdw blurRad="38100" dist="38100" dir="2700000" algn="tl">
                  <a:srgbClr val="000000">
                    <a:alpha val="43137"/>
                  </a:srgbClr>
                </a:outerShdw>
              </a:effectLst>
              <a:latin typeface="Georgia" panose="02040502050405020303" pitchFamily="18" charset="0"/>
            </a:endParaRPr>
          </a:p>
          <a:p>
            <a:pPr marL="0" indent="0">
              <a:buNone/>
            </a:pPr>
            <a:r>
              <a:rPr lang="en-US" b="1" dirty="0">
                <a:solidFill>
                  <a:schemeClr val="accent1">
                    <a:lumMod val="75000"/>
                  </a:schemeClr>
                </a:solidFill>
                <a:effectLst>
                  <a:outerShdw blurRad="38100" dist="38100" dir="2700000" algn="tl">
                    <a:srgbClr val="000000">
                      <a:alpha val="43137"/>
                    </a:srgbClr>
                  </a:outerShdw>
                </a:effectLst>
                <a:latin typeface="Georgia" panose="02040502050405020303" pitchFamily="18" charset="0"/>
              </a:rPr>
              <a:t>Syntax of LAST() Function</a:t>
            </a:r>
          </a:p>
          <a:p>
            <a:pPr marL="0" indent="0">
              <a:buNone/>
            </a:pPr>
            <a:r>
              <a:rPr lang="en-US" dirty="0">
                <a:latin typeface="Georgia" panose="02040502050405020303" pitchFamily="18" charset="0"/>
              </a:rPr>
              <a:t>	SELECT LAST (</a:t>
            </a:r>
            <a:r>
              <a:rPr lang="en-US" dirty="0" err="1">
                <a:latin typeface="Georgia" panose="02040502050405020303" pitchFamily="18" charset="0"/>
              </a:rPr>
              <a:t>Field_Name</a:t>
            </a:r>
            <a:r>
              <a:rPr lang="en-US" dirty="0">
                <a:latin typeface="Georgia" panose="02040502050405020303" pitchFamily="18" charset="0"/>
              </a:rPr>
              <a:t>) FROM </a:t>
            </a:r>
            <a:r>
              <a:rPr lang="en-US" dirty="0" err="1">
                <a:latin typeface="Georgia" panose="02040502050405020303" pitchFamily="18" charset="0"/>
              </a:rPr>
              <a:t>Table_Name</a:t>
            </a:r>
            <a:r>
              <a:rPr lang="en-US" dirty="0">
                <a:latin typeface="Georgia" panose="02040502050405020303" pitchFamily="18" charset="0"/>
              </a:rPr>
              <a:t> ;  </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In the above syntax, the LAST keyword denotes the last row to be shown from the table in the output, and the </a:t>
            </a:r>
            <a:r>
              <a:rPr lang="en-US" dirty="0" err="1">
                <a:latin typeface="Georgia" panose="02040502050405020303" pitchFamily="18" charset="0"/>
              </a:rPr>
              <a:t>Field_Name</a:t>
            </a:r>
            <a:r>
              <a:rPr lang="en-US" dirty="0">
                <a:latin typeface="Georgia" panose="02040502050405020303" pitchFamily="18" charset="0"/>
              </a:rPr>
              <a:t> denotes the column whose value we want to show.</a:t>
            </a:r>
            <a:endParaRPr lang="en-IN" dirty="0">
              <a:latin typeface="Georgia" panose="02040502050405020303" pitchFamily="18" charset="0"/>
            </a:endParaRPr>
          </a:p>
        </p:txBody>
      </p:sp>
    </p:spTree>
    <p:extLst>
      <p:ext uri="{BB962C8B-B14F-4D97-AF65-F5344CB8AC3E}">
        <p14:creationId xmlns:p14="http://schemas.microsoft.com/office/powerpoint/2010/main" val="473458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22B4D3-1EAD-D6B1-BA08-D17E063680A9}"/>
              </a:ext>
            </a:extLst>
          </p:cNvPr>
          <p:cNvSpPr>
            <a:spLocks noGrp="1"/>
          </p:cNvSpPr>
          <p:nvPr>
            <p:ph idx="1"/>
          </p:nvPr>
        </p:nvSpPr>
        <p:spPr>
          <a:xfrm>
            <a:off x="91440" y="518160"/>
            <a:ext cx="11897360" cy="6339840"/>
          </a:xfrm>
        </p:spPr>
        <p:txBody>
          <a:bodyPr>
            <a:normAutofit fontScale="85000" lnSpcReduction="20000"/>
          </a:bodyPr>
          <a:lstStyle/>
          <a:p>
            <a:pPr marL="0" indent="0">
              <a:buNone/>
            </a:pPr>
            <a:r>
              <a:rPr lang="en-US" sz="2000" b="1" dirty="0">
                <a:solidFill>
                  <a:schemeClr val="accent1">
                    <a:lumMod val="75000"/>
                  </a:schemeClr>
                </a:solidFill>
                <a:effectLst>
                  <a:outerShdw blurRad="38100" dist="38100" dir="2700000" algn="tl">
                    <a:srgbClr val="000000">
                      <a:alpha val="43137"/>
                    </a:srgbClr>
                  </a:outerShdw>
                </a:effectLst>
                <a:latin typeface="Georgia" panose="02040502050405020303" pitchFamily="18" charset="0"/>
              </a:rPr>
              <a:t>SELECT RANDOM</a:t>
            </a:r>
          </a:p>
          <a:p>
            <a:pPr>
              <a:buFont typeface="Wingdings" panose="05000000000000000000" pitchFamily="2" charset="2"/>
              <a:buChar char="Ø"/>
            </a:pPr>
            <a:r>
              <a:rPr lang="en-US" dirty="0">
                <a:latin typeface="Georgia" panose="02040502050405020303" pitchFamily="18" charset="0"/>
              </a:rPr>
              <a:t>The SQL SELECT RANDOM() function returns the random row. </a:t>
            </a:r>
          </a:p>
          <a:p>
            <a:pPr>
              <a:buFont typeface="Wingdings" panose="05000000000000000000" pitchFamily="2" charset="2"/>
              <a:buChar char="Ø"/>
            </a:pPr>
            <a:r>
              <a:rPr lang="en-US" dirty="0">
                <a:latin typeface="Georgia" panose="02040502050405020303" pitchFamily="18" charset="0"/>
              </a:rPr>
              <a:t>It can be used in online exam to display the random questions.</a:t>
            </a:r>
          </a:p>
          <a:p>
            <a:pPr>
              <a:buFont typeface="Wingdings" panose="05000000000000000000" pitchFamily="2" charset="2"/>
              <a:buChar char="Ø"/>
            </a:pPr>
            <a:r>
              <a:rPr lang="en-US" dirty="0">
                <a:latin typeface="Georgia" panose="02040502050405020303" pitchFamily="18" charset="0"/>
              </a:rPr>
              <a:t>There are a lot of ways to select a random record or row from a database table. </a:t>
            </a:r>
          </a:p>
          <a:p>
            <a:pPr>
              <a:buFont typeface="Wingdings" panose="05000000000000000000" pitchFamily="2" charset="2"/>
              <a:buChar char="Ø"/>
            </a:pPr>
            <a:r>
              <a:rPr lang="en-US" dirty="0">
                <a:latin typeface="Georgia" panose="02040502050405020303" pitchFamily="18" charset="0"/>
              </a:rPr>
              <a:t>Each database server needs different SQL syntax.</a:t>
            </a:r>
          </a:p>
          <a:p>
            <a:pPr marL="0" indent="0">
              <a:buNone/>
            </a:pPr>
            <a:r>
              <a:rPr lang="en-US" sz="2000" b="1" dirty="0">
                <a:solidFill>
                  <a:srgbClr val="00B050"/>
                </a:solidFill>
                <a:effectLst>
                  <a:outerShdw blurRad="38100" dist="38100" dir="2700000" algn="tl">
                    <a:srgbClr val="000000">
                      <a:alpha val="43137"/>
                    </a:srgbClr>
                  </a:outerShdw>
                </a:effectLst>
                <a:latin typeface="Georgia" panose="02040502050405020303" pitchFamily="18" charset="0"/>
              </a:rPr>
              <a:t>If you want to select a random row with MY SQL:</a:t>
            </a:r>
          </a:p>
          <a:p>
            <a:pPr marL="0" indent="0">
              <a:buNone/>
            </a:pPr>
            <a:r>
              <a:rPr lang="en-US" dirty="0">
                <a:latin typeface="Georgia" panose="02040502050405020303" pitchFamily="18" charset="0"/>
              </a:rPr>
              <a:t>SELECT column FROM table  </a:t>
            </a:r>
          </a:p>
          <a:p>
            <a:pPr marL="0" indent="0">
              <a:buNone/>
            </a:pPr>
            <a:r>
              <a:rPr lang="en-US" dirty="0">
                <a:latin typeface="Georgia" panose="02040502050405020303" pitchFamily="18" charset="0"/>
              </a:rPr>
              <a:t>ORDER BY RAND ( )  </a:t>
            </a:r>
          </a:p>
          <a:p>
            <a:pPr marL="0" indent="0">
              <a:buNone/>
            </a:pPr>
            <a:r>
              <a:rPr lang="en-US" dirty="0">
                <a:latin typeface="Georgia" panose="02040502050405020303" pitchFamily="18" charset="0"/>
              </a:rPr>
              <a:t>LIMIT 1 </a:t>
            </a:r>
          </a:p>
          <a:p>
            <a:pPr marL="0" indent="0">
              <a:buNone/>
            </a:pPr>
            <a:r>
              <a:rPr lang="en-US" sz="2000" b="1" dirty="0">
                <a:solidFill>
                  <a:srgbClr val="00B050"/>
                </a:solidFill>
                <a:effectLst>
                  <a:outerShdw blurRad="38100" dist="38100" dir="2700000" algn="tl">
                    <a:srgbClr val="000000">
                      <a:alpha val="43137"/>
                    </a:srgbClr>
                  </a:outerShdw>
                </a:effectLst>
                <a:latin typeface="Georgia" panose="02040502050405020303" pitchFamily="18" charset="0"/>
              </a:rPr>
              <a:t>If you want to select a random row with Microsoft SQL server:</a:t>
            </a:r>
          </a:p>
          <a:p>
            <a:pPr marL="0" indent="0">
              <a:buNone/>
            </a:pPr>
            <a:r>
              <a:rPr lang="en-US" dirty="0">
                <a:solidFill>
                  <a:schemeClr val="tx1">
                    <a:lumMod val="65000"/>
                    <a:lumOff val="35000"/>
                  </a:schemeClr>
                </a:solidFill>
                <a:latin typeface="Georgia" panose="02040502050405020303" pitchFamily="18" charset="0"/>
              </a:rPr>
              <a:t>SELECT TOP 1 column FROM table  </a:t>
            </a:r>
          </a:p>
          <a:p>
            <a:pPr marL="0" indent="0">
              <a:buNone/>
            </a:pPr>
            <a:r>
              <a:rPr lang="en-US" dirty="0">
                <a:solidFill>
                  <a:schemeClr val="tx1">
                    <a:lumMod val="65000"/>
                    <a:lumOff val="35000"/>
                  </a:schemeClr>
                </a:solidFill>
                <a:latin typeface="Georgia" panose="02040502050405020303" pitchFamily="18" charset="0"/>
              </a:rPr>
              <a:t>ORDER BY NEW ID() </a:t>
            </a:r>
          </a:p>
          <a:p>
            <a:pPr marL="0" indent="0">
              <a:buNone/>
            </a:pPr>
            <a:r>
              <a:rPr lang="en-US" sz="2200" b="1" dirty="0">
                <a:solidFill>
                  <a:srgbClr val="00B050"/>
                </a:solidFill>
                <a:effectLst>
                  <a:outerShdw blurRad="38100" dist="38100" dir="2700000" algn="tl">
                    <a:srgbClr val="000000">
                      <a:alpha val="43137"/>
                    </a:srgbClr>
                  </a:outerShdw>
                </a:effectLst>
                <a:latin typeface="Georgia" panose="02040502050405020303" pitchFamily="18" charset="0"/>
              </a:rPr>
              <a:t>If you want to select a random record with ORACLE:</a:t>
            </a:r>
          </a:p>
          <a:p>
            <a:pPr marL="0" indent="0">
              <a:buNone/>
            </a:pPr>
            <a:r>
              <a:rPr lang="en-US" dirty="0">
                <a:solidFill>
                  <a:schemeClr val="tx1">
                    <a:lumMod val="65000"/>
                    <a:lumOff val="35000"/>
                  </a:schemeClr>
                </a:solidFill>
                <a:latin typeface="Georgia" panose="02040502050405020303" pitchFamily="18" charset="0"/>
              </a:rPr>
              <a:t>SELECT column FROM  </a:t>
            </a:r>
          </a:p>
          <a:p>
            <a:pPr marL="0" indent="0">
              <a:buNone/>
            </a:pPr>
            <a:r>
              <a:rPr lang="en-US" dirty="0">
                <a:solidFill>
                  <a:schemeClr val="tx1">
                    <a:lumMod val="65000"/>
                    <a:lumOff val="35000"/>
                  </a:schemeClr>
                </a:solidFill>
                <a:latin typeface="Georgia" panose="02040502050405020303" pitchFamily="18" charset="0"/>
              </a:rPr>
              <a:t>(SELECT column FROM table  </a:t>
            </a:r>
          </a:p>
          <a:p>
            <a:pPr marL="0" indent="0">
              <a:buNone/>
            </a:pPr>
            <a:r>
              <a:rPr lang="en-US" dirty="0">
                <a:solidFill>
                  <a:schemeClr val="tx1">
                    <a:lumMod val="65000"/>
                    <a:lumOff val="35000"/>
                  </a:schemeClr>
                </a:solidFill>
                <a:latin typeface="Georgia" panose="02040502050405020303" pitchFamily="18" charset="0"/>
              </a:rPr>
              <a:t>ORDER BY </a:t>
            </a:r>
            <a:r>
              <a:rPr lang="en-US" dirty="0" err="1">
                <a:solidFill>
                  <a:schemeClr val="tx1">
                    <a:lumMod val="65000"/>
                    <a:lumOff val="35000"/>
                  </a:schemeClr>
                </a:solidFill>
                <a:latin typeface="Georgia" panose="02040502050405020303" pitchFamily="18" charset="0"/>
              </a:rPr>
              <a:t>dbms_random.value</a:t>
            </a:r>
            <a:r>
              <a:rPr lang="en-US" dirty="0">
                <a:solidFill>
                  <a:schemeClr val="tx1">
                    <a:lumMod val="65000"/>
                    <a:lumOff val="35000"/>
                  </a:schemeClr>
                </a:solidFill>
                <a:latin typeface="Georgia" panose="02040502050405020303" pitchFamily="18" charset="0"/>
              </a:rPr>
              <a:t>)  </a:t>
            </a:r>
          </a:p>
          <a:p>
            <a:pPr marL="0" indent="0">
              <a:buNone/>
            </a:pPr>
            <a:r>
              <a:rPr lang="en-US" dirty="0">
                <a:solidFill>
                  <a:schemeClr val="tx1">
                    <a:lumMod val="65000"/>
                    <a:lumOff val="35000"/>
                  </a:schemeClr>
                </a:solidFill>
                <a:latin typeface="Georgia" panose="02040502050405020303" pitchFamily="18" charset="0"/>
              </a:rPr>
              <a:t>WHERE </a:t>
            </a:r>
            <a:r>
              <a:rPr lang="en-US" dirty="0" err="1">
                <a:solidFill>
                  <a:schemeClr val="tx1">
                    <a:lumMod val="65000"/>
                    <a:lumOff val="35000"/>
                  </a:schemeClr>
                </a:solidFill>
                <a:latin typeface="Georgia" panose="02040502050405020303" pitchFamily="18" charset="0"/>
              </a:rPr>
              <a:t>rownum</a:t>
            </a:r>
            <a:r>
              <a:rPr lang="en-US" dirty="0">
                <a:solidFill>
                  <a:schemeClr val="tx1">
                    <a:lumMod val="65000"/>
                    <a:lumOff val="35000"/>
                  </a:schemeClr>
                </a:solidFill>
                <a:latin typeface="Georgia" panose="02040502050405020303" pitchFamily="18" charset="0"/>
              </a:rPr>
              <a:t> =1 </a:t>
            </a:r>
            <a:endParaRPr lang="en-IN" dirty="0">
              <a:solidFill>
                <a:schemeClr val="tx1">
                  <a:lumMod val="65000"/>
                  <a:lumOff val="35000"/>
                </a:schemeClr>
              </a:solidFill>
              <a:latin typeface="Georgia" panose="02040502050405020303" pitchFamily="18" charset="0"/>
            </a:endParaRPr>
          </a:p>
        </p:txBody>
      </p:sp>
    </p:spTree>
    <p:extLst>
      <p:ext uri="{BB962C8B-B14F-4D97-AF65-F5344CB8AC3E}">
        <p14:creationId xmlns:p14="http://schemas.microsoft.com/office/powerpoint/2010/main" val="1734689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DE2AE-CA87-D3B7-6DE6-9A9D3A95D316}"/>
              </a:ext>
            </a:extLst>
          </p:cNvPr>
          <p:cNvSpPr>
            <a:spLocks noGrp="1"/>
          </p:cNvSpPr>
          <p:nvPr>
            <p:ph type="title"/>
          </p:nvPr>
        </p:nvSpPr>
        <p:spPr>
          <a:xfrm>
            <a:off x="581192" y="702156"/>
            <a:ext cx="11029616" cy="537364"/>
          </a:xfrm>
        </p:spPr>
        <p:txBody>
          <a:bodyPr>
            <a:normAutofit fontScale="90000"/>
          </a:bodyPr>
          <a:lstStyle/>
          <a:p>
            <a:pPr algn="ctr"/>
            <a:r>
              <a:rPr lang="en-IN" b="1" dirty="0">
                <a:solidFill>
                  <a:srgbClr val="7030A0"/>
                </a:solidFill>
                <a:effectLst>
                  <a:outerShdw blurRad="38100" dist="38100" dir="2700000" algn="tl">
                    <a:srgbClr val="000000">
                      <a:alpha val="43137"/>
                    </a:srgbClr>
                  </a:outerShdw>
                </a:effectLst>
                <a:latin typeface="Georgia" panose="02040502050405020303" pitchFamily="18" charset="0"/>
              </a:rPr>
              <a:t>SELECT AS</a:t>
            </a:r>
          </a:p>
        </p:txBody>
      </p:sp>
      <p:sp>
        <p:nvSpPr>
          <p:cNvPr id="3" name="Content Placeholder 2">
            <a:extLst>
              <a:ext uri="{FF2B5EF4-FFF2-40B4-BE49-F238E27FC236}">
                <a16:creationId xmlns:a16="http://schemas.microsoft.com/office/drawing/2014/main" id="{E49DF869-E743-EB60-68F6-B5DFF46AC2BA}"/>
              </a:ext>
            </a:extLst>
          </p:cNvPr>
          <p:cNvSpPr>
            <a:spLocks noGrp="1"/>
          </p:cNvSpPr>
          <p:nvPr>
            <p:ph idx="1"/>
          </p:nvPr>
        </p:nvSpPr>
        <p:spPr>
          <a:xfrm>
            <a:off x="325120" y="1239520"/>
            <a:ext cx="11511280" cy="2936240"/>
          </a:xfrm>
        </p:spPr>
        <p:txBody>
          <a:bodyPr>
            <a:normAutofit fontScale="70000" lnSpcReduction="20000"/>
          </a:bodyPr>
          <a:lstStyle/>
          <a:p>
            <a:pPr>
              <a:buFont typeface="Wingdings" panose="05000000000000000000" pitchFamily="2" charset="2"/>
              <a:buChar char="Ø"/>
            </a:pPr>
            <a:r>
              <a:rPr lang="en-US" dirty="0">
                <a:latin typeface="Georgia" panose="02040502050405020303" pitchFamily="18" charset="0"/>
              </a:rPr>
              <a:t>SQL 'AS' is used to assign a new name temporarily to a table column or even a table.</a:t>
            </a:r>
          </a:p>
          <a:p>
            <a:pPr>
              <a:buFont typeface="Wingdings" panose="05000000000000000000" pitchFamily="2" charset="2"/>
              <a:buChar char="Ø"/>
            </a:pPr>
            <a:r>
              <a:rPr lang="en-US" dirty="0">
                <a:latin typeface="Georgia" panose="02040502050405020303" pitchFamily="18" charset="0"/>
              </a:rPr>
              <a:t>It makes an easy presentation of query results and allows the developer to label results more accurately without permanently renaming table columns or even the table itself.</a:t>
            </a:r>
          </a:p>
          <a:p>
            <a:pPr marL="0" indent="0">
              <a:buNone/>
            </a:pPr>
            <a:r>
              <a:rPr lang="en-US" sz="2000" b="1" dirty="0">
                <a:solidFill>
                  <a:srgbClr val="00B050"/>
                </a:solidFill>
                <a:effectLst>
                  <a:outerShdw blurRad="38100" dist="38100" dir="2700000" algn="tl">
                    <a:srgbClr val="000000">
                      <a:alpha val="43137"/>
                    </a:srgbClr>
                  </a:outerShdw>
                </a:effectLst>
                <a:latin typeface="Georgia" panose="02040502050405020303" pitchFamily="18" charset="0"/>
              </a:rPr>
              <a:t>Syntax of select as:</a:t>
            </a:r>
          </a:p>
          <a:p>
            <a:pPr marL="0" indent="0">
              <a:buNone/>
            </a:pPr>
            <a:r>
              <a:rPr lang="en-US" dirty="0">
                <a:latin typeface="Georgia" panose="02040502050405020303" pitchFamily="18" charset="0"/>
              </a:rPr>
              <a:t>SELECT Column_Name1 AS </a:t>
            </a:r>
            <a:r>
              <a:rPr lang="en-US" dirty="0" err="1">
                <a:latin typeface="Georgia" panose="02040502050405020303" pitchFamily="18" charset="0"/>
              </a:rPr>
              <a:t>New_Column_Name</a:t>
            </a:r>
            <a:r>
              <a:rPr lang="en-US" dirty="0">
                <a:latin typeface="Georgia" panose="02040502050405020303" pitchFamily="18" charset="0"/>
              </a:rPr>
              <a:t>, Column_Name2  As </a:t>
            </a:r>
            <a:r>
              <a:rPr lang="en-US" dirty="0" err="1">
                <a:latin typeface="Georgia" panose="02040502050405020303" pitchFamily="18" charset="0"/>
              </a:rPr>
              <a:t>New_Column_Name</a:t>
            </a:r>
            <a:r>
              <a:rPr lang="en-US" dirty="0">
                <a:latin typeface="Georgia" panose="02040502050405020303" pitchFamily="18" charset="0"/>
              </a:rPr>
              <a:t> FROM </a:t>
            </a:r>
            <a:r>
              <a:rPr lang="en-US" dirty="0" err="1">
                <a:latin typeface="Georgia" panose="02040502050405020303" pitchFamily="18" charset="0"/>
              </a:rPr>
              <a:t>Table_Name</a:t>
            </a:r>
            <a:r>
              <a:rPr lang="en-US" dirty="0">
                <a:latin typeface="Georgia" panose="02040502050405020303" pitchFamily="18" charset="0"/>
              </a:rPr>
              <a:t>;    </a:t>
            </a:r>
          </a:p>
          <a:p>
            <a:pPr>
              <a:buFont typeface="Wingdings" panose="05000000000000000000" pitchFamily="2" charset="2"/>
              <a:buChar char="Ø"/>
            </a:pPr>
            <a:r>
              <a:rPr lang="en-US" dirty="0">
                <a:latin typeface="Georgia" panose="02040502050405020303" pitchFamily="18" charset="0"/>
              </a:rPr>
              <a:t>Here, the </a:t>
            </a:r>
            <a:r>
              <a:rPr lang="en-US" dirty="0" err="1">
                <a:latin typeface="Georgia" panose="02040502050405020303" pitchFamily="18" charset="0"/>
              </a:rPr>
              <a:t>Column_Name</a:t>
            </a:r>
            <a:r>
              <a:rPr lang="en-US" dirty="0">
                <a:latin typeface="Georgia" panose="02040502050405020303" pitchFamily="18" charset="0"/>
              </a:rPr>
              <a:t> is the name of a column in the original table, and the </a:t>
            </a:r>
            <a:r>
              <a:rPr lang="en-US" dirty="0" err="1">
                <a:latin typeface="Georgia" panose="02040502050405020303" pitchFamily="18" charset="0"/>
              </a:rPr>
              <a:t>New_Column_Name</a:t>
            </a:r>
            <a:r>
              <a:rPr lang="en-US" dirty="0">
                <a:latin typeface="Georgia" panose="02040502050405020303" pitchFamily="18" charset="0"/>
              </a:rPr>
              <a:t> is the name assigned to a particular column only for that specific query. </a:t>
            </a:r>
          </a:p>
          <a:p>
            <a:pPr>
              <a:buFont typeface="Wingdings" panose="05000000000000000000" pitchFamily="2" charset="2"/>
              <a:buChar char="Ø"/>
            </a:pPr>
            <a:r>
              <a:rPr lang="en-US" dirty="0">
                <a:latin typeface="Georgia" panose="02040502050405020303" pitchFamily="18" charset="0"/>
              </a:rPr>
              <a:t>This means that </a:t>
            </a:r>
            <a:r>
              <a:rPr lang="en-US" dirty="0" err="1">
                <a:latin typeface="Georgia" panose="02040502050405020303" pitchFamily="18" charset="0"/>
              </a:rPr>
              <a:t>New_Column_Name</a:t>
            </a:r>
            <a:r>
              <a:rPr lang="en-US" dirty="0">
                <a:latin typeface="Georgia" panose="02040502050405020303" pitchFamily="18" charset="0"/>
              </a:rPr>
              <a:t> is a temporary name that will be assigned to a query.</a:t>
            </a:r>
            <a:endParaRPr lang="en-IN" dirty="0">
              <a:latin typeface="Georgia" panose="02040502050405020303" pitchFamily="18" charset="0"/>
            </a:endParaRPr>
          </a:p>
        </p:txBody>
      </p:sp>
      <p:graphicFrame>
        <p:nvGraphicFramePr>
          <p:cNvPr id="4" name="Table 4">
            <a:extLst>
              <a:ext uri="{FF2B5EF4-FFF2-40B4-BE49-F238E27FC236}">
                <a16:creationId xmlns:a16="http://schemas.microsoft.com/office/drawing/2014/main" id="{DBD6AFC3-4390-6D18-60D5-50F9F3A47418}"/>
              </a:ext>
            </a:extLst>
          </p:cNvPr>
          <p:cNvGraphicFramePr>
            <a:graphicFrameLocks noGrp="1"/>
          </p:cNvGraphicFramePr>
          <p:nvPr/>
        </p:nvGraphicFramePr>
        <p:xfrm>
          <a:off x="1534160" y="4713124"/>
          <a:ext cx="8128000" cy="15544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925896007"/>
                    </a:ext>
                  </a:extLst>
                </a:gridCol>
                <a:gridCol w="2032000">
                  <a:extLst>
                    <a:ext uri="{9D8B030D-6E8A-4147-A177-3AD203B41FA5}">
                      <a16:colId xmlns:a16="http://schemas.microsoft.com/office/drawing/2014/main" val="1405346879"/>
                    </a:ext>
                  </a:extLst>
                </a:gridCol>
                <a:gridCol w="2032000">
                  <a:extLst>
                    <a:ext uri="{9D8B030D-6E8A-4147-A177-3AD203B41FA5}">
                      <a16:colId xmlns:a16="http://schemas.microsoft.com/office/drawing/2014/main" val="1026981957"/>
                    </a:ext>
                  </a:extLst>
                </a:gridCol>
                <a:gridCol w="2032000">
                  <a:extLst>
                    <a:ext uri="{9D8B030D-6E8A-4147-A177-3AD203B41FA5}">
                      <a16:colId xmlns:a16="http://schemas.microsoft.com/office/drawing/2014/main" val="3644458404"/>
                    </a:ext>
                  </a:extLst>
                </a:gridCol>
              </a:tblGrid>
              <a:tr h="370840">
                <a:tc>
                  <a:txBody>
                    <a:bodyPr/>
                    <a:lstStyle/>
                    <a:p>
                      <a:pPr algn="l" fontAlgn="t"/>
                      <a:r>
                        <a:rPr lang="en-IN" dirty="0" err="1">
                          <a:solidFill>
                            <a:srgbClr val="000000"/>
                          </a:solidFill>
                          <a:effectLst/>
                          <a:latin typeface="times new roman" panose="02020603050405020304" pitchFamily="18" charset="0"/>
                        </a:rPr>
                        <a:t>Day_of_order</a:t>
                      </a:r>
                      <a:endParaRPr lang="en-IN" dirty="0">
                        <a:solidFill>
                          <a:srgbClr val="000000"/>
                        </a:solidFill>
                        <a:effectLst/>
                        <a:latin typeface="times new roman" panose="02020603050405020304" pitchFamily="18" charset="0"/>
                      </a:endParaRPr>
                    </a:p>
                  </a:txBody>
                  <a:tcPr marL="76200" marR="76200" marT="76200" marB="76200"/>
                </a:tc>
                <a:tc>
                  <a:txBody>
                    <a:bodyPr/>
                    <a:lstStyle/>
                    <a:p>
                      <a:pPr algn="l" fontAlgn="t"/>
                      <a:r>
                        <a:rPr lang="en-IN">
                          <a:solidFill>
                            <a:srgbClr val="000000"/>
                          </a:solidFill>
                          <a:effectLst/>
                          <a:latin typeface="times new roman" panose="02020603050405020304" pitchFamily="18" charset="0"/>
                        </a:rPr>
                        <a:t>Customer</a:t>
                      </a:r>
                    </a:p>
                  </a:txBody>
                  <a:tcPr marL="76200" marR="76200" marT="76200" marB="76200"/>
                </a:tc>
                <a:tc>
                  <a:txBody>
                    <a:bodyPr/>
                    <a:lstStyle/>
                    <a:p>
                      <a:pPr algn="l" fontAlgn="t"/>
                      <a:r>
                        <a:rPr lang="en-IN">
                          <a:solidFill>
                            <a:srgbClr val="000000"/>
                          </a:solidFill>
                          <a:effectLst/>
                          <a:latin typeface="times new roman" panose="02020603050405020304" pitchFamily="18" charset="0"/>
                        </a:rPr>
                        <a:t>Product</a:t>
                      </a:r>
                    </a:p>
                  </a:txBody>
                  <a:tcPr marL="76200" marR="76200" marT="76200" marB="76200"/>
                </a:tc>
                <a:tc>
                  <a:txBody>
                    <a:bodyPr/>
                    <a:lstStyle/>
                    <a:p>
                      <a:pPr algn="l" fontAlgn="t"/>
                      <a:r>
                        <a:rPr lang="en-IN">
                          <a:solidFill>
                            <a:srgbClr val="000000"/>
                          </a:solidFill>
                          <a:effectLst/>
                          <a:latin typeface="times new roman" panose="02020603050405020304" pitchFamily="18" charset="0"/>
                        </a:rPr>
                        <a:t>Quantity</a:t>
                      </a:r>
                    </a:p>
                  </a:txBody>
                  <a:tcPr marL="76200" marR="76200" marT="76200" marB="76200"/>
                </a:tc>
                <a:extLst>
                  <a:ext uri="{0D108BD9-81ED-4DB2-BD59-A6C34878D82A}">
                    <a16:rowId xmlns:a16="http://schemas.microsoft.com/office/drawing/2014/main" val="1047983498"/>
                  </a:ext>
                </a:extLst>
              </a:tr>
              <a:tr h="370840">
                <a:tc>
                  <a:txBody>
                    <a:bodyPr/>
                    <a:lstStyle/>
                    <a:p>
                      <a:pPr algn="just" fontAlgn="t"/>
                      <a:r>
                        <a:rPr lang="en-IN" dirty="0">
                          <a:solidFill>
                            <a:srgbClr val="333333"/>
                          </a:solidFill>
                          <a:effectLst/>
                          <a:latin typeface="inter-regular"/>
                        </a:rPr>
                        <a:t>11-09-2001</a:t>
                      </a:r>
                    </a:p>
                  </a:txBody>
                  <a:tcPr marL="50800" marR="50800" marT="50800" marB="50800"/>
                </a:tc>
                <a:tc>
                  <a:txBody>
                    <a:bodyPr/>
                    <a:lstStyle/>
                    <a:p>
                      <a:pPr algn="just" fontAlgn="t"/>
                      <a:r>
                        <a:rPr lang="en-IN">
                          <a:solidFill>
                            <a:srgbClr val="333333"/>
                          </a:solidFill>
                          <a:effectLst/>
                          <a:latin typeface="inter-regular"/>
                        </a:rPr>
                        <a:t>Ajeet</a:t>
                      </a:r>
                    </a:p>
                  </a:txBody>
                  <a:tcPr marL="50800" marR="50800" marT="50800" marB="50800"/>
                </a:tc>
                <a:tc>
                  <a:txBody>
                    <a:bodyPr/>
                    <a:lstStyle/>
                    <a:p>
                      <a:pPr algn="just" fontAlgn="t"/>
                      <a:r>
                        <a:rPr lang="en-IN">
                          <a:solidFill>
                            <a:srgbClr val="333333"/>
                          </a:solidFill>
                          <a:effectLst/>
                          <a:latin typeface="inter-regular"/>
                        </a:rPr>
                        <a:t>Mobile</a:t>
                      </a:r>
                    </a:p>
                  </a:txBody>
                  <a:tcPr marL="50800" marR="50800" marT="50800" marB="50800"/>
                </a:tc>
                <a:tc>
                  <a:txBody>
                    <a:bodyPr/>
                    <a:lstStyle/>
                    <a:p>
                      <a:pPr algn="just" fontAlgn="t"/>
                      <a:r>
                        <a:rPr lang="en-IN">
                          <a:solidFill>
                            <a:srgbClr val="333333"/>
                          </a:solidFill>
                          <a:effectLst/>
                          <a:latin typeface="inter-regular"/>
                        </a:rPr>
                        <a:t>2</a:t>
                      </a:r>
                    </a:p>
                  </a:txBody>
                  <a:tcPr marL="50800" marR="50800" marT="50800" marB="50800"/>
                </a:tc>
                <a:extLst>
                  <a:ext uri="{0D108BD9-81ED-4DB2-BD59-A6C34878D82A}">
                    <a16:rowId xmlns:a16="http://schemas.microsoft.com/office/drawing/2014/main" val="884539417"/>
                  </a:ext>
                </a:extLst>
              </a:tr>
              <a:tr h="370840">
                <a:tc>
                  <a:txBody>
                    <a:bodyPr/>
                    <a:lstStyle/>
                    <a:p>
                      <a:pPr algn="just" fontAlgn="t"/>
                      <a:r>
                        <a:rPr lang="en-IN">
                          <a:solidFill>
                            <a:srgbClr val="333333"/>
                          </a:solidFill>
                          <a:effectLst/>
                          <a:latin typeface="inter-regular"/>
                        </a:rPr>
                        <a:t>13-12-2001</a:t>
                      </a:r>
                    </a:p>
                  </a:txBody>
                  <a:tcPr marL="50800" marR="50800" marT="50800" marB="50800"/>
                </a:tc>
                <a:tc>
                  <a:txBody>
                    <a:bodyPr/>
                    <a:lstStyle/>
                    <a:p>
                      <a:pPr algn="just" fontAlgn="t"/>
                      <a:r>
                        <a:rPr lang="en-IN" dirty="0">
                          <a:solidFill>
                            <a:srgbClr val="333333"/>
                          </a:solidFill>
                          <a:effectLst/>
                          <a:latin typeface="inter-regular"/>
                        </a:rPr>
                        <a:t>Mayank</a:t>
                      </a:r>
                    </a:p>
                  </a:txBody>
                  <a:tcPr marL="50800" marR="50800" marT="50800" marB="50800"/>
                </a:tc>
                <a:tc>
                  <a:txBody>
                    <a:bodyPr/>
                    <a:lstStyle/>
                    <a:p>
                      <a:pPr algn="just" fontAlgn="t"/>
                      <a:r>
                        <a:rPr lang="en-IN">
                          <a:solidFill>
                            <a:srgbClr val="333333"/>
                          </a:solidFill>
                          <a:effectLst/>
                          <a:latin typeface="inter-regular"/>
                        </a:rPr>
                        <a:t>Laptop</a:t>
                      </a:r>
                    </a:p>
                  </a:txBody>
                  <a:tcPr marL="50800" marR="50800" marT="50800" marB="50800"/>
                </a:tc>
                <a:tc>
                  <a:txBody>
                    <a:bodyPr/>
                    <a:lstStyle/>
                    <a:p>
                      <a:pPr algn="just" fontAlgn="t"/>
                      <a:r>
                        <a:rPr lang="en-IN">
                          <a:solidFill>
                            <a:srgbClr val="333333"/>
                          </a:solidFill>
                          <a:effectLst/>
                          <a:latin typeface="inter-regular"/>
                        </a:rPr>
                        <a:t>20</a:t>
                      </a:r>
                    </a:p>
                  </a:txBody>
                  <a:tcPr marL="50800" marR="50800" marT="50800" marB="50800"/>
                </a:tc>
                <a:extLst>
                  <a:ext uri="{0D108BD9-81ED-4DB2-BD59-A6C34878D82A}">
                    <a16:rowId xmlns:a16="http://schemas.microsoft.com/office/drawing/2014/main" val="2729747398"/>
                  </a:ext>
                </a:extLst>
              </a:tr>
              <a:tr h="370840">
                <a:tc>
                  <a:txBody>
                    <a:bodyPr/>
                    <a:lstStyle/>
                    <a:p>
                      <a:pPr algn="just" fontAlgn="t"/>
                      <a:r>
                        <a:rPr lang="en-IN" dirty="0">
                          <a:solidFill>
                            <a:srgbClr val="333333"/>
                          </a:solidFill>
                          <a:effectLst/>
                          <a:latin typeface="inter-regular"/>
                        </a:rPr>
                        <a:t>26-12-2004</a:t>
                      </a:r>
                    </a:p>
                  </a:txBody>
                  <a:tcPr marL="50800" marR="50800" marT="50800" marB="50800"/>
                </a:tc>
                <a:tc>
                  <a:txBody>
                    <a:bodyPr/>
                    <a:lstStyle/>
                    <a:p>
                      <a:pPr algn="just" fontAlgn="t"/>
                      <a:r>
                        <a:rPr lang="en-IN">
                          <a:solidFill>
                            <a:srgbClr val="333333"/>
                          </a:solidFill>
                          <a:effectLst/>
                          <a:latin typeface="inter-regular"/>
                        </a:rPr>
                        <a:t>Balaswamy</a:t>
                      </a:r>
                    </a:p>
                  </a:txBody>
                  <a:tcPr marL="50800" marR="50800" marT="50800" marB="50800"/>
                </a:tc>
                <a:tc>
                  <a:txBody>
                    <a:bodyPr/>
                    <a:lstStyle/>
                    <a:p>
                      <a:pPr algn="just" fontAlgn="t"/>
                      <a:r>
                        <a:rPr lang="en-IN">
                          <a:solidFill>
                            <a:srgbClr val="333333"/>
                          </a:solidFill>
                          <a:effectLst/>
                          <a:latin typeface="inter-regular"/>
                        </a:rPr>
                        <a:t>Water cannon</a:t>
                      </a:r>
                    </a:p>
                  </a:txBody>
                  <a:tcPr marL="50800" marR="50800" marT="50800" marB="50800"/>
                </a:tc>
                <a:tc>
                  <a:txBody>
                    <a:bodyPr/>
                    <a:lstStyle/>
                    <a:p>
                      <a:pPr algn="just" fontAlgn="t"/>
                      <a:r>
                        <a:rPr lang="en-IN" dirty="0">
                          <a:solidFill>
                            <a:srgbClr val="333333"/>
                          </a:solidFill>
                          <a:effectLst/>
                          <a:latin typeface="inter-regular"/>
                        </a:rPr>
                        <a:t>35</a:t>
                      </a:r>
                    </a:p>
                  </a:txBody>
                  <a:tcPr marL="50800" marR="50800" marT="50800" marB="50800"/>
                </a:tc>
                <a:extLst>
                  <a:ext uri="{0D108BD9-81ED-4DB2-BD59-A6C34878D82A}">
                    <a16:rowId xmlns:a16="http://schemas.microsoft.com/office/drawing/2014/main" val="4236860272"/>
                  </a:ext>
                </a:extLst>
              </a:tr>
            </a:tbl>
          </a:graphicData>
        </a:graphic>
      </p:graphicFrame>
    </p:spTree>
    <p:extLst>
      <p:ext uri="{BB962C8B-B14F-4D97-AF65-F5344CB8AC3E}">
        <p14:creationId xmlns:p14="http://schemas.microsoft.com/office/powerpoint/2010/main" val="2932963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B3B24EBC-C989-9543-799A-54FCFE57E1DA}"/>
              </a:ext>
            </a:extLst>
          </p:cNvPr>
          <p:cNvGraphicFramePr>
            <a:graphicFrameLocks noGrp="1"/>
          </p:cNvGraphicFramePr>
          <p:nvPr>
            <p:ph idx="1"/>
          </p:nvPr>
        </p:nvGraphicFramePr>
        <p:xfrm>
          <a:off x="967105" y="2727643"/>
          <a:ext cx="11029952" cy="1554480"/>
        </p:xfrm>
        <a:graphic>
          <a:graphicData uri="http://schemas.openxmlformats.org/drawingml/2006/table">
            <a:tbl>
              <a:tblPr firstRow="1" bandRow="1">
                <a:tableStyleId>{5C22544A-7EE6-4342-B048-85BDC9FD1C3A}</a:tableStyleId>
              </a:tblPr>
              <a:tblGrid>
                <a:gridCol w="2757488">
                  <a:extLst>
                    <a:ext uri="{9D8B030D-6E8A-4147-A177-3AD203B41FA5}">
                      <a16:colId xmlns:a16="http://schemas.microsoft.com/office/drawing/2014/main" val="2664871119"/>
                    </a:ext>
                  </a:extLst>
                </a:gridCol>
                <a:gridCol w="2757488">
                  <a:extLst>
                    <a:ext uri="{9D8B030D-6E8A-4147-A177-3AD203B41FA5}">
                      <a16:colId xmlns:a16="http://schemas.microsoft.com/office/drawing/2014/main" val="3161752720"/>
                    </a:ext>
                  </a:extLst>
                </a:gridCol>
                <a:gridCol w="2757488">
                  <a:extLst>
                    <a:ext uri="{9D8B030D-6E8A-4147-A177-3AD203B41FA5}">
                      <a16:colId xmlns:a16="http://schemas.microsoft.com/office/drawing/2014/main" val="2032907522"/>
                    </a:ext>
                  </a:extLst>
                </a:gridCol>
                <a:gridCol w="2757488">
                  <a:extLst>
                    <a:ext uri="{9D8B030D-6E8A-4147-A177-3AD203B41FA5}">
                      <a16:colId xmlns:a16="http://schemas.microsoft.com/office/drawing/2014/main" val="1679810048"/>
                    </a:ext>
                  </a:extLst>
                </a:gridCol>
              </a:tblGrid>
              <a:tr h="370840">
                <a:tc>
                  <a:txBody>
                    <a:bodyPr/>
                    <a:lstStyle/>
                    <a:p>
                      <a:pPr algn="l" fontAlgn="t"/>
                      <a:r>
                        <a:rPr lang="en-IN" dirty="0">
                          <a:solidFill>
                            <a:srgbClr val="000000"/>
                          </a:solidFill>
                          <a:effectLst/>
                          <a:latin typeface="times new roman" panose="02020603050405020304" pitchFamily="18" charset="0"/>
                        </a:rPr>
                        <a:t>Date</a:t>
                      </a:r>
                    </a:p>
                  </a:txBody>
                  <a:tcPr marL="76200" marR="76200" marT="76200" marB="76200"/>
                </a:tc>
                <a:tc>
                  <a:txBody>
                    <a:bodyPr/>
                    <a:lstStyle/>
                    <a:p>
                      <a:pPr algn="l" fontAlgn="t"/>
                      <a:r>
                        <a:rPr lang="en-IN" dirty="0">
                          <a:solidFill>
                            <a:srgbClr val="000000"/>
                          </a:solidFill>
                          <a:effectLst/>
                          <a:latin typeface="times new roman" panose="02020603050405020304" pitchFamily="18" charset="0"/>
                        </a:rPr>
                        <a:t>Client</a:t>
                      </a:r>
                    </a:p>
                  </a:txBody>
                  <a:tcPr marL="76200" marR="76200" marT="76200" marB="76200"/>
                </a:tc>
                <a:tc>
                  <a:txBody>
                    <a:bodyPr/>
                    <a:lstStyle/>
                    <a:p>
                      <a:pPr algn="l" fontAlgn="t"/>
                      <a:r>
                        <a:rPr lang="en-IN">
                          <a:solidFill>
                            <a:srgbClr val="000000"/>
                          </a:solidFill>
                          <a:effectLst/>
                          <a:latin typeface="times new roman" panose="02020603050405020304" pitchFamily="18" charset="0"/>
                        </a:rPr>
                        <a:t>Product</a:t>
                      </a:r>
                    </a:p>
                  </a:txBody>
                  <a:tcPr marL="76200" marR="76200" marT="76200" marB="76200"/>
                </a:tc>
                <a:tc>
                  <a:txBody>
                    <a:bodyPr/>
                    <a:lstStyle/>
                    <a:p>
                      <a:pPr algn="l" fontAlgn="t"/>
                      <a:r>
                        <a:rPr lang="en-IN">
                          <a:solidFill>
                            <a:srgbClr val="000000"/>
                          </a:solidFill>
                          <a:effectLst/>
                          <a:latin typeface="times new roman" panose="02020603050405020304" pitchFamily="18" charset="0"/>
                        </a:rPr>
                        <a:t>Quantity</a:t>
                      </a:r>
                    </a:p>
                  </a:txBody>
                  <a:tcPr marL="76200" marR="76200" marT="76200" marB="76200"/>
                </a:tc>
                <a:extLst>
                  <a:ext uri="{0D108BD9-81ED-4DB2-BD59-A6C34878D82A}">
                    <a16:rowId xmlns:a16="http://schemas.microsoft.com/office/drawing/2014/main" val="1173184914"/>
                  </a:ext>
                </a:extLst>
              </a:tr>
              <a:tr h="370840">
                <a:tc>
                  <a:txBody>
                    <a:bodyPr/>
                    <a:lstStyle/>
                    <a:p>
                      <a:pPr algn="just" fontAlgn="t"/>
                      <a:r>
                        <a:rPr lang="en-IN" dirty="0">
                          <a:solidFill>
                            <a:srgbClr val="333333"/>
                          </a:solidFill>
                          <a:effectLst/>
                          <a:latin typeface="inter-regular"/>
                        </a:rPr>
                        <a:t>11-09-2001</a:t>
                      </a:r>
                    </a:p>
                  </a:txBody>
                  <a:tcPr marL="50800" marR="50800" marT="50800" marB="50800"/>
                </a:tc>
                <a:tc>
                  <a:txBody>
                    <a:bodyPr/>
                    <a:lstStyle/>
                    <a:p>
                      <a:pPr algn="just" fontAlgn="t"/>
                      <a:r>
                        <a:rPr lang="en-IN">
                          <a:solidFill>
                            <a:srgbClr val="333333"/>
                          </a:solidFill>
                          <a:effectLst/>
                          <a:latin typeface="inter-regular"/>
                        </a:rPr>
                        <a:t>Ajeet</a:t>
                      </a:r>
                    </a:p>
                  </a:txBody>
                  <a:tcPr marL="50800" marR="50800" marT="50800" marB="50800"/>
                </a:tc>
                <a:tc>
                  <a:txBody>
                    <a:bodyPr/>
                    <a:lstStyle/>
                    <a:p>
                      <a:pPr algn="just" fontAlgn="t"/>
                      <a:r>
                        <a:rPr lang="en-IN">
                          <a:solidFill>
                            <a:srgbClr val="333333"/>
                          </a:solidFill>
                          <a:effectLst/>
                          <a:latin typeface="inter-regular"/>
                        </a:rPr>
                        <a:t>Mobile</a:t>
                      </a:r>
                    </a:p>
                  </a:txBody>
                  <a:tcPr marL="50800" marR="50800" marT="50800" marB="50800"/>
                </a:tc>
                <a:tc>
                  <a:txBody>
                    <a:bodyPr/>
                    <a:lstStyle/>
                    <a:p>
                      <a:pPr algn="just" fontAlgn="t"/>
                      <a:r>
                        <a:rPr lang="en-IN">
                          <a:solidFill>
                            <a:srgbClr val="333333"/>
                          </a:solidFill>
                          <a:effectLst/>
                          <a:latin typeface="inter-regular"/>
                        </a:rPr>
                        <a:t>2</a:t>
                      </a:r>
                    </a:p>
                  </a:txBody>
                  <a:tcPr marL="50800" marR="50800" marT="50800" marB="50800"/>
                </a:tc>
                <a:extLst>
                  <a:ext uri="{0D108BD9-81ED-4DB2-BD59-A6C34878D82A}">
                    <a16:rowId xmlns:a16="http://schemas.microsoft.com/office/drawing/2014/main" val="944070713"/>
                  </a:ext>
                </a:extLst>
              </a:tr>
              <a:tr h="370840">
                <a:tc>
                  <a:txBody>
                    <a:bodyPr/>
                    <a:lstStyle/>
                    <a:p>
                      <a:pPr algn="just" fontAlgn="t"/>
                      <a:r>
                        <a:rPr lang="en-IN">
                          <a:solidFill>
                            <a:srgbClr val="333333"/>
                          </a:solidFill>
                          <a:effectLst/>
                          <a:latin typeface="inter-regular"/>
                        </a:rPr>
                        <a:t>13-12-2001</a:t>
                      </a:r>
                    </a:p>
                  </a:txBody>
                  <a:tcPr marL="50800" marR="50800" marT="50800" marB="50800"/>
                </a:tc>
                <a:tc>
                  <a:txBody>
                    <a:bodyPr/>
                    <a:lstStyle/>
                    <a:p>
                      <a:pPr algn="just" fontAlgn="t"/>
                      <a:r>
                        <a:rPr lang="en-IN" dirty="0">
                          <a:solidFill>
                            <a:srgbClr val="333333"/>
                          </a:solidFill>
                          <a:effectLst/>
                          <a:latin typeface="inter-regular"/>
                        </a:rPr>
                        <a:t>Mayank</a:t>
                      </a:r>
                    </a:p>
                  </a:txBody>
                  <a:tcPr marL="50800" marR="50800" marT="50800" marB="50800"/>
                </a:tc>
                <a:tc>
                  <a:txBody>
                    <a:bodyPr/>
                    <a:lstStyle/>
                    <a:p>
                      <a:pPr algn="just" fontAlgn="t"/>
                      <a:r>
                        <a:rPr lang="en-IN">
                          <a:solidFill>
                            <a:srgbClr val="333333"/>
                          </a:solidFill>
                          <a:effectLst/>
                          <a:latin typeface="inter-regular"/>
                        </a:rPr>
                        <a:t>Laptop</a:t>
                      </a:r>
                    </a:p>
                  </a:txBody>
                  <a:tcPr marL="50800" marR="50800" marT="50800" marB="50800"/>
                </a:tc>
                <a:tc>
                  <a:txBody>
                    <a:bodyPr/>
                    <a:lstStyle/>
                    <a:p>
                      <a:pPr algn="just" fontAlgn="t"/>
                      <a:r>
                        <a:rPr lang="en-IN">
                          <a:solidFill>
                            <a:srgbClr val="333333"/>
                          </a:solidFill>
                          <a:effectLst/>
                          <a:latin typeface="inter-regular"/>
                        </a:rPr>
                        <a:t>20</a:t>
                      </a:r>
                    </a:p>
                  </a:txBody>
                  <a:tcPr marL="50800" marR="50800" marT="50800" marB="50800"/>
                </a:tc>
                <a:extLst>
                  <a:ext uri="{0D108BD9-81ED-4DB2-BD59-A6C34878D82A}">
                    <a16:rowId xmlns:a16="http://schemas.microsoft.com/office/drawing/2014/main" val="2360227540"/>
                  </a:ext>
                </a:extLst>
              </a:tr>
              <a:tr h="370840">
                <a:tc>
                  <a:txBody>
                    <a:bodyPr/>
                    <a:lstStyle/>
                    <a:p>
                      <a:pPr algn="just" fontAlgn="t"/>
                      <a:r>
                        <a:rPr lang="en-IN" dirty="0">
                          <a:solidFill>
                            <a:srgbClr val="333333"/>
                          </a:solidFill>
                          <a:effectLst/>
                          <a:latin typeface="inter-regular"/>
                        </a:rPr>
                        <a:t>26-12-2004</a:t>
                      </a:r>
                    </a:p>
                  </a:txBody>
                  <a:tcPr marL="50800" marR="50800" marT="50800" marB="50800"/>
                </a:tc>
                <a:tc>
                  <a:txBody>
                    <a:bodyPr/>
                    <a:lstStyle/>
                    <a:p>
                      <a:pPr algn="just" fontAlgn="t"/>
                      <a:r>
                        <a:rPr lang="en-IN">
                          <a:solidFill>
                            <a:srgbClr val="333333"/>
                          </a:solidFill>
                          <a:effectLst/>
                          <a:latin typeface="inter-regular"/>
                        </a:rPr>
                        <a:t>Balaswamy</a:t>
                      </a:r>
                    </a:p>
                  </a:txBody>
                  <a:tcPr marL="50800" marR="50800" marT="50800" marB="50800"/>
                </a:tc>
                <a:tc>
                  <a:txBody>
                    <a:bodyPr/>
                    <a:lstStyle/>
                    <a:p>
                      <a:pPr algn="just" fontAlgn="t"/>
                      <a:r>
                        <a:rPr lang="en-IN">
                          <a:solidFill>
                            <a:srgbClr val="333333"/>
                          </a:solidFill>
                          <a:effectLst/>
                          <a:latin typeface="inter-regular"/>
                        </a:rPr>
                        <a:t>Water cannon</a:t>
                      </a:r>
                    </a:p>
                  </a:txBody>
                  <a:tcPr marL="50800" marR="50800" marT="50800" marB="50800"/>
                </a:tc>
                <a:tc>
                  <a:txBody>
                    <a:bodyPr/>
                    <a:lstStyle/>
                    <a:p>
                      <a:pPr algn="just" fontAlgn="t"/>
                      <a:r>
                        <a:rPr lang="en-IN" dirty="0">
                          <a:solidFill>
                            <a:srgbClr val="333333"/>
                          </a:solidFill>
                          <a:effectLst/>
                          <a:latin typeface="inter-regular"/>
                        </a:rPr>
                        <a:t>35</a:t>
                      </a:r>
                    </a:p>
                  </a:txBody>
                  <a:tcPr marL="50800" marR="50800" marT="50800" marB="50800"/>
                </a:tc>
                <a:extLst>
                  <a:ext uri="{0D108BD9-81ED-4DB2-BD59-A6C34878D82A}">
                    <a16:rowId xmlns:a16="http://schemas.microsoft.com/office/drawing/2014/main" val="2167911405"/>
                  </a:ext>
                </a:extLst>
              </a:tr>
            </a:tbl>
          </a:graphicData>
        </a:graphic>
      </p:graphicFrame>
    </p:spTree>
    <p:extLst>
      <p:ext uri="{BB962C8B-B14F-4D97-AF65-F5344CB8AC3E}">
        <p14:creationId xmlns:p14="http://schemas.microsoft.com/office/powerpoint/2010/main" val="3432282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9FFF5-14E7-FAD8-A933-4EE0B618D07D}"/>
              </a:ext>
            </a:extLst>
          </p:cNvPr>
          <p:cNvSpPr>
            <a:spLocks noGrp="1"/>
          </p:cNvSpPr>
          <p:nvPr>
            <p:ph type="title"/>
          </p:nvPr>
        </p:nvSpPr>
        <p:spPr>
          <a:xfrm>
            <a:off x="581192" y="702156"/>
            <a:ext cx="11029616" cy="578004"/>
          </a:xfrm>
        </p:spPr>
        <p:txBody>
          <a:bodyPr>
            <a:normAutofit fontScale="90000"/>
          </a:bodyPr>
          <a:lstStyle/>
          <a:p>
            <a:pPr algn="ctr"/>
            <a:r>
              <a:rPr lang="en-US" b="1" dirty="0">
                <a:solidFill>
                  <a:srgbClr val="7030A0"/>
                </a:solidFill>
                <a:effectLst>
                  <a:outerShdw blurRad="38100" dist="38100" dir="2700000" algn="tl">
                    <a:srgbClr val="000000">
                      <a:alpha val="43137"/>
                    </a:srgbClr>
                  </a:outerShdw>
                </a:effectLst>
                <a:latin typeface="Georgia" panose="02040502050405020303" pitchFamily="18" charset="0"/>
              </a:rPr>
              <a:t>SELECT DATE</a:t>
            </a:r>
            <a:endParaRPr lang="en-IN" b="1" dirty="0">
              <a:solidFill>
                <a:srgbClr val="7030A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89F22F25-ECF6-130E-FCF3-8D49A5066587}"/>
              </a:ext>
            </a:extLst>
          </p:cNvPr>
          <p:cNvSpPr>
            <a:spLocks noGrp="1"/>
          </p:cNvSpPr>
          <p:nvPr>
            <p:ph idx="1"/>
          </p:nvPr>
        </p:nvSpPr>
        <p:spPr>
          <a:xfrm>
            <a:off x="173256" y="1280159"/>
            <a:ext cx="11867948" cy="5496025"/>
          </a:xfrm>
        </p:spPr>
        <p:txBody>
          <a:bodyPr>
            <a:normAutofit fontScale="85000" lnSpcReduction="20000"/>
          </a:bodyPr>
          <a:lstStyle/>
          <a:p>
            <a:pPr>
              <a:buFont typeface="Wingdings" panose="05000000000000000000" pitchFamily="2" charset="2"/>
              <a:buChar char="Ø"/>
            </a:pPr>
            <a:r>
              <a:rPr lang="en-US" dirty="0">
                <a:latin typeface="Georgia" panose="02040502050405020303" pitchFamily="18" charset="0"/>
              </a:rPr>
              <a:t>SQL SELECT DATE is used to retrieve a date from a database. If you want to find a particular date from a database, you can use this statement.</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For example: let's see the query to get all the records after '2013-12-12’.</a:t>
            </a:r>
          </a:p>
          <a:p>
            <a:pPr>
              <a:buFont typeface="Wingdings" panose="05000000000000000000" pitchFamily="2" charset="2"/>
              <a:buChar char="Ø"/>
            </a:pPr>
            <a:endParaRPr lang="en-US" dirty="0">
              <a:latin typeface="Georgia" panose="02040502050405020303" pitchFamily="18" charset="0"/>
            </a:endParaRPr>
          </a:p>
          <a:p>
            <a:pPr marL="0" indent="0">
              <a:buNone/>
            </a:pPr>
            <a:r>
              <a:rPr lang="en-US" dirty="0">
                <a:latin typeface="Georgia" panose="02040502050405020303" pitchFamily="18" charset="0"/>
              </a:rPr>
              <a:t>		SELECT * FROM   table-name WHERE your date-column &gt;= '2013-12-12’  </a:t>
            </a:r>
          </a:p>
          <a:p>
            <a:pPr marL="0" indent="0">
              <a:buNone/>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Let's see the another query to get all the records after '2013-12-12' and before '2013-12-13' date.</a:t>
            </a:r>
          </a:p>
          <a:p>
            <a:pPr>
              <a:buFont typeface="Wingdings" panose="05000000000000000000" pitchFamily="2" charset="2"/>
              <a:buChar char="Ø"/>
            </a:pPr>
            <a:endParaRPr lang="en-US" dirty="0">
              <a:latin typeface="Georgia" panose="02040502050405020303" pitchFamily="18" charset="0"/>
            </a:endParaRPr>
          </a:p>
          <a:p>
            <a:pPr marL="0" indent="0">
              <a:buNone/>
            </a:pPr>
            <a:r>
              <a:rPr lang="en-US" dirty="0">
                <a:latin typeface="Georgia" panose="02040502050405020303" pitchFamily="18" charset="0"/>
              </a:rPr>
              <a:t>		SELECT* FROM   table-name where your date-column &lt; ‘2022-09-13' and your date-column &gt;= ‘2022-11-12’  </a:t>
            </a:r>
          </a:p>
          <a:p>
            <a:pPr marL="0" indent="0">
              <a:buNone/>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If you want to compare the dates within the query, you should use BETWEEN operator to compare the dates.</a:t>
            </a:r>
          </a:p>
          <a:p>
            <a:pPr>
              <a:buFont typeface="Wingdings" panose="05000000000000000000" pitchFamily="2" charset="2"/>
              <a:buChar char="Ø"/>
            </a:pPr>
            <a:endParaRPr lang="en-IN" dirty="0">
              <a:latin typeface="Georgia" panose="02040502050405020303" pitchFamily="18" charset="0"/>
            </a:endParaRPr>
          </a:p>
        </p:txBody>
      </p:sp>
    </p:spTree>
    <p:extLst>
      <p:ext uri="{BB962C8B-B14F-4D97-AF65-F5344CB8AC3E}">
        <p14:creationId xmlns:p14="http://schemas.microsoft.com/office/powerpoint/2010/main" val="2354851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7F8366-C0BB-15AB-1D44-C253563B2DE7}"/>
              </a:ext>
            </a:extLst>
          </p:cNvPr>
          <p:cNvSpPr>
            <a:spLocks noGrp="1"/>
          </p:cNvSpPr>
          <p:nvPr>
            <p:ph idx="1"/>
          </p:nvPr>
        </p:nvSpPr>
        <p:spPr>
          <a:xfrm>
            <a:off x="279133" y="625642"/>
            <a:ext cx="11752445" cy="6112042"/>
          </a:xfrm>
        </p:spPr>
        <p:txBody>
          <a:bodyPr/>
          <a:lstStyle/>
          <a:p>
            <a:pPr marL="0" indent="0">
              <a:buNone/>
            </a:pPr>
            <a:r>
              <a:rPr lang="en-US" dirty="0">
                <a:latin typeface="Georgia" panose="02040502050405020303" pitchFamily="18" charset="0"/>
              </a:rPr>
              <a:t>SELECT * FROM   </a:t>
            </a:r>
            <a:r>
              <a:rPr lang="en-US" dirty="0" err="1">
                <a:latin typeface="Georgia" panose="02040502050405020303" pitchFamily="18" charset="0"/>
              </a:rPr>
              <a:t>table_name</a:t>
            </a:r>
            <a:r>
              <a:rPr lang="en-US" dirty="0">
                <a:latin typeface="Georgia" panose="02040502050405020303" pitchFamily="18" charset="0"/>
              </a:rPr>
              <a:t> WHERE your date BETWEEN ‘2022-02-12' and ‘2022-11-12’  </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Or if you are looking for one date in particular you can use. You should change the date parameter into the acceptable form.</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SELECT* FROM   </a:t>
            </a:r>
            <a:r>
              <a:rPr lang="en-US" dirty="0" err="1">
                <a:latin typeface="Georgia" panose="02040502050405020303" pitchFamily="18" charset="0"/>
              </a:rPr>
              <a:t>table_name</a:t>
            </a:r>
            <a:r>
              <a:rPr lang="en-US" dirty="0">
                <a:latin typeface="Georgia" panose="02040502050405020303" pitchFamily="18" charset="0"/>
              </a:rPr>
              <a:t> WHERE cast (</a:t>
            </a:r>
            <a:r>
              <a:rPr lang="en-US" dirty="0" err="1">
                <a:latin typeface="Georgia" panose="02040502050405020303" pitchFamily="18" charset="0"/>
              </a:rPr>
              <a:t>datediff</a:t>
            </a:r>
            <a:r>
              <a:rPr lang="en-US" dirty="0">
                <a:latin typeface="Georgia" panose="02040502050405020303" pitchFamily="18" charset="0"/>
              </a:rPr>
              <a:t> (day, 0, </a:t>
            </a:r>
            <a:r>
              <a:rPr lang="en-US" dirty="0" err="1">
                <a:latin typeface="Georgia" panose="02040502050405020303" pitchFamily="18" charset="0"/>
              </a:rPr>
              <a:t>yourdate</a:t>
            </a:r>
            <a:r>
              <a:rPr lang="en-US" dirty="0">
                <a:latin typeface="Georgia" panose="02040502050405020303" pitchFamily="18" charset="0"/>
              </a:rPr>
              <a:t>) as datetime) = ‘2022-11-12' </a:t>
            </a:r>
            <a:endParaRPr lang="en-IN" dirty="0">
              <a:latin typeface="Georgia" panose="02040502050405020303" pitchFamily="18" charset="0"/>
            </a:endParaRPr>
          </a:p>
        </p:txBody>
      </p:sp>
    </p:spTree>
    <p:extLst>
      <p:ext uri="{BB962C8B-B14F-4D97-AF65-F5344CB8AC3E}">
        <p14:creationId xmlns:p14="http://schemas.microsoft.com/office/powerpoint/2010/main" val="2894514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99F736-3C96-B271-833C-05FF11691090}"/>
              </a:ext>
            </a:extLst>
          </p:cNvPr>
          <p:cNvSpPr>
            <a:spLocks noGrp="1"/>
          </p:cNvSpPr>
          <p:nvPr>
            <p:ph idx="1"/>
          </p:nvPr>
        </p:nvSpPr>
        <p:spPr>
          <a:xfrm>
            <a:off x="254000" y="772160"/>
            <a:ext cx="11694160" cy="5750560"/>
          </a:xfrm>
        </p:spPr>
        <p:txBody>
          <a:bodyPr>
            <a:normAutofit fontScale="92500" lnSpcReduction="20000"/>
          </a:bodyPr>
          <a:lstStyle/>
          <a:p>
            <a:pPr marL="0" indent="0">
              <a:buNone/>
            </a:pPr>
            <a:r>
              <a:rPr lang="en-US" sz="2000" b="1" dirty="0">
                <a:solidFill>
                  <a:schemeClr val="accent2">
                    <a:lumMod val="75000"/>
                  </a:schemeClr>
                </a:solidFill>
                <a:effectLst>
                  <a:outerShdw blurRad="38100" dist="38100" dir="2700000" algn="tl">
                    <a:srgbClr val="000000">
                      <a:alpha val="43137"/>
                    </a:srgbClr>
                  </a:outerShdw>
                </a:effectLst>
                <a:latin typeface="Georgia" panose="02040502050405020303" pitchFamily="18" charset="0"/>
              </a:rPr>
              <a:t>SELECT COUNT</a:t>
            </a:r>
          </a:p>
          <a:p>
            <a:pPr>
              <a:buFont typeface="Wingdings" panose="05000000000000000000" pitchFamily="2" charset="2"/>
              <a:buChar char="Ø"/>
            </a:pPr>
            <a:r>
              <a:rPr lang="en-US" dirty="0">
                <a:latin typeface="Georgia" panose="02040502050405020303" pitchFamily="18" charset="0"/>
              </a:rPr>
              <a:t>The SQL COUNT() is a function that returns the number of records of the table in the output.</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This function is used with the SQL SELECT statement.</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Let's take a simple example: If you have a record of the voters in the selected area and want to count the number of voters, then it is very difficult to do it manually, but you can do it easily by using SQL SELECT COUNT query.</a:t>
            </a:r>
          </a:p>
          <a:p>
            <a:pPr>
              <a:buFont typeface="Wingdings" panose="05000000000000000000" pitchFamily="2" charset="2"/>
              <a:buChar char="Ø"/>
            </a:pPr>
            <a:endParaRPr lang="en-US" dirty="0">
              <a:latin typeface="Georgia" panose="02040502050405020303" pitchFamily="18" charset="0"/>
            </a:endParaRPr>
          </a:p>
          <a:p>
            <a:pPr marL="0" indent="0">
              <a:buNone/>
            </a:pPr>
            <a:r>
              <a:rPr lang="en-US" sz="2000" b="1" dirty="0">
                <a:solidFill>
                  <a:srgbClr val="00B050"/>
                </a:solidFill>
                <a:effectLst>
                  <a:outerShdw blurRad="38100" dist="38100" dir="2700000" algn="tl">
                    <a:srgbClr val="000000">
                      <a:alpha val="43137"/>
                    </a:srgbClr>
                  </a:outerShdw>
                </a:effectLst>
                <a:latin typeface="Georgia" panose="02040502050405020303" pitchFamily="18" charset="0"/>
              </a:rPr>
              <a:t>Syntax of Select Count Function in SQL</a:t>
            </a:r>
          </a:p>
          <a:p>
            <a:pPr marL="0" indent="0">
              <a:buNone/>
            </a:pPr>
            <a:r>
              <a:rPr lang="en-US" dirty="0">
                <a:latin typeface="Georgia" panose="02040502050405020303" pitchFamily="18" charset="0"/>
              </a:rPr>
              <a:t>		SELECT COUNT(</a:t>
            </a:r>
            <a:r>
              <a:rPr lang="en-US" dirty="0" err="1">
                <a:latin typeface="Georgia" panose="02040502050405020303" pitchFamily="18" charset="0"/>
              </a:rPr>
              <a:t>column_name</a:t>
            </a:r>
            <a:r>
              <a:rPr lang="en-US" dirty="0">
                <a:latin typeface="Georgia" panose="02040502050405020303" pitchFamily="18" charset="0"/>
              </a:rPr>
              <a:t>) FROM </a:t>
            </a:r>
            <a:r>
              <a:rPr lang="en-US" dirty="0" err="1">
                <a:latin typeface="Georgia" panose="02040502050405020303" pitchFamily="18" charset="0"/>
              </a:rPr>
              <a:t>table_name</a:t>
            </a:r>
            <a:r>
              <a:rPr lang="en-US" dirty="0">
                <a:latin typeface="Georgia" panose="02040502050405020303" pitchFamily="18" charset="0"/>
              </a:rPr>
              <a:t>;  </a:t>
            </a:r>
          </a:p>
          <a:p>
            <a:pPr>
              <a:buFont typeface="Wingdings" panose="05000000000000000000" pitchFamily="2" charset="2"/>
              <a:buChar char="Ø"/>
            </a:pPr>
            <a:r>
              <a:rPr lang="en-US" dirty="0">
                <a:latin typeface="Georgia" panose="02040502050405020303" pitchFamily="18" charset="0"/>
              </a:rPr>
              <a:t>In the syntax, we have to specify the column's name after the COUNT keyword and the name of the table on which the Count function is to be executed.</a:t>
            </a:r>
            <a:endParaRPr lang="en-IN" dirty="0">
              <a:latin typeface="Georgia" panose="02040502050405020303" pitchFamily="18" charset="0"/>
            </a:endParaRPr>
          </a:p>
        </p:txBody>
      </p:sp>
    </p:spTree>
    <p:extLst>
      <p:ext uri="{BB962C8B-B14F-4D97-AF65-F5344CB8AC3E}">
        <p14:creationId xmlns:p14="http://schemas.microsoft.com/office/powerpoint/2010/main" val="2256140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97507-CDE5-E331-B4B6-3C1224840590}"/>
              </a:ext>
            </a:extLst>
          </p:cNvPr>
          <p:cNvSpPr>
            <a:spLocks noGrp="1"/>
          </p:cNvSpPr>
          <p:nvPr>
            <p:ph type="title"/>
          </p:nvPr>
        </p:nvSpPr>
        <p:spPr>
          <a:xfrm>
            <a:off x="581192" y="702155"/>
            <a:ext cx="11029616" cy="616505"/>
          </a:xfrm>
        </p:spPr>
        <p:txBody>
          <a:bodyPr>
            <a:normAutofit fontScale="90000"/>
          </a:bodyPr>
          <a:lstStyle/>
          <a:p>
            <a:pPr algn="ctr"/>
            <a:r>
              <a:rPr lang="en-US" b="1" dirty="0">
                <a:solidFill>
                  <a:srgbClr val="7030A0"/>
                </a:solidFill>
                <a:effectLst>
                  <a:outerShdw blurRad="38100" dist="38100" dir="2700000" algn="tl">
                    <a:srgbClr val="000000">
                      <a:alpha val="43137"/>
                    </a:srgbClr>
                  </a:outerShdw>
                </a:effectLst>
                <a:latin typeface="Georgia" panose="02040502050405020303" pitchFamily="18" charset="0"/>
              </a:rPr>
              <a:t>SELECT SUM</a:t>
            </a:r>
            <a:endParaRPr lang="en-IN" dirty="0"/>
          </a:p>
        </p:txBody>
      </p:sp>
      <p:sp>
        <p:nvSpPr>
          <p:cNvPr id="3" name="Content Placeholder 2">
            <a:extLst>
              <a:ext uri="{FF2B5EF4-FFF2-40B4-BE49-F238E27FC236}">
                <a16:creationId xmlns:a16="http://schemas.microsoft.com/office/drawing/2014/main" id="{B75B52BF-D88B-7944-2B8C-6DD280FFFC33}"/>
              </a:ext>
            </a:extLst>
          </p:cNvPr>
          <p:cNvSpPr>
            <a:spLocks noGrp="1"/>
          </p:cNvSpPr>
          <p:nvPr>
            <p:ph idx="1"/>
          </p:nvPr>
        </p:nvSpPr>
        <p:spPr>
          <a:xfrm>
            <a:off x="154004" y="1318660"/>
            <a:ext cx="11877575" cy="5399774"/>
          </a:xfrm>
        </p:spPr>
        <p:txBody>
          <a:bodyPr>
            <a:normAutofit/>
          </a:bodyPr>
          <a:lstStyle/>
          <a:p>
            <a:pPr marL="0" indent="0">
              <a:buNone/>
            </a:pPr>
            <a:r>
              <a:rPr lang="en-US" dirty="0">
                <a:latin typeface="Georgia" panose="02040502050405020303" pitchFamily="18" charset="0"/>
              </a:rPr>
              <a:t>It is also known as SQL SUM() function. It is used in a SQL query to return summed value of an expression.</a:t>
            </a:r>
          </a:p>
          <a:p>
            <a:pPr marL="0" indent="0">
              <a:buNone/>
            </a:pPr>
            <a:endParaRPr lang="en-US" dirty="0">
              <a:latin typeface="Georgia" panose="02040502050405020303" pitchFamily="18" charset="0"/>
            </a:endParaRPr>
          </a:p>
          <a:p>
            <a:pPr marL="0" indent="0">
              <a:buNone/>
            </a:pPr>
            <a:r>
              <a:rPr lang="en-US" sz="2000" b="1" dirty="0">
                <a:solidFill>
                  <a:srgbClr val="00B050"/>
                </a:solidFill>
                <a:effectLst>
                  <a:outerShdw blurRad="38100" dist="38100" dir="2700000" algn="tl">
                    <a:srgbClr val="000000">
                      <a:alpha val="43137"/>
                    </a:srgbClr>
                  </a:outerShdw>
                </a:effectLst>
                <a:latin typeface="Georgia" panose="02040502050405020303" pitchFamily="18" charset="0"/>
              </a:rPr>
              <a:t>Syntax for the select sum function:</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SELECT SUM (expression)  </a:t>
            </a:r>
          </a:p>
          <a:p>
            <a:pPr marL="0" indent="0">
              <a:buNone/>
            </a:pPr>
            <a:r>
              <a:rPr lang="en-US" dirty="0">
                <a:latin typeface="Georgia" panose="02040502050405020303" pitchFamily="18" charset="0"/>
              </a:rPr>
              <a:t>FROM tables  </a:t>
            </a:r>
          </a:p>
          <a:p>
            <a:pPr marL="0" indent="0">
              <a:buNone/>
            </a:pPr>
            <a:r>
              <a:rPr lang="en-US" dirty="0">
                <a:latin typeface="Georgia" panose="02040502050405020303" pitchFamily="18" charset="0"/>
              </a:rPr>
              <a:t>WHERE conditions;  </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expression may be numeric field or formula.</a:t>
            </a:r>
            <a:endParaRPr lang="en-IN" dirty="0">
              <a:latin typeface="Georgia" panose="02040502050405020303" pitchFamily="18" charset="0"/>
            </a:endParaRPr>
          </a:p>
        </p:txBody>
      </p:sp>
    </p:spTree>
    <p:extLst>
      <p:ext uri="{BB962C8B-B14F-4D97-AF65-F5344CB8AC3E}">
        <p14:creationId xmlns:p14="http://schemas.microsoft.com/office/powerpoint/2010/main" val="3543577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D922A9D-5BCA-2266-A8C0-766E6F76E9DF}"/>
              </a:ext>
            </a:extLst>
          </p:cNvPr>
          <p:cNvSpPr>
            <a:spLocks noGrp="1"/>
          </p:cNvSpPr>
          <p:nvPr>
            <p:ph idx="1"/>
          </p:nvPr>
        </p:nvSpPr>
        <p:spPr>
          <a:xfrm>
            <a:off x="0" y="673768"/>
            <a:ext cx="5466080" cy="5986914"/>
          </a:xfrm>
        </p:spPr>
        <p:txBody>
          <a:bodyPr>
            <a:normAutofit fontScale="77500" lnSpcReduction="20000"/>
          </a:bodyPr>
          <a:lstStyle/>
          <a:p>
            <a:pPr marL="0" indent="0">
              <a:buNone/>
            </a:pPr>
            <a:r>
              <a:rPr lang="en-US" sz="2000" b="1" dirty="0">
                <a:solidFill>
                  <a:srgbClr val="0070C0"/>
                </a:solidFill>
                <a:effectLst>
                  <a:outerShdw blurRad="38100" dist="38100" dir="2700000" algn="tl">
                    <a:srgbClr val="000000">
                      <a:alpha val="43137"/>
                    </a:srgbClr>
                  </a:outerShdw>
                </a:effectLst>
                <a:latin typeface="Georgia" panose="02040502050405020303" pitchFamily="18" charset="0"/>
              </a:rPr>
              <a:t>SQL SUM EXAMPLE with single field:</a:t>
            </a:r>
          </a:p>
          <a:p>
            <a:pPr marL="0" indent="0">
              <a:buNone/>
            </a:pPr>
            <a:r>
              <a:rPr lang="en-US" dirty="0">
                <a:latin typeface="Georgia" panose="02040502050405020303" pitchFamily="18" charset="0"/>
              </a:rPr>
              <a:t>If you want to know how the combined total salary of all employee whose salary is above 20000 per month.</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SELECT SUM (salary) AS "Total Salary"  </a:t>
            </a:r>
          </a:p>
          <a:p>
            <a:pPr marL="0" indent="0">
              <a:buNone/>
            </a:pPr>
            <a:r>
              <a:rPr lang="en-US" dirty="0">
                <a:latin typeface="Georgia" panose="02040502050405020303" pitchFamily="18" charset="0"/>
              </a:rPr>
              <a:t>FROM employees  </a:t>
            </a:r>
          </a:p>
          <a:p>
            <a:pPr marL="0" indent="0">
              <a:buNone/>
            </a:pPr>
            <a:r>
              <a:rPr lang="en-US" dirty="0">
                <a:latin typeface="Georgia" panose="02040502050405020303" pitchFamily="18" charset="0"/>
              </a:rPr>
              <a:t>WHERE salary &gt; 20000; </a:t>
            </a:r>
          </a:p>
          <a:p>
            <a:pPr marL="0" indent="0">
              <a:buNone/>
            </a:pPr>
            <a:endParaRPr lang="en-US" dirty="0">
              <a:latin typeface="Georgia" panose="02040502050405020303" pitchFamily="18" charset="0"/>
            </a:endParaRPr>
          </a:p>
          <a:p>
            <a:pPr marL="0" indent="0">
              <a:buNone/>
            </a:pPr>
            <a:r>
              <a:rPr lang="en-US" sz="2000" b="1" dirty="0">
                <a:solidFill>
                  <a:srgbClr val="0070C0"/>
                </a:solidFill>
                <a:effectLst>
                  <a:outerShdw blurRad="38100" dist="38100" dir="2700000" algn="tl">
                    <a:srgbClr val="000000">
                      <a:alpha val="43137"/>
                    </a:srgbClr>
                  </a:outerShdw>
                </a:effectLst>
                <a:latin typeface="Georgia" panose="02040502050405020303" pitchFamily="18" charset="0"/>
              </a:rPr>
              <a:t>SQL SUM EXAMPLE with SQL DISTINCT:</a:t>
            </a:r>
          </a:p>
          <a:p>
            <a:pPr marL="0" indent="0">
              <a:buNone/>
            </a:pPr>
            <a:r>
              <a:rPr lang="en-US" dirty="0">
                <a:latin typeface="Georgia" panose="02040502050405020303" pitchFamily="18" charset="0"/>
              </a:rPr>
              <a:t>You can also use SQL DISTINCT clause with SQL SUM function.</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SELECT SUM (DISTINCT salary) AS "Total Salary"  </a:t>
            </a:r>
          </a:p>
          <a:p>
            <a:pPr marL="0" indent="0">
              <a:buNone/>
            </a:pPr>
            <a:r>
              <a:rPr lang="en-US" dirty="0">
                <a:latin typeface="Georgia" panose="02040502050405020303" pitchFamily="18" charset="0"/>
              </a:rPr>
              <a:t>FROM employees  </a:t>
            </a:r>
          </a:p>
          <a:p>
            <a:pPr marL="0" indent="0">
              <a:buNone/>
            </a:pPr>
            <a:r>
              <a:rPr lang="en-US" dirty="0">
                <a:latin typeface="Georgia" panose="02040502050405020303" pitchFamily="18" charset="0"/>
              </a:rPr>
              <a:t>WHERE salary &gt; 20000; </a:t>
            </a:r>
            <a:endParaRPr lang="en-IN" dirty="0">
              <a:latin typeface="Georgia" panose="02040502050405020303" pitchFamily="18" charset="0"/>
            </a:endParaRPr>
          </a:p>
        </p:txBody>
      </p:sp>
      <p:graphicFrame>
        <p:nvGraphicFramePr>
          <p:cNvPr id="7" name="Table 4">
            <a:extLst>
              <a:ext uri="{FF2B5EF4-FFF2-40B4-BE49-F238E27FC236}">
                <a16:creationId xmlns:a16="http://schemas.microsoft.com/office/drawing/2014/main" id="{7414D988-C803-CEE4-0D00-8EE4E04D952E}"/>
              </a:ext>
            </a:extLst>
          </p:cNvPr>
          <p:cNvGraphicFramePr>
            <a:graphicFrameLocks/>
          </p:cNvGraphicFramePr>
          <p:nvPr/>
        </p:nvGraphicFramePr>
        <p:xfrm>
          <a:off x="5333999" y="1904683"/>
          <a:ext cx="6500496" cy="2479040"/>
        </p:xfrm>
        <a:graphic>
          <a:graphicData uri="http://schemas.openxmlformats.org/drawingml/2006/table">
            <a:tbl>
              <a:tblPr firstRow="1" bandRow="1">
                <a:tableStyleId>{5C22544A-7EE6-4342-B048-85BDC9FD1C3A}</a:tableStyleId>
              </a:tblPr>
              <a:tblGrid>
                <a:gridCol w="2166832">
                  <a:extLst>
                    <a:ext uri="{9D8B030D-6E8A-4147-A177-3AD203B41FA5}">
                      <a16:colId xmlns:a16="http://schemas.microsoft.com/office/drawing/2014/main" val="3048820698"/>
                    </a:ext>
                  </a:extLst>
                </a:gridCol>
                <a:gridCol w="2166832">
                  <a:extLst>
                    <a:ext uri="{9D8B030D-6E8A-4147-A177-3AD203B41FA5}">
                      <a16:colId xmlns:a16="http://schemas.microsoft.com/office/drawing/2014/main" val="3084195698"/>
                    </a:ext>
                  </a:extLst>
                </a:gridCol>
                <a:gridCol w="2166832">
                  <a:extLst>
                    <a:ext uri="{9D8B030D-6E8A-4147-A177-3AD203B41FA5}">
                      <a16:colId xmlns:a16="http://schemas.microsoft.com/office/drawing/2014/main" val="3975165101"/>
                    </a:ext>
                  </a:extLst>
                </a:gridCol>
              </a:tblGrid>
              <a:tr h="370840">
                <a:tc>
                  <a:txBody>
                    <a:bodyPr/>
                    <a:lstStyle/>
                    <a:p>
                      <a:pPr algn="l" fontAlgn="t"/>
                      <a:r>
                        <a:rPr lang="en-IN" dirty="0">
                          <a:solidFill>
                            <a:srgbClr val="000000"/>
                          </a:solidFill>
                          <a:effectLst/>
                          <a:latin typeface="times new roman" panose="02020603050405020304" pitchFamily="18" charset="0"/>
                        </a:rPr>
                        <a:t>ID</a:t>
                      </a:r>
                    </a:p>
                  </a:txBody>
                  <a:tcPr marL="76200" marR="76200" marT="76200" marB="76200"/>
                </a:tc>
                <a:tc>
                  <a:txBody>
                    <a:bodyPr/>
                    <a:lstStyle/>
                    <a:p>
                      <a:pPr algn="l" fontAlgn="t"/>
                      <a:r>
                        <a:rPr lang="en-IN">
                          <a:solidFill>
                            <a:srgbClr val="000000"/>
                          </a:solidFill>
                          <a:effectLst/>
                          <a:latin typeface="times new roman" panose="02020603050405020304" pitchFamily="18" charset="0"/>
                        </a:rPr>
                        <a:t>EMPLOYEE_NAME</a:t>
                      </a:r>
                    </a:p>
                  </a:txBody>
                  <a:tcPr marL="76200" marR="76200" marT="76200" marB="76200"/>
                </a:tc>
                <a:tc>
                  <a:txBody>
                    <a:bodyPr/>
                    <a:lstStyle/>
                    <a:p>
                      <a:pPr algn="l" fontAlgn="t"/>
                      <a:r>
                        <a:rPr lang="en-IN">
                          <a:solidFill>
                            <a:srgbClr val="000000"/>
                          </a:solidFill>
                          <a:effectLst/>
                          <a:latin typeface="times new roman" panose="02020603050405020304" pitchFamily="18" charset="0"/>
                        </a:rPr>
                        <a:t>SALARY</a:t>
                      </a:r>
                    </a:p>
                  </a:txBody>
                  <a:tcPr marL="76200" marR="76200" marT="76200" marB="76200"/>
                </a:tc>
                <a:extLst>
                  <a:ext uri="{0D108BD9-81ED-4DB2-BD59-A6C34878D82A}">
                    <a16:rowId xmlns:a16="http://schemas.microsoft.com/office/drawing/2014/main" val="1712834548"/>
                  </a:ext>
                </a:extLst>
              </a:tr>
              <a:tr h="370840">
                <a:tc>
                  <a:txBody>
                    <a:bodyPr/>
                    <a:lstStyle/>
                    <a:p>
                      <a:pPr algn="just" fontAlgn="t"/>
                      <a:r>
                        <a:rPr lang="en-IN">
                          <a:solidFill>
                            <a:srgbClr val="333333"/>
                          </a:solidFill>
                          <a:effectLst/>
                          <a:latin typeface="inter-regular"/>
                        </a:rPr>
                        <a:t>1</a:t>
                      </a:r>
                    </a:p>
                  </a:txBody>
                  <a:tcPr marL="50800" marR="50800" marT="50800" marB="50800"/>
                </a:tc>
                <a:tc>
                  <a:txBody>
                    <a:bodyPr/>
                    <a:lstStyle/>
                    <a:p>
                      <a:pPr algn="just" fontAlgn="t"/>
                      <a:r>
                        <a:rPr lang="en-IN">
                          <a:solidFill>
                            <a:srgbClr val="333333"/>
                          </a:solidFill>
                          <a:effectLst/>
                          <a:latin typeface="inter-regular"/>
                        </a:rPr>
                        <a:t>JACK REACHER</a:t>
                      </a:r>
                    </a:p>
                  </a:txBody>
                  <a:tcPr marL="50800" marR="50800" marT="50800" marB="50800"/>
                </a:tc>
                <a:tc>
                  <a:txBody>
                    <a:bodyPr/>
                    <a:lstStyle/>
                    <a:p>
                      <a:pPr algn="just" fontAlgn="t"/>
                      <a:r>
                        <a:rPr lang="en-IN">
                          <a:solidFill>
                            <a:srgbClr val="333333"/>
                          </a:solidFill>
                          <a:effectLst/>
                          <a:latin typeface="inter-regular"/>
                        </a:rPr>
                        <a:t>32000</a:t>
                      </a:r>
                    </a:p>
                  </a:txBody>
                  <a:tcPr marL="50800" marR="50800" marT="50800" marB="50800"/>
                </a:tc>
                <a:extLst>
                  <a:ext uri="{0D108BD9-81ED-4DB2-BD59-A6C34878D82A}">
                    <a16:rowId xmlns:a16="http://schemas.microsoft.com/office/drawing/2014/main" val="3441073510"/>
                  </a:ext>
                </a:extLst>
              </a:tr>
              <a:tr h="370840">
                <a:tc>
                  <a:txBody>
                    <a:bodyPr/>
                    <a:lstStyle/>
                    <a:p>
                      <a:pPr algn="just" fontAlgn="t"/>
                      <a:r>
                        <a:rPr lang="en-IN">
                          <a:solidFill>
                            <a:srgbClr val="333333"/>
                          </a:solidFill>
                          <a:effectLst/>
                          <a:latin typeface="inter-regular"/>
                        </a:rPr>
                        <a:t>2</a:t>
                      </a:r>
                    </a:p>
                  </a:txBody>
                  <a:tcPr marL="50800" marR="50800" marT="50800" marB="50800"/>
                </a:tc>
                <a:tc>
                  <a:txBody>
                    <a:bodyPr/>
                    <a:lstStyle/>
                    <a:p>
                      <a:pPr algn="just" fontAlgn="t"/>
                      <a:r>
                        <a:rPr lang="en-IN">
                          <a:solidFill>
                            <a:srgbClr val="333333"/>
                          </a:solidFill>
                          <a:effectLst/>
                          <a:latin typeface="inter-regular"/>
                        </a:rPr>
                        <a:t>PADMA MAHESHWARI</a:t>
                      </a:r>
                    </a:p>
                  </a:txBody>
                  <a:tcPr marL="50800" marR="50800" marT="50800" marB="50800"/>
                </a:tc>
                <a:tc>
                  <a:txBody>
                    <a:bodyPr/>
                    <a:lstStyle/>
                    <a:p>
                      <a:pPr algn="just" fontAlgn="t"/>
                      <a:r>
                        <a:rPr lang="en-IN">
                          <a:solidFill>
                            <a:srgbClr val="333333"/>
                          </a:solidFill>
                          <a:effectLst/>
                          <a:latin typeface="inter-regular"/>
                        </a:rPr>
                        <a:t>22000</a:t>
                      </a:r>
                    </a:p>
                  </a:txBody>
                  <a:tcPr marL="50800" marR="50800" marT="50800" marB="50800"/>
                </a:tc>
                <a:extLst>
                  <a:ext uri="{0D108BD9-81ED-4DB2-BD59-A6C34878D82A}">
                    <a16:rowId xmlns:a16="http://schemas.microsoft.com/office/drawing/2014/main" val="116556311"/>
                  </a:ext>
                </a:extLst>
              </a:tr>
              <a:tr h="370840">
                <a:tc>
                  <a:txBody>
                    <a:bodyPr/>
                    <a:lstStyle/>
                    <a:p>
                      <a:pPr algn="just" fontAlgn="t"/>
                      <a:r>
                        <a:rPr lang="en-IN" dirty="0">
                          <a:solidFill>
                            <a:srgbClr val="333333"/>
                          </a:solidFill>
                          <a:effectLst/>
                          <a:latin typeface="inter-regular"/>
                        </a:rPr>
                        <a:t>3</a:t>
                      </a:r>
                    </a:p>
                  </a:txBody>
                  <a:tcPr marL="50800" marR="50800" marT="50800" marB="50800"/>
                </a:tc>
                <a:tc>
                  <a:txBody>
                    <a:bodyPr/>
                    <a:lstStyle/>
                    <a:p>
                      <a:pPr algn="just" fontAlgn="t"/>
                      <a:r>
                        <a:rPr lang="en-IN">
                          <a:solidFill>
                            <a:srgbClr val="333333"/>
                          </a:solidFill>
                          <a:effectLst/>
                          <a:latin typeface="inter-regular"/>
                        </a:rPr>
                        <a:t>JOE PETRA</a:t>
                      </a:r>
                    </a:p>
                  </a:txBody>
                  <a:tcPr marL="50800" marR="50800" marT="50800" marB="50800"/>
                </a:tc>
                <a:tc>
                  <a:txBody>
                    <a:bodyPr/>
                    <a:lstStyle/>
                    <a:p>
                      <a:pPr algn="just" fontAlgn="t"/>
                      <a:r>
                        <a:rPr lang="en-IN">
                          <a:solidFill>
                            <a:srgbClr val="333333"/>
                          </a:solidFill>
                          <a:effectLst/>
                          <a:latin typeface="inter-regular"/>
                        </a:rPr>
                        <a:t>41000</a:t>
                      </a:r>
                    </a:p>
                  </a:txBody>
                  <a:tcPr marL="50800" marR="50800" marT="50800" marB="50800"/>
                </a:tc>
                <a:extLst>
                  <a:ext uri="{0D108BD9-81ED-4DB2-BD59-A6C34878D82A}">
                    <a16:rowId xmlns:a16="http://schemas.microsoft.com/office/drawing/2014/main" val="2663807058"/>
                  </a:ext>
                </a:extLst>
              </a:tr>
              <a:tr h="370840">
                <a:tc>
                  <a:txBody>
                    <a:bodyPr/>
                    <a:lstStyle/>
                    <a:p>
                      <a:pPr algn="just" fontAlgn="t"/>
                      <a:r>
                        <a:rPr lang="en-IN">
                          <a:solidFill>
                            <a:srgbClr val="333333"/>
                          </a:solidFill>
                          <a:effectLst/>
                          <a:latin typeface="inter-regular"/>
                        </a:rPr>
                        <a:t>4</a:t>
                      </a:r>
                    </a:p>
                  </a:txBody>
                  <a:tcPr marL="50800" marR="50800" marT="50800" marB="50800"/>
                </a:tc>
                <a:tc>
                  <a:txBody>
                    <a:bodyPr/>
                    <a:lstStyle/>
                    <a:p>
                      <a:pPr algn="just" fontAlgn="t"/>
                      <a:r>
                        <a:rPr lang="en-IN">
                          <a:solidFill>
                            <a:srgbClr val="333333"/>
                          </a:solidFill>
                          <a:effectLst/>
                          <a:latin typeface="inter-regular"/>
                        </a:rPr>
                        <a:t>AMBUJ AGRAWAL</a:t>
                      </a:r>
                    </a:p>
                  </a:txBody>
                  <a:tcPr marL="50800" marR="50800" marT="50800" marB="50800"/>
                </a:tc>
                <a:tc>
                  <a:txBody>
                    <a:bodyPr/>
                    <a:lstStyle/>
                    <a:p>
                      <a:pPr algn="just" fontAlgn="t"/>
                      <a:r>
                        <a:rPr lang="en-IN" dirty="0">
                          <a:solidFill>
                            <a:srgbClr val="333333"/>
                          </a:solidFill>
                          <a:effectLst/>
                          <a:latin typeface="inter-regular"/>
                        </a:rPr>
                        <a:t>21000</a:t>
                      </a:r>
                    </a:p>
                  </a:txBody>
                  <a:tcPr marL="50800" marR="50800" marT="50800" marB="50800"/>
                </a:tc>
                <a:extLst>
                  <a:ext uri="{0D108BD9-81ED-4DB2-BD59-A6C34878D82A}">
                    <a16:rowId xmlns:a16="http://schemas.microsoft.com/office/drawing/2014/main" val="30660632"/>
                  </a:ext>
                </a:extLst>
              </a:tr>
            </a:tbl>
          </a:graphicData>
        </a:graphic>
      </p:graphicFrame>
    </p:spTree>
    <p:extLst>
      <p:ext uri="{BB962C8B-B14F-4D97-AF65-F5344CB8AC3E}">
        <p14:creationId xmlns:p14="http://schemas.microsoft.com/office/powerpoint/2010/main" val="2233473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F6E7E83-4984-5322-CDF2-90878B94C6B4}"/>
              </a:ext>
            </a:extLst>
          </p:cNvPr>
          <p:cNvSpPr>
            <a:spLocks noGrp="1"/>
          </p:cNvSpPr>
          <p:nvPr>
            <p:ph idx="1"/>
          </p:nvPr>
        </p:nvSpPr>
        <p:spPr>
          <a:xfrm>
            <a:off x="172720" y="508000"/>
            <a:ext cx="12019280" cy="3454400"/>
          </a:xfrm>
        </p:spPr>
        <p:txBody>
          <a:bodyPr>
            <a:normAutofit fontScale="77500" lnSpcReduction="20000"/>
          </a:bodyPr>
          <a:lstStyle/>
          <a:p>
            <a:pPr marL="0" indent="0">
              <a:buNone/>
            </a:pPr>
            <a:r>
              <a:rPr lang="en-US" sz="2000" b="1" dirty="0">
                <a:solidFill>
                  <a:srgbClr val="0070C0"/>
                </a:solidFill>
                <a:effectLst>
                  <a:outerShdw blurRad="38100" dist="38100" dir="2700000" algn="tl">
                    <a:srgbClr val="000000">
                      <a:alpha val="43137"/>
                    </a:srgbClr>
                  </a:outerShdw>
                </a:effectLst>
                <a:latin typeface="Georgia" panose="02040502050405020303" pitchFamily="18" charset="0"/>
              </a:rPr>
              <a:t>SQL SUM EXAMPLE with SQL GROUP BY:</a:t>
            </a:r>
          </a:p>
          <a:p>
            <a:pPr marL="0" indent="0">
              <a:buNone/>
            </a:pPr>
            <a:r>
              <a:rPr lang="en-US" dirty="0">
                <a:latin typeface="Georgia" panose="02040502050405020303" pitchFamily="18" charset="0"/>
              </a:rPr>
              <a:t>Sometimes there is a need to use the SQL GROUP BY statement with the SQL SUM function.</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For example, we could also use the SQL SUM function to return the name of department and the total sales related to department.</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SELECT department, SUM (sales) AS "Total Sales"  </a:t>
            </a:r>
          </a:p>
          <a:p>
            <a:pPr marL="0" indent="0">
              <a:buNone/>
            </a:pPr>
            <a:r>
              <a:rPr lang="en-US" dirty="0">
                <a:latin typeface="Georgia" panose="02040502050405020303" pitchFamily="18" charset="0"/>
              </a:rPr>
              <a:t>FROM </a:t>
            </a:r>
            <a:r>
              <a:rPr lang="en-US" dirty="0" err="1">
                <a:latin typeface="Georgia" panose="02040502050405020303" pitchFamily="18" charset="0"/>
              </a:rPr>
              <a:t>order_details</a:t>
            </a:r>
            <a:r>
              <a:rPr lang="en-US" dirty="0">
                <a:latin typeface="Georgia" panose="02040502050405020303" pitchFamily="18" charset="0"/>
              </a:rPr>
              <a:t>  </a:t>
            </a:r>
          </a:p>
          <a:p>
            <a:pPr marL="0" indent="0">
              <a:buNone/>
            </a:pPr>
            <a:r>
              <a:rPr lang="en-US" dirty="0">
                <a:latin typeface="Georgia" panose="02040502050405020303" pitchFamily="18" charset="0"/>
              </a:rPr>
              <a:t>GROUP BY department; </a:t>
            </a:r>
            <a:endParaRPr lang="en-IN" dirty="0">
              <a:latin typeface="Georgia" panose="02040502050405020303" pitchFamily="18" charset="0"/>
            </a:endParaRPr>
          </a:p>
        </p:txBody>
      </p:sp>
      <p:graphicFrame>
        <p:nvGraphicFramePr>
          <p:cNvPr id="7" name="Table 7">
            <a:extLst>
              <a:ext uri="{FF2B5EF4-FFF2-40B4-BE49-F238E27FC236}">
                <a16:creationId xmlns:a16="http://schemas.microsoft.com/office/drawing/2014/main" id="{3A6E3091-FC90-3B07-97F5-73FF95869F67}"/>
              </a:ext>
            </a:extLst>
          </p:cNvPr>
          <p:cNvGraphicFramePr>
            <a:graphicFrameLocks noGrp="1"/>
          </p:cNvGraphicFramePr>
          <p:nvPr/>
        </p:nvGraphicFramePr>
        <p:xfrm>
          <a:off x="5212080" y="2121746"/>
          <a:ext cx="6207760" cy="2580640"/>
        </p:xfrm>
        <a:graphic>
          <a:graphicData uri="http://schemas.openxmlformats.org/drawingml/2006/table">
            <a:tbl>
              <a:tblPr firstRow="1" bandRow="1">
                <a:tableStyleId>{5C22544A-7EE6-4342-B048-85BDC9FD1C3A}</a:tableStyleId>
              </a:tblPr>
              <a:tblGrid>
                <a:gridCol w="1551940">
                  <a:extLst>
                    <a:ext uri="{9D8B030D-6E8A-4147-A177-3AD203B41FA5}">
                      <a16:colId xmlns:a16="http://schemas.microsoft.com/office/drawing/2014/main" val="460917281"/>
                    </a:ext>
                  </a:extLst>
                </a:gridCol>
                <a:gridCol w="1551940">
                  <a:extLst>
                    <a:ext uri="{9D8B030D-6E8A-4147-A177-3AD203B41FA5}">
                      <a16:colId xmlns:a16="http://schemas.microsoft.com/office/drawing/2014/main" val="3132387218"/>
                    </a:ext>
                  </a:extLst>
                </a:gridCol>
                <a:gridCol w="1551940">
                  <a:extLst>
                    <a:ext uri="{9D8B030D-6E8A-4147-A177-3AD203B41FA5}">
                      <a16:colId xmlns:a16="http://schemas.microsoft.com/office/drawing/2014/main" val="1965388841"/>
                    </a:ext>
                  </a:extLst>
                </a:gridCol>
                <a:gridCol w="1551940">
                  <a:extLst>
                    <a:ext uri="{9D8B030D-6E8A-4147-A177-3AD203B41FA5}">
                      <a16:colId xmlns:a16="http://schemas.microsoft.com/office/drawing/2014/main" val="1215444968"/>
                    </a:ext>
                  </a:extLst>
                </a:gridCol>
              </a:tblGrid>
              <a:tr h="494454">
                <a:tc>
                  <a:txBody>
                    <a:bodyPr/>
                    <a:lstStyle/>
                    <a:p>
                      <a:pPr algn="l" fontAlgn="t"/>
                      <a:r>
                        <a:rPr lang="en-IN" dirty="0">
                          <a:solidFill>
                            <a:srgbClr val="000000"/>
                          </a:solidFill>
                          <a:effectLst/>
                          <a:latin typeface="times new roman" panose="02020603050405020304" pitchFamily="18" charset="0"/>
                        </a:rPr>
                        <a:t>ID</a:t>
                      </a:r>
                    </a:p>
                  </a:txBody>
                  <a:tcPr marL="76200" marR="76200" marT="76200" marB="76200"/>
                </a:tc>
                <a:tc>
                  <a:txBody>
                    <a:bodyPr/>
                    <a:lstStyle/>
                    <a:p>
                      <a:pPr algn="l" fontAlgn="t"/>
                      <a:r>
                        <a:rPr lang="en-IN">
                          <a:solidFill>
                            <a:srgbClr val="000000"/>
                          </a:solidFill>
                          <a:effectLst/>
                          <a:latin typeface="times new roman" panose="02020603050405020304" pitchFamily="18" charset="0"/>
                        </a:rPr>
                        <a:t>DEPARTMENT</a:t>
                      </a:r>
                    </a:p>
                  </a:txBody>
                  <a:tcPr marL="76200" marR="76200" marT="76200" marB="76200"/>
                </a:tc>
                <a:tc>
                  <a:txBody>
                    <a:bodyPr/>
                    <a:lstStyle/>
                    <a:p>
                      <a:pPr algn="l" fontAlgn="t"/>
                      <a:r>
                        <a:rPr lang="en-IN">
                          <a:solidFill>
                            <a:srgbClr val="000000"/>
                          </a:solidFill>
                          <a:effectLst/>
                          <a:latin typeface="times new roman" panose="02020603050405020304" pitchFamily="18" charset="0"/>
                        </a:rPr>
                        <a:t>DATE</a:t>
                      </a:r>
                    </a:p>
                  </a:txBody>
                  <a:tcPr marL="76200" marR="76200" marT="76200" marB="76200"/>
                </a:tc>
                <a:tc>
                  <a:txBody>
                    <a:bodyPr/>
                    <a:lstStyle/>
                    <a:p>
                      <a:pPr algn="l" fontAlgn="t"/>
                      <a:r>
                        <a:rPr lang="en-IN">
                          <a:solidFill>
                            <a:srgbClr val="000000"/>
                          </a:solidFill>
                          <a:effectLst/>
                          <a:latin typeface="times new roman" panose="02020603050405020304" pitchFamily="18" charset="0"/>
                        </a:rPr>
                        <a:t>DAILY SALES</a:t>
                      </a:r>
                    </a:p>
                  </a:txBody>
                  <a:tcPr marL="76200" marR="76200" marT="76200" marB="76200"/>
                </a:tc>
                <a:extLst>
                  <a:ext uri="{0D108BD9-81ED-4DB2-BD59-A6C34878D82A}">
                    <a16:rowId xmlns:a16="http://schemas.microsoft.com/office/drawing/2014/main" val="1686233879"/>
                  </a:ext>
                </a:extLst>
              </a:tr>
              <a:tr h="370840">
                <a:tc>
                  <a:txBody>
                    <a:bodyPr/>
                    <a:lstStyle/>
                    <a:p>
                      <a:pPr algn="just" fontAlgn="t"/>
                      <a:r>
                        <a:rPr lang="en-IN">
                          <a:solidFill>
                            <a:srgbClr val="333333"/>
                          </a:solidFill>
                          <a:effectLst/>
                          <a:latin typeface="inter-regular"/>
                        </a:rPr>
                        <a:t>1</a:t>
                      </a:r>
                    </a:p>
                  </a:txBody>
                  <a:tcPr marL="50800" marR="50800" marT="50800" marB="50800"/>
                </a:tc>
                <a:tc>
                  <a:txBody>
                    <a:bodyPr/>
                    <a:lstStyle/>
                    <a:p>
                      <a:pPr algn="just" fontAlgn="t"/>
                      <a:r>
                        <a:rPr lang="en-IN">
                          <a:solidFill>
                            <a:srgbClr val="333333"/>
                          </a:solidFill>
                          <a:effectLst/>
                          <a:latin typeface="inter-regular"/>
                        </a:rPr>
                        <a:t>Mechanical</a:t>
                      </a:r>
                    </a:p>
                  </a:txBody>
                  <a:tcPr marL="50800" marR="50800" marT="50800" marB="50800"/>
                </a:tc>
                <a:tc>
                  <a:txBody>
                    <a:bodyPr/>
                    <a:lstStyle/>
                    <a:p>
                      <a:pPr algn="just" fontAlgn="t"/>
                      <a:r>
                        <a:rPr lang="en-IN">
                          <a:solidFill>
                            <a:srgbClr val="333333"/>
                          </a:solidFill>
                          <a:effectLst/>
                          <a:latin typeface="inter-regular"/>
                        </a:rPr>
                        <a:t>2012-08-13</a:t>
                      </a:r>
                    </a:p>
                  </a:txBody>
                  <a:tcPr marL="50800" marR="50800" marT="50800" marB="50800"/>
                </a:tc>
                <a:tc>
                  <a:txBody>
                    <a:bodyPr/>
                    <a:lstStyle/>
                    <a:p>
                      <a:pPr algn="just" fontAlgn="t"/>
                      <a:r>
                        <a:rPr lang="en-IN">
                          <a:solidFill>
                            <a:srgbClr val="333333"/>
                          </a:solidFill>
                          <a:effectLst/>
                          <a:latin typeface="inter-regular"/>
                        </a:rPr>
                        <a:t>360</a:t>
                      </a:r>
                    </a:p>
                  </a:txBody>
                  <a:tcPr marL="50800" marR="50800" marT="50800" marB="50800"/>
                </a:tc>
                <a:extLst>
                  <a:ext uri="{0D108BD9-81ED-4DB2-BD59-A6C34878D82A}">
                    <a16:rowId xmlns:a16="http://schemas.microsoft.com/office/drawing/2014/main" val="1136138394"/>
                  </a:ext>
                </a:extLst>
              </a:tr>
              <a:tr h="370840">
                <a:tc>
                  <a:txBody>
                    <a:bodyPr/>
                    <a:lstStyle/>
                    <a:p>
                      <a:pPr algn="just" fontAlgn="t"/>
                      <a:r>
                        <a:rPr lang="en-IN">
                          <a:solidFill>
                            <a:srgbClr val="333333"/>
                          </a:solidFill>
                          <a:effectLst/>
                          <a:latin typeface="inter-regular"/>
                        </a:rPr>
                        <a:t>2</a:t>
                      </a:r>
                    </a:p>
                  </a:txBody>
                  <a:tcPr marL="50800" marR="50800" marT="50800" marB="50800"/>
                </a:tc>
                <a:tc>
                  <a:txBody>
                    <a:bodyPr/>
                    <a:lstStyle/>
                    <a:p>
                      <a:pPr algn="just" fontAlgn="t"/>
                      <a:r>
                        <a:rPr lang="en-IN">
                          <a:solidFill>
                            <a:srgbClr val="333333"/>
                          </a:solidFill>
                          <a:effectLst/>
                          <a:latin typeface="inter-regular"/>
                        </a:rPr>
                        <a:t>Electrical</a:t>
                      </a:r>
                    </a:p>
                  </a:txBody>
                  <a:tcPr marL="50800" marR="50800" marT="50800" marB="50800"/>
                </a:tc>
                <a:tc>
                  <a:txBody>
                    <a:bodyPr/>
                    <a:lstStyle/>
                    <a:p>
                      <a:pPr algn="just" fontAlgn="t"/>
                      <a:r>
                        <a:rPr lang="en-IN">
                          <a:solidFill>
                            <a:srgbClr val="333333"/>
                          </a:solidFill>
                          <a:effectLst/>
                          <a:latin typeface="inter-regular"/>
                        </a:rPr>
                        <a:t>2012-08-13</a:t>
                      </a:r>
                    </a:p>
                  </a:txBody>
                  <a:tcPr marL="50800" marR="50800" marT="50800" marB="50800"/>
                </a:tc>
                <a:tc>
                  <a:txBody>
                    <a:bodyPr/>
                    <a:lstStyle/>
                    <a:p>
                      <a:pPr algn="just" fontAlgn="t"/>
                      <a:r>
                        <a:rPr lang="en-IN">
                          <a:solidFill>
                            <a:srgbClr val="333333"/>
                          </a:solidFill>
                          <a:effectLst/>
                          <a:latin typeface="inter-regular"/>
                        </a:rPr>
                        <a:t>100</a:t>
                      </a:r>
                    </a:p>
                  </a:txBody>
                  <a:tcPr marL="50800" marR="50800" marT="50800" marB="50800"/>
                </a:tc>
                <a:extLst>
                  <a:ext uri="{0D108BD9-81ED-4DB2-BD59-A6C34878D82A}">
                    <a16:rowId xmlns:a16="http://schemas.microsoft.com/office/drawing/2014/main" val="3391018218"/>
                  </a:ext>
                </a:extLst>
              </a:tr>
              <a:tr h="370840">
                <a:tc>
                  <a:txBody>
                    <a:bodyPr/>
                    <a:lstStyle/>
                    <a:p>
                      <a:pPr algn="just" fontAlgn="t"/>
                      <a:r>
                        <a:rPr lang="en-IN" dirty="0">
                          <a:solidFill>
                            <a:srgbClr val="333333"/>
                          </a:solidFill>
                          <a:effectLst/>
                          <a:latin typeface="inter-regular"/>
                        </a:rPr>
                        <a:t>2</a:t>
                      </a:r>
                    </a:p>
                  </a:txBody>
                  <a:tcPr marL="50800" marR="50800" marT="50800" marB="50800"/>
                </a:tc>
                <a:tc>
                  <a:txBody>
                    <a:bodyPr/>
                    <a:lstStyle/>
                    <a:p>
                      <a:pPr algn="just" fontAlgn="t"/>
                      <a:r>
                        <a:rPr lang="en-IN" dirty="0">
                          <a:solidFill>
                            <a:srgbClr val="333333"/>
                          </a:solidFill>
                          <a:effectLst/>
                          <a:latin typeface="inter-regular"/>
                        </a:rPr>
                        <a:t>Electrical</a:t>
                      </a:r>
                    </a:p>
                  </a:txBody>
                  <a:tcPr marL="50800" marR="50800" marT="50800" marB="50800"/>
                </a:tc>
                <a:tc>
                  <a:txBody>
                    <a:bodyPr/>
                    <a:lstStyle/>
                    <a:p>
                      <a:pPr algn="just" fontAlgn="t"/>
                      <a:r>
                        <a:rPr lang="en-IN">
                          <a:solidFill>
                            <a:srgbClr val="333333"/>
                          </a:solidFill>
                          <a:effectLst/>
                          <a:latin typeface="inter-regular"/>
                        </a:rPr>
                        <a:t>2012-08-14</a:t>
                      </a:r>
                    </a:p>
                  </a:txBody>
                  <a:tcPr marL="50800" marR="50800" marT="50800" marB="50800"/>
                </a:tc>
                <a:tc>
                  <a:txBody>
                    <a:bodyPr/>
                    <a:lstStyle/>
                    <a:p>
                      <a:pPr algn="just" fontAlgn="t"/>
                      <a:r>
                        <a:rPr lang="en-IN">
                          <a:solidFill>
                            <a:srgbClr val="333333"/>
                          </a:solidFill>
                          <a:effectLst/>
                          <a:latin typeface="inter-regular"/>
                        </a:rPr>
                        <a:t>110</a:t>
                      </a:r>
                    </a:p>
                  </a:txBody>
                  <a:tcPr marL="50800" marR="50800" marT="50800" marB="50800"/>
                </a:tc>
                <a:extLst>
                  <a:ext uri="{0D108BD9-81ED-4DB2-BD59-A6C34878D82A}">
                    <a16:rowId xmlns:a16="http://schemas.microsoft.com/office/drawing/2014/main" val="801357412"/>
                  </a:ext>
                </a:extLst>
              </a:tr>
              <a:tr h="370840">
                <a:tc>
                  <a:txBody>
                    <a:bodyPr/>
                    <a:lstStyle/>
                    <a:p>
                      <a:pPr algn="just" fontAlgn="t"/>
                      <a:r>
                        <a:rPr lang="en-IN">
                          <a:solidFill>
                            <a:srgbClr val="333333"/>
                          </a:solidFill>
                          <a:effectLst/>
                          <a:latin typeface="inter-regular"/>
                        </a:rPr>
                        <a:t>3</a:t>
                      </a:r>
                    </a:p>
                  </a:txBody>
                  <a:tcPr marL="50800" marR="50800" marT="50800" marB="50800"/>
                </a:tc>
                <a:tc>
                  <a:txBody>
                    <a:bodyPr/>
                    <a:lstStyle/>
                    <a:p>
                      <a:pPr algn="just" fontAlgn="t"/>
                      <a:r>
                        <a:rPr lang="en-IN">
                          <a:solidFill>
                            <a:srgbClr val="333333"/>
                          </a:solidFill>
                          <a:effectLst/>
                          <a:latin typeface="inter-regular"/>
                        </a:rPr>
                        <a:t>Electronics</a:t>
                      </a:r>
                    </a:p>
                  </a:txBody>
                  <a:tcPr marL="50800" marR="50800" marT="50800" marB="50800"/>
                </a:tc>
                <a:tc>
                  <a:txBody>
                    <a:bodyPr/>
                    <a:lstStyle/>
                    <a:p>
                      <a:pPr algn="just" fontAlgn="t"/>
                      <a:r>
                        <a:rPr lang="en-IN">
                          <a:solidFill>
                            <a:srgbClr val="333333"/>
                          </a:solidFill>
                          <a:effectLst/>
                          <a:latin typeface="inter-regular"/>
                        </a:rPr>
                        <a:t>2012-08-13</a:t>
                      </a:r>
                    </a:p>
                  </a:txBody>
                  <a:tcPr marL="50800" marR="50800" marT="50800" marB="50800"/>
                </a:tc>
                <a:tc>
                  <a:txBody>
                    <a:bodyPr/>
                    <a:lstStyle/>
                    <a:p>
                      <a:pPr algn="just" fontAlgn="t"/>
                      <a:r>
                        <a:rPr lang="en-IN">
                          <a:solidFill>
                            <a:srgbClr val="333333"/>
                          </a:solidFill>
                          <a:effectLst/>
                          <a:latin typeface="inter-regular"/>
                        </a:rPr>
                        <a:t>150</a:t>
                      </a:r>
                    </a:p>
                  </a:txBody>
                  <a:tcPr marL="50800" marR="50800" marT="50800" marB="50800"/>
                </a:tc>
                <a:extLst>
                  <a:ext uri="{0D108BD9-81ED-4DB2-BD59-A6C34878D82A}">
                    <a16:rowId xmlns:a16="http://schemas.microsoft.com/office/drawing/2014/main" val="1379386403"/>
                  </a:ext>
                </a:extLst>
              </a:tr>
              <a:tr h="370840">
                <a:tc>
                  <a:txBody>
                    <a:bodyPr/>
                    <a:lstStyle/>
                    <a:p>
                      <a:pPr algn="just" fontAlgn="t"/>
                      <a:r>
                        <a:rPr lang="en-IN" dirty="0">
                          <a:solidFill>
                            <a:srgbClr val="333333"/>
                          </a:solidFill>
                          <a:effectLst/>
                          <a:latin typeface="inter-regular"/>
                        </a:rPr>
                        <a:t>3</a:t>
                      </a:r>
                    </a:p>
                  </a:txBody>
                  <a:tcPr marL="50800" marR="50800" marT="50800" marB="50800"/>
                </a:tc>
                <a:tc>
                  <a:txBody>
                    <a:bodyPr/>
                    <a:lstStyle/>
                    <a:p>
                      <a:pPr algn="just" fontAlgn="t"/>
                      <a:r>
                        <a:rPr lang="en-IN" dirty="0">
                          <a:solidFill>
                            <a:srgbClr val="333333"/>
                          </a:solidFill>
                          <a:effectLst/>
                          <a:latin typeface="inter-regular"/>
                        </a:rPr>
                        <a:t>Electronics</a:t>
                      </a:r>
                    </a:p>
                  </a:txBody>
                  <a:tcPr marL="50800" marR="50800" marT="50800" marB="50800"/>
                </a:tc>
                <a:tc>
                  <a:txBody>
                    <a:bodyPr/>
                    <a:lstStyle/>
                    <a:p>
                      <a:pPr algn="just" fontAlgn="t"/>
                      <a:r>
                        <a:rPr lang="en-IN">
                          <a:solidFill>
                            <a:srgbClr val="333333"/>
                          </a:solidFill>
                          <a:effectLst/>
                          <a:latin typeface="inter-regular"/>
                        </a:rPr>
                        <a:t>2012-08-14</a:t>
                      </a:r>
                    </a:p>
                  </a:txBody>
                  <a:tcPr marL="50800" marR="50800" marT="50800" marB="50800"/>
                </a:tc>
                <a:tc>
                  <a:txBody>
                    <a:bodyPr/>
                    <a:lstStyle/>
                    <a:p>
                      <a:pPr algn="just" fontAlgn="t"/>
                      <a:r>
                        <a:rPr lang="en-IN" dirty="0">
                          <a:solidFill>
                            <a:srgbClr val="333333"/>
                          </a:solidFill>
                          <a:effectLst/>
                          <a:latin typeface="inter-regular"/>
                        </a:rPr>
                        <a:t>170</a:t>
                      </a:r>
                    </a:p>
                  </a:txBody>
                  <a:tcPr marL="50800" marR="50800" marT="50800" marB="50800"/>
                </a:tc>
                <a:extLst>
                  <a:ext uri="{0D108BD9-81ED-4DB2-BD59-A6C34878D82A}">
                    <a16:rowId xmlns:a16="http://schemas.microsoft.com/office/drawing/2014/main" val="341984317"/>
                  </a:ext>
                </a:extLst>
              </a:tr>
            </a:tbl>
          </a:graphicData>
        </a:graphic>
      </p:graphicFrame>
      <p:graphicFrame>
        <p:nvGraphicFramePr>
          <p:cNvPr id="8" name="Table 8">
            <a:extLst>
              <a:ext uri="{FF2B5EF4-FFF2-40B4-BE49-F238E27FC236}">
                <a16:creationId xmlns:a16="http://schemas.microsoft.com/office/drawing/2014/main" id="{2EB7DA9A-0971-B89E-2648-FAF6FF18D2F7}"/>
              </a:ext>
            </a:extLst>
          </p:cNvPr>
          <p:cNvGraphicFramePr>
            <a:graphicFrameLocks noGrp="1"/>
          </p:cNvGraphicFramePr>
          <p:nvPr/>
        </p:nvGraphicFramePr>
        <p:xfrm>
          <a:off x="1148080" y="5088466"/>
          <a:ext cx="8128000" cy="15544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604886926"/>
                    </a:ext>
                  </a:extLst>
                </a:gridCol>
                <a:gridCol w="4064000">
                  <a:extLst>
                    <a:ext uri="{9D8B030D-6E8A-4147-A177-3AD203B41FA5}">
                      <a16:colId xmlns:a16="http://schemas.microsoft.com/office/drawing/2014/main" val="3045475889"/>
                    </a:ext>
                  </a:extLst>
                </a:gridCol>
              </a:tblGrid>
              <a:tr h="370840">
                <a:tc>
                  <a:txBody>
                    <a:bodyPr/>
                    <a:lstStyle/>
                    <a:p>
                      <a:pPr algn="l" fontAlgn="t"/>
                      <a:r>
                        <a:rPr lang="en-IN" dirty="0">
                          <a:solidFill>
                            <a:srgbClr val="000000"/>
                          </a:solidFill>
                          <a:effectLst/>
                          <a:latin typeface="times new roman" panose="02020603050405020304" pitchFamily="18" charset="0"/>
                        </a:rPr>
                        <a:t>DEPARTMENT</a:t>
                      </a:r>
                    </a:p>
                  </a:txBody>
                  <a:tcPr marL="76200" marR="76200" marT="76200" marB="76200"/>
                </a:tc>
                <a:tc>
                  <a:txBody>
                    <a:bodyPr/>
                    <a:lstStyle/>
                    <a:p>
                      <a:pPr algn="l" fontAlgn="t"/>
                      <a:r>
                        <a:rPr lang="en-IN">
                          <a:solidFill>
                            <a:srgbClr val="000000"/>
                          </a:solidFill>
                          <a:effectLst/>
                          <a:latin typeface="times new roman" panose="02020603050405020304" pitchFamily="18" charset="0"/>
                        </a:rPr>
                        <a:t>SUM(DAILY SALES)</a:t>
                      </a:r>
                    </a:p>
                  </a:txBody>
                  <a:tcPr marL="76200" marR="76200" marT="76200" marB="76200"/>
                </a:tc>
                <a:extLst>
                  <a:ext uri="{0D108BD9-81ED-4DB2-BD59-A6C34878D82A}">
                    <a16:rowId xmlns:a16="http://schemas.microsoft.com/office/drawing/2014/main" val="2502434478"/>
                  </a:ext>
                </a:extLst>
              </a:tr>
              <a:tr h="370840">
                <a:tc>
                  <a:txBody>
                    <a:bodyPr/>
                    <a:lstStyle/>
                    <a:p>
                      <a:pPr algn="just" fontAlgn="t"/>
                      <a:r>
                        <a:rPr lang="en-IN">
                          <a:solidFill>
                            <a:srgbClr val="333333"/>
                          </a:solidFill>
                          <a:effectLst/>
                          <a:latin typeface="inter-regular"/>
                        </a:rPr>
                        <a:t>Mechanical</a:t>
                      </a:r>
                    </a:p>
                  </a:txBody>
                  <a:tcPr marL="50800" marR="50800" marT="50800" marB="50800"/>
                </a:tc>
                <a:tc>
                  <a:txBody>
                    <a:bodyPr/>
                    <a:lstStyle/>
                    <a:p>
                      <a:pPr algn="just" fontAlgn="t"/>
                      <a:r>
                        <a:rPr lang="en-IN">
                          <a:solidFill>
                            <a:srgbClr val="333333"/>
                          </a:solidFill>
                          <a:effectLst/>
                          <a:latin typeface="inter-regular"/>
                        </a:rPr>
                        <a:t>360</a:t>
                      </a:r>
                    </a:p>
                  </a:txBody>
                  <a:tcPr marL="50800" marR="50800" marT="50800" marB="50800"/>
                </a:tc>
                <a:extLst>
                  <a:ext uri="{0D108BD9-81ED-4DB2-BD59-A6C34878D82A}">
                    <a16:rowId xmlns:a16="http://schemas.microsoft.com/office/drawing/2014/main" val="1359748000"/>
                  </a:ext>
                </a:extLst>
              </a:tr>
              <a:tr h="370840">
                <a:tc>
                  <a:txBody>
                    <a:bodyPr/>
                    <a:lstStyle/>
                    <a:p>
                      <a:pPr algn="just" fontAlgn="t"/>
                      <a:r>
                        <a:rPr lang="en-IN">
                          <a:solidFill>
                            <a:srgbClr val="333333"/>
                          </a:solidFill>
                          <a:effectLst/>
                          <a:latin typeface="inter-regular"/>
                        </a:rPr>
                        <a:t>Electrical</a:t>
                      </a:r>
                    </a:p>
                  </a:txBody>
                  <a:tcPr marL="50800" marR="50800" marT="50800" marB="50800"/>
                </a:tc>
                <a:tc>
                  <a:txBody>
                    <a:bodyPr/>
                    <a:lstStyle/>
                    <a:p>
                      <a:pPr algn="just" fontAlgn="t"/>
                      <a:r>
                        <a:rPr lang="en-IN">
                          <a:solidFill>
                            <a:srgbClr val="333333"/>
                          </a:solidFill>
                          <a:effectLst/>
                          <a:latin typeface="inter-regular"/>
                        </a:rPr>
                        <a:t>210</a:t>
                      </a:r>
                    </a:p>
                  </a:txBody>
                  <a:tcPr marL="50800" marR="50800" marT="50800" marB="50800"/>
                </a:tc>
                <a:extLst>
                  <a:ext uri="{0D108BD9-81ED-4DB2-BD59-A6C34878D82A}">
                    <a16:rowId xmlns:a16="http://schemas.microsoft.com/office/drawing/2014/main" val="3707758547"/>
                  </a:ext>
                </a:extLst>
              </a:tr>
              <a:tr h="370840">
                <a:tc>
                  <a:txBody>
                    <a:bodyPr/>
                    <a:lstStyle/>
                    <a:p>
                      <a:pPr algn="just" fontAlgn="t"/>
                      <a:r>
                        <a:rPr lang="en-IN">
                          <a:solidFill>
                            <a:srgbClr val="333333"/>
                          </a:solidFill>
                          <a:effectLst/>
                          <a:latin typeface="inter-regular"/>
                        </a:rPr>
                        <a:t>electronics</a:t>
                      </a:r>
                    </a:p>
                  </a:txBody>
                  <a:tcPr marL="50800" marR="50800" marT="50800" marB="50800"/>
                </a:tc>
                <a:tc>
                  <a:txBody>
                    <a:bodyPr/>
                    <a:lstStyle/>
                    <a:p>
                      <a:pPr algn="just" fontAlgn="t"/>
                      <a:r>
                        <a:rPr lang="en-IN" dirty="0">
                          <a:solidFill>
                            <a:srgbClr val="333333"/>
                          </a:solidFill>
                          <a:effectLst/>
                          <a:latin typeface="inter-regular"/>
                        </a:rPr>
                        <a:t>320</a:t>
                      </a:r>
                    </a:p>
                  </a:txBody>
                  <a:tcPr marL="50800" marR="50800" marT="50800" marB="50800"/>
                </a:tc>
                <a:extLst>
                  <a:ext uri="{0D108BD9-81ED-4DB2-BD59-A6C34878D82A}">
                    <a16:rowId xmlns:a16="http://schemas.microsoft.com/office/drawing/2014/main" val="2972334002"/>
                  </a:ext>
                </a:extLst>
              </a:tr>
            </a:tbl>
          </a:graphicData>
        </a:graphic>
      </p:graphicFrame>
    </p:spTree>
    <p:extLst>
      <p:ext uri="{BB962C8B-B14F-4D97-AF65-F5344CB8AC3E}">
        <p14:creationId xmlns:p14="http://schemas.microsoft.com/office/powerpoint/2010/main" val="128498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8D230-CCB2-1008-7137-A0F129FC439E}"/>
              </a:ext>
            </a:extLst>
          </p:cNvPr>
          <p:cNvSpPr>
            <a:spLocks noGrp="1"/>
          </p:cNvSpPr>
          <p:nvPr>
            <p:ph type="title"/>
          </p:nvPr>
        </p:nvSpPr>
        <p:spPr>
          <a:xfrm>
            <a:off x="581192" y="702156"/>
            <a:ext cx="11029616" cy="537364"/>
          </a:xfrm>
        </p:spPr>
        <p:txBody>
          <a:bodyPr>
            <a:normAutofit fontScale="90000"/>
          </a:bodyPr>
          <a:lstStyle/>
          <a:p>
            <a:pPr algn="ctr"/>
            <a:r>
              <a:rPr lang="en-US" b="1" dirty="0">
                <a:solidFill>
                  <a:srgbClr val="7030A0"/>
                </a:solidFill>
                <a:effectLst>
                  <a:outerShdw blurRad="38100" dist="38100" dir="2700000" algn="tl">
                    <a:srgbClr val="000000">
                      <a:alpha val="43137"/>
                    </a:srgbClr>
                  </a:outerShdw>
                </a:effectLst>
                <a:latin typeface="Georgia" panose="02040502050405020303" pitchFamily="18" charset="0"/>
              </a:rPr>
              <a:t>SELECT NULL</a:t>
            </a:r>
            <a:endParaRPr lang="en-IN" dirty="0"/>
          </a:p>
        </p:txBody>
      </p:sp>
      <p:sp>
        <p:nvSpPr>
          <p:cNvPr id="6" name="Content Placeholder 5">
            <a:extLst>
              <a:ext uri="{FF2B5EF4-FFF2-40B4-BE49-F238E27FC236}">
                <a16:creationId xmlns:a16="http://schemas.microsoft.com/office/drawing/2014/main" id="{D252C27D-1B5A-304A-3B6D-58F7D0AE9855}"/>
              </a:ext>
            </a:extLst>
          </p:cNvPr>
          <p:cNvSpPr>
            <a:spLocks noGrp="1"/>
          </p:cNvSpPr>
          <p:nvPr>
            <p:ph idx="1"/>
          </p:nvPr>
        </p:nvSpPr>
        <p:spPr>
          <a:xfrm>
            <a:off x="213360" y="1239520"/>
            <a:ext cx="11684000" cy="5435600"/>
          </a:xfrm>
        </p:spPr>
        <p:txBody>
          <a:bodyPr/>
          <a:lstStyle/>
          <a:p>
            <a:pPr marL="0" indent="0">
              <a:buNone/>
            </a:pPr>
            <a:r>
              <a:rPr lang="en-US" dirty="0">
                <a:latin typeface="Georgia" panose="02040502050405020303" pitchFamily="18" charset="0"/>
              </a:rPr>
              <a:t>First of all we should know that what null value is? Null values are used to represent missing unknown data.</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There can be two conditions:</a:t>
            </a:r>
          </a:p>
          <a:p>
            <a:pPr marL="0" indent="0">
              <a:buNone/>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Where SQL is NULL</a:t>
            </a:r>
          </a:p>
          <a:p>
            <a:pPr>
              <a:buFont typeface="Wingdings" panose="05000000000000000000" pitchFamily="2" charset="2"/>
              <a:buChar char="Ø"/>
            </a:pPr>
            <a:r>
              <a:rPr lang="en-US" dirty="0">
                <a:latin typeface="Georgia" panose="02040502050405020303" pitchFamily="18" charset="0"/>
              </a:rPr>
              <a:t>Where SQL is NOT NULL</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If in a table, a column is optional, it is very easy to insert data in column or update an existing record without adding a value in this column. This means that field has null value.</a:t>
            </a:r>
            <a:endParaRPr lang="en-IN" dirty="0">
              <a:latin typeface="Georgia" panose="02040502050405020303" pitchFamily="18" charset="0"/>
            </a:endParaRPr>
          </a:p>
        </p:txBody>
      </p:sp>
    </p:spTree>
    <p:extLst>
      <p:ext uri="{BB962C8B-B14F-4D97-AF65-F5344CB8AC3E}">
        <p14:creationId xmlns:p14="http://schemas.microsoft.com/office/powerpoint/2010/main" val="1651063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0D3CDE-3202-59D6-A0BE-FE50FA1A65F9}"/>
              </a:ext>
            </a:extLst>
          </p:cNvPr>
          <p:cNvSpPr>
            <a:spLocks noGrp="1"/>
          </p:cNvSpPr>
          <p:nvPr>
            <p:ph idx="1"/>
          </p:nvPr>
        </p:nvSpPr>
        <p:spPr>
          <a:xfrm>
            <a:off x="304800" y="690880"/>
            <a:ext cx="11541760" cy="1854200"/>
          </a:xfrm>
        </p:spPr>
        <p:txBody>
          <a:bodyPr>
            <a:normAutofit fontScale="92500"/>
          </a:bodyPr>
          <a:lstStyle/>
          <a:p>
            <a:pPr marL="0" indent="0">
              <a:buNone/>
            </a:pPr>
            <a:r>
              <a:rPr lang="en-US" sz="2000" b="1" dirty="0">
                <a:solidFill>
                  <a:srgbClr val="0070C0"/>
                </a:solidFill>
                <a:effectLst>
                  <a:outerShdw blurRad="38100" dist="38100" dir="2700000" algn="tl">
                    <a:srgbClr val="000000">
                      <a:alpha val="43137"/>
                    </a:srgbClr>
                  </a:outerShdw>
                </a:effectLst>
                <a:latin typeface="Georgia" panose="02040502050405020303" pitchFamily="18" charset="0"/>
              </a:rPr>
              <a:t>Where SQL is NULL:</a:t>
            </a:r>
          </a:p>
          <a:p>
            <a:pPr marL="0" indent="0">
              <a:buNone/>
            </a:pPr>
            <a:r>
              <a:rPr lang="en-US" dirty="0">
                <a:latin typeface="Georgia" panose="02040502050405020303" pitchFamily="18" charset="0"/>
              </a:rPr>
              <a:t>How to select records with null values only? (in the marks column)</a:t>
            </a:r>
          </a:p>
          <a:p>
            <a:pPr marL="0" indent="0">
              <a:buNone/>
            </a:pPr>
            <a:r>
              <a:rPr lang="en-US" dirty="0">
                <a:latin typeface="Georgia" panose="02040502050405020303" pitchFamily="18" charset="0"/>
              </a:rPr>
              <a:t>			SELECT SIR_NAME, NAME, MARKS FROM STUDENTS  </a:t>
            </a:r>
          </a:p>
          <a:p>
            <a:pPr marL="0" indent="0">
              <a:buNone/>
            </a:pPr>
            <a:r>
              <a:rPr lang="en-US" dirty="0">
                <a:latin typeface="Georgia" panose="02040502050405020303" pitchFamily="18" charset="0"/>
              </a:rPr>
              <a:t>			WHERE MARKS IS NULL </a:t>
            </a:r>
          </a:p>
        </p:txBody>
      </p:sp>
      <p:graphicFrame>
        <p:nvGraphicFramePr>
          <p:cNvPr id="6" name="Table 6">
            <a:extLst>
              <a:ext uri="{FF2B5EF4-FFF2-40B4-BE49-F238E27FC236}">
                <a16:creationId xmlns:a16="http://schemas.microsoft.com/office/drawing/2014/main" id="{18118E18-545A-8470-3D80-A66A22D6E67A}"/>
              </a:ext>
            </a:extLst>
          </p:cNvPr>
          <p:cNvGraphicFramePr>
            <a:graphicFrameLocks noGrp="1"/>
          </p:cNvGraphicFramePr>
          <p:nvPr/>
        </p:nvGraphicFramePr>
        <p:xfrm>
          <a:off x="1615440" y="2711026"/>
          <a:ext cx="8127999" cy="19304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462805680"/>
                    </a:ext>
                  </a:extLst>
                </a:gridCol>
                <a:gridCol w="2709333">
                  <a:extLst>
                    <a:ext uri="{9D8B030D-6E8A-4147-A177-3AD203B41FA5}">
                      <a16:colId xmlns:a16="http://schemas.microsoft.com/office/drawing/2014/main" val="1671551499"/>
                    </a:ext>
                  </a:extLst>
                </a:gridCol>
                <a:gridCol w="2709333">
                  <a:extLst>
                    <a:ext uri="{9D8B030D-6E8A-4147-A177-3AD203B41FA5}">
                      <a16:colId xmlns:a16="http://schemas.microsoft.com/office/drawing/2014/main" val="1304051595"/>
                    </a:ext>
                  </a:extLst>
                </a:gridCol>
              </a:tblGrid>
              <a:tr h="370840">
                <a:tc>
                  <a:txBody>
                    <a:bodyPr/>
                    <a:lstStyle/>
                    <a:p>
                      <a:pPr algn="l" fontAlgn="t"/>
                      <a:r>
                        <a:rPr lang="en-IN" dirty="0">
                          <a:solidFill>
                            <a:srgbClr val="000000"/>
                          </a:solidFill>
                          <a:effectLst/>
                          <a:latin typeface="times new roman" panose="02020603050405020304" pitchFamily="18" charset="0"/>
                        </a:rPr>
                        <a:t>SIR_NAME</a:t>
                      </a:r>
                    </a:p>
                  </a:txBody>
                  <a:tcPr marL="76200" marR="76200" marT="76200" marB="76200"/>
                </a:tc>
                <a:tc>
                  <a:txBody>
                    <a:bodyPr/>
                    <a:lstStyle/>
                    <a:p>
                      <a:pPr algn="l" fontAlgn="t"/>
                      <a:r>
                        <a:rPr lang="en-IN">
                          <a:solidFill>
                            <a:srgbClr val="000000"/>
                          </a:solidFill>
                          <a:effectLst/>
                          <a:latin typeface="times new roman" panose="02020603050405020304" pitchFamily="18" charset="0"/>
                        </a:rPr>
                        <a:t>NAME</a:t>
                      </a:r>
                    </a:p>
                  </a:txBody>
                  <a:tcPr marL="76200" marR="76200" marT="76200" marB="76200"/>
                </a:tc>
                <a:tc>
                  <a:txBody>
                    <a:bodyPr/>
                    <a:lstStyle/>
                    <a:p>
                      <a:pPr algn="l" fontAlgn="t"/>
                      <a:r>
                        <a:rPr lang="en-IN">
                          <a:solidFill>
                            <a:srgbClr val="000000"/>
                          </a:solidFill>
                          <a:effectLst/>
                          <a:latin typeface="times new roman" panose="02020603050405020304" pitchFamily="18" charset="0"/>
                        </a:rPr>
                        <a:t>MARKS</a:t>
                      </a:r>
                    </a:p>
                  </a:txBody>
                  <a:tcPr marL="76200" marR="76200" marT="76200" marB="76200"/>
                </a:tc>
                <a:extLst>
                  <a:ext uri="{0D108BD9-81ED-4DB2-BD59-A6C34878D82A}">
                    <a16:rowId xmlns:a16="http://schemas.microsoft.com/office/drawing/2014/main" val="2567366412"/>
                  </a:ext>
                </a:extLst>
              </a:tr>
              <a:tr h="370840">
                <a:tc>
                  <a:txBody>
                    <a:bodyPr/>
                    <a:lstStyle/>
                    <a:p>
                      <a:pPr algn="just" fontAlgn="t"/>
                      <a:r>
                        <a:rPr lang="en-IN">
                          <a:solidFill>
                            <a:srgbClr val="333333"/>
                          </a:solidFill>
                          <a:effectLst/>
                          <a:latin typeface="inter-regular"/>
                        </a:rPr>
                        <a:t>TYAGI</a:t>
                      </a:r>
                    </a:p>
                  </a:txBody>
                  <a:tcPr marL="50800" marR="50800" marT="50800" marB="50800"/>
                </a:tc>
                <a:tc>
                  <a:txBody>
                    <a:bodyPr/>
                    <a:lstStyle/>
                    <a:p>
                      <a:pPr algn="just" fontAlgn="t"/>
                      <a:r>
                        <a:rPr lang="en-IN">
                          <a:solidFill>
                            <a:srgbClr val="333333"/>
                          </a:solidFill>
                          <a:effectLst/>
                          <a:latin typeface="inter-regular"/>
                        </a:rPr>
                        <a:t>SEEMA</a:t>
                      </a:r>
                    </a:p>
                  </a:txBody>
                  <a:tcPr marL="50800" marR="50800" marT="50800" marB="50800"/>
                </a:tc>
                <a:tc>
                  <a:txBody>
                    <a:bodyPr/>
                    <a:lstStyle/>
                    <a:p>
                      <a:pPr algn="just" fontAlgn="t"/>
                      <a:endParaRPr lang="en-IN">
                        <a:solidFill>
                          <a:srgbClr val="333333"/>
                        </a:solidFill>
                        <a:effectLst/>
                        <a:latin typeface="inter-regular"/>
                      </a:endParaRPr>
                    </a:p>
                  </a:txBody>
                  <a:tcPr marL="50800" marR="50800" marT="50800" marB="50800"/>
                </a:tc>
                <a:extLst>
                  <a:ext uri="{0D108BD9-81ED-4DB2-BD59-A6C34878D82A}">
                    <a16:rowId xmlns:a16="http://schemas.microsoft.com/office/drawing/2014/main" val="1581838133"/>
                  </a:ext>
                </a:extLst>
              </a:tr>
              <a:tr h="370840">
                <a:tc>
                  <a:txBody>
                    <a:bodyPr/>
                    <a:lstStyle/>
                    <a:p>
                      <a:pPr algn="just" fontAlgn="t"/>
                      <a:r>
                        <a:rPr lang="en-IN">
                          <a:solidFill>
                            <a:srgbClr val="333333"/>
                          </a:solidFill>
                          <a:effectLst/>
                          <a:latin typeface="inter-regular"/>
                        </a:rPr>
                        <a:t>SINGH</a:t>
                      </a:r>
                    </a:p>
                  </a:txBody>
                  <a:tcPr marL="50800" marR="50800" marT="50800" marB="50800"/>
                </a:tc>
                <a:tc>
                  <a:txBody>
                    <a:bodyPr/>
                    <a:lstStyle/>
                    <a:p>
                      <a:pPr algn="just" fontAlgn="t"/>
                      <a:r>
                        <a:rPr lang="en-IN">
                          <a:solidFill>
                            <a:srgbClr val="333333"/>
                          </a:solidFill>
                          <a:effectLst/>
                          <a:latin typeface="inter-regular"/>
                        </a:rPr>
                        <a:t>RAMAN</a:t>
                      </a:r>
                    </a:p>
                  </a:txBody>
                  <a:tcPr marL="50800" marR="50800" marT="50800" marB="50800"/>
                </a:tc>
                <a:tc>
                  <a:txBody>
                    <a:bodyPr/>
                    <a:lstStyle/>
                    <a:p>
                      <a:pPr algn="just" fontAlgn="t"/>
                      <a:r>
                        <a:rPr lang="en-IN">
                          <a:solidFill>
                            <a:srgbClr val="333333"/>
                          </a:solidFill>
                          <a:effectLst/>
                          <a:latin typeface="inter-regular"/>
                        </a:rPr>
                        <a:t>5.5</a:t>
                      </a:r>
                    </a:p>
                  </a:txBody>
                  <a:tcPr marL="50800" marR="50800" marT="50800" marB="50800"/>
                </a:tc>
                <a:extLst>
                  <a:ext uri="{0D108BD9-81ED-4DB2-BD59-A6C34878D82A}">
                    <a16:rowId xmlns:a16="http://schemas.microsoft.com/office/drawing/2014/main" val="3531092485"/>
                  </a:ext>
                </a:extLst>
              </a:tr>
              <a:tr h="370840">
                <a:tc>
                  <a:txBody>
                    <a:bodyPr/>
                    <a:lstStyle/>
                    <a:p>
                      <a:pPr algn="just" fontAlgn="t"/>
                      <a:r>
                        <a:rPr lang="en-IN">
                          <a:solidFill>
                            <a:srgbClr val="333333"/>
                          </a:solidFill>
                          <a:effectLst/>
                          <a:latin typeface="inter-regular"/>
                        </a:rPr>
                        <a:t>SHARMA</a:t>
                      </a:r>
                    </a:p>
                  </a:txBody>
                  <a:tcPr marL="50800" marR="50800" marT="50800" marB="50800"/>
                </a:tc>
                <a:tc>
                  <a:txBody>
                    <a:bodyPr/>
                    <a:lstStyle/>
                    <a:p>
                      <a:pPr algn="just" fontAlgn="t"/>
                      <a:r>
                        <a:rPr lang="en-IN">
                          <a:solidFill>
                            <a:srgbClr val="333333"/>
                          </a:solidFill>
                          <a:effectLst/>
                          <a:latin typeface="inter-regular"/>
                        </a:rPr>
                        <a:t>AMAR</a:t>
                      </a:r>
                    </a:p>
                  </a:txBody>
                  <a:tcPr marL="50800" marR="50800" marT="50800" marB="50800"/>
                </a:tc>
                <a:tc>
                  <a:txBody>
                    <a:bodyPr/>
                    <a:lstStyle/>
                    <a:p>
                      <a:pPr algn="just" fontAlgn="t"/>
                      <a:endParaRPr lang="en-IN">
                        <a:solidFill>
                          <a:srgbClr val="333333"/>
                        </a:solidFill>
                        <a:effectLst/>
                        <a:latin typeface="inter-regular"/>
                      </a:endParaRPr>
                    </a:p>
                  </a:txBody>
                  <a:tcPr marL="50800" marR="50800" marT="50800" marB="50800"/>
                </a:tc>
                <a:extLst>
                  <a:ext uri="{0D108BD9-81ED-4DB2-BD59-A6C34878D82A}">
                    <a16:rowId xmlns:a16="http://schemas.microsoft.com/office/drawing/2014/main" val="3604757643"/>
                  </a:ext>
                </a:extLst>
              </a:tr>
              <a:tr h="370840">
                <a:tc>
                  <a:txBody>
                    <a:bodyPr/>
                    <a:lstStyle/>
                    <a:p>
                      <a:pPr algn="just" fontAlgn="t"/>
                      <a:r>
                        <a:rPr lang="en-IN">
                          <a:solidFill>
                            <a:srgbClr val="333333"/>
                          </a:solidFill>
                          <a:effectLst/>
                          <a:latin typeface="inter-regular"/>
                        </a:rPr>
                        <a:t>JAISWAL</a:t>
                      </a:r>
                    </a:p>
                  </a:txBody>
                  <a:tcPr marL="50800" marR="50800" marT="50800" marB="50800"/>
                </a:tc>
                <a:tc>
                  <a:txBody>
                    <a:bodyPr/>
                    <a:lstStyle/>
                    <a:p>
                      <a:pPr algn="just" fontAlgn="t"/>
                      <a:r>
                        <a:rPr lang="en-IN">
                          <a:solidFill>
                            <a:srgbClr val="333333"/>
                          </a:solidFill>
                          <a:effectLst/>
                          <a:latin typeface="inter-regular"/>
                        </a:rPr>
                        <a:t>VICKY</a:t>
                      </a:r>
                    </a:p>
                  </a:txBody>
                  <a:tcPr marL="50800" marR="50800" marT="50800" marB="50800"/>
                </a:tc>
                <a:tc>
                  <a:txBody>
                    <a:bodyPr/>
                    <a:lstStyle/>
                    <a:p>
                      <a:pPr algn="just" fontAlgn="t"/>
                      <a:r>
                        <a:rPr lang="en-IN" dirty="0">
                          <a:solidFill>
                            <a:srgbClr val="333333"/>
                          </a:solidFill>
                          <a:effectLst/>
                          <a:latin typeface="inter-regular"/>
                        </a:rPr>
                        <a:t>6.2</a:t>
                      </a:r>
                    </a:p>
                  </a:txBody>
                  <a:tcPr marL="50800" marR="50800" marT="50800" marB="50800"/>
                </a:tc>
                <a:extLst>
                  <a:ext uri="{0D108BD9-81ED-4DB2-BD59-A6C34878D82A}">
                    <a16:rowId xmlns:a16="http://schemas.microsoft.com/office/drawing/2014/main" val="3790629146"/>
                  </a:ext>
                </a:extLst>
              </a:tr>
            </a:tbl>
          </a:graphicData>
        </a:graphic>
      </p:graphicFrame>
      <p:graphicFrame>
        <p:nvGraphicFramePr>
          <p:cNvPr id="7" name="Table 7">
            <a:extLst>
              <a:ext uri="{FF2B5EF4-FFF2-40B4-BE49-F238E27FC236}">
                <a16:creationId xmlns:a16="http://schemas.microsoft.com/office/drawing/2014/main" id="{720E77A8-C854-F10C-B166-86CF483E459A}"/>
              </a:ext>
            </a:extLst>
          </p:cNvPr>
          <p:cNvGraphicFramePr>
            <a:graphicFrameLocks noGrp="1"/>
          </p:cNvGraphicFramePr>
          <p:nvPr/>
        </p:nvGraphicFramePr>
        <p:xfrm>
          <a:off x="1615440" y="5064760"/>
          <a:ext cx="8127999" cy="15494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051343804"/>
                    </a:ext>
                  </a:extLst>
                </a:gridCol>
                <a:gridCol w="2709333">
                  <a:extLst>
                    <a:ext uri="{9D8B030D-6E8A-4147-A177-3AD203B41FA5}">
                      <a16:colId xmlns:a16="http://schemas.microsoft.com/office/drawing/2014/main" val="2766117386"/>
                    </a:ext>
                  </a:extLst>
                </a:gridCol>
                <a:gridCol w="2709333">
                  <a:extLst>
                    <a:ext uri="{9D8B030D-6E8A-4147-A177-3AD203B41FA5}">
                      <a16:colId xmlns:a16="http://schemas.microsoft.com/office/drawing/2014/main" val="3739213392"/>
                    </a:ext>
                  </a:extLst>
                </a:gridCol>
              </a:tblGrid>
              <a:tr h="370840">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765222993"/>
                  </a:ext>
                </a:extLst>
              </a:tr>
              <a:tr h="370840">
                <a:tc>
                  <a:txBody>
                    <a:bodyPr/>
                    <a:lstStyle/>
                    <a:p>
                      <a:pPr algn="l" fontAlgn="t"/>
                      <a:r>
                        <a:rPr lang="en-IN" dirty="0">
                          <a:solidFill>
                            <a:srgbClr val="000000"/>
                          </a:solidFill>
                          <a:effectLst/>
                          <a:latin typeface="times new roman" panose="02020603050405020304" pitchFamily="18" charset="0"/>
                        </a:rPr>
                        <a:t>SIR_NAME</a:t>
                      </a:r>
                    </a:p>
                  </a:txBody>
                  <a:tcPr marL="76200" marR="76200" marT="76200" marB="76200"/>
                </a:tc>
                <a:tc>
                  <a:txBody>
                    <a:bodyPr/>
                    <a:lstStyle/>
                    <a:p>
                      <a:pPr algn="l" fontAlgn="t"/>
                      <a:r>
                        <a:rPr lang="en-IN">
                          <a:solidFill>
                            <a:srgbClr val="000000"/>
                          </a:solidFill>
                          <a:effectLst/>
                          <a:latin typeface="times new roman" panose="02020603050405020304" pitchFamily="18" charset="0"/>
                        </a:rPr>
                        <a:t>NAME</a:t>
                      </a:r>
                    </a:p>
                  </a:txBody>
                  <a:tcPr marL="76200" marR="76200" marT="76200" marB="76200"/>
                </a:tc>
                <a:tc>
                  <a:txBody>
                    <a:bodyPr/>
                    <a:lstStyle/>
                    <a:p>
                      <a:pPr algn="l" fontAlgn="t"/>
                      <a:r>
                        <a:rPr lang="en-IN">
                          <a:solidFill>
                            <a:srgbClr val="000000"/>
                          </a:solidFill>
                          <a:effectLst/>
                          <a:latin typeface="times new roman" panose="02020603050405020304" pitchFamily="18" charset="0"/>
                        </a:rPr>
                        <a:t>MARKS</a:t>
                      </a:r>
                    </a:p>
                  </a:txBody>
                  <a:tcPr marL="76200" marR="76200" marT="76200" marB="76200"/>
                </a:tc>
                <a:extLst>
                  <a:ext uri="{0D108BD9-81ED-4DB2-BD59-A6C34878D82A}">
                    <a16:rowId xmlns:a16="http://schemas.microsoft.com/office/drawing/2014/main" val="2253403731"/>
                  </a:ext>
                </a:extLst>
              </a:tr>
              <a:tr h="370840">
                <a:tc>
                  <a:txBody>
                    <a:bodyPr/>
                    <a:lstStyle/>
                    <a:p>
                      <a:pPr algn="just" fontAlgn="t"/>
                      <a:r>
                        <a:rPr lang="en-IN">
                          <a:solidFill>
                            <a:srgbClr val="333333"/>
                          </a:solidFill>
                          <a:effectLst/>
                          <a:latin typeface="inter-regular"/>
                        </a:rPr>
                        <a:t>SHARMA</a:t>
                      </a:r>
                    </a:p>
                  </a:txBody>
                  <a:tcPr marL="50800" marR="50800" marT="50800" marB="50800"/>
                </a:tc>
                <a:tc>
                  <a:txBody>
                    <a:bodyPr/>
                    <a:lstStyle/>
                    <a:p>
                      <a:pPr algn="just" fontAlgn="t"/>
                      <a:r>
                        <a:rPr lang="en-IN">
                          <a:solidFill>
                            <a:srgbClr val="333333"/>
                          </a:solidFill>
                          <a:effectLst/>
                          <a:latin typeface="inter-regular"/>
                        </a:rPr>
                        <a:t>AMAR</a:t>
                      </a:r>
                    </a:p>
                  </a:txBody>
                  <a:tcPr marL="50800" marR="50800" marT="50800" marB="50800"/>
                </a:tc>
                <a:tc>
                  <a:txBody>
                    <a:bodyPr/>
                    <a:lstStyle/>
                    <a:p>
                      <a:pPr algn="just" fontAlgn="t"/>
                      <a:endParaRPr lang="en-IN">
                        <a:solidFill>
                          <a:srgbClr val="333333"/>
                        </a:solidFill>
                        <a:effectLst/>
                        <a:latin typeface="inter-regular"/>
                      </a:endParaRPr>
                    </a:p>
                  </a:txBody>
                  <a:tcPr marL="50800" marR="50800" marT="50800" marB="50800"/>
                </a:tc>
                <a:extLst>
                  <a:ext uri="{0D108BD9-81ED-4DB2-BD59-A6C34878D82A}">
                    <a16:rowId xmlns:a16="http://schemas.microsoft.com/office/drawing/2014/main" val="812401773"/>
                  </a:ext>
                </a:extLst>
              </a:tr>
              <a:tr h="370840">
                <a:tc>
                  <a:txBody>
                    <a:bodyPr/>
                    <a:lstStyle/>
                    <a:p>
                      <a:pPr algn="just" fontAlgn="t"/>
                      <a:r>
                        <a:rPr lang="en-IN">
                          <a:solidFill>
                            <a:srgbClr val="333333"/>
                          </a:solidFill>
                          <a:effectLst/>
                          <a:latin typeface="inter-regular"/>
                        </a:rPr>
                        <a:t>TYAGI</a:t>
                      </a:r>
                    </a:p>
                  </a:txBody>
                  <a:tcPr marL="50800" marR="50800" marT="50800" marB="50800"/>
                </a:tc>
                <a:tc>
                  <a:txBody>
                    <a:bodyPr/>
                    <a:lstStyle/>
                    <a:p>
                      <a:pPr algn="just" fontAlgn="t"/>
                      <a:r>
                        <a:rPr lang="en-IN">
                          <a:solidFill>
                            <a:srgbClr val="333333"/>
                          </a:solidFill>
                          <a:effectLst/>
                          <a:latin typeface="inter-regular"/>
                        </a:rPr>
                        <a:t>SEEMA</a:t>
                      </a:r>
                    </a:p>
                  </a:txBody>
                  <a:tcPr marL="50800" marR="50800" marT="50800" marB="50800"/>
                </a:tc>
                <a:tc>
                  <a:txBody>
                    <a:bodyPr/>
                    <a:lstStyle/>
                    <a:p>
                      <a:endParaRPr lang="en-IN" dirty="0"/>
                    </a:p>
                  </a:txBody>
                  <a:tcPr/>
                </a:tc>
                <a:extLst>
                  <a:ext uri="{0D108BD9-81ED-4DB2-BD59-A6C34878D82A}">
                    <a16:rowId xmlns:a16="http://schemas.microsoft.com/office/drawing/2014/main" val="2401052294"/>
                  </a:ext>
                </a:extLst>
              </a:tr>
            </a:tbl>
          </a:graphicData>
        </a:graphic>
      </p:graphicFrame>
    </p:spTree>
    <p:extLst>
      <p:ext uri="{BB962C8B-B14F-4D97-AF65-F5344CB8AC3E}">
        <p14:creationId xmlns:p14="http://schemas.microsoft.com/office/powerpoint/2010/main" val="3069245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9E96D7-CD3B-E228-81A6-0EAEF3453D1E}"/>
              </a:ext>
            </a:extLst>
          </p:cNvPr>
          <p:cNvSpPr>
            <a:spLocks noGrp="1"/>
          </p:cNvSpPr>
          <p:nvPr>
            <p:ph idx="1"/>
          </p:nvPr>
        </p:nvSpPr>
        <p:spPr>
          <a:xfrm>
            <a:off x="254000" y="762000"/>
            <a:ext cx="11602720" cy="2346960"/>
          </a:xfrm>
        </p:spPr>
        <p:txBody>
          <a:bodyPr>
            <a:normAutofit fontScale="92500" lnSpcReduction="20000"/>
          </a:bodyPr>
          <a:lstStyle/>
          <a:p>
            <a:pPr marL="0" indent="0">
              <a:buNone/>
            </a:pPr>
            <a:r>
              <a:rPr lang="en-US" sz="2000" b="1" dirty="0">
                <a:solidFill>
                  <a:srgbClr val="0070C0"/>
                </a:solidFill>
                <a:effectLst>
                  <a:outerShdw blurRad="38100" dist="38100" dir="2700000" algn="tl">
                    <a:srgbClr val="000000">
                      <a:alpha val="43137"/>
                    </a:srgbClr>
                  </a:outerShdw>
                </a:effectLst>
                <a:latin typeface="Georgia" panose="02040502050405020303" pitchFamily="18" charset="0"/>
              </a:rPr>
              <a:t>Where SQL is NOT NULL:</a:t>
            </a:r>
          </a:p>
          <a:p>
            <a:pPr marL="0" indent="0">
              <a:buNone/>
            </a:pPr>
            <a:r>
              <a:rPr lang="en-US" dirty="0">
                <a:latin typeface="Georgia" panose="02040502050405020303" pitchFamily="18" charset="0"/>
              </a:rPr>
              <a:t>How to select records with no null values(in marks column query to get all the records where marks is NOT NULL</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		SELECT SIR_NAME, FIRSTNAME, MARKS FROM STUDENTS    </a:t>
            </a:r>
          </a:p>
          <a:p>
            <a:pPr marL="0" indent="0">
              <a:buNone/>
            </a:pPr>
            <a:r>
              <a:rPr lang="en-US" dirty="0">
                <a:latin typeface="Georgia" panose="02040502050405020303" pitchFamily="18" charset="0"/>
              </a:rPr>
              <a:t>		WHERE MARKS IS NOT NULL </a:t>
            </a:r>
            <a:endParaRPr lang="en-IN" dirty="0">
              <a:latin typeface="Georgia" panose="02040502050405020303" pitchFamily="18" charset="0"/>
            </a:endParaRPr>
          </a:p>
        </p:txBody>
      </p:sp>
      <p:graphicFrame>
        <p:nvGraphicFramePr>
          <p:cNvPr id="4" name="Table 4">
            <a:extLst>
              <a:ext uri="{FF2B5EF4-FFF2-40B4-BE49-F238E27FC236}">
                <a16:creationId xmlns:a16="http://schemas.microsoft.com/office/drawing/2014/main" id="{FF6EE76A-44A6-9E5D-7B38-06BB84492D9D}"/>
              </a:ext>
            </a:extLst>
          </p:cNvPr>
          <p:cNvGraphicFramePr>
            <a:graphicFrameLocks noGrp="1"/>
          </p:cNvGraphicFramePr>
          <p:nvPr/>
        </p:nvGraphicFramePr>
        <p:xfrm>
          <a:off x="1818640" y="4275666"/>
          <a:ext cx="8127999" cy="11785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289747425"/>
                    </a:ext>
                  </a:extLst>
                </a:gridCol>
                <a:gridCol w="2709333">
                  <a:extLst>
                    <a:ext uri="{9D8B030D-6E8A-4147-A177-3AD203B41FA5}">
                      <a16:colId xmlns:a16="http://schemas.microsoft.com/office/drawing/2014/main" val="177191521"/>
                    </a:ext>
                  </a:extLst>
                </a:gridCol>
                <a:gridCol w="2709333">
                  <a:extLst>
                    <a:ext uri="{9D8B030D-6E8A-4147-A177-3AD203B41FA5}">
                      <a16:colId xmlns:a16="http://schemas.microsoft.com/office/drawing/2014/main" val="2831527801"/>
                    </a:ext>
                  </a:extLst>
                </a:gridCol>
              </a:tblGrid>
              <a:tr h="370840">
                <a:tc>
                  <a:txBody>
                    <a:bodyPr/>
                    <a:lstStyle/>
                    <a:p>
                      <a:pPr algn="l" fontAlgn="t"/>
                      <a:r>
                        <a:rPr lang="en-IN" dirty="0">
                          <a:solidFill>
                            <a:srgbClr val="000000"/>
                          </a:solidFill>
                          <a:effectLst/>
                          <a:latin typeface="times new roman" panose="02020603050405020304" pitchFamily="18" charset="0"/>
                        </a:rPr>
                        <a:t>SIR_NAME</a:t>
                      </a:r>
                    </a:p>
                  </a:txBody>
                  <a:tcPr marL="76200" marR="76200" marT="76200" marB="76200"/>
                </a:tc>
                <a:tc>
                  <a:txBody>
                    <a:bodyPr/>
                    <a:lstStyle/>
                    <a:p>
                      <a:pPr algn="l" fontAlgn="t"/>
                      <a:r>
                        <a:rPr lang="en-IN">
                          <a:solidFill>
                            <a:srgbClr val="000000"/>
                          </a:solidFill>
                          <a:effectLst/>
                          <a:latin typeface="times new roman" panose="02020603050405020304" pitchFamily="18" charset="0"/>
                        </a:rPr>
                        <a:t>NAME</a:t>
                      </a:r>
                    </a:p>
                  </a:txBody>
                  <a:tcPr marL="76200" marR="76200" marT="76200" marB="76200"/>
                </a:tc>
                <a:tc>
                  <a:txBody>
                    <a:bodyPr/>
                    <a:lstStyle/>
                    <a:p>
                      <a:pPr algn="l" fontAlgn="t"/>
                      <a:r>
                        <a:rPr lang="en-IN">
                          <a:solidFill>
                            <a:srgbClr val="000000"/>
                          </a:solidFill>
                          <a:effectLst/>
                          <a:latin typeface="times new roman" panose="02020603050405020304" pitchFamily="18" charset="0"/>
                        </a:rPr>
                        <a:t>MARKS</a:t>
                      </a:r>
                    </a:p>
                  </a:txBody>
                  <a:tcPr marL="76200" marR="76200" marT="76200" marB="76200"/>
                </a:tc>
                <a:extLst>
                  <a:ext uri="{0D108BD9-81ED-4DB2-BD59-A6C34878D82A}">
                    <a16:rowId xmlns:a16="http://schemas.microsoft.com/office/drawing/2014/main" val="1540172928"/>
                  </a:ext>
                </a:extLst>
              </a:tr>
              <a:tr h="370840">
                <a:tc>
                  <a:txBody>
                    <a:bodyPr/>
                    <a:lstStyle/>
                    <a:p>
                      <a:pPr algn="just" fontAlgn="t"/>
                      <a:r>
                        <a:rPr lang="en-IN">
                          <a:solidFill>
                            <a:srgbClr val="333333"/>
                          </a:solidFill>
                          <a:effectLst/>
                          <a:latin typeface="inter-regular"/>
                        </a:rPr>
                        <a:t>SINGH</a:t>
                      </a:r>
                    </a:p>
                  </a:txBody>
                  <a:tcPr marL="50800" marR="50800" marT="50800" marB="50800"/>
                </a:tc>
                <a:tc>
                  <a:txBody>
                    <a:bodyPr/>
                    <a:lstStyle/>
                    <a:p>
                      <a:pPr algn="just" fontAlgn="t"/>
                      <a:r>
                        <a:rPr lang="en-IN">
                          <a:solidFill>
                            <a:srgbClr val="333333"/>
                          </a:solidFill>
                          <a:effectLst/>
                          <a:latin typeface="inter-regular"/>
                        </a:rPr>
                        <a:t>RAMAN</a:t>
                      </a:r>
                    </a:p>
                  </a:txBody>
                  <a:tcPr marL="50800" marR="50800" marT="50800" marB="50800"/>
                </a:tc>
                <a:tc>
                  <a:txBody>
                    <a:bodyPr/>
                    <a:lstStyle/>
                    <a:p>
                      <a:pPr algn="just" fontAlgn="t"/>
                      <a:r>
                        <a:rPr lang="en-IN">
                          <a:solidFill>
                            <a:srgbClr val="333333"/>
                          </a:solidFill>
                          <a:effectLst/>
                          <a:latin typeface="inter-regular"/>
                        </a:rPr>
                        <a:t>5.5</a:t>
                      </a:r>
                    </a:p>
                  </a:txBody>
                  <a:tcPr marL="50800" marR="50800" marT="50800" marB="50800"/>
                </a:tc>
                <a:extLst>
                  <a:ext uri="{0D108BD9-81ED-4DB2-BD59-A6C34878D82A}">
                    <a16:rowId xmlns:a16="http://schemas.microsoft.com/office/drawing/2014/main" val="3736955751"/>
                  </a:ext>
                </a:extLst>
              </a:tr>
              <a:tr h="370840">
                <a:tc>
                  <a:txBody>
                    <a:bodyPr/>
                    <a:lstStyle/>
                    <a:p>
                      <a:pPr algn="just" fontAlgn="t"/>
                      <a:r>
                        <a:rPr lang="en-IN">
                          <a:solidFill>
                            <a:srgbClr val="333333"/>
                          </a:solidFill>
                          <a:effectLst/>
                          <a:latin typeface="inter-regular"/>
                        </a:rPr>
                        <a:t>JAISWAL</a:t>
                      </a:r>
                    </a:p>
                  </a:txBody>
                  <a:tcPr marL="50800" marR="50800" marT="50800" marB="50800"/>
                </a:tc>
                <a:tc>
                  <a:txBody>
                    <a:bodyPr/>
                    <a:lstStyle/>
                    <a:p>
                      <a:pPr algn="just" fontAlgn="t"/>
                      <a:r>
                        <a:rPr lang="en-IN">
                          <a:solidFill>
                            <a:srgbClr val="333333"/>
                          </a:solidFill>
                          <a:effectLst/>
                          <a:latin typeface="inter-regular"/>
                        </a:rPr>
                        <a:t>VICKY</a:t>
                      </a:r>
                    </a:p>
                  </a:txBody>
                  <a:tcPr marL="50800" marR="50800" marT="50800" marB="50800"/>
                </a:tc>
                <a:tc>
                  <a:txBody>
                    <a:bodyPr/>
                    <a:lstStyle/>
                    <a:p>
                      <a:pPr algn="just" fontAlgn="t"/>
                      <a:r>
                        <a:rPr lang="en-IN" dirty="0">
                          <a:solidFill>
                            <a:srgbClr val="333333"/>
                          </a:solidFill>
                          <a:effectLst/>
                          <a:latin typeface="inter-regular"/>
                        </a:rPr>
                        <a:t>6.2</a:t>
                      </a:r>
                    </a:p>
                  </a:txBody>
                  <a:tcPr marL="50800" marR="50800" marT="50800" marB="50800"/>
                </a:tc>
                <a:extLst>
                  <a:ext uri="{0D108BD9-81ED-4DB2-BD59-A6C34878D82A}">
                    <a16:rowId xmlns:a16="http://schemas.microsoft.com/office/drawing/2014/main" val="2159687478"/>
                  </a:ext>
                </a:extLst>
              </a:tr>
            </a:tbl>
          </a:graphicData>
        </a:graphic>
      </p:graphicFrame>
    </p:spTree>
    <p:extLst>
      <p:ext uri="{BB962C8B-B14F-4D97-AF65-F5344CB8AC3E}">
        <p14:creationId xmlns:p14="http://schemas.microsoft.com/office/powerpoint/2010/main" val="1802774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A6CB92D7-8A2E-FE19-F4F0-FC5B2CC4C38A}"/>
              </a:ext>
            </a:extLst>
          </p:cNvPr>
          <p:cNvSpPr>
            <a:spLocks noGrp="1"/>
          </p:cNvSpPr>
          <p:nvPr>
            <p:ph idx="1"/>
          </p:nvPr>
        </p:nvSpPr>
        <p:spPr>
          <a:xfrm>
            <a:off x="254000" y="558800"/>
            <a:ext cx="11509207" cy="1828800"/>
          </a:xfrm>
        </p:spPr>
        <p:txBody>
          <a:bodyPr>
            <a:normAutofit fontScale="70000" lnSpcReduction="20000"/>
          </a:bodyPr>
          <a:lstStyle/>
          <a:p>
            <a:pPr>
              <a:buFont typeface="Wingdings" panose="05000000000000000000" pitchFamily="2" charset="2"/>
              <a:buChar char="Ø"/>
            </a:pPr>
            <a:r>
              <a:rPr lang="en-US" dirty="0">
                <a:latin typeface="Georgia" panose="02040502050405020303" pitchFamily="18" charset="0"/>
              </a:rPr>
              <a:t>Suppose, you want to count the total values of the </a:t>
            </a:r>
            <a:r>
              <a:rPr lang="en-US" dirty="0" err="1">
                <a:latin typeface="Georgia" panose="02040502050405020303" pitchFamily="18" charset="0"/>
              </a:rPr>
              <a:t>Emp_City</a:t>
            </a:r>
            <a:r>
              <a:rPr lang="en-US" dirty="0">
                <a:latin typeface="Georgia" panose="02040502050405020303" pitchFamily="18" charset="0"/>
              </a:rPr>
              <a:t> column of the above </a:t>
            </a:r>
            <a:r>
              <a:rPr lang="en-US" dirty="0" err="1">
                <a:latin typeface="Georgia" panose="02040502050405020303" pitchFamily="18" charset="0"/>
              </a:rPr>
              <a:t>Employee_details</a:t>
            </a:r>
            <a:r>
              <a:rPr lang="en-US" dirty="0">
                <a:latin typeface="Georgia" panose="02040502050405020303" pitchFamily="18" charset="0"/>
              </a:rPr>
              <a:t> table. </a:t>
            </a:r>
          </a:p>
          <a:p>
            <a:pPr marL="0" indent="0">
              <a:buNone/>
            </a:pPr>
            <a:r>
              <a:rPr lang="en-US" dirty="0">
                <a:latin typeface="Georgia" panose="02040502050405020303" pitchFamily="18" charset="0"/>
              </a:rPr>
              <a:t>			SELECT COUNT (</a:t>
            </a:r>
            <a:r>
              <a:rPr lang="en-US" dirty="0" err="1">
                <a:latin typeface="Georgia" panose="02040502050405020303" pitchFamily="18" charset="0"/>
              </a:rPr>
              <a:t>Emp_City</a:t>
            </a:r>
            <a:r>
              <a:rPr lang="en-US" dirty="0">
                <a:latin typeface="Georgia" panose="02040502050405020303" pitchFamily="18" charset="0"/>
              </a:rPr>
              <a:t>) AS </a:t>
            </a:r>
            <a:r>
              <a:rPr lang="en-US" dirty="0" err="1">
                <a:latin typeface="Georgia" panose="02040502050405020303" pitchFamily="18" charset="0"/>
              </a:rPr>
              <a:t>TotalCity</a:t>
            </a:r>
            <a:r>
              <a:rPr lang="en-US" dirty="0">
                <a:latin typeface="Georgia" panose="02040502050405020303" pitchFamily="18" charset="0"/>
              </a:rPr>
              <a:t> FROM </a:t>
            </a:r>
            <a:r>
              <a:rPr lang="en-US" dirty="0" err="1">
                <a:latin typeface="Georgia" panose="02040502050405020303" pitchFamily="18" charset="0"/>
              </a:rPr>
              <a:t>Employee_details</a:t>
            </a:r>
            <a:r>
              <a:rPr lang="en-US" dirty="0">
                <a:latin typeface="Georgia" panose="02040502050405020303" pitchFamily="18" charset="0"/>
              </a:rPr>
              <a:t> ; </a:t>
            </a:r>
          </a:p>
          <a:p>
            <a:pPr>
              <a:buFont typeface="Wingdings" panose="05000000000000000000" pitchFamily="2" charset="2"/>
              <a:buChar char="Ø"/>
            </a:pPr>
            <a:r>
              <a:rPr lang="en-US" dirty="0">
                <a:latin typeface="Georgia" panose="02040502050405020303" pitchFamily="18" charset="0"/>
              </a:rPr>
              <a:t>The output of this query is two because the three values of the </a:t>
            </a:r>
            <a:r>
              <a:rPr lang="en-US" dirty="0" err="1">
                <a:latin typeface="Georgia" panose="02040502050405020303" pitchFamily="18" charset="0"/>
              </a:rPr>
              <a:t>Emp_City</a:t>
            </a:r>
            <a:r>
              <a:rPr lang="en-US" dirty="0">
                <a:latin typeface="Georgia" panose="02040502050405020303" pitchFamily="18" charset="0"/>
              </a:rPr>
              <a:t> column are NULL. And, these three NULL values are excluded from the count function.</a:t>
            </a:r>
          </a:p>
          <a:p>
            <a:pPr>
              <a:buFont typeface="Wingdings" panose="05000000000000000000" pitchFamily="2" charset="2"/>
              <a:buChar char="Ø"/>
            </a:pPr>
            <a:r>
              <a:rPr lang="en-US" dirty="0">
                <a:latin typeface="Georgia" panose="02040502050405020303" pitchFamily="18" charset="0"/>
              </a:rPr>
              <a:t>That's why this query shows two instead of 5 in the output.</a:t>
            </a:r>
            <a:endParaRPr lang="en-IN" dirty="0">
              <a:latin typeface="Georgia" panose="02040502050405020303" pitchFamily="18" charset="0"/>
            </a:endParaRPr>
          </a:p>
        </p:txBody>
      </p:sp>
      <p:graphicFrame>
        <p:nvGraphicFramePr>
          <p:cNvPr id="7" name="Table 6">
            <a:extLst>
              <a:ext uri="{FF2B5EF4-FFF2-40B4-BE49-F238E27FC236}">
                <a16:creationId xmlns:a16="http://schemas.microsoft.com/office/drawing/2014/main" id="{EF48D1DE-7437-E3AA-D202-D7F26E6B34E9}"/>
              </a:ext>
            </a:extLst>
          </p:cNvPr>
          <p:cNvGraphicFramePr>
            <a:graphicFrameLocks/>
          </p:cNvGraphicFramePr>
          <p:nvPr/>
        </p:nvGraphicFramePr>
        <p:xfrm>
          <a:off x="581026" y="2524443"/>
          <a:ext cx="11029948" cy="2306320"/>
        </p:xfrm>
        <a:graphic>
          <a:graphicData uri="http://schemas.openxmlformats.org/drawingml/2006/table">
            <a:tbl>
              <a:tblPr firstRow="1" bandRow="1">
                <a:tableStyleId>{5C22544A-7EE6-4342-B048-85BDC9FD1C3A}</a:tableStyleId>
              </a:tblPr>
              <a:tblGrid>
                <a:gridCol w="2757487">
                  <a:extLst>
                    <a:ext uri="{9D8B030D-6E8A-4147-A177-3AD203B41FA5}">
                      <a16:colId xmlns:a16="http://schemas.microsoft.com/office/drawing/2014/main" val="1590443331"/>
                    </a:ext>
                  </a:extLst>
                </a:gridCol>
                <a:gridCol w="2757487">
                  <a:extLst>
                    <a:ext uri="{9D8B030D-6E8A-4147-A177-3AD203B41FA5}">
                      <a16:colId xmlns:a16="http://schemas.microsoft.com/office/drawing/2014/main" val="3212777090"/>
                    </a:ext>
                  </a:extLst>
                </a:gridCol>
                <a:gridCol w="2757487">
                  <a:extLst>
                    <a:ext uri="{9D8B030D-6E8A-4147-A177-3AD203B41FA5}">
                      <a16:colId xmlns:a16="http://schemas.microsoft.com/office/drawing/2014/main" val="2640874293"/>
                    </a:ext>
                  </a:extLst>
                </a:gridCol>
                <a:gridCol w="2757487">
                  <a:extLst>
                    <a:ext uri="{9D8B030D-6E8A-4147-A177-3AD203B41FA5}">
                      <a16:colId xmlns:a16="http://schemas.microsoft.com/office/drawing/2014/main" val="473281895"/>
                    </a:ext>
                  </a:extLst>
                </a:gridCol>
              </a:tblGrid>
              <a:tr h="370840">
                <a:tc>
                  <a:txBody>
                    <a:bodyPr/>
                    <a:lstStyle/>
                    <a:p>
                      <a:pPr algn="l" fontAlgn="t"/>
                      <a:r>
                        <a:rPr lang="en-IN" dirty="0" err="1">
                          <a:solidFill>
                            <a:srgbClr val="000000"/>
                          </a:solidFill>
                          <a:effectLst/>
                          <a:latin typeface="times new roman" panose="02020603050405020304" pitchFamily="18" charset="0"/>
                        </a:rPr>
                        <a:t>Emp_Id</a:t>
                      </a:r>
                      <a:endParaRPr lang="en-IN" dirty="0">
                        <a:solidFill>
                          <a:srgbClr val="000000"/>
                        </a:solidFill>
                        <a:effectLst/>
                        <a:latin typeface="times new roman" panose="02020603050405020304" pitchFamily="18" charset="0"/>
                      </a:endParaRPr>
                    </a:p>
                  </a:txBody>
                  <a:tcPr marL="76200" marR="76200" marT="76200" marB="76200"/>
                </a:tc>
                <a:tc>
                  <a:txBody>
                    <a:bodyPr/>
                    <a:lstStyle/>
                    <a:p>
                      <a:pPr algn="l" fontAlgn="t"/>
                      <a:r>
                        <a:rPr lang="en-IN">
                          <a:solidFill>
                            <a:srgbClr val="000000"/>
                          </a:solidFill>
                          <a:effectLst/>
                          <a:latin typeface="times new roman" panose="02020603050405020304" pitchFamily="18" charset="0"/>
                        </a:rPr>
                        <a:t>Emp_Name</a:t>
                      </a:r>
                    </a:p>
                  </a:txBody>
                  <a:tcPr marL="76200" marR="76200" marT="76200" marB="76200"/>
                </a:tc>
                <a:tc>
                  <a:txBody>
                    <a:bodyPr/>
                    <a:lstStyle/>
                    <a:p>
                      <a:pPr algn="l" fontAlgn="t"/>
                      <a:r>
                        <a:rPr lang="en-IN">
                          <a:solidFill>
                            <a:srgbClr val="000000"/>
                          </a:solidFill>
                          <a:effectLst/>
                          <a:latin typeface="times new roman" panose="02020603050405020304" pitchFamily="18" charset="0"/>
                        </a:rPr>
                        <a:t>Emp_Salary</a:t>
                      </a:r>
                    </a:p>
                  </a:txBody>
                  <a:tcPr marL="76200" marR="76200" marT="76200" marB="76200"/>
                </a:tc>
                <a:tc>
                  <a:txBody>
                    <a:bodyPr/>
                    <a:lstStyle/>
                    <a:p>
                      <a:pPr algn="l" fontAlgn="t"/>
                      <a:r>
                        <a:rPr lang="en-IN">
                          <a:solidFill>
                            <a:srgbClr val="000000"/>
                          </a:solidFill>
                          <a:effectLst/>
                          <a:latin typeface="times new roman" panose="02020603050405020304" pitchFamily="18" charset="0"/>
                        </a:rPr>
                        <a:t>Emp_City</a:t>
                      </a:r>
                    </a:p>
                  </a:txBody>
                  <a:tcPr marL="76200" marR="76200" marT="76200" marB="76200"/>
                </a:tc>
                <a:extLst>
                  <a:ext uri="{0D108BD9-81ED-4DB2-BD59-A6C34878D82A}">
                    <a16:rowId xmlns:a16="http://schemas.microsoft.com/office/drawing/2014/main" val="3701594696"/>
                  </a:ext>
                </a:extLst>
              </a:tr>
              <a:tr h="370840">
                <a:tc>
                  <a:txBody>
                    <a:bodyPr/>
                    <a:lstStyle/>
                    <a:p>
                      <a:pPr algn="just" fontAlgn="t"/>
                      <a:r>
                        <a:rPr lang="en-IN">
                          <a:solidFill>
                            <a:srgbClr val="333333"/>
                          </a:solidFill>
                          <a:effectLst/>
                          <a:latin typeface="inter-regular"/>
                        </a:rPr>
                        <a:t>2001</a:t>
                      </a:r>
                    </a:p>
                  </a:txBody>
                  <a:tcPr marL="50800" marR="50800" marT="50800" marB="50800"/>
                </a:tc>
                <a:tc>
                  <a:txBody>
                    <a:bodyPr/>
                    <a:lstStyle/>
                    <a:p>
                      <a:pPr algn="just" fontAlgn="t"/>
                      <a:r>
                        <a:rPr lang="en-IN">
                          <a:solidFill>
                            <a:srgbClr val="333333"/>
                          </a:solidFill>
                          <a:effectLst/>
                          <a:latin typeface="inter-regular"/>
                        </a:rPr>
                        <a:t>Saurabh</a:t>
                      </a:r>
                    </a:p>
                  </a:txBody>
                  <a:tcPr marL="50800" marR="50800" marT="50800" marB="50800"/>
                </a:tc>
                <a:tc>
                  <a:txBody>
                    <a:bodyPr/>
                    <a:lstStyle/>
                    <a:p>
                      <a:pPr algn="just" fontAlgn="t"/>
                      <a:r>
                        <a:rPr lang="en-IN">
                          <a:solidFill>
                            <a:srgbClr val="333333"/>
                          </a:solidFill>
                          <a:effectLst/>
                          <a:latin typeface="inter-regular"/>
                        </a:rPr>
                        <a:t>25000</a:t>
                      </a:r>
                    </a:p>
                  </a:txBody>
                  <a:tcPr marL="50800" marR="50800" marT="50800" marB="50800"/>
                </a:tc>
                <a:tc>
                  <a:txBody>
                    <a:bodyPr/>
                    <a:lstStyle/>
                    <a:p>
                      <a:pPr algn="just" fontAlgn="t"/>
                      <a:r>
                        <a:rPr lang="en-IN">
                          <a:solidFill>
                            <a:srgbClr val="333333"/>
                          </a:solidFill>
                          <a:effectLst/>
                          <a:latin typeface="inter-regular"/>
                        </a:rPr>
                        <a:t>NULL</a:t>
                      </a:r>
                    </a:p>
                  </a:txBody>
                  <a:tcPr marL="50800" marR="50800" marT="50800" marB="50800"/>
                </a:tc>
                <a:extLst>
                  <a:ext uri="{0D108BD9-81ED-4DB2-BD59-A6C34878D82A}">
                    <a16:rowId xmlns:a16="http://schemas.microsoft.com/office/drawing/2014/main" val="1568674784"/>
                  </a:ext>
                </a:extLst>
              </a:tr>
              <a:tr h="370840">
                <a:tc>
                  <a:txBody>
                    <a:bodyPr/>
                    <a:lstStyle/>
                    <a:p>
                      <a:pPr algn="just" fontAlgn="t"/>
                      <a:r>
                        <a:rPr lang="en-IN" dirty="0">
                          <a:solidFill>
                            <a:srgbClr val="333333"/>
                          </a:solidFill>
                          <a:effectLst/>
                          <a:latin typeface="inter-regular"/>
                        </a:rPr>
                        <a:t>2002</a:t>
                      </a:r>
                    </a:p>
                  </a:txBody>
                  <a:tcPr marL="50800" marR="50800" marT="50800" marB="50800"/>
                </a:tc>
                <a:tc>
                  <a:txBody>
                    <a:bodyPr/>
                    <a:lstStyle/>
                    <a:p>
                      <a:pPr algn="just" fontAlgn="t"/>
                      <a:r>
                        <a:rPr lang="en-IN" dirty="0">
                          <a:solidFill>
                            <a:srgbClr val="333333"/>
                          </a:solidFill>
                          <a:effectLst/>
                          <a:latin typeface="inter-regular"/>
                        </a:rPr>
                        <a:t>Ram</a:t>
                      </a:r>
                    </a:p>
                  </a:txBody>
                  <a:tcPr marL="50800" marR="50800" marT="50800" marB="50800"/>
                </a:tc>
                <a:tc>
                  <a:txBody>
                    <a:bodyPr/>
                    <a:lstStyle/>
                    <a:p>
                      <a:pPr algn="just" fontAlgn="t"/>
                      <a:r>
                        <a:rPr lang="en-IN">
                          <a:solidFill>
                            <a:srgbClr val="333333"/>
                          </a:solidFill>
                          <a:effectLst/>
                          <a:latin typeface="inter-regular"/>
                        </a:rPr>
                        <a:t>29000</a:t>
                      </a:r>
                    </a:p>
                  </a:txBody>
                  <a:tcPr marL="50800" marR="50800" marT="50800" marB="50800"/>
                </a:tc>
                <a:tc>
                  <a:txBody>
                    <a:bodyPr/>
                    <a:lstStyle/>
                    <a:p>
                      <a:pPr algn="just" fontAlgn="t"/>
                      <a:r>
                        <a:rPr lang="en-IN">
                          <a:solidFill>
                            <a:srgbClr val="333333"/>
                          </a:solidFill>
                          <a:effectLst/>
                          <a:latin typeface="inter-regular"/>
                        </a:rPr>
                        <a:t>Delhi</a:t>
                      </a:r>
                    </a:p>
                  </a:txBody>
                  <a:tcPr marL="50800" marR="50800" marT="50800" marB="50800"/>
                </a:tc>
                <a:extLst>
                  <a:ext uri="{0D108BD9-81ED-4DB2-BD59-A6C34878D82A}">
                    <a16:rowId xmlns:a16="http://schemas.microsoft.com/office/drawing/2014/main" val="1932574162"/>
                  </a:ext>
                </a:extLst>
              </a:tr>
              <a:tr h="370840">
                <a:tc>
                  <a:txBody>
                    <a:bodyPr/>
                    <a:lstStyle/>
                    <a:p>
                      <a:pPr algn="just" fontAlgn="t"/>
                      <a:r>
                        <a:rPr lang="en-IN">
                          <a:solidFill>
                            <a:srgbClr val="333333"/>
                          </a:solidFill>
                          <a:effectLst/>
                          <a:latin typeface="inter-regular"/>
                        </a:rPr>
                        <a:t>2003</a:t>
                      </a:r>
                    </a:p>
                  </a:txBody>
                  <a:tcPr marL="50800" marR="50800" marT="50800" marB="50800"/>
                </a:tc>
                <a:tc>
                  <a:txBody>
                    <a:bodyPr/>
                    <a:lstStyle/>
                    <a:p>
                      <a:pPr algn="just" fontAlgn="t"/>
                      <a:r>
                        <a:rPr lang="en-IN">
                          <a:solidFill>
                            <a:srgbClr val="333333"/>
                          </a:solidFill>
                          <a:effectLst/>
                          <a:latin typeface="inter-regular"/>
                        </a:rPr>
                        <a:t>Sumit</a:t>
                      </a:r>
                    </a:p>
                  </a:txBody>
                  <a:tcPr marL="50800" marR="50800" marT="50800" marB="50800"/>
                </a:tc>
                <a:tc>
                  <a:txBody>
                    <a:bodyPr/>
                    <a:lstStyle/>
                    <a:p>
                      <a:pPr algn="just" fontAlgn="t"/>
                      <a:r>
                        <a:rPr lang="en-IN">
                          <a:solidFill>
                            <a:srgbClr val="333333"/>
                          </a:solidFill>
                          <a:effectLst/>
                          <a:latin typeface="inter-regular"/>
                        </a:rPr>
                        <a:t>30000</a:t>
                      </a:r>
                    </a:p>
                  </a:txBody>
                  <a:tcPr marL="50800" marR="50800" marT="50800" marB="50800"/>
                </a:tc>
                <a:tc>
                  <a:txBody>
                    <a:bodyPr/>
                    <a:lstStyle/>
                    <a:p>
                      <a:pPr algn="just" fontAlgn="t"/>
                      <a:r>
                        <a:rPr lang="en-IN">
                          <a:solidFill>
                            <a:srgbClr val="333333"/>
                          </a:solidFill>
                          <a:effectLst/>
                          <a:latin typeface="inter-regular"/>
                        </a:rPr>
                        <a:t>NULL</a:t>
                      </a:r>
                    </a:p>
                  </a:txBody>
                  <a:tcPr marL="50800" marR="50800" marT="50800" marB="50800"/>
                </a:tc>
                <a:extLst>
                  <a:ext uri="{0D108BD9-81ED-4DB2-BD59-A6C34878D82A}">
                    <a16:rowId xmlns:a16="http://schemas.microsoft.com/office/drawing/2014/main" val="982440977"/>
                  </a:ext>
                </a:extLst>
              </a:tr>
              <a:tr h="370840">
                <a:tc>
                  <a:txBody>
                    <a:bodyPr/>
                    <a:lstStyle/>
                    <a:p>
                      <a:pPr algn="just" fontAlgn="t"/>
                      <a:r>
                        <a:rPr lang="en-IN" dirty="0">
                          <a:solidFill>
                            <a:srgbClr val="333333"/>
                          </a:solidFill>
                          <a:effectLst/>
                          <a:latin typeface="inter-regular"/>
                        </a:rPr>
                        <a:t>2004</a:t>
                      </a:r>
                    </a:p>
                  </a:txBody>
                  <a:tcPr marL="50800" marR="50800" marT="50800" marB="50800"/>
                </a:tc>
                <a:tc>
                  <a:txBody>
                    <a:bodyPr/>
                    <a:lstStyle/>
                    <a:p>
                      <a:pPr algn="just" fontAlgn="t"/>
                      <a:r>
                        <a:rPr lang="en-IN">
                          <a:solidFill>
                            <a:srgbClr val="333333"/>
                          </a:solidFill>
                          <a:effectLst/>
                          <a:latin typeface="inter-regular"/>
                        </a:rPr>
                        <a:t>Ankit</a:t>
                      </a:r>
                    </a:p>
                  </a:txBody>
                  <a:tcPr marL="50800" marR="50800" marT="50800" marB="50800"/>
                </a:tc>
                <a:tc>
                  <a:txBody>
                    <a:bodyPr/>
                    <a:lstStyle/>
                    <a:p>
                      <a:pPr algn="just" fontAlgn="t"/>
                      <a:r>
                        <a:rPr lang="en-IN">
                          <a:solidFill>
                            <a:srgbClr val="333333"/>
                          </a:solidFill>
                          <a:effectLst/>
                          <a:latin typeface="inter-regular"/>
                        </a:rPr>
                        <a:t>45000</a:t>
                      </a:r>
                    </a:p>
                  </a:txBody>
                  <a:tcPr marL="50800" marR="50800" marT="50800" marB="50800"/>
                </a:tc>
                <a:tc>
                  <a:txBody>
                    <a:bodyPr/>
                    <a:lstStyle/>
                    <a:p>
                      <a:pPr algn="just" fontAlgn="t"/>
                      <a:r>
                        <a:rPr lang="en-IN">
                          <a:solidFill>
                            <a:srgbClr val="333333"/>
                          </a:solidFill>
                          <a:effectLst/>
                          <a:latin typeface="inter-regular"/>
                        </a:rPr>
                        <a:t>Goa</a:t>
                      </a:r>
                    </a:p>
                  </a:txBody>
                  <a:tcPr marL="50800" marR="50800" marT="50800" marB="50800"/>
                </a:tc>
                <a:extLst>
                  <a:ext uri="{0D108BD9-81ED-4DB2-BD59-A6C34878D82A}">
                    <a16:rowId xmlns:a16="http://schemas.microsoft.com/office/drawing/2014/main" val="1250351013"/>
                  </a:ext>
                </a:extLst>
              </a:tr>
              <a:tr h="370840">
                <a:tc>
                  <a:txBody>
                    <a:bodyPr/>
                    <a:lstStyle/>
                    <a:p>
                      <a:pPr algn="just" fontAlgn="t"/>
                      <a:r>
                        <a:rPr lang="en-IN">
                          <a:solidFill>
                            <a:srgbClr val="333333"/>
                          </a:solidFill>
                          <a:effectLst/>
                          <a:latin typeface="inter-regular"/>
                        </a:rPr>
                        <a:t>2005</a:t>
                      </a:r>
                    </a:p>
                  </a:txBody>
                  <a:tcPr marL="50800" marR="50800" marT="50800" marB="50800"/>
                </a:tc>
                <a:tc>
                  <a:txBody>
                    <a:bodyPr/>
                    <a:lstStyle/>
                    <a:p>
                      <a:pPr algn="just" fontAlgn="t"/>
                      <a:r>
                        <a:rPr lang="en-IN">
                          <a:solidFill>
                            <a:srgbClr val="333333"/>
                          </a:solidFill>
                          <a:effectLst/>
                          <a:latin typeface="inter-regular"/>
                        </a:rPr>
                        <a:t>Bheem</a:t>
                      </a:r>
                    </a:p>
                  </a:txBody>
                  <a:tcPr marL="50800" marR="50800" marT="50800" marB="50800"/>
                </a:tc>
                <a:tc>
                  <a:txBody>
                    <a:bodyPr/>
                    <a:lstStyle/>
                    <a:p>
                      <a:pPr algn="just" fontAlgn="t"/>
                      <a:r>
                        <a:rPr lang="en-IN">
                          <a:solidFill>
                            <a:srgbClr val="333333"/>
                          </a:solidFill>
                          <a:effectLst/>
                          <a:latin typeface="inter-regular"/>
                        </a:rPr>
                        <a:t>40000</a:t>
                      </a:r>
                    </a:p>
                  </a:txBody>
                  <a:tcPr marL="50800" marR="50800" marT="50800" marB="50800"/>
                </a:tc>
                <a:tc>
                  <a:txBody>
                    <a:bodyPr/>
                    <a:lstStyle/>
                    <a:p>
                      <a:pPr algn="just" fontAlgn="t"/>
                      <a:r>
                        <a:rPr lang="en-IN" dirty="0">
                          <a:solidFill>
                            <a:srgbClr val="333333"/>
                          </a:solidFill>
                          <a:effectLst/>
                          <a:latin typeface="inter-regular"/>
                        </a:rPr>
                        <a:t>NULL</a:t>
                      </a:r>
                    </a:p>
                  </a:txBody>
                  <a:tcPr marL="50800" marR="50800" marT="50800" marB="50800"/>
                </a:tc>
                <a:extLst>
                  <a:ext uri="{0D108BD9-81ED-4DB2-BD59-A6C34878D82A}">
                    <a16:rowId xmlns:a16="http://schemas.microsoft.com/office/drawing/2014/main" val="415787080"/>
                  </a:ext>
                </a:extLst>
              </a:tr>
            </a:tbl>
          </a:graphicData>
        </a:graphic>
      </p:graphicFrame>
      <p:graphicFrame>
        <p:nvGraphicFramePr>
          <p:cNvPr id="8" name="Table 8">
            <a:extLst>
              <a:ext uri="{FF2B5EF4-FFF2-40B4-BE49-F238E27FC236}">
                <a16:creationId xmlns:a16="http://schemas.microsoft.com/office/drawing/2014/main" id="{DDEF8EF0-50D8-8564-B22B-42B7670C6515}"/>
              </a:ext>
            </a:extLst>
          </p:cNvPr>
          <p:cNvGraphicFramePr>
            <a:graphicFrameLocks noGrp="1"/>
          </p:cNvGraphicFramePr>
          <p:nvPr/>
        </p:nvGraphicFramePr>
        <p:xfrm>
          <a:off x="1869440" y="5484706"/>
          <a:ext cx="8128000" cy="8026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960629925"/>
                    </a:ext>
                  </a:extLst>
                </a:gridCol>
              </a:tblGrid>
              <a:tr h="370840">
                <a:tc>
                  <a:txBody>
                    <a:bodyPr/>
                    <a:lstStyle/>
                    <a:p>
                      <a:pPr algn="l" fontAlgn="t"/>
                      <a:r>
                        <a:rPr lang="en-IN" dirty="0" err="1">
                          <a:solidFill>
                            <a:srgbClr val="000000"/>
                          </a:solidFill>
                          <a:effectLst/>
                          <a:latin typeface="times new roman" panose="02020603050405020304" pitchFamily="18" charset="0"/>
                        </a:rPr>
                        <a:t>TotalCity</a:t>
                      </a:r>
                      <a:endParaRPr lang="en-IN" dirty="0">
                        <a:solidFill>
                          <a:srgbClr val="000000"/>
                        </a:solidFill>
                        <a:effectLst/>
                        <a:latin typeface="times new roman" panose="02020603050405020304" pitchFamily="18" charset="0"/>
                      </a:endParaRPr>
                    </a:p>
                  </a:txBody>
                  <a:tcPr marL="76200" marR="76200" marT="76200" marB="76200"/>
                </a:tc>
                <a:extLst>
                  <a:ext uri="{0D108BD9-81ED-4DB2-BD59-A6C34878D82A}">
                    <a16:rowId xmlns:a16="http://schemas.microsoft.com/office/drawing/2014/main" val="691479665"/>
                  </a:ext>
                </a:extLst>
              </a:tr>
              <a:tr h="370840">
                <a:tc>
                  <a:txBody>
                    <a:bodyPr/>
                    <a:lstStyle/>
                    <a:p>
                      <a:pPr algn="just" fontAlgn="t"/>
                      <a:r>
                        <a:rPr lang="en-IN" dirty="0">
                          <a:solidFill>
                            <a:srgbClr val="333333"/>
                          </a:solidFill>
                          <a:effectLst/>
                          <a:latin typeface="inter-regular"/>
                        </a:rPr>
                        <a:t>2</a:t>
                      </a:r>
                    </a:p>
                  </a:txBody>
                  <a:tcPr marL="50800" marR="50800" marT="50800" marB="50800"/>
                </a:tc>
                <a:extLst>
                  <a:ext uri="{0D108BD9-81ED-4DB2-BD59-A6C34878D82A}">
                    <a16:rowId xmlns:a16="http://schemas.microsoft.com/office/drawing/2014/main" val="37663593"/>
                  </a:ext>
                </a:extLst>
              </a:tr>
            </a:tbl>
          </a:graphicData>
        </a:graphic>
      </p:graphicFrame>
    </p:spTree>
    <p:extLst>
      <p:ext uri="{BB962C8B-B14F-4D97-AF65-F5344CB8AC3E}">
        <p14:creationId xmlns:p14="http://schemas.microsoft.com/office/powerpoint/2010/main" val="233127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456B3F-8F86-1A59-7B21-C92169469A15}"/>
              </a:ext>
            </a:extLst>
          </p:cNvPr>
          <p:cNvSpPr>
            <a:spLocks noGrp="1"/>
          </p:cNvSpPr>
          <p:nvPr>
            <p:ph idx="1"/>
          </p:nvPr>
        </p:nvSpPr>
        <p:spPr>
          <a:xfrm>
            <a:off x="299720" y="690880"/>
            <a:ext cx="11592560" cy="2214880"/>
          </a:xfrm>
        </p:spPr>
        <p:txBody>
          <a:bodyPr>
            <a:normAutofit fontScale="92500" lnSpcReduction="20000"/>
          </a:bodyPr>
          <a:lstStyle/>
          <a:p>
            <a:pPr marL="0" indent="0">
              <a:buNone/>
            </a:pPr>
            <a:r>
              <a:rPr lang="en-US" sz="2000" b="1" dirty="0">
                <a:solidFill>
                  <a:srgbClr val="0070C0"/>
                </a:solidFill>
                <a:effectLst>
                  <a:outerShdw blurRad="38100" dist="38100" dir="2700000" algn="tl">
                    <a:srgbClr val="000000">
                      <a:alpha val="43137"/>
                    </a:srgbClr>
                  </a:outerShdw>
                </a:effectLst>
                <a:latin typeface="Georgia" panose="02040502050405020303" pitchFamily="18" charset="0"/>
              </a:rPr>
              <a:t>Select Count(*) Function in SQL</a:t>
            </a:r>
          </a:p>
          <a:p>
            <a:pPr marL="0" indent="0">
              <a:buNone/>
            </a:pPr>
            <a:r>
              <a:rPr lang="en-US" dirty="0">
                <a:latin typeface="Georgia" panose="02040502050405020303" pitchFamily="18" charset="0"/>
              </a:rPr>
              <a:t>The count(*) function in SQL shows all the Null and Non-Null records present in the table.</a:t>
            </a:r>
          </a:p>
          <a:p>
            <a:pPr marL="0" indent="0">
              <a:buNone/>
            </a:pPr>
            <a:endParaRPr lang="en-US" dirty="0">
              <a:latin typeface="Georgia" panose="02040502050405020303" pitchFamily="18" charset="0"/>
            </a:endParaRPr>
          </a:p>
          <a:p>
            <a:pPr marL="0" indent="0">
              <a:buNone/>
            </a:pPr>
            <a:r>
              <a:rPr lang="en-US" sz="2000" b="1" dirty="0">
                <a:solidFill>
                  <a:srgbClr val="00B050"/>
                </a:solidFill>
                <a:effectLst>
                  <a:outerShdw blurRad="38100" dist="38100" dir="2700000" algn="tl">
                    <a:srgbClr val="000000">
                      <a:alpha val="43137"/>
                    </a:srgbClr>
                  </a:outerShdw>
                </a:effectLst>
                <a:latin typeface="Georgia" panose="02040502050405020303" pitchFamily="18" charset="0"/>
              </a:rPr>
              <a:t>Syntax of Count (*) Function in SQL</a:t>
            </a:r>
          </a:p>
          <a:p>
            <a:pPr marL="0" indent="0">
              <a:buNone/>
            </a:pPr>
            <a:r>
              <a:rPr lang="en-US" dirty="0">
                <a:latin typeface="Georgia" panose="02040502050405020303" pitchFamily="18" charset="0"/>
              </a:rPr>
              <a:t>		SELECT COUNT(*) FROM </a:t>
            </a:r>
            <a:r>
              <a:rPr lang="en-US" dirty="0" err="1">
                <a:latin typeface="Georgia" panose="02040502050405020303" pitchFamily="18" charset="0"/>
              </a:rPr>
              <a:t>table_name</a:t>
            </a:r>
            <a:r>
              <a:rPr lang="en-US" dirty="0">
                <a:latin typeface="Georgia" panose="02040502050405020303" pitchFamily="18" charset="0"/>
              </a:rPr>
              <a:t>; </a:t>
            </a:r>
            <a:endParaRPr lang="en-IN" dirty="0">
              <a:latin typeface="Georgia" panose="02040502050405020303" pitchFamily="18" charset="0"/>
            </a:endParaRPr>
          </a:p>
        </p:txBody>
      </p:sp>
      <p:graphicFrame>
        <p:nvGraphicFramePr>
          <p:cNvPr id="6" name="Table 6">
            <a:extLst>
              <a:ext uri="{FF2B5EF4-FFF2-40B4-BE49-F238E27FC236}">
                <a16:creationId xmlns:a16="http://schemas.microsoft.com/office/drawing/2014/main" id="{F6813D34-F995-F037-0DED-29081692C759}"/>
              </a:ext>
            </a:extLst>
          </p:cNvPr>
          <p:cNvGraphicFramePr>
            <a:graphicFrameLocks noGrp="1"/>
          </p:cNvGraphicFramePr>
          <p:nvPr/>
        </p:nvGraphicFramePr>
        <p:xfrm>
          <a:off x="2032000" y="3378200"/>
          <a:ext cx="8127999" cy="26822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335311697"/>
                    </a:ext>
                  </a:extLst>
                </a:gridCol>
                <a:gridCol w="2709333">
                  <a:extLst>
                    <a:ext uri="{9D8B030D-6E8A-4147-A177-3AD203B41FA5}">
                      <a16:colId xmlns:a16="http://schemas.microsoft.com/office/drawing/2014/main" val="1408333529"/>
                    </a:ext>
                  </a:extLst>
                </a:gridCol>
                <a:gridCol w="2709333">
                  <a:extLst>
                    <a:ext uri="{9D8B030D-6E8A-4147-A177-3AD203B41FA5}">
                      <a16:colId xmlns:a16="http://schemas.microsoft.com/office/drawing/2014/main" val="3590352761"/>
                    </a:ext>
                  </a:extLst>
                </a:gridCol>
              </a:tblGrid>
              <a:tr h="370840">
                <a:tc>
                  <a:txBody>
                    <a:bodyPr/>
                    <a:lstStyle/>
                    <a:p>
                      <a:pPr algn="l" fontAlgn="t"/>
                      <a:r>
                        <a:rPr lang="en-IN" dirty="0" err="1">
                          <a:solidFill>
                            <a:srgbClr val="000000"/>
                          </a:solidFill>
                          <a:effectLst/>
                          <a:latin typeface="times new roman" panose="02020603050405020304" pitchFamily="18" charset="0"/>
                        </a:rPr>
                        <a:t>Bike_Name</a:t>
                      </a:r>
                      <a:endParaRPr lang="en-IN" dirty="0">
                        <a:solidFill>
                          <a:srgbClr val="000000"/>
                        </a:solidFill>
                        <a:effectLst/>
                        <a:latin typeface="times new roman" panose="02020603050405020304" pitchFamily="18" charset="0"/>
                      </a:endParaRPr>
                    </a:p>
                  </a:txBody>
                  <a:tcPr marL="76200" marR="76200" marT="76200" marB="76200"/>
                </a:tc>
                <a:tc>
                  <a:txBody>
                    <a:bodyPr/>
                    <a:lstStyle/>
                    <a:p>
                      <a:pPr algn="l" fontAlgn="t"/>
                      <a:r>
                        <a:rPr lang="en-IN">
                          <a:solidFill>
                            <a:srgbClr val="000000"/>
                          </a:solidFill>
                          <a:effectLst/>
                          <a:latin typeface="times new roman" panose="02020603050405020304" pitchFamily="18" charset="0"/>
                        </a:rPr>
                        <a:t>Bike_Color</a:t>
                      </a:r>
                    </a:p>
                  </a:txBody>
                  <a:tcPr marL="76200" marR="76200" marT="76200" marB="76200"/>
                </a:tc>
                <a:tc>
                  <a:txBody>
                    <a:bodyPr/>
                    <a:lstStyle/>
                    <a:p>
                      <a:pPr algn="l" fontAlgn="t"/>
                      <a:r>
                        <a:rPr lang="en-IN">
                          <a:solidFill>
                            <a:srgbClr val="000000"/>
                          </a:solidFill>
                          <a:effectLst/>
                          <a:latin typeface="times new roman" panose="02020603050405020304" pitchFamily="18" charset="0"/>
                        </a:rPr>
                        <a:t>Bike_Cost</a:t>
                      </a:r>
                    </a:p>
                  </a:txBody>
                  <a:tcPr marL="76200" marR="76200" marT="76200" marB="76200"/>
                </a:tc>
                <a:extLst>
                  <a:ext uri="{0D108BD9-81ED-4DB2-BD59-A6C34878D82A}">
                    <a16:rowId xmlns:a16="http://schemas.microsoft.com/office/drawing/2014/main" val="1970159673"/>
                  </a:ext>
                </a:extLst>
              </a:tr>
              <a:tr h="370840">
                <a:tc>
                  <a:txBody>
                    <a:bodyPr/>
                    <a:lstStyle/>
                    <a:p>
                      <a:pPr algn="just" fontAlgn="t"/>
                      <a:r>
                        <a:rPr lang="en-IN">
                          <a:solidFill>
                            <a:srgbClr val="333333"/>
                          </a:solidFill>
                          <a:effectLst/>
                          <a:latin typeface="inter-regular"/>
                        </a:rPr>
                        <a:t>Livo</a:t>
                      </a:r>
                    </a:p>
                  </a:txBody>
                  <a:tcPr marL="50800" marR="50800" marT="50800" marB="50800"/>
                </a:tc>
                <a:tc>
                  <a:txBody>
                    <a:bodyPr/>
                    <a:lstStyle/>
                    <a:p>
                      <a:pPr algn="just" fontAlgn="t"/>
                      <a:r>
                        <a:rPr lang="en-IN">
                          <a:solidFill>
                            <a:srgbClr val="333333"/>
                          </a:solidFill>
                          <a:effectLst/>
                          <a:latin typeface="inter-regular"/>
                        </a:rPr>
                        <a:t>Black</a:t>
                      </a:r>
                    </a:p>
                  </a:txBody>
                  <a:tcPr marL="50800" marR="50800" marT="50800" marB="50800"/>
                </a:tc>
                <a:tc>
                  <a:txBody>
                    <a:bodyPr/>
                    <a:lstStyle/>
                    <a:p>
                      <a:pPr algn="just" fontAlgn="t"/>
                      <a:r>
                        <a:rPr lang="en-IN">
                          <a:solidFill>
                            <a:srgbClr val="333333"/>
                          </a:solidFill>
                          <a:effectLst/>
                          <a:latin typeface="inter-regular"/>
                        </a:rPr>
                        <a:t>185,000</a:t>
                      </a:r>
                    </a:p>
                  </a:txBody>
                  <a:tcPr marL="50800" marR="50800" marT="50800" marB="50800"/>
                </a:tc>
                <a:extLst>
                  <a:ext uri="{0D108BD9-81ED-4DB2-BD59-A6C34878D82A}">
                    <a16:rowId xmlns:a16="http://schemas.microsoft.com/office/drawing/2014/main" val="302697511"/>
                  </a:ext>
                </a:extLst>
              </a:tr>
              <a:tr h="370840">
                <a:tc>
                  <a:txBody>
                    <a:bodyPr/>
                    <a:lstStyle/>
                    <a:p>
                      <a:pPr algn="just" fontAlgn="t"/>
                      <a:r>
                        <a:rPr lang="en-IN">
                          <a:solidFill>
                            <a:srgbClr val="333333"/>
                          </a:solidFill>
                          <a:effectLst/>
                          <a:latin typeface="inter-regular"/>
                        </a:rPr>
                        <a:t>Apache</a:t>
                      </a:r>
                    </a:p>
                  </a:txBody>
                  <a:tcPr marL="50800" marR="50800" marT="50800" marB="50800"/>
                </a:tc>
                <a:tc>
                  <a:txBody>
                    <a:bodyPr/>
                    <a:lstStyle/>
                    <a:p>
                      <a:pPr algn="just" fontAlgn="t"/>
                      <a:r>
                        <a:rPr lang="en-IN">
                          <a:solidFill>
                            <a:srgbClr val="333333"/>
                          </a:solidFill>
                          <a:effectLst/>
                          <a:latin typeface="inter-regular"/>
                        </a:rPr>
                        <a:t>Red</a:t>
                      </a:r>
                    </a:p>
                  </a:txBody>
                  <a:tcPr marL="50800" marR="50800" marT="50800" marB="50800"/>
                </a:tc>
                <a:tc>
                  <a:txBody>
                    <a:bodyPr/>
                    <a:lstStyle/>
                    <a:p>
                      <a:pPr algn="just" fontAlgn="t"/>
                      <a:r>
                        <a:rPr lang="en-IN">
                          <a:solidFill>
                            <a:srgbClr val="333333"/>
                          </a:solidFill>
                          <a:effectLst/>
                          <a:latin typeface="inter-regular"/>
                        </a:rPr>
                        <a:t>NULL</a:t>
                      </a:r>
                    </a:p>
                  </a:txBody>
                  <a:tcPr marL="50800" marR="50800" marT="50800" marB="50800"/>
                </a:tc>
                <a:extLst>
                  <a:ext uri="{0D108BD9-81ED-4DB2-BD59-A6C34878D82A}">
                    <a16:rowId xmlns:a16="http://schemas.microsoft.com/office/drawing/2014/main" val="3472312057"/>
                  </a:ext>
                </a:extLst>
              </a:tr>
              <a:tr h="370840">
                <a:tc>
                  <a:txBody>
                    <a:bodyPr/>
                    <a:lstStyle/>
                    <a:p>
                      <a:pPr algn="just" fontAlgn="t"/>
                      <a:r>
                        <a:rPr lang="en-IN">
                          <a:solidFill>
                            <a:srgbClr val="333333"/>
                          </a:solidFill>
                          <a:effectLst/>
                          <a:latin typeface="inter-regular"/>
                        </a:rPr>
                        <a:t>Pulsar</a:t>
                      </a:r>
                    </a:p>
                  </a:txBody>
                  <a:tcPr marL="50800" marR="50800" marT="50800" marB="50800"/>
                </a:tc>
                <a:tc>
                  <a:txBody>
                    <a:bodyPr/>
                    <a:lstStyle/>
                    <a:p>
                      <a:pPr algn="just" fontAlgn="t"/>
                      <a:r>
                        <a:rPr lang="en-IN">
                          <a:solidFill>
                            <a:srgbClr val="333333"/>
                          </a:solidFill>
                          <a:effectLst/>
                          <a:latin typeface="inter-regular"/>
                        </a:rPr>
                        <a:t>Red</a:t>
                      </a:r>
                    </a:p>
                  </a:txBody>
                  <a:tcPr marL="50800" marR="50800" marT="50800" marB="50800"/>
                </a:tc>
                <a:tc>
                  <a:txBody>
                    <a:bodyPr/>
                    <a:lstStyle/>
                    <a:p>
                      <a:pPr algn="just" fontAlgn="t"/>
                      <a:r>
                        <a:rPr lang="en-IN">
                          <a:solidFill>
                            <a:srgbClr val="333333"/>
                          </a:solidFill>
                          <a:effectLst/>
                          <a:latin typeface="inter-regular"/>
                        </a:rPr>
                        <a:t>90,0000</a:t>
                      </a:r>
                    </a:p>
                  </a:txBody>
                  <a:tcPr marL="50800" marR="50800" marT="50800" marB="50800"/>
                </a:tc>
                <a:extLst>
                  <a:ext uri="{0D108BD9-81ED-4DB2-BD59-A6C34878D82A}">
                    <a16:rowId xmlns:a16="http://schemas.microsoft.com/office/drawing/2014/main" val="4257603834"/>
                  </a:ext>
                </a:extLst>
              </a:tr>
              <a:tr h="370840">
                <a:tc>
                  <a:txBody>
                    <a:bodyPr/>
                    <a:lstStyle/>
                    <a:p>
                      <a:pPr algn="just" fontAlgn="t"/>
                      <a:r>
                        <a:rPr lang="en-IN">
                          <a:solidFill>
                            <a:srgbClr val="333333"/>
                          </a:solidFill>
                          <a:effectLst/>
                          <a:latin typeface="inter-regular"/>
                        </a:rPr>
                        <a:t>Royal Enfield</a:t>
                      </a:r>
                    </a:p>
                  </a:txBody>
                  <a:tcPr marL="50800" marR="50800" marT="50800" marB="50800"/>
                </a:tc>
                <a:tc>
                  <a:txBody>
                    <a:bodyPr/>
                    <a:lstStyle/>
                    <a:p>
                      <a:pPr algn="just" fontAlgn="t"/>
                      <a:r>
                        <a:rPr lang="en-IN">
                          <a:solidFill>
                            <a:srgbClr val="333333"/>
                          </a:solidFill>
                          <a:effectLst/>
                          <a:latin typeface="inter-regular"/>
                        </a:rPr>
                        <a:t>Black</a:t>
                      </a:r>
                    </a:p>
                  </a:txBody>
                  <a:tcPr marL="50800" marR="50800" marT="50800" marB="50800"/>
                </a:tc>
                <a:tc>
                  <a:txBody>
                    <a:bodyPr/>
                    <a:lstStyle/>
                    <a:p>
                      <a:pPr algn="just" fontAlgn="t"/>
                      <a:r>
                        <a:rPr lang="en-IN">
                          <a:solidFill>
                            <a:srgbClr val="333333"/>
                          </a:solidFill>
                          <a:effectLst/>
                          <a:latin typeface="inter-regular"/>
                        </a:rPr>
                        <a:t>NULL</a:t>
                      </a:r>
                    </a:p>
                  </a:txBody>
                  <a:tcPr marL="50800" marR="50800" marT="50800" marB="50800"/>
                </a:tc>
                <a:extLst>
                  <a:ext uri="{0D108BD9-81ED-4DB2-BD59-A6C34878D82A}">
                    <a16:rowId xmlns:a16="http://schemas.microsoft.com/office/drawing/2014/main" val="3006807566"/>
                  </a:ext>
                </a:extLst>
              </a:tr>
              <a:tr h="370840">
                <a:tc>
                  <a:txBody>
                    <a:bodyPr/>
                    <a:lstStyle/>
                    <a:p>
                      <a:pPr algn="just" fontAlgn="t"/>
                      <a:r>
                        <a:rPr lang="en-IN">
                          <a:solidFill>
                            <a:srgbClr val="333333"/>
                          </a:solidFill>
                          <a:effectLst/>
                          <a:latin typeface="inter-regular"/>
                        </a:rPr>
                        <a:t>KTM DUKE</a:t>
                      </a:r>
                    </a:p>
                  </a:txBody>
                  <a:tcPr marL="50800" marR="50800" marT="50800" marB="50800"/>
                </a:tc>
                <a:tc>
                  <a:txBody>
                    <a:bodyPr/>
                    <a:lstStyle/>
                    <a:p>
                      <a:pPr algn="just" fontAlgn="t"/>
                      <a:r>
                        <a:rPr lang="en-IN">
                          <a:solidFill>
                            <a:srgbClr val="333333"/>
                          </a:solidFill>
                          <a:effectLst/>
                          <a:latin typeface="inter-regular"/>
                        </a:rPr>
                        <a:t>Black</a:t>
                      </a:r>
                    </a:p>
                  </a:txBody>
                  <a:tcPr marL="50800" marR="50800" marT="50800" marB="50800"/>
                </a:tc>
                <a:tc>
                  <a:txBody>
                    <a:bodyPr/>
                    <a:lstStyle/>
                    <a:p>
                      <a:pPr algn="just" fontAlgn="t"/>
                      <a:r>
                        <a:rPr lang="en-IN">
                          <a:solidFill>
                            <a:srgbClr val="333333"/>
                          </a:solidFill>
                          <a:effectLst/>
                          <a:latin typeface="inter-regular"/>
                        </a:rPr>
                        <a:t>80,000</a:t>
                      </a:r>
                    </a:p>
                  </a:txBody>
                  <a:tcPr marL="50800" marR="50800" marT="50800" marB="50800"/>
                </a:tc>
                <a:extLst>
                  <a:ext uri="{0D108BD9-81ED-4DB2-BD59-A6C34878D82A}">
                    <a16:rowId xmlns:a16="http://schemas.microsoft.com/office/drawing/2014/main" val="628324729"/>
                  </a:ext>
                </a:extLst>
              </a:tr>
              <a:tr h="370840">
                <a:tc>
                  <a:txBody>
                    <a:bodyPr/>
                    <a:lstStyle/>
                    <a:p>
                      <a:pPr algn="just" fontAlgn="t"/>
                      <a:r>
                        <a:rPr lang="en-IN">
                          <a:solidFill>
                            <a:srgbClr val="333333"/>
                          </a:solidFill>
                          <a:effectLst/>
                          <a:latin typeface="inter-regular"/>
                        </a:rPr>
                        <a:t>KTM RC</a:t>
                      </a:r>
                    </a:p>
                  </a:txBody>
                  <a:tcPr marL="50800" marR="50800" marT="50800" marB="50800"/>
                </a:tc>
                <a:tc>
                  <a:txBody>
                    <a:bodyPr/>
                    <a:lstStyle/>
                    <a:p>
                      <a:pPr algn="just" fontAlgn="t"/>
                      <a:r>
                        <a:rPr lang="en-IN">
                          <a:solidFill>
                            <a:srgbClr val="333333"/>
                          </a:solidFill>
                          <a:effectLst/>
                          <a:latin typeface="inter-regular"/>
                        </a:rPr>
                        <a:t>White</a:t>
                      </a:r>
                    </a:p>
                  </a:txBody>
                  <a:tcPr marL="50800" marR="50800" marT="50800" marB="50800"/>
                </a:tc>
                <a:tc>
                  <a:txBody>
                    <a:bodyPr/>
                    <a:lstStyle/>
                    <a:p>
                      <a:pPr algn="just" fontAlgn="t"/>
                      <a:r>
                        <a:rPr lang="en-IN" dirty="0">
                          <a:solidFill>
                            <a:srgbClr val="333333"/>
                          </a:solidFill>
                          <a:effectLst/>
                          <a:latin typeface="inter-regular"/>
                        </a:rPr>
                        <a:t>195,000</a:t>
                      </a:r>
                    </a:p>
                  </a:txBody>
                  <a:tcPr marL="50800" marR="50800" marT="50800" marB="50800"/>
                </a:tc>
                <a:extLst>
                  <a:ext uri="{0D108BD9-81ED-4DB2-BD59-A6C34878D82A}">
                    <a16:rowId xmlns:a16="http://schemas.microsoft.com/office/drawing/2014/main" val="3008574439"/>
                  </a:ext>
                </a:extLst>
              </a:tr>
            </a:tbl>
          </a:graphicData>
        </a:graphic>
      </p:graphicFrame>
    </p:spTree>
    <p:extLst>
      <p:ext uri="{BB962C8B-B14F-4D97-AF65-F5344CB8AC3E}">
        <p14:creationId xmlns:p14="http://schemas.microsoft.com/office/powerpoint/2010/main" val="1672726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A21908-06B7-303C-2A2F-99FA24E638FD}"/>
              </a:ext>
            </a:extLst>
          </p:cNvPr>
          <p:cNvSpPr>
            <a:spLocks noGrp="1"/>
          </p:cNvSpPr>
          <p:nvPr>
            <p:ph idx="1"/>
          </p:nvPr>
        </p:nvSpPr>
        <p:spPr>
          <a:xfrm>
            <a:off x="314960" y="680720"/>
            <a:ext cx="11633200" cy="1513840"/>
          </a:xfrm>
        </p:spPr>
        <p:txBody>
          <a:bodyPr>
            <a:normAutofit fontScale="92500" lnSpcReduction="10000"/>
          </a:bodyPr>
          <a:lstStyle/>
          <a:p>
            <a:pPr marL="0" indent="0">
              <a:buNone/>
            </a:pPr>
            <a:r>
              <a:rPr lang="en-US" dirty="0">
                <a:latin typeface="Georgia" panose="02040502050405020303" pitchFamily="18" charset="0"/>
              </a:rPr>
              <a:t>Suppose, you want to count the total number of records from the Bike Table. For this condition, you have to write the following statement in Structured Query Language:</a:t>
            </a:r>
          </a:p>
          <a:p>
            <a:pPr marL="0" indent="0">
              <a:buNone/>
            </a:pPr>
            <a:r>
              <a:rPr lang="en-US" dirty="0">
                <a:latin typeface="Georgia" panose="02040502050405020303" pitchFamily="18" charset="0"/>
              </a:rPr>
              <a:t>		SELECT COUNT (*)  FROM Bikes ; </a:t>
            </a:r>
            <a:endParaRPr lang="en-IN" dirty="0">
              <a:latin typeface="Georgia" panose="02040502050405020303" pitchFamily="18" charset="0"/>
            </a:endParaRPr>
          </a:p>
        </p:txBody>
      </p:sp>
      <p:graphicFrame>
        <p:nvGraphicFramePr>
          <p:cNvPr id="4" name="Table 4">
            <a:extLst>
              <a:ext uri="{FF2B5EF4-FFF2-40B4-BE49-F238E27FC236}">
                <a16:creationId xmlns:a16="http://schemas.microsoft.com/office/drawing/2014/main" id="{6A401B07-A697-1262-D035-34F0DFBD97D8}"/>
              </a:ext>
            </a:extLst>
          </p:cNvPr>
          <p:cNvGraphicFramePr>
            <a:graphicFrameLocks noGrp="1"/>
          </p:cNvGraphicFramePr>
          <p:nvPr/>
        </p:nvGraphicFramePr>
        <p:xfrm>
          <a:off x="1828800" y="3429000"/>
          <a:ext cx="8128000" cy="8026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496363294"/>
                    </a:ext>
                  </a:extLst>
                </a:gridCol>
              </a:tblGrid>
              <a:tr h="370840">
                <a:tc>
                  <a:txBody>
                    <a:bodyPr/>
                    <a:lstStyle/>
                    <a:p>
                      <a:pPr algn="l" fontAlgn="t"/>
                      <a:r>
                        <a:rPr lang="en-IN" dirty="0">
                          <a:solidFill>
                            <a:srgbClr val="000000"/>
                          </a:solidFill>
                          <a:effectLst/>
                          <a:latin typeface="times new roman" panose="02020603050405020304" pitchFamily="18" charset="0"/>
                        </a:rPr>
                        <a:t>Count(*)</a:t>
                      </a:r>
                    </a:p>
                  </a:txBody>
                  <a:tcPr marL="76200" marR="76200" marT="76200" marB="76200"/>
                </a:tc>
                <a:extLst>
                  <a:ext uri="{0D108BD9-81ED-4DB2-BD59-A6C34878D82A}">
                    <a16:rowId xmlns:a16="http://schemas.microsoft.com/office/drawing/2014/main" val="2454623273"/>
                  </a:ext>
                </a:extLst>
              </a:tr>
              <a:tr h="370840">
                <a:tc>
                  <a:txBody>
                    <a:bodyPr/>
                    <a:lstStyle/>
                    <a:p>
                      <a:pPr algn="just" fontAlgn="t"/>
                      <a:r>
                        <a:rPr lang="en-IN" dirty="0">
                          <a:solidFill>
                            <a:srgbClr val="333333"/>
                          </a:solidFill>
                          <a:effectLst/>
                          <a:latin typeface="inter-regular"/>
                        </a:rPr>
                        <a:t>6</a:t>
                      </a:r>
                    </a:p>
                  </a:txBody>
                  <a:tcPr marL="50800" marR="50800" marT="50800" marB="50800"/>
                </a:tc>
                <a:extLst>
                  <a:ext uri="{0D108BD9-81ED-4DB2-BD59-A6C34878D82A}">
                    <a16:rowId xmlns:a16="http://schemas.microsoft.com/office/drawing/2014/main" val="224253565"/>
                  </a:ext>
                </a:extLst>
              </a:tr>
            </a:tbl>
          </a:graphicData>
        </a:graphic>
      </p:graphicFrame>
    </p:spTree>
    <p:extLst>
      <p:ext uri="{BB962C8B-B14F-4D97-AF65-F5344CB8AC3E}">
        <p14:creationId xmlns:p14="http://schemas.microsoft.com/office/powerpoint/2010/main" val="139890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10BF71-C37F-62D6-FB14-E94C2B114B7F}"/>
              </a:ext>
            </a:extLst>
          </p:cNvPr>
          <p:cNvSpPr>
            <a:spLocks noGrp="1"/>
          </p:cNvSpPr>
          <p:nvPr>
            <p:ph idx="1"/>
          </p:nvPr>
        </p:nvSpPr>
        <p:spPr>
          <a:xfrm>
            <a:off x="162560" y="589280"/>
            <a:ext cx="11387287" cy="2174240"/>
          </a:xfrm>
        </p:spPr>
        <p:txBody>
          <a:bodyPr>
            <a:normAutofit fontScale="77500" lnSpcReduction="20000"/>
          </a:bodyPr>
          <a:lstStyle/>
          <a:p>
            <a:pPr marL="0" indent="0">
              <a:buNone/>
            </a:pPr>
            <a:r>
              <a:rPr lang="en-US" sz="2000" b="1" dirty="0">
                <a:solidFill>
                  <a:srgbClr val="0070C0"/>
                </a:solidFill>
                <a:effectLst>
                  <a:outerShdw blurRad="38100" dist="38100" dir="2700000" algn="tl">
                    <a:srgbClr val="000000">
                      <a:alpha val="43137"/>
                    </a:srgbClr>
                  </a:outerShdw>
                </a:effectLst>
                <a:latin typeface="Georgia" panose="02040502050405020303" pitchFamily="18" charset="0"/>
              </a:rPr>
              <a:t>Syntax of Count() Function With WHERE clause in SQL</a:t>
            </a:r>
          </a:p>
          <a:p>
            <a:pPr marL="0" indent="0">
              <a:buNone/>
            </a:pPr>
            <a:r>
              <a:rPr lang="en-US" dirty="0">
                <a:latin typeface="Georgia" panose="02040502050405020303" pitchFamily="18" charset="0"/>
              </a:rPr>
              <a:t>			SELECT COUNT(</a:t>
            </a:r>
            <a:r>
              <a:rPr lang="en-US" dirty="0" err="1">
                <a:latin typeface="Georgia" panose="02040502050405020303" pitchFamily="18" charset="0"/>
              </a:rPr>
              <a:t>column_name</a:t>
            </a:r>
            <a:r>
              <a:rPr lang="en-US" dirty="0">
                <a:latin typeface="Georgia" panose="02040502050405020303" pitchFamily="18" charset="0"/>
              </a:rPr>
              <a:t>) FROM </a:t>
            </a:r>
            <a:r>
              <a:rPr lang="en-US" dirty="0" err="1">
                <a:latin typeface="Georgia" panose="02040502050405020303" pitchFamily="18" charset="0"/>
              </a:rPr>
              <a:t>table_name</a:t>
            </a:r>
            <a:r>
              <a:rPr lang="en-US" dirty="0">
                <a:latin typeface="Georgia" panose="02040502050405020303" pitchFamily="18" charset="0"/>
              </a:rPr>
              <a:t> WHERE [condition];  </a:t>
            </a:r>
          </a:p>
          <a:p>
            <a:pPr marL="0" indent="0">
              <a:buNone/>
            </a:pPr>
            <a:r>
              <a:rPr lang="en-US" sz="2000" b="1" dirty="0">
                <a:solidFill>
                  <a:srgbClr val="00B050"/>
                </a:solidFill>
                <a:effectLst>
                  <a:outerShdw blurRad="38100" dist="38100" dir="2700000" algn="tl">
                    <a:srgbClr val="000000">
                      <a:alpha val="43137"/>
                    </a:srgbClr>
                  </a:outerShdw>
                </a:effectLst>
                <a:latin typeface="Georgia" panose="02040502050405020303" pitchFamily="18" charset="0"/>
              </a:rPr>
              <a:t>Examples of Count Function With WHERE clause in SQL</a:t>
            </a:r>
          </a:p>
          <a:p>
            <a:pPr marL="0" indent="0">
              <a:buNone/>
            </a:pPr>
            <a:r>
              <a:rPr lang="en-US" dirty="0">
                <a:solidFill>
                  <a:schemeClr val="bg2">
                    <a:lumMod val="25000"/>
                  </a:schemeClr>
                </a:solidFill>
                <a:latin typeface="Georgia" panose="02040502050405020303" pitchFamily="18" charset="0"/>
              </a:rPr>
              <a:t>Suppose, you want to count the total number of those employees who belong to Delhi city. </a:t>
            </a:r>
          </a:p>
          <a:p>
            <a:pPr marL="0" indent="0">
              <a:buNone/>
            </a:pPr>
            <a:r>
              <a:rPr lang="en-US" dirty="0">
                <a:solidFill>
                  <a:schemeClr val="bg2">
                    <a:lumMod val="25000"/>
                  </a:schemeClr>
                </a:solidFill>
                <a:latin typeface="Georgia" panose="02040502050405020303" pitchFamily="18" charset="0"/>
              </a:rPr>
              <a:t>		SELECT COUNT (</a:t>
            </a:r>
            <a:r>
              <a:rPr lang="en-US" dirty="0" err="1">
                <a:solidFill>
                  <a:schemeClr val="bg2">
                    <a:lumMod val="25000"/>
                  </a:schemeClr>
                </a:solidFill>
                <a:latin typeface="Georgia" panose="02040502050405020303" pitchFamily="18" charset="0"/>
              </a:rPr>
              <a:t>Emp_Name</a:t>
            </a:r>
            <a:r>
              <a:rPr lang="en-US" dirty="0">
                <a:solidFill>
                  <a:schemeClr val="bg2">
                    <a:lumMod val="25000"/>
                  </a:schemeClr>
                </a:solidFill>
                <a:latin typeface="Georgia" panose="02040502050405020303" pitchFamily="18" charset="0"/>
              </a:rPr>
              <a:t>) AS </a:t>
            </a:r>
            <a:r>
              <a:rPr lang="en-US" dirty="0" err="1">
                <a:solidFill>
                  <a:schemeClr val="bg2">
                    <a:lumMod val="25000"/>
                  </a:schemeClr>
                </a:solidFill>
                <a:latin typeface="Georgia" panose="02040502050405020303" pitchFamily="18" charset="0"/>
              </a:rPr>
              <a:t>TotalEmpCity</a:t>
            </a:r>
            <a:r>
              <a:rPr lang="en-US" dirty="0">
                <a:solidFill>
                  <a:schemeClr val="bg2">
                    <a:lumMod val="25000"/>
                  </a:schemeClr>
                </a:solidFill>
                <a:latin typeface="Georgia" panose="02040502050405020303" pitchFamily="18" charset="0"/>
              </a:rPr>
              <a:t> FROM </a:t>
            </a:r>
            <a:r>
              <a:rPr lang="en-US" dirty="0" err="1">
                <a:solidFill>
                  <a:schemeClr val="bg2">
                    <a:lumMod val="25000"/>
                  </a:schemeClr>
                </a:solidFill>
                <a:latin typeface="Georgia" panose="02040502050405020303" pitchFamily="18" charset="0"/>
              </a:rPr>
              <a:t>Employee_details</a:t>
            </a:r>
            <a:r>
              <a:rPr lang="en-US" dirty="0">
                <a:solidFill>
                  <a:schemeClr val="bg2">
                    <a:lumMod val="25000"/>
                  </a:schemeClr>
                </a:solidFill>
                <a:latin typeface="Georgia" panose="02040502050405020303" pitchFamily="18" charset="0"/>
              </a:rPr>
              <a:t> WHERE </a:t>
            </a:r>
            <a:r>
              <a:rPr lang="en-US" dirty="0" err="1">
                <a:solidFill>
                  <a:schemeClr val="bg2">
                    <a:lumMod val="25000"/>
                  </a:schemeClr>
                </a:solidFill>
                <a:latin typeface="Georgia" panose="02040502050405020303" pitchFamily="18" charset="0"/>
              </a:rPr>
              <a:t>Emp_City</a:t>
            </a:r>
            <a:r>
              <a:rPr lang="en-US" dirty="0">
                <a:solidFill>
                  <a:schemeClr val="bg2">
                    <a:lumMod val="25000"/>
                  </a:schemeClr>
                </a:solidFill>
                <a:latin typeface="Georgia" panose="02040502050405020303" pitchFamily="18" charset="0"/>
              </a:rPr>
              <a:t> = 'Delhi'; </a:t>
            </a:r>
            <a:endParaRPr lang="en-IN" dirty="0">
              <a:solidFill>
                <a:schemeClr val="bg2">
                  <a:lumMod val="25000"/>
                </a:schemeClr>
              </a:solidFill>
              <a:latin typeface="Georgia" panose="02040502050405020303" pitchFamily="18" charset="0"/>
            </a:endParaRPr>
          </a:p>
        </p:txBody>
      </p:sp>
      <p:graphicFrame>
        <p:nvGraphicFramePr>
          <p:cNvPr id="4" name="Table 4">
            <a:extLst>
              <a:ext uri="{FF2B5EF4-FFF2-40B4-BE49-F238E27FC236}">
                <a16:creationId xmlns:a16="http://schemas.microsoft.com/office/drawing/2014/main" id="{DA298E94-AE77-1238-3E0B-9342026A6B67}"/>
              </a:ext>
            </a:extLst>
          </p:cNvPr>
          <p:cNvGraphicFramePr>
            <a:graphicFrameLocks noGrp="1"/>
          </p:cNvGraphicFramePr>
          <p:nvPr/>
        </p:nvGraphicFramePr>
        <p:xfrm>
          <a:off x="2032000" y="2981961"/>
          <a:ext cx="8128000" cy="23063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921447083"/>
                    </a:ext>
                  </a:extLst>
                </a:gridCol>
                <a:gridCol w="2032000">
                  <a:extLst>
                    <a:ext uri="{9D8B030D-6E8A-4147-A177-3AD203B41FA5}">
                      <a16:colId xmlns:a16="http://schemas.microsoft.com/office/drawing/2014/main" val="296671412"/>
                    </a:ext>
                  </a:extLst>
                </a:gridCol>
                <a:gridCol w="2032000">
                  <a:extLst>
                    <a:ext uri="{9D8B030D-6E8A-4147-A177-3AD203B41FA5}">
                      <a16:colId xmlns:a16="http://schemas.microsoft.com/office/drawing/2014/main" val="1981222170"/>
                    </a:ext>
                  </a:extLst>
                </a:gridCol>
                <a:gridCol w="2032000">
                  <a:extLst>
                    <a:ext uri="{9D8B030D-6E8A-4147-A177-3AD203B41FA5}">
                      <a16:colId xmlns:a16="http://schemas.microsoft.com/office/drawing/2014/main" val="2159220523"/>
                    </a:ext>
                  </a:extLst>
                </a:gridCol>
              </a:tblGrid>
              <a:tr h="370840">
                <a:tc>
                  <a:txBody>
                    <a:bodyPr/>
                    <a:lstStyle/>
                    <a:p>
                      <a:pPr algn="l" fontAlgn="t"/>
                      <a:r>
                        <a:rPr lang="en-IN" dirty="0" err="1">
                          <a:solidFill>
                            <a:srgbClr val="000000"/>
                          </a:solidFill>
                          <a:effectLst/>
                          <a:latin typeface="times new roman" panose="02020603050405020304" pitchFamily="18" charset="0"/>
                        </a:rPr>
                        <a:t>Emp_Id</a:t>
                      </a:r>
                      <a:endParaRPr lang="en-IN" dirty="0">
                        <a:solidFill>
                          <a:srgbClr val="000000"/>
                        </a:solidFill>
                        <a:effectLst/>
                        <a:latin typeface="times new roman" panose="02020603050405020304" pitchFamily="18" charset="0"/>
                      </a:endParaRPr>
                    </a:p>
                  </a:txBody>
                  <a:tcPr marL="76200" marR="76200" marT="76200" marB="76200"/>
                </a:tc>
                <a:tc>
                  <a:txBody>
                    <a:bodyPr/>
                    <a:lstStyle/>
                    <a:p>
                      <a:pPr algn="l" fontAlgn="t"/>
                      <a:r>
                        <a:rPr lang="en-IN">
                          <a:solidFill>
                            <a:srgbClr val="000000"/>
                          </a:solidFill>
                          <a:effectLst/>
                          <a:latin typeface="times new roman" panose="02020603050405020304" pitchFamily="18" charset="0"/>
                        </a:rPr>
                        <a:t>Emp_Name</a:t>
                      </a:r>
                    </a:p>
                  </a:txBody>
                  <a:tcPr marL="76200" marR="76200" marT="76200" marB="76200"/>
                </a:tc>
                <a:tc>
                  <a:txBody>
                    <a:bodyPr/>
                    <a:lstStyle/>
                    <a:p>
                      <a:pPr algn="l" fontAlgn="t"/>
                      <a:r>
                        <a:rPr lang="en-IN">
                          <a:solidFill>
                            <a:srgbClr val="000000"/>
                          </a:solidFill>
                          <a:effectLst/>
                          <a:latin typeface="times new roman" panose="02020603050405020304" pitchFamily="18" charset="0"/>
                        </a:rPr>
                        <a:t>Emp_Salary</a:t>
                      </a:r>
                    </a:p>
                  </a:txBody>
                  <a:tcPr marL="76200" marR="76200" marT="76200" marB="76200"/>
                </a:tc>
                <a:tc>
                  <a:txBody>
                    <a:bodyPr/>
                    <a:lstStyle/>
                    <a:p>
                      <a:pPr algn="l" fontAlgn="t"/>
                      <a:r>
                        <a:rPr lang="en-IN">
                          <a:solidFill>
                            <a:srgbClr val="000000"/>
                          </a:solidFill>
                          <a:effectLst/>
                          <a:latin typeface="times new roman" panose="02020603050405020304" pitchFamily="18" charset="0"/>
                        </a:rPr>
                        <a:t>Emp_City</a:t>
                      </a:r>
                    </a:p>
                  </a:txBody>
                  <a:tcPr marL="76200" marR="76200" marT="76200" marB="76200"/>
                </a:tc>
                <a:extLst>
                  <a:ext uri="{0D108BD9-81ED-4DB2-BD59-A6C34878D82A}">
                    <a16:rowId xmlns:a16="http://schemas.microsoft.com/office/drawing/2014/main" val="3454839687"/>
                  </a:ext>
                </a:extLst>
              </a:tr>
              <a:tr h="370840">
                <a:tc>
                  <a:txBody>
                    <a:bodyPr/>
                    <a:lstStyle/>
                    <a:p>
                      <a:pPr algn="just" fontAlgn="t"/>
                      <a:r>
                        <a:rPr lang="en-IN">
                          <a:solidFill>
                            <a:srgbClr val="333333"/>
                          </a:solidFill>
                          <a:effectLst/>
                          <a:latin typeface="inter-regular"/>
                        </a:rPr>
                        <a:t>2001</a:t>
                      </a:r>
                    </a:p>
                  </a:txBody>
                  <a:tcPr marL="50800" marR="50800" marT="50800" marB="50800"/>
                </a:tc>
                <a:tc>
                  <a:txBody>
                    <a:bodyPr/>
                    <a:lstStyle/>
                    <a:p>
                      <a:pPr algn="just" fontAlgn="t"/>
                      <a:r>
                        <a:rPr lang="en-IN">
                          <a:solidFill>
                            <a:srgbClr val="333333"/>
                          </a:solidFill>
                          <a:effectLst/>
                          <a:latin typeface="inter-regular"/>
                        </a:rPr>
                        <a:t>Bheem</a:t>
                      </a:r>
                    </a:p>
                  </a:txBody>
                  <a:tcPr marL="50800" marR="50800" marT="50800" marB="50800"/>
                </a:tc>
                <a:tc>
                  <a:txBody>
                    <a:bodyPr/>
                    <a:lstStyle/>
                    <a:p>
                      <a:pPr algn="just" fontAlgn="t"/>
                      <a:r>
                        <a:rPr lang="en-IN">
                          <a:solidFill>
                            <a:srgbClr val="333333"/>
                          </a:solidFill>
                          <a:effectLst/>
                          <a:latin typeface="inter-regular"/>
                        </a:rPr>
                        <a:t>30000</a:t>
                      </a:r>
                    </a:p>
                  </a:txBody>
                  <a:tcPr marL="50800" marR="50800" marT="50800" marB="50800"/>
                </a:tc>
                <a:tc>
                  <a:txBody>
                    <a:bodyPr/>
                    <a:lstStyle/>
                    <a:p>
                      <a:pPr algn="just" fontAlgn="t"/>
                      <a:r>
                        <a:rPr lang="en-IN">
                          <a:solidFill>
                            <a:srgbClr val="333333"/>
                          </a:solidFill>
                          <a:effectLst/>
                          <a:latin typeface="inter-regular"/>
                        </a:rPr>
                        <a:t>Jaipur</a:t>
                      </a:r>
                    </a:p>
                  </a:txBody>
                  <a:tcPr marL="50800" marR="50800" marT="50800" marB="50800"/>
                </a:tc>
                <a:extLst>
                  <a:ext uri="{0D108BD9-81ED-4DB2-BD59-A6C34878D82A}">
                    <a16:rowId xmlns:a16="http://schemas.microsoft.com/office/drawing/2014/main" val="1914719836"/>
                  </a:ext>
                </a:extLst>
              </a:tr>
              <a:tr h="370840">
                <a:tc>
                  <a:txBody>
                    <a:bodyPr/>
                    <a:lstStyle/>
                    <a:p>
                      <a:pPr algn="just" fontAlgn="t"/>
                      <a:r>
                        <a:rPr lang="en-IN">
                          <a:solidFill>
                            <a:srgbClr val="333333"/>
                          </a:solidFill>
                          <a:effectLst/>
                          <a:latin typeface="inter-regular"/>
                        </a:rPr>
                        <a:t>2002</a:t>
                      </a:r>
                    </a:p>
                  </a:txBody>
                  <a:tcPr marL="50800" marR="50800" marT="50800" marB="50800"/>
                </a:tc>
                <a:tc>
                  <a:txBody>
                    <a:bodyPr/>
                    <a:lstStyle/>
                    <a:p>
                      <a:pPr algn="just" fontAlgn="t"/>
                      <a:r>
                        <a:rPr lang="en-IN">
                          <a:solidFill>
                            <a:srgbClr val="333333"/>
                          </a:solidFill>
                          <a:effectLst/>
                          <a:latin typeface="inter-regular"/>
                        </a:rPr>
                        <a:t>Ankit</a:t>
                      </a:r>
                    </a:p>
                  </a:txBody>
                  <a:tcPr marL="50800" marR="50800" marT="50800" marB="50800"/>
                </a:tc>
                <a:tc>
                  <a:txBody>
                    <a:bodyPr/>
                    <a:lstStyle/>
                    <a:p>
                      <a:pPr algn="just" fontAlgn="t"/>
                      <a:r>
                        <a:rPr lang="en-IN">
                          <a:solidFill>
                            <a:srgbClr val="333333"/>
                          </a:solidFill>
                          <a:effectLst/>
                          <a:latin typeface="inter-regular"/>
                        </a:rPr>
                        <a:t>45000</a:t>
                      </a:r>
                    </a:p>
                  </a:txBody>
                  <a:tcPr marL="50800" marR="50800" marT="50800" marB="50800"/>
                </a:tc>
                <a:tc>
                  <a:txBody>
                    <a:bodyPr/>
                    <a:lstStyle/>
                    <a:p>
                      <a:pPr algn="just" fontAlgn="t"/>
                      <a:r>
                        <a:rPr lang="en-IN">
                          <a:solidFill>
                            <a:srgbClr val="333333"/>
                          </a:solidFill>
                          <a:effectLst/>
                          <a:latin typeface="inter-regular"/>
                        </a:rPr>
                        <a:t>Delhi</a:t>
                      </a:r>
                    </a:p>
                  </a:txBody>
                  <a:tcPr marL="50800" marR="50800" marT="50800" marB="50800"/>
                </a:tc>
                <a:extLst>
                  <a:ext uri="{0D108BD9-81ED-4DB2-BD59-A6C34878D82A}">
                    <a16:rowId xmlns:a16="http://schemas.microsoft.com/office/drawing/2014/main" val="3877667356"/>
                  </a:ext>
                </a:extLst>
              </a:tr>
              <a:tr h="370840">
                <a:tc>
                  <a:txBody>
                    <a:bodyPr/>
                    <a:lstStyle/>
                    <a:p>
                      <a:pPr algn="just" fontAlgn="t"/>
                      <a:r>
                        <a:rPr lang="en-IN">
                          <a:solidFill>
                            <a:srgbClr val="333333"/>
                          </a:solidFill>
                          <a:effectLst/>
                          <a:latin typeface="inter-regular"/>
                        </a:rPr>
                        <a:t>2003</a:t>
                      </a:r>
                    </a:p>
                  </a:txBody>
                  <a:tcPr marL="50800" marR="50800" marT="50800" marB="50800"/>
                </a:tc>
                <a:tc>
                  <a:txBody>
                    <a:bodyPr/>
                    <a:lstStyle/>
                    <a:p>
                      <a:pPr algn="just" fontAlgn="t"/>
                      <a:r>
                        <a:rPr lang="en-IN">
                          <a:solidFill>
                            <a:srgbClr val="333333"/>
                          </a:solidFill>
                          <a:effectLst/>
                          <a:latin typeface="inter-regular"/>
                        </a:rPr>
                        <a:t>Sumit</a:t>
                      </a:r>
                    </a:p>
                  </a:txBody>
                  <a:tcPr marL="50800" marR="50800" marT="50800" marB="50800"/>
                </a:tc>
                <a:tc>
                  <a:txBody>
                    <a:bodyPr/>
                    <a:lstStyle/>
                    <a:p>
                      <a:pPr algn="just" fontAlgn="t"/>
                      <a:r>
                        <a:rPr lang="en-IN">
                          <a:solidFill>
                            <a:srgbClr val="333333"/>
                          </a:solidFill>
                          <a:effectLst/>
                          <a:latin typeface="inter-regular"/>
                        </a:rPr>
                        <a:t>40000</a:t>
                      </a:r>
                    </a:p>
                  </a:txBody>
                  <a:tcPr marL="50800" marR="50800" marT="50800" marB="50800"/>
                </a:tc>
                <a:tc>
                  <a:txBody>
                    <a:bodyPr/>
                    <a:lstStyle/>
                    <a:p>
                      <a:pPr algn="just" fontAlgn="t"/>
                      <a:r>
                        <a:rPr lang="en-IN">
                          <a:solidFill>
                            <a:srgbClr val="333333"/>
                          </a:solidFill>
                          <a:effectLst/>
                          <a:latin typeface="inter-regular"/>
                        </a:rPr>
                        <a:t>Delhi</a:t>
                      </a:r>
                    </a:p>
                  </a:txBody>
                  <a:tcPr marL="50800" marR="50800" marT="50800" marB="50800"/>
                </a:tc>
                <a:extLst>
                  <a:ext uri="{0D108BD9-81ED-4DB2-BD59-A6C34878D82A}">
                    <a16:rowId xmlns:a16="http://schemas.microsoft.com/office/drawing/2014/main" val="4014940360"/>
                  </a:ext>
                </a:extLst>
              </a:tr>
              <a:tr h="370840">
                <a:tc>
                  <a:txBody>
                    <a:bodyPr/>
                    <a:lstStyle/>
                    <a:p>
                      <a:pPr algn="just" fontAlgn="t"/>
                      <a:r>
                        <a:rPr lang="en-IN">
                          <a:solidFill>
                            <a:srgbClr val="333333"/>
                          </a:solidFill>
                          <a:effectLst/>
                          <a:latin typeface="inter-regular"/>
                        </a:rPr>
                        <a:t>2004</a:t>
                      </a:r>
                    </a:p>
                  </a:txBody>
                  <a:tcPr marL="50800" marR="50800" marT="50800" marB="50800"/>
                </a:tc>
                <a:tc>
                  <a:txBody>
                    <a:bodyPr/>
                    <a:lstStyle/>
                    <a:p>
                      <a:pPr algn="just" fontAlgn="t"/>
                      <a:r>
                        <a:rPr lang="en-IN">
                          <a:solidFill>
                            <a:srgbClr val="333333"/>
                          </a:solidFill>
                          <a:effectLst/>
                          <a:latin typeface="inter-regular"/>
                        </a:rPr>
                        <a:t>Ram</a:t>
                      </a:r>
                    </a:p>
                  </a:txBody>
                  <a:tcPr marL="50800" marR="50800" marT="50800" marB="50800"/>
                </a:tc>
                <a:tc>
                  <a:txBody>
                    <a:bodyPr/>
                    <a:lstStyle/>
                    <a:p>
                      <a:pPr algn="just" fontAlgn="t"/>
                      <a:r>
                        <a:rPr lang="en-IN">
                          <a:solidFill>
                            <a:srgbClr val="333333"/>
                          </a:solidFill>
                          <a:effectLst/>
                          <a:latin typeface="inter-regular"/>
                        </a:rPr>
                        <a:t>29000</a:t>
                      </a:r>
                    </a:p>
                  </a:txBody>
                  <a:tcPr marL="50800" marR="50800" marT="50800" marB="50800"/>
                </a:tc>
                <a:tc>
                  <a:txBody>
                    <a:bodyPr/>
                    <a:lstStyle/>
                    <a:p>
                      <a:pPr algn="just" fontAlgn="t"/>
                      <a:r>
                        <a:rPr lang="en-IN">
                          <a:solidFill>
                            <a:srgbClr val="333333"/>
                          </a:solidFill>
                          <a:effectLst/>
                          <a:latin typeface="inter-regular"/>
                        </a:rPr>
                        <a:t>Goa</a:t>
                      </a:r>
                    </a:p>
                  </a:txBody>
                  <a:tcPr marL="50800" marR="50800" marT="50800" marB="50800"/>
                </a:tc>
                <a:extLst>
                  <a:ext uri="{0D108BD9-81ED-4DB2-BD59-A6C34878D82A}">
                    <a16:rowId xmlns:a16="http://schemas.microsoft.com/office/drawing/2014/main" val="413512686"/>
                  </a:ext>
                </a:extLst>
              </a:tr>
              <a:tr h="370840">
                <a:tc>
                  <a:txBody>
                    <a:bodyPr/>
                    <a:lstStyle/>
                    <a:p>
                      <a:pPr algn="just" fontAlgn="t"/>
                      <a:r>
                        <a:rPr lang="en-IN">
                          <a:solidFill>
                            <a:srgbClr val="333333"/>
                          </a:solidFill>
                          <a:effectLst/>
                          <a:latin typeface="inter-regular"/>
                        </a:rPr>
                        <a:t>2005</a:t>
                      </a:r>
                    </a:p>
                  </a:txBody>
                  <a:tcPr marL="50800" marR="50800" marT="50800" marB="50800"/>
                </a:tc>
                <a:tc>
                  <a:txBody>
                    <a:bodyPr/>
                    <a:lstStyle/>
                    <a:p>
                      <a:pPr algn="just" fontAlgn="t"/>
                      <a:r>
                        <a:rPr lang="en-IN">
                          <a:solidFill>
                            <a:srgbClr val="333333"/>
                          </a:solidFill>
                          <a:effectLst/>
                          <a:latin typeface="inter-regular"/>
                        </a:rPr>
                        <a:t>Abhay</a:t>
                      </a:r>
                    </a:p>
                  </a:txBody>
                  <a:tcPr marL="50800" marR="50800" marT="50800" marB="50800"/>
                </a:tc>
                <a:tc>
                  <a:txBody>
                    <a:bodyPr/>
                    <a:lstStyle/>
                    <a:p>
                      <a:pPr algn="just" fontAlgn="t"/>
                      <a:r>
                        <a:rPr lang="en-IN">
                          <a:solidFill>
                            <a:srgbClr val="333333"/>
                          </a:solidFill>
                          <a:effectLst/>
                          <a:latin typeface="inter-regular"/>
                        </a:rPr>
                        <a:t>25000</a:t>
                      </a:r>
                    </a:p>
                  </a:txBody>
                  <a:tcPr marL="50800" marR="50800" marT="50800" marB="50800"/>
                </a:tc>
                <a:tc>
                  <a:txBody>
                    <a:bodyPr/>
                    <a:lstStyle/>
                    <a:p>
                      <a:pPr algn="just" fontAlgn="t"/>
                      <a:r>
                        <a:rPr lang="en-IN" dirty="0">
                          <a:solidFill>
                            <a:srgbClr val="333333"/>
                          </a:solidFill>
                          <a:effectLst/>
                          <a:latin typeface="inter-regular"/>
                        </a:rPr>
                        <a:t>Delhi</a:t>
                      </a:r>
                    </a:p>
                  </a:txBody>
                  <a:tcPr marL="50800" marR="50800" marT="50800" marB="50800"/>
                </a:tc>
                <a:extLst>
                  <a:ext uri="{0D108BD9-81ED-4DB2-BD59-A6C34878D82A}">
                    <a16:rowId xmlns:a16="http://schemas.microsoft.com/office/drawing/2014/main" val="3065014227"/>
                  </a:ext>
                </a:extLst>
              </a:tr>
            </a:tbl>
          </a:graphicData>
        </a:graphic>
      </p:graphicFrame>
      <p:graphicFrame>
        <p:nvGraphicFramePr>
          <p:cNvPr id="5" name="Table 5">
            <a:extLst>
              <a:ext uri="{FF2B5EF4-FFF2-40B4-BE49-F238E27FC236}">
                <a16:creationId xmlns:a16="http://schemas.microsoft.com/office/drawing/2014/main" id="{E7E03874-F055-FF5E-AFF4-9A7F07935EC9}"/>
              </a:ext>
            </a:extLst>
          </p:cNvPr>
          <p:cNvGraphicFramePr>
            <a:graphicFrameLocks noGrp="1"/>
          </p:cNvGraphicFramePr>
          <p:nvPr/>
        </p:nvGraphicFramePr>
        <p:xfrm>
          <a:off x="2032000" y="5677746"/>
          <a:ext cx="8128000" cy="8026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536577908"/>
                    </a:ext>
                  </a:extLst>
                </a:gridCol>
              </a:tblGrid>
              <a:tr h="370840">
                <a:tc>
                  <a:txBody>
                    <a:bodyPr/>
                    <a:lstStyle/>
                    <a:p>
                      <a:pPr algn="l" fontAlgn="t"/>
                      <a:r>
                        <a:rPr lang="en-IN" dirty="0" err="1">
                          <a:solidFill>
                            <a:srgbClr val="000000"/>
                          </a:solidFill>
                          <a:effectLst/>
                          <a:latin typeface="times new roman" panose="02020603050405020304" pitchFamily="18" charset="0"/>
                        </a:rPr>
                        <a:t>TotalEmpCity</a:t>
                      </a:r>
                      <a:endParaRPr lang="en-IN" dirty="0">
                        <a:solidFill>
                          <a:srgbClr val="000000"/>
                        </a:solidFill>
                        <a:effectLst/>
                        <a:latin typeface="times new roman" panose="02020603050405020304" pitchFamily="18" charset="0"/>
                      </a:endParaRPr>
                    </a:p>
                  </a:txBody>
                  <a:tcPr marL="76200" marR="76200" marT="76200" marB="76200"/>
                </a:tc>
                <a:extLst>
                  <a:ext uri="{0D108BD9-81ED-4DB2-BD59-A6C34878D82A}">
                    <a16:rowId xmlns:a16="http://schemas.microsoft.com/office/drawing/2014/main" val="2185963679"/>
                  </a:ext>
                </a:extLst>
              </a:tr>
              <a:tr h="370840">
                <a:tc>
                  <a:txBody>
                    <a:bodyPr/>
                    <a:lstStyle/>
                    <a:p>
                      <a:pPr algn="just" fontAlgn="t"/>
                      <a:r>
                        <a:rPr lang="en-IN" dirty="0">
                          <a:solidFill>
                            <a:srgbClr val="333333"/>
                          </a:solidFill>
                          <a:effectLst/>
                          <a:latin typeface="inter-regular"/>
                        </a:rPr>
                        <a:t>3</a:t>
                      </a:r>
                    </a:p>
                  </a:txBody>
                  <a:tcPr marL="50800" marR="50800" marT="50800" marB="50800"/>
                </a:tc>
                <a:extLst>
                  <a:ext uri="{0D108BD9-81ED-4DB2-BD59-A6C34878D82A}">
                    <a16:rowId xmlns:a16="http://schemas.microsoft.com/office/drawing/2014/main" val="3645624056"/>
                  </a:ext>
                </a:extLst>
              </a:tr>
            </a:tbl>
          </a:graphicData>
        </a:graphic>
      </p:graphicFrame>
    </p:spTree>
    <p:extLst>
      <p:ext uri="{BB962C8B-B14F-4D97-AF65-F5344CB8AC3E}">
        <p14:creationId xmlns:p14="http://schemas.microsoft.com/office/powerpoint/2010/main" val="3335809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C86EBB-A4AB-7648-6FEB-AB8838C6F76E}"/>
              </a:ext>
            </a:extLst>
          </p:cNvPr>
          <p:cNvSpPr>
            <a:spLocks noGrp="1"/>
          </p:cNvSpPr>
          <p:nvPr>
            <p:ph idx="1"/>
          </p:nvPr>
        </p:nvSpPr>
        <p:spPr>
          <a:xfrm>
            <a:off x="335280" y="568960"/>
            <a:ext cx="11440160" cy="2418080"/>
          </a:xfrm>
        </p:spPr>
        <p:txBody>
          <a:bodyPr>
            <a:normAutofit fontScale="77500" lnSpcReduction="20000"/>
          </a:bodyPr>
          <a:lstStyle/>
          <a:p>
            <a:pPr marL="0" indent="0">
              <a:buNone/>
            </a:pPr>
            <a:r>
              <a:rPr lang="en-US" sz="2000" b="1" dirty="0">
                <a:solidFill>
                  <a:srgbClr val="0070C0"/>
                </a:solidFill>
                <a:effectLst>
                  <a:outerShdw blurRad="38100" dist="38100" dir="2700000" algn="tl">
                    <a:srgbClr val="000000">
                      <a:alpha val="43137"/>
                    </a:srgbClr>
                  </a:outerShdw>
                </a:effectLst>
                <a:latin typeface="Georgia" panose="02040502050405020303" pitchFamily="18" charset="0"/>
              </a:rPr>
              <a:t>SQL Count Function With DISTINCT keyword</a:t>
            </a:r>
          </a:p>
          <a:p>
            <a:pPr marL="0" indent="0">
              <a:buNone/>
            </a:pPr>
            <a:r>
              <a:rPr lang="en-US" dirty="0">
                <a:latin typeface="Georgia" panose="02040502050405020303" pitchFamily="18" charset="0"/>
              </a:rPr>
              <a:t>The DISTINCT keyword with the COUNT function shows only the numbers of unique rows of a column.</a:t>
            </a:r>
          </a:p>
          <a:p>
            <a:pPr marL="0" indent="0">
              <a:buNone/>
            </a:pPr>
            <a:r>
              <a:rPr lang="en-US" sz="2000" b="1" dirty="0">
                <a:solidFill>
                  <a:srgbClr val="00B050"/>
                </a:solidFill>
                <a:effectLst>
                  <a:outerShdw blurRad="38100" dist="38100" dir="2700000" algn="tl">
                    <a:srgbClr val="000000">
                      <a:alpha val="43137"/>
                    </a:srgbClr>
                  </a:outerShdw>
                </a:effectLst>
                <a:latin typeface="Georgia" panose="02040502050405020303" pitchFamily="18" charset="0"/>
              </a:rPr>
              <a:t>Syntax of Count Function With DISTINCT keyword in SQL</a:t>
            </a:r>
          </a:p>
          <a:p>
            <a:pPr marL="0" indent="0">
              <a:buNone/>
            </a:pPr>
            <a:r>
              <a:rPr lang="en-US" dirty="0">
                <a:latin typeface="Georgia" panose="02040502050405020303" pitchFamily="18" charset="0"/>
              </a:rPr>
              <a:t>		SELECT COUNT(DISTINCT </a:t>
            </a:r>
            <a:r>
              <a:rPr lang="en-US" dirty="0" err="1">
                <a:latin typeface="Georgia" panose="02040502050405020303" pitchFamily="18" charset="0"/>
              </a:rPr>
              <a:t>column_name</a:t>
            </a:r>
            <a:r>
              <a:rPr lang="en-US" dirty="0">
                <a:latin typeface="Georgia" panose="02040502050405020303" pitchFamily="18" charset="0"/>
              </a:rPr>
              <a:t>) FROM </a:t>
            </a:r>
            <a:r>
              <a:rPr lang="en-US" dirty="0" err="1">
                <a:latin typeface="Georgia" panose="02040502050405020303" pitchFamily="18" charset="0"/>
              </a:rPr>
              <a:t>table_name</a:t>
            </a:r>
            <a:r>
              <a:rPr lang="en-US" dirty="0">
                <a:latin typeface="Georgia" panose="02040502050405020303" pitchFamily="18" charset="0"/>
              </a:rPr>
              <a:t> WHERE [condition]; </a:t>
            </a:r>
          </a:p>
          <a:p>
            <a:pPr marL="0" indent="0">
              <a:buNone/>
            </a:pPr>
            <a:r>
              <a:rPr lang="en-US" dirty="0">
                <a:latin typeface="Georgia" panose="02040502050405020303" pitchFamily="18" charset="0"/>
              </a:rPr>
              <a:t>		SELECT COUNT (DISTINCT </a:t>
            </a:r>
            <a:r>
              <a:rPr lang="en-US" dirty="0" err="1">
                <a:latin typeface="Georgia" panose="02040502050405020303" pitchFamily="18" charset="0"/>
              </a:rPr>
              <a:t>Emp_Salary</a:t>
            </a:r>
            <a:r>
              <a:rPr lang="en-US" dirty="0">
                <a:latin typeface="Georgia" panose="02040502050405020303" pitchFamily="18" charset="0"/>
              </a:rPr>
              <a:t>) AS </a:t>
            </a:r>
            <a:r>
              <a:rPr lang="en-US" dirty="0" err="1">
                <a:latin typeface="Georgia" panose="02040502050405020303" pitchFamily="18" charset="0"/>
              </a:rPr>
              <a:t>Unique_Salary</a:t>
            </a:r>
            <a:r>
              <a:rPr lang="en-US" dirty="0">
                <a:latin typeface="Georgia" panose="02040502050405020303" pitchFamily="18" charset="0"/>
              </a:rPr>
              <a:t> FROM Employee ; </a:t>
            </a:r>
            <a:endParaRPr lang="en-IN" dirty="0">
              <a:latin typeface="Georgia" panose="02040502050405020303" pitchFamily="18" charset="0"/>
            </a:endParaRPr>
          </a:p>
        </p:txBody>
      </p:sp>
      <p:graphicFrame>
        <p:nvGraphicFramePr>
          <p:cNvPr id="4" name="Table 4">
            <a:extLst>
              <a:ext uri="{FF2B5EF4-FFF2-40B4-BE49-F238E27FC236}">
                <a16:creationId xmlns:a16="http://schemas.microsoft.com/office/drawing/2014/main" id="{70189F4D-7699-FB27-2358-F2D7EE3F16C2}"/>
              </a:ext>
            </a:extLst>
          </p:cNvPr>
          <p:cNvGraphicFramePr>
            <a:graphicFrameLocks noGrp="1"/>
          </p:cNvGraphicFramePr>
          <p:nvPr/>
        </p:nvGraphicFramePr>
        <p:xfrm>
          <a:off x="1534160" y="3249506"/>
          <a:ext cx="8128000" cy="23063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518493802"/>
                    </a:ext>
                  </a:extLst>
                </a:gridCol>
                <a:gridCol w="2032000">
                  <a:extLst>
                    <a:ext uri="{9D8B030D-6E8A-4147-A177-3AD203B41FA5}">
                      <a16:colId xmlns:a16="http://schemas.microsoft.com/office/drawing/2014/main" val="602292518"/>
                    </a:ext>
                  </a:extLst>
                </a:gridCol>
                <a:gridCol w="2032000">
                  <a:extLst>
                    <a:ext uri="{9D8B030D-6E8A-4147-A177-3AD203B41FA5}">
                      <a16:colId xmlns:a16="http://schemas.microsoft.com/office/drawing/2014/main" val="1124061948"/>
                    </a:ext>
                  </a:extLst>
                </a:gridCol>
                <a:gridCol w="2032000">
                  <a:extLst>
                    <a:ext uri="{9D8B030D-6E8A-4147-A177-3AD203B41FA5}">
                      <a16:colId xmlns:a16="http://schemas.microsoft.com/office/drawing/2014/main" val="2149597489"/>
                    </a:ext>
                  </a:extLst>
                </a:gridCol>
              </a:tblGrid>
              <a:tr h="370840">
                <a:tc>
                  <a:txBody>
                    <a:bodyPr/>
                    <a:lstStyle/>
                    <a:p>
                      <a:pPr algn="l" fontAlgn="t"/>
                      <a:r>
                        <a:rPr lang="en-IN" dirty="0" err="1">
                          <a:solidFill>
                            <a:srgbClr val="000000"/>
                          </a:solidFill>
                          <a:effectLst/>
                          <a:latin typeface="times new roman" panose="02020603050405020304" pitchFamily="18" charset="0"/>
                        </a:rPr>
                        <a:t>Emp_Id</a:t>
                      </a:r>
                      <a:endParaRPr lang="en-IN" dirty="0">
                        <a:solidFill>
                          <a:srgbClr val="000000"/>
                        </a:solidFill>
                        <a:effectLst/>
                        <a:latin typeface="times new roman" panose="02020603050405020304" pitchFamily="18" charset="0"/>
                      </a:endParaRPr>
                    </a:p>
                  </a:txBody>
                  <a:tcPr marL="76200" marR="76200" marT="76200" marB="76200"/>
                </a:tc>
                <a:tc>
                  <a:txBody>
                    <a:bodyPr/>
                    <a:lstStyle/>
                    <a:p>
                      <a:pPr algn="l" fontAlgn="t"/>
                      <a:r>
                        <a:rPr lang="en-IN">
                          <a:solidFill>
                            <a:srgbClr val="000000"/>
                          </a:solidFill>
                          <a:effectLst/>
                          <a:latin typeface="times new roman" panose="02020603050405020304" pitchFamily="18" charset="0"/>
                        </a:rPr>
                        <a:t>Emp_Name</a:t>
                      </a:r>
                    </a:p>
                  </a:txBody>
                  <a:tcPr marL="76200" marR="76200" marT="76200" marB="76200"/>
                </a:tc>
                <a:tc>
                  <a:txBody>
                    <a:bodyPr/>
                    <a:lstStyle/>
                    <a:p>
                      <a:pPr algn="l" fontAlgn="t"/>
                      <a:r>
                        <a:rPr lang="en-IN">
                          <a:solidFill>
                            <a:srgbClr val="000000"/>
                          </a:solidFill>
                          <a:effectLst/>
                          <a:latin typeface="times new roman" panose="02020603050405020304" pitchFamily="18" charset="0"/>
                        </a:rPr>
                        <a:t>Emp_Salary</a:t>
                      </a:r>
                    </a:p>
                  </a:txBody>
                  <a:tcPr marL="76200" marR="76200" marT="76200" marB="76200"/>
                </a:tc>
                <a:tc>
                  <a:txBody>
                    <a:bodyPr/>
                    <a:lstStyle/>
                    <a:p>
                      <a:pPr algn="l" fontAlgn="t"/>
                      <a:r>
                        <a:rPr lang="en-IN">
                          <a:solidFill>
                            <a:srgbClr val="000000"/>
                          </a:solidFill>
                          <a:effectLst/>
                          <a:latin typeface="times new roman" panose="02020603050405020304" pitchFamily="18" charset="0"/>
                        </a:rPr>
                        <a:t>Emp_City</a:t>
                      </a:r>
                    </a:p>
                  </a:txBody>
                  <a:tcPr marL="76200" marR="76200" marT="76200" marB="76200"/>
                </a:tc>
                <a:extLst>
                  <a:ext uri="{0D108BD9-81ED-4DB2-BD59-A6C34878D82A}">
                    <a16:rowId xmlns:a16="http://schemas.microsoft.com/office/drawing/2014/main" val="731521798"/>
                  </a:ext>
                </a:extLst>
              </a:tr>
              <a:tr h="370840">
                <a:tc>
                  <a:txBody>
                    <a:bodyPr/>
                    <a:lstStyle/>
                    <a:p>
                      <a:pPr algn="just" fontAlgn="t"/>
                      <a:r>
                        <a:rPr lang="en-IN">
                          <a:solidFill>
                            <a:srgbClr val="333333"/>
                          </a:solidFill>
                          <a:effectLst/>
                          <a:latin typeface="inter-regular"/>
                        </a:rPr>
                        <a:t>2001</a:t>
                      </a:r>
                    </a:p>
                  </a:txBody>
                  <a:tcPr marL="50800" marR="50800" marT="50800" marB="50800"/>
                </a:tc>
                <a:tc>
                  <a:txBody>
                    <a:bodyPr/>
                    <a:lstStyle/>
                    <a:p>
                      <a:pPr algn="just" fontAlgn="t"/>
                      <a:r>
                        <a:rPr lang="en-IN">
                          <a:solidFill>
                            <a:srgbClr val="333333"/>
                          </a:solidFill>
                          <a:effectLst/>
                          <a:latin typeface="inter-regular"/>
                        </a:rPr>
                        <a:t>Sumit</a:t>
                      </a:r>
                    </a:p>
                  </a:txBody>
                  <a:tcPr marL="50800" marR="50800" marT="50800" marB="50800"/>
                </a:tc>
                <a:tc>
                  <a:txBody>
                    <a:bodyPr/>
                    <a:lstStyle/>
                    <a:p>
                      <a:pPr algn="just" fontAlgn="t"/>
                      <a:r>
                        <a:rPr lang="en-IN">
                          <a:solidFill>
                            <a:srgbClr val="333333"/>
                          </a:solidFill>
                          <a:effectLst/>
                          <a:latin typeface="inter-regular"/>
                        </a:rPr>
                        <a:t>25000</a:t>
                      </a:r>
                    </a:p>
                  </a:txBody>
                  <a:tcPr marL="50800" marR="50800" marT="50800" marB="50800"/>
                </a:tc>
                <a:tc>
                  <a:txBody>
                    <a:bodyPr/>
                    <a:lstStyle/>
                    <a:p>
                      <a:pPr algn="just" fontAlgn="t"/>
                      <a:r>
                        <a:rPr lang="en-IN">
                          <a:solidFill>
                            <a:srgbClr val="333333"/>
                          </a:solidFill>
                          <a:effectLst/>
                          <a:latin typeface="inter-regular"/>
                        </a:rPr>
                        <a:t>Jaipur</a:t>
                      </a:r>
                    </a:p>
                  </a:txBody>
                  <a:tcPr marL="50800" marR="50800" marT="50800" marB="50800"/>
                </a:tc>
                <a:extLst>
                  <a:ext uri="{0D108BD9-81ED-4DB2-BD59-A6C34878D82A}">
                    <a16:rowId xmlns:a16="http://schemas.microsoft.com/office/drawing/2014/main" val="3879285782"/>
                  </a:ext>
                </a:extLst>
              </a:tr>
              <a:tr h="370840">
                <a:tc>
                  <a:txBody>
                    <a:bodyPr/>
                    <a:lstStyle/>
                    <a:p>
                      <a:pPr algn="just" fontAlgn="t"/>
                      <a:r>
                        <a:rPr lang="en-IN">
                          <a:solidFill>
                            <a:srgbClr val="333333"/>
                          </a:solidFill>
                          <a:effectLst/>
                          <a:latin typeface="inter-regular"/>
                        </a:rPr>
                        <a:t>2002</a:t>
                      </a:r>
                    </a:p>
                  </a:txBody>
                  <a:tcPr marL="50800" marR="50800" marT="50800" marB="50800"/>
                </a:tc>
                <a:tc>
                  <a:txBody>
                    <a:bodyPr/>
                    <a:lstStyle/>
                    <a:p>
                      <a:pPr algn="just" fontAlgn="t"/>
                      <a:r>
                        <a:rPr lang="en-IN">
                          <a:solidFill>
                            <a:srgbClr val="333333"/>
                          </a:solidFill>
                          <a:effectLst/>
                          <a:latin typeface="inter-regular"/>
                        </a:rPr>
                        <a:t>Ram</a:t>
                      </a:r>
                    </a:p>
                  </a:txBody>
                  <a:tcPr marL="50800" marR="50800" marT="50800" marB="50800"/>
                </a:tc>
                <a:tc>
                  <a:txBody>
                    <a:bodyPr/>
                    <a:lstStyle/>
                    <a:p>
                      <a:pPr algn="just" fontAlgn="t"/>
                      <a:r>
                        <a:rPr lang="en-IN">
                          <a:solidFill>
                            <a:srgbClr val="333333"/>
                          </a:solidFill>
                          <a:effectLst/>
                          <a:latin typeface="inter-regular"/>
                        </a:rPr>
                        <a:t>45000</a:t>
                      </a:r>
                    </a:p>
                  </a:txBody>
                  <a:tcPr marL="50800" marR="50800" marT="50800" marB="50800"/>
                </a:tc>
                <a:tc>
                  <a:txBody>
                    <a:bodyPr/>
                    <a:lstStyle/>
                    <a:p>
                      <a:pPr algn="just" fontAlgn="t"/>
                      <a:r>
                        <a:rPr lang="en-IN">
                          <a:solidFill>
                            <a:srgbClr val="333333"/>
                          </a:solidFill>
                          <a:effectLst/>
                          <a:latin typeface="inter-regular"/>
                        </a:rPr>
                        <a:t>Delhi</a:t>
                      </a:r>
                    </a:p>
                  </a:txBody>
                  <a:tcPr marL="50800" marR="50800" marT="50800" marB="50800"/>
                </a:tc>
                <a:extLst>
                  <a:ext uri="{0D108BD9-81ED-4DB2-BD59-A6C34878D82A}">
                    <a16:rowId xmlns:a16="http://schemas.microsoft.com/office/drawing/2014/main" val="2971538366"/>
                  </a:ext>
                </a:extLst>
              </a:tr>
              <a:tr h="370840">
                <a:tc>
                  <a:txBody>
                    <a:bodyPr/>
                    <a:lstStyle/>
                    <a:p>
                      <a:pPr algn="just" fontAlgn="t"/>
                      <a:r>
                        <a:rPr lang="en-IN">
                          <a:solidFill>
                            <a:srgbClr val="333333"/>
                          </a:solidFill>
                          <a:effectLst/>
                          <a:latin typeface="inter-regular"/>
                        </a:rPr>
                        <a:t>2003</a:t>
                      </a:r>
                    </a:p>
                  </a:txBody>
                  <a:tcPr marL="50800" marR="50800" marT="50800" marB="50800"/>
                </a:tc>
                <a:tc>
                  <a:txBody>
                    <a:bodyPr/>
                    <a:lstStyle/>
                    <a:p>
                      <a:pPr algn="just" fontAlgn="t"/>
                      <a:r>
                        <a:rPr lang="en-IN">
                          <a:solidFill>
                            <a:srgbClr val="333333"/>
                          </a:solidFill>
                          <a:effectLst/>
                          <a:latin typeface="inter-regular"/>
                        </a:rPr>
                        <a:t>Bheem</a:t>
                      </a:r>
                    </a:p>
                  </a:txBody>
                  <a:tcPr marL="50800" marR="50800" marT="50800" marB="50800"/>
                </a:tc>
                <a:tc>
                  <a:txBody>
                    <a:bodyPr/>
                    <a:lstStyle/>
                    <a:p>
                      <a:pPr algn="just" fontAlgn="t"/>
                      <a:r>
                        <a:rPr lang="en-IN">
                          <a:solidFill>
                            <a:srgbClr val="333333"/>
                          </a:solidFill>
                          <a:effectLst/>
                          <a:latin typeface="inter-regular"/>
                        </a:rPr>
                        <a:t>25000</a:t>
                      </a:r>
                    </a:p>
                  </a:txBody>
                  <a:tcPr marL="50800" marR="50800" marT="50800" marB="50800"/>
                </a:tc>
                <a:tc>
                  <a:txBody>
                    <a:bodyPr/>
                    <a:lstStyle/>
                    <a:p>
                      <a:pPr algn="just" fontAlgn="t"/>
                      <a:r>
                        <a:rPr lang="en-IN">
                          <a:solidFill>
                            <a:srgbClr val="333333"/>
                          </a:solidFill>
                          <a:effectLst/>
                          <a:latin typeface="inter-regular"/>
                        </a:rPr>
                        <a:t>Delhi</a:t>
                      </a:r>
                    </a:p>
                  </a:txBody>
                  <a:tcPr marL="50800" marR="50800" marT="50800" marB="50800"/>
                </a:tc>
                <a:extLst>
                  <a:ext uri="{0D108BD9-81ED-4DB2-BD59-A6C34878D82A}">
                    <a16:rowId xmlns:a16="http://schemas.microsoft.com/office/drawing/2014/main" val="2014917024"/>
                  </a:ext>
                </a:extLst>
              </a:tr>
              <a:tr h="370840">
                <a:tc>
                  <a:txBody>
                    <a:bodyPr/>
                    <a:lstStyle/>
                    <a:p>
                      <a:pPr algn="just" fontAlgn="t"/>
                      <a:r>
                        <a:rPr lang="en-IN">
                          <a:solidFill>
                            <a:srgbClr val="333333"/>
                          </a:solidFill>
                          <a:effectLst/>
                          <a:latin typeface="inter-regular"/>
                        </a:rPr>
                        <a:t>2004</a:t>
                      </a:r>
                    </a:p>
                  </a:txBody>
                  <a:tcPr marL="50800" marR="50800" marT="50800" marB="50800"/>
                </a:tc>
                <a:tc>
                  <a:txBody>
                    <a:bodyPr/>
                    <a:lstStyle/>
                    <a:p>
                      <a:pPr algn="just" fontAlgn="t"/>
                      <a:r>
                        <a:rPr lang="en-IN">
                          <a:solidFill>
                            <a:srgbClr val="333333"/>
                          </a:solidFill>
                          <a:effectLst/>
                          <a:latin typeface="inter-regular"/>
                        </a:rPr>
                        <a:t>Ankit</a:t>
                      </a:r>
                    </a:p>
                  </a:txBody>
                  <a:tcPr marL="50800" marR="50800" marT="50800" marB="50800"/>
                </a:tc>
                <a:tc>
                  <a:txBody>
                    <a:bodyPr/>
                    <a:lstStyle/>
                    <a:p>
                      <a:pPr algn="just" fontAlgn="t"/>
                      <a:r>
                        <a:rPr lang="en-IN">
                          <a:solidFill>
                            <a:srgbClr val="333333"/>
                          </a:solidFill>
                          <a:effectLst/>
                          <a:latin typeface="inter-regular"/>
                        </a:rPr>
                        <a:t>29000</a:t>
                      </a:r>
                    </a:p>
                  </a:txBody>
                  <a:tcPr marL="50800" marR="50800" marT="50800" marB="50800"/>
                </a:tc>
                <a:tc>
                  <a:txBody>
                    <a:bodyPr/>
                    <a:lstStyle/>
                    <a:p>
                      <a:pPr algn="just" fontAlgn="t"/>
                      <a:r>
                        <a:rPr lang="en-IN">
                          <a:solidFill>
                            <a:srgbClr val="333333"/>
                          </a:solidFill>
                          <a:effectLst/>
                          <a:latin typeface="inter-regular"/>
                        </a:rPr>
                        <a:t>Goa</a:t>
                      </a:r>
                    </a:p>
                  </a:txBody>
                  <a:tcPr marL="50800" marR="50800" marT="50800" marB="50800"/>
                </a:tc>
                <a:extLst>
                  <a:ext uri="{0D108BD9-81ED-4DB2-BD59-A6C34878D82A}">
                    <a16:rowId xmlns:a16="http://schemas.microsoft.com/office/drawing/2014/main" val="3808756715"/>
                  </a:ext>
                </a:extLst>
              </a:tr>
              <a:tr h="370840">
                <a:tc>
                  <a:txBody>
                    <a:bodyPr/>
                    <a:lstStyle/>
                    <a:p>
                      <a:pPr algn="just" fontAlgn="t"/>
                      <a:r>
                        <a:rPr lang="en-IN">
                          <a:solidFill>
                            <a:srgbClr val="333333"/>
                          </a:solidFill>
                          <a:effectLst/>
                          <a:latin typeface="inter-regular"/>
                        </a:rPr>
                        <a:t>2005</a:t>
                      </a:r>
                    </a:p>
                  </a:txBody>
                  <a:tcPr marL="50800" marR="50800" marT="50800" marB="50800"/>
                </a:tc>
                <a:tc>
                  <a:txBody>
                    <a:bodyPr/>
                    <a:lstStyle/>
                    <a:p>
                      <a:pPr algn="just" fontAlgn="t"/>
                      <a:r>
                        <a:rPr lang="en-IN">
                          <a:solidFill>
                            <a:srgbClr val="333333"/>
                          </a:solidFill>
                          <a:effectLst/>
                          <a:latin typeface="inter-regular"/>
                        </a:rPr>
                        <a:t>Abhay</a:t>
                      </a:r>
                    </a:p>
                  </a:txBody>
                  <a:tcPr marL="50800" marR="50800" marT="50800" marB="50800"/>
                </a:tc>
                <a:tc>
                  <a:txBody>
                    <a:bodyPr/>
                    <a:lstStyle/>
                    <a:p>
                      <a:pPr algn="just" fontAlgn="t"/>
                      <a:r>
                        <a:rPr lang="en-IN">
                          <a:solidFill>
                            <a:srgbClr val="333333"/>
                          </a:solidFill>
                          <a:effectLst/>
                          <a:latin typeface="inter-regular"/>
                        </a:rPr>
                        <a:t>40000</a:t>
                      </a:r>
                    </a:p>
                  </a:txBody>
                  <a:tcPr marL="50800" marR="50800" marT="50800" marB="50800"/>
                </a:tc>
                <a:tc>
                  <a:txBody>
                    <a:bodyPr/>
                    <a:lstStyle/>
                    <a:p>
                      <a:pPr algn="just" fontAlgn="t"/>
                      <a:r>
                        <a:rPr lang="en-IN" dirty="0">
                          <a:solidFill>
                            <a:srgbClr val="333333"/>
                          </a:solidFill>
                          <a:effectLst/>
                          <a:latin typeface="inter-regular"/>
                        </a:rPr>
                        <a:t>Delhi</a:t>
                      </a:r>
                    </a:p>
                  </a:txBody>
                  <a:tcPr marL="50800" marR="50800" marT="50800" marB="50800"/>
                </a:tc>
                <a:extLst>
                  <a:ext uri="{0D108BD9-81ED-4DB2-BD59-A6C34878D82A}">
                    <a16:rowId xmlns:a16="http://schemas.microsoft.com/office/drawing/2014/main" val="3139692728"/>
                  </a:ext>
                </a:extLst>
              </a:tr>
            </a:tbl>
          </a:graphicData>
        </a:graphic>
      </p:graphicFrame>
      <p:graphicFrame>
        <p:nvGraphicFramePr>
          <p:cNvPr id="5" name="Table 5">
            <a:extLst>
              <a:ext uri="{FF2B5EF4-FFF2-40B4-BE49-F238E27FC236}">
                <a16:creationId xmlns:a16="http://schemas.microsoft.com/office/drawing/2014/main" id="{BD150242-7C7D-1E17-8CC4-CE7737DA3E2B}"/>
              </a:ext>
            </a:extLst>
          </p:cNvPr>
          <p:cNvGraphicFramePr>
            <a:graphicFrameLocks noGrp="1"/>
          </p:cNvGraphicFramePr>
          <p:nvPr/>
        </p:nvGraphicFramePr>
        <p:xfrm>
          <a:off x="1534160" y="5708226"/>
          <a:ext cx="8128000" cy="8026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464885652"/>
                    </a:ext>
                  </a:extLst>
                </a:gridCol>
              </a:tblGrid>
              <a:tr h="370840">
                <a:tc>
                  <a:txBody>
                    <a:bodyPr/>
                    <a:lstStyle/>
                    <a:p>
                      <a:pPr algn="l" fontAlgn="t"/>
                      <a:r>
                        <a:rPr lang="en-IN" dirty="0" err="1">
                          <a:solidFill>
                            <a:srgbClr val="000000"/>
                          </a:solidFill>
                          <a:effectLst/>
                          <a:latin typeface="times new roman" panose="02020603050405020304" pitchFamily="18" charset="0"/>
                        </a:rPr>
                        <a:t>Unique_Salary</a:t>
                      </a:r>
                      <a:endParaRPr lang="en-IN" dirty="0">
                        <a:solidFill>
                          <a:srgbClr val="000000"/>
                        </a:solidFill>
                        <a:effectLst/>
                        <a:latin typeface="times new roman" panose="02020603050405020304" pitchFamily="18" charset="0"/>
                      </a:endParaRPr>
                    </a:p>
                  </a:txBody>
                  <a:tcPr marL="76200" marR="76200" marT="76200" marB="76200"/>
                </a:tc>
                <a:extLst>
                  <a:ext uri="{0D108BD9-81ED-4DB2-BD59-A6C34878D82A}">
                    <a16:rowId xmlns:a16="http://schemas.microsoft.com/office/drawing/2014/main" val="3622576999"/>
                  </a:ext>
                </a:extLst>
              </a:tr>
              <a:tr h="370840">
                <a:tc>
                  <a:txBody>
                    <a:bodyPr/>
                    <a:lstStyle/>
                    <a:p>
                      <a:pPr algn="just" fontAlgn="t"/>
                      <a:r>
                        <a:rPr lang="en-IN" dirty="0">
                          <a:solidFill>
                            <a:srgbClr val="333333"/>
                          </a:solidFill>
                          <a:effectLst/>
                          <a:latin typeface="inter-regular"/>
                        </a:rPr>
                        <a:t>4</a:t>
                      </a:r>
                    </a:p>
                  </a:txBody>
                  <a:tcPr marL="50800" marR="50800" marT="50800" marB="50800"/>
                </a:tc>
                <a:extLst>
                  <a:ext uri="{0D108BD9-81ED-4DB2-BD59-A6C34878D82A}">
                    <a16:rowId xmlns:a16="http://schemas.microsoft.com/office/drawing/2014/main" val="2479502053"/>
                  </a:ext>
                </a:extLst>
              </a:tr>
            </a:tbl>
          </a:graphicData>
        </a:graphic>
      </p:graphicFrame>
    </p:spTree>
    <p:extLst>
      <p:ext uri="{BB962C8B-B14F-4D97-AF65-F5344CB8AC3E}">
        <p14:creationId xmlns:p14="http://schemas.microsoft.com/office/powerpoint/2010/main" val="1847093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A6986-1043-21ED-900D-2C904E61D380}"/>
              </a:ext>
            </a:extLst>
          </p:cNvPr>
          <p:cNvSpPr>
            <a:spLocks noGrp="1"/>
          </p:cNvSpPr>
          <p:nvPr>
            <p:ph type="title"/>
          </p:nvPr>
        </p:nvSpPr>
        <p:spPr>
          <a:xfrm>
            <a:off x="581192" y="610716"/>
            <a:ext cx="11029616" cy="588164"/>
          </a:xfrm>
        </p:spPr>
        <p:txBody>
          <a:bodyPr/>
          <a:lstStyle/>
          <a:p>
            <a:pPr algn="ctr"/>
            <a:r>
              <a:rPr lang="en-US" sz="3200" b="1" dirty="0">
                <a:solidFill>
                  <a:srgbClr val="7030A0"/>
                </a:solidFill>
                <a:effectLst>
                  <a:outerShdw blurRad="38100" dist="38100" dir="2700000" algn="tl">
                    <a:srgbClr val="000000">
                      <a:alpha val="43137"/>
                    </a:srgbClr>
                  </a:outerShdw>
                </a:effectLst>
                <a:latin typeface="Georgia" panose="02040502050405020303" pitchFamily="18" charset="0"/>
              </a:rPr>
              <a:t>SELECT TOP</a:t>
            </a:r>
            <a:endParaRPr lang="en-IN" dirty="0"/>
          </a:p>
        </p:txBody>
      </p:sp>
      <p:sp>
        <p:nvSpPr>
          <p:cNvPr id="3" name="Content Placeholder 2">
            <a:extLst>
              <a:ext uri="{FF2B5EF4-FFF2-40B4-BE49-F238E27FC236}">
                <a16:creationId xmlns:a16="http://schemas.microsoft.com/office/drawing/2014/main" id="{B437EEC9-0464-4903-D5FD-3150C2662BEB}"/>
              </a:ext>
            </a:extLst>
          </p:cNvPr>
          <p:cNvSpPr>
            <a:spLocks noGrp="1"/>
          </p:cNvSpPr>
          <p:nvPr>
            <p:ph idx="1"/>
          </p:nvPr>
        </p:nvSpPr>
        <p:spPr>
          <a:xfrm>
            <a:off x="254000" y="1198880"/>
            <a:ext cx="11724640" cy="5486400"/>
          </a:xfrm>
        </p:spPr>
        <p:txBody>
          <a:bodyPr>
            <a:normAutofit fontScale="85000" lnSpcReduction="20000"/>
          </a:bodyPr>
          <a:lstStyle/>
          <a:p>
            <a:pPr>
              <a:buFont typeface="Wingdings" panose="05000000000000000000" pitchFamily="2" charset="2"/>
              <a:buChar char="Ø"/>
            </a:pPr>
            <a:r>
              <a:rPr lang="en-US" dirty="0">
                <a:latin typeface="Georgia" panose="02040502050405020303" pitchFamily="18" charset="0"/>
              </a:rPr>
              <a:t>The SELECT TOP statement in SQL shows the limited number of records or rows from the database table. </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The TOP clause in the statement specifies how many rows are returned.</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It shows the top N number of rows from the tables in the output.</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 This clause is used when there are thousands of records stored in the database tables.</a:t>
            </a:r>
          </a:p>
          <a:p>
            <a:pPr marL="0" indent="0">
              <a:buNone/>
            </a:pPr>
            <a:r>
              <a:rPr lang="en-US" sz="2000" b="1" dirty="0">
                <a:solidFill>
                  <a:srgbClr val="00B050"/>
                </a:solidFill>
                <a:effectLst>
                  <a:outerShdw blurRad="38100" dist="38100" dir="2700000" algn="tl">
                    <a:srgbClr val="000000">
                      <a:alpha val="43137"/>
                    </a:srgbClr>
                  </a:outerShdw>
                </a:effectLst>
                <a:latin typeface="Georgia" panose="02040502050405020303" pitchFamily="18" charset="0"/>
              </a:rPr>
              <a:t>Syntax of TOP Clause in SQL</a:t>
            </a:r>
          </a:p>
          <a:p>
            <a:pPr marL="0" indent="0">
              <a:buNone/>
            </a:pPr>
            <a:r>
              <a:rPr lang="en-US" dirty="0">
                <a:latin typeface="Georgia" panose="02040502050405020303" pitchFamily="18" charset="0"/>
              </a:rPr>
              <a:t>		SELECT TOP number | percent column_Name1, column_Name2, ....., </a:t>
            </a:r>
            <a:r>
              <a:rPr lang="en-US" dirty="0" err="1">
                <a:latin typeface="Georgia" panose="02040502050405020303" pitchFamily="18" charset="0"/>
              </a:rPr>
              <a:t>column_NameN</a:t>
            </a:r>
            <a:r>
              <a:rPr lang="en-US" dirty="0">
                <a:latin typeface="Georgia" panose="02040502050405020303" pitchFamily="18" charset="0"/>
              </a:rPr>
              <a:t>  FROM </a:t>
            </a:r>
            <a:r>
              <a:rPr lang="en-US" dirty="0" err="1">
                <a:latin typeface="Georgia" panose="02040502050405020303" pitchFamily="18" charset="0"/>
              </a:rPr>
              <a:t>table_name</a:t>
            </a:r>
            <a:r>
              <a:rPr lang="en-US" dirty="0">
                <a:latin typeface="Georgia" panose="02040502050405020303" pitchFamily="18" charset="0"/>
              </a:rPr>
              <a:t> 			WHERE [Condition] ;  </a:t>
            </a:r>
          </a:p>
          <a:p>
            <a:pPr marL="0" indent="0">
              <a:buNone/>
            </a:pPr>
            <a:r>
              <a:rPr lang="en-US" dirty="0">
                <a:latin typeface="Georgia" panose="02040502050405020303" pitchFamily="18" charset="0"/>
              </a:rPr>
              <a:t>In the syntax, the number denotes the number of rows shown from the top in the output. </a:t>
            </a:r>
            <a:r>
              <a:rPr lang="en-US" dirty="0" err="1">
                <a:latin typeface="Georgia" panose="02040502050405020303" pitchFamily="18" charset="0"/>
              </a:rPr>
              <a:t>column_Name</a:t>
            </a:r>
            <a:r>
              <a:rPr lang="en-US" dirty="0">
                <a:latin typeface="Georgia" panose="02040502050405020303" pitchFamily="18" charset="0"/>
              </a:rPr>
              <a:t> denotes the column whose record we want to show in the output. We can also specify the condition using the WHERE clause.</a:t>
            </a:r>
          </a:p>
          <a:p>
            <a:pPr marL="0" indent="0">
              <a:buNone/>
            </a:pPr>
            <a:r>
              <a:rPr lang="en-US" dirty="0">
                <a:latin typeface="Georgia" panose="02040502050405020303" pitchFamily="18" charset="0"/>
              </a:rPr>
              <a:t>			SELECT TOP 3 </a:t>
            </a:r>
            <a:r>
              <a:rPr lang="en-US" dirty="0" err="1">
                <a:latin typeface="Georgia" panose="02040502050405020303" pitchFamily="18" charset="0"/>
              </a:rPr>
              <a:t>Car_Name</a:t>
            </a:r>
            <a:r>
              <a:rPr lang="en-US" dirty="0">
                <a:latin typeface="Georgia" panose="02040502050405020303" pitchFamily="18" charset="0"/>
              </a:rPr>
              <a:t>, </a:t>
            </a:r>
            <a:r>
              <a:rPr lang="en-US" dirty="0" err="1">
                <a:latin typeface="Georgia" panose="02040502050405020303" pitchFamily="18" charset="0"/>
              </a:rPr>
              <a:t>Car_Color</a:t>
            </a:r>
            <a:r>
              <a:rPr lang="en-US" dirty="0">
                <a:latin typeface="Georgia" panose="02040502050405020303" pitchFamily="18" charset="0"/>
              </a:rPr>
              <a:t> FROM Cars; </a:t>
            </a:r>
            <a:endParaRPr lang="en-IN" dirty="0">
              <a:latin typeface="Georgia" panose="02040502050405020303" pitchFamily="18" charset="0"/>
            </a:endParaRPr>
          </a:p>
        </p:txBody>
      </p:sp>
    </p:spTree>
    <p:extLst>
      <p:ext uri="{BB962C8B-B14F-4D97-AF65-F5344CB8AC3E}">
        <p14:creationId xmlns:p14="http://schemas.microsoft.com/office/powerpoint/2010/main" val="166348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490864B-ECFA-9383-7614-1557DF423097}"/>
              </a:ext>
            </a:extLst>
          </p:cNvPr>
          <p:cNvGraphicFramePr>
            <a:graphicFrameLocks noGrp="1"/>
          </p:cNvGraphicFramePr>
          <p:nvPr>
            <p:ph idx="1"/>
          </p:nvPr>
        </p:nvGraphicFramePr>
        <p:xfrm>
          <a:off x="835025" y="1071563"/>
          <a:ext cx="11029950" cy="2682240"/>
        </p:xfrm>
        <a:graphic>
          <a:graphicData uri="http://schemas.openxmlformats.org/drawingml/2006/table">
            <a:tbl>
              <a:tblPr firstRow="1" bandRow="1">
                <a:tableStyleId>{5C22544A-7EE6-4342-B048-85BDC9FD1C3A}</a:tableStyleId>
              </a:tblPr>
              <a:tblGrid>
                <a:gridCol w="3676650">
                  <a:extLst>
                    <a:ext uri="{9D8B030D-6E8A-4147-A177-3AD203B41FA5}">
                      <a16:colId xmlns:a16="http://schemas.microsoft.com/office/drawing/2014/main" val="2926478058"/>
                    </a:ext>
                  </a:extLst>
                </a:gridCol>
                <a:gridCol w="3676650">
                  <a:extLst>
                    <a:ext uri="{9D8B030D-6E8A-4147-A177-3AD203B41FA5}">
                      <a16:colId xmlns:a16="http://schemas.microsoft.com/office/drawing/2014/main" val="2981994517"/>
                    </a:ext>
                  </a:extLst>
                </a:gridCol>
                <a:gridCol w="3676650">
                  <a:extLst>
                    <a:ext uri="{9D8B030D-6E8A-4147-A177-3AD203B41FA5}">
                      <a16:colId xmlns:a16="http://schemas.microsoft.com/office/drawing/2014/main" val="408269086"/>
                    </a:ext>
                  </a:extLst>
                </a:gridCol>
              </a:tblGrid>
              <a:tr h="370840">
                <a:tc>
                  <a:txBody>
                    <a:bodyPr/>
                    <a:lstStyle/>
                    <a:p>
                      <a:pPr algn="l" fontAlgn="t"/>
                      <a:r>
                        <a:rPr lang="en-IN" dirty="0">
                          <a:solidFill>
                            <a:srgbClr val="000000"/>
                          </a:solidFill>
                          <a:effectLst/>
                          <a:latin typeface="times new roman" panose="02020603050405020304" pitchFamily="18" charset="0"/>
                        </a:rPr>
                        <a:t>Car Name</a:t>
                      </a:r>
                    </a:p>
                  </a:txBody>
                  <a:tcPr marL="76200" marR="76200" marT="76200" marB="76200"/>
                </a:tc>
                <a:tc>
                  <a:txBody>
                    <a:bodyPr/>
                    <a:lstStyle/>
                    <a:p>
                      <a:pPr algn="l" fontAlgn="t"/>
                      <a:r>
                        <a:rPr lang="en-IN">
                          <a:solidFill>
                            <a:srgbClr val="000000"/>
                          </a:solidFill>
                          <a:effectLst/>
                          <a:latin typeface="times new roman" panose="02020603050405020304" pitchFamily="18" charset="0"/>
                        </a:rPr>
                        <a:t>Car Color</a:t>
                      </a:r>
                    </a:p>
                  </a:txBody>
                  <a:tcPr marL="76200" marR="76200" marT="76200" marB="76200"/>
                </a:tc>
                <a:tc>
                  <a:txBody>
                    <a:bodyPr/>
                    <a:lstStyle/>
                    <a:p>
                      <a:pPr algn="l" fontAlgn="t"/>
                      <a:r>
                        <a:rPr lang="en-IN">
                          <a:solidFill>
                            <a:srgbClr val="000000"/>
                          </a:solidFill>
                          <a:effectLst/>
                          <a:latin typeface="times new roman" panose="02020603050405020304" pitchFamily="18" charset="0"/>
                        </a:rPr>
                        <a:t>Car Cost</a:t>
                      </a:r>
                    </a:p>
                  </a:txBody>
                  <a:tcPr marL="76200" marR="76200" marT="76200" marB="76200"/>
                </a:tc>
                <a:extLst>
                  <a:ext uri="{0D108BD9-81ED-4DB2-BD59-A6C34878D82A}">
                    <a16:rowId xmlns:a16="http://schemas.microsoft.com/office/drawing/2014/main" val="3218862093"/>
                  </a:ext>
                </a:extLst>
              </a:tr>
              <a:tr h="370840">
                <a:tc>
                  <a:txBody>
                    <a:bodyPr/>
                    <a:lstStyle/>
                    <a:p>
                      <a:pPr algn="just" fontAlgn="t"/>
                      <a:r>
                        <a:rPr lang="en-IN">
                          <a:solidFill>
                            <a:srgbClr val="333333"/>
                          </a:solidFill>
                          <a:effectLst/>
                          <a:latin typeface="inter-regular"/>
                        </a:rPr>
                        <a:t>Hyundai Creta</a:t>
                      </a:r>
                    </a:p>
                  </a:txBody>
                  <a:tcPr marL="50800" marR="50800" marT="50800" marB="50800"/>
                </a:tc>
                <a:tc>
                  <a:txBody>
                    <a:bodyPr/>
                    <a:lstStyle/>
                    <a:p>
                      <a:pPr algn="just" fontAlgn="t"/>
                      <a:r>
                        <a:rPr lang="en-IN">
                          <a:solidFill>
                            <a:srgbClr val="333333"/>
                          </a:solidFill>
                          <a:effectLst/>
                          <a:latin typeface="inter-regular"/>
                        </a:rPr>
                        <a:t>White</a:t>
                      </a:r>
                    </a:p>
                  </a:txBody>
                  <a:tcPr marL="50800" marR="50800" marT="50800" marB="50800"/>
                </a:tc>
                <a:tc>
                  <a:txBody>
                    <a:bodyPr/>
                    <a:lstStyle/>
                    <a:p>
                      <a:pPr algn="just" fontAlgn="t"/>
                      <a:r>
                        <a:rPr lang="en-IN">
                          <a:solidFill>
                            <a:srgbClr val="333333"/>
                          </a:solidFill>
                          <a:effectLst/>
                          <a:latin typeface="inter-regular"/>
                        </a:rPr>
                        <a:t>10,85,000</a:t>
                      </a:r>
                    </a:p>
                  </a:txBody>
                  <a:tcPr marL="50800" marR="50800" marT="50800" marB="50800"/>
                </a:tc>
                <a:extLst>
                  <a:ext uri="{0D108BD9-81ED-4DB2-BD59-A6C34878D82A}">
                    <a16:rowId xmlns:a16="http://schemas.microsoft.com/office/drawing/2014/main" val="1880200231"/>
                  </a:ext>
                </a:extLst>
              </a:tr>
              <a:tr h="370840">
                <a:tc>
                  <a:txBody>
                    <a:bodyPr/>
                    <a:lstStyle/>
                    <a:p>
                      <a:pPr algn="just" fontAlgn="t"/>
                      <a:r>
                        <a:rPr lang="en-IN">
                          <a:solidFill>
                            <a:srgbClr val="333333"/>
                          </a:solidFill>
                          <a:effectLst/>
                          <a:latin typeface="inter-regular"/>
                        </a:rPr>
                        <a:t>Hyundai Venue</a:t>
                      </a:r>
                    </a:p>
                  </a:txBody>
                  <a:tcPr marL="50800" marR="50800" marT="50800" marB="50800"/>
                </a:tc>
                <a:tc>
                  <a:txBody>
                    <a:bodyPr/>
                    <a:lstStyle/>
                    <a:p>
                      <a:pPr algn="just" fontAlgn="t"/>
                      <a:r>
                        <a:rPr lang="en-IN">
                          <a:solidFill>
                            <a:srgbClr val="333333"/>
                          </a:solidFill>
                          <a:effectLst/>
                          <a:latin typeface="inter-regular"/>
                        </a:rPr>
                        <a:t>White</a:t>
                      </a:r>
                    </a:p>
                  </a:txBody>
                  <a:tcPr marL="50800" marR="50800" marT="50800" marB="50800"/>
                </a:tc>
                <a:tc>
                  <a:txBody>
                    <a:bodyPr/>
                    <a:lstStyle/>
                    <a:p>
                      <a:pPr algn="just" fontAlgn="t"/>
                      <a:r>
                        <a:rPr lang="en-IN">
                          <a:solidFill>
                            <a:srgbClr val="333333"/>
                          </a:solidFill>
                          <a:effectLst/>
                          <a:latin typeface="inter-regular"/>
                        </a:rPr>
                        <a:t>9,50,000</a:t>
                      </a:r>
                    </a:p>
                  </a:txBody>
                  <a:tcPr marL="50800" marR="50800" marT="50800" marB="50800"/>
                </a:tc>
                <a:extLst>
                  <a:ext uri="{0D108BD9-81ED-4DB2-BD59-A6C34878D82A}">
                    <a16:rowId xmlns:a16="http://schemas.microsoft.com/office/drawing/2014/main" val="3311426341"/>
                  </a:ext>
                </a:extLst>
              </a:tr>
              <a:tr h="370840">
                <a:tc>
                  <a:txBody>
                    <a:bodyPr/>
                    <a:lstStyle/>
                    <a:p>
                      <a:pPr algn="just" fontAlgn="t"/>
                      <a:r>
                        <a:rPr lang="en-IN">
                          <a:solidFill>
                            <a:srgbClr val="333333"/>
                          </a:solidFill>
                          <a:effectLst/>
                          <a:latin typeface="inter-regular"/>
                        </a:rPr>
                        <a:t>Hyundai i20</a:t>
                      </a:r>
                    </a:p>
                  </a:txBody>
                  <a:tcPr marL="50800" marR="50800" marT="50800" marB="50800"/>
                </a:tc>
                <a:tc>
                  <a:txBody>
                    <a:bodyPr/>
                    <a:lstStyle/>
                    <a:p>
                      <a:pPr algn="just" fontAlgn="t"/>
                      <a:r>
                        <a:rPr lang="en-IN">
                          <a:solidFill>
                            <a:srgbClr val="333333"/>
                          </a:solidFill>
                          <a:effectLst/>
                          <a:latin typeface="inter-regular"/>
                        </a:rPr>
                        <a:t>Red</a:t>
                      </a:r>
                    </a:p>
                  </a:txBody>
                  <a:tcPr marL="50800" marR="50800" marT="50800" marB="50800"/>
                </a:tc>
                <a:tc>
                  <a:txBody>
                    <a:bodyPr/>
                    <a:lstStyle/>
                    <a:p>
                      <a:pPr algn="just" fontAlgn="t"/>
                      <a:r>
                        <a:rPr lang="en-IN">
                          <a:solidFill>
                            <a:srgbClr val="333333"/>
                          </a:solidFill>
                          <a:effectLst/>
                          <a:latin typeface="inter-regular"/>
                        </a:rPr>
                        <a:t>9,00,000</a:t>
                      </a:r>
                    </a:p>
                  </a:txBody>
                  <a:tcPr marL="50800" marR="50800" marT="50800" marB="50800"/>
                </a:tc>
                <a:extLst>
                  <a:ext uri="{0D108BD9-81ED-4DB2-BD59-A6C34878D82A}">
                    <a16:rowId xmlns:a16="http://schemas.microsoft.com/office/drawing/2014/main" val="1727200732"/>
                  </a:ext>
                </a:extLst>
              </a:tr>
              <a:tr h="370840">
                <a:tc>
                  <a:txBody>
                    <a:bodyPr/>
                    <a:lstStyle/>
                    <a:p>
                      <a:pPr algn="just" fontAlgn="t"/>
                      <a:r>
                        <a:rPr lang="en-IN">
                          <a:solidFill>
                            <a:srgbClr val="333333"/>
                          </a:solidFill>
                          <a:effectLst/>
                          <a:latin typeface="inter-regular"/>
                        </a:rPr>
                        <a:t>Kia Sonet</a:t>
                      </a:r>
                    </a:p>
                  </a:txBody>
                  <a:tcPr marL="50800" marR="50800" marT="50800" marB="50800"/>
                </a:tc>
                <a:tc>
                  <a:txBody>
                    <a:bodyPr/>
                    <a:lstStyle/>
                    <a:p>
                      <a:pPr algn="just" fontAlgn="t"/>
                      <a:r>
                        <a:rPr lang="en-IN">
                          <a:solidFill>
                            <a:srgbClr val="333333"/>
                          </a:solidFill>
                          <a:effectLst/>
                          <a:latin typeface="inter-regular"/>
                        </a:rPr>
                        <a:t>White</a:t>
                      </a:r>
                    </a:p>
                  </a:txBody>
                  <a:tcPr marL="50800" marR="50800" marT="50800" marB="50800"/>
                </a:tc>
                <a:tc>
                  <a:txBody>
                    <a:bodyPr/>
                    <a:lstStyle/>
                    <a:p>
                      <a:pPr algn="just" fontAlgn="t"/>
                      <a:r>
                        <a:rPr lang="en-IN">
                          <a:solidFill>
                            <a:srgbClr val="333333"/>
                          </a:solidFill>
                          <a:effectLst/>
                          <a:latin typeface="inter-regular"/>
                        </a:rPr>
                        <a:t>10,00,000</a:t>
                      </a:r>
                    </a:p>
                  </a:txBody>
                  <a:tcPr marL="50800" marR="50800" marT="50800" marB="50800"/>
                </a:tc>
                <a:extLst>
                  <a:ext uri="{0D108BD9-81ED-4DB2-BD59-A6C34878D82A}">
                    <a16:rowId xmlns:a16="http://schemas.microsoft.com/office/drawing/2014/main" val="1998288476"/>
                  </a:ext>
                </a:extLst>
              </a:tr>
              <a:tr h="370840">
                <a:tc>
                  <a:txBody>
                    <a:bodyPr/>
                    <a:lstStyle/>
                    <a:p>
                      <a:pPr algn="just" fontAlgn="t"/>
                      <a:r>
                        <a:rPr lang="en-IN">
                          <a:solidFill>
                            <a:srgbClr val="333333"/>
                          </a:solidFill>
                          <a:effectLst/>
                          <a:latin typeface="inter-regular"/>
                        </a:rPr>
                        <a:t>Kia Seltos</a:t>
                      </a:r>
                    </a:p>
                  </a:txBody>
                  <a:tcPr marL="50800" marR="50800" marT="50800" marB="50800"/>
                </a:tc>
                <a:tc>
                  <a:txBody>
                    <a:bodyPr/>
                    <a:lstStyle/>
                    <a:p>
                      <a:pPr algn="just" fontAlgn="t"/>
                      <a:r>
                        <a:rPr lang="en-IN">
                          <a:solidFill>
                            <a:srgbClr val="333333"/>
                          </a:solidFill>
                          <a:effectLst/>
                          <a:latin typeface="inter-regular"/>
                        </a:rPr>
                        <a:t>Black</a:t>
                      </a:r>
                    </a:p>
                  </a:txBody>
                  <a:tcPr marL="50800" marR="50800" marT="50800" marB="50800"/>
                </a:tc>
                <a:tc>
                  <a:txBody>
                    <a:bodyPr/>
                    <a:lstStyle/>
                    <a:p>
                      <a:pPr algn="just" fontAlgn="t"/>
                      <a:r>
                        <a:rPr lang="en-IN">
                          <a:solidFill>
                            <a:srgbClr val="333333"/>
                          </a:solidFill>
                          <a:effectLst/>
                          <a:latin typeface="inter-regular"/>
                        </a:rPr>
                        <a:t>8,00,000</a:t>
                      </a:r>
                    </a:p>
                  </a:txBody>
                  <a:tcPr marL="50800" marR="50800" marT="50800" marB="50800"/>
                </a:tc>
                <a:extLst>
                  <a:ext uri="{0D108BD9-81ED-4DB2-BD59-A6C34878D82A}">
                    <a16:rowId xmlns:a16="http://schemas.microsoft.com/office/drawing/2014/main" val="1695569976"/>
                  </a:ext>
                </a:extLst>
              </a:tr>
              <a:tr h="370840">
                <a:tc>
                  <a:txBody>
                    <a:bodyPr/>
                    <a:lstStyle/>
                    <a:p>
                      <a:pPr algn="just" fontAlgn="t"/>
                      <a:r>
                        <a:rPr lang="en-IN">
                          <a:solidFill>
                            <a:srgbClr val="333333"/>
                          </a:solidFill>
                          <a:effectLst/>
                          <a:latin typeface="inter-regular"/>
                        </a:rPr>
                        <a:t>Swift Dezire</a:t>
                      </a:r>
                    </a:p>
                  </a:txBody>
                  <a:tcPr marL="50800" marR="50800" marT="50800" marB="50800"/>
                </a:tc>
                <a:tc>
                  <a:txBody>
                    <a:bodyPr/>
                    <a:lstStyle/>
                    <a:p>
                      <a:pPr algn="just" fontAlgn="t"/>
                      <a:r>
                        <a:rPr lang="en-IN">
                          <a:solidFill>
                            <a:srgbClr val="333333"/>
                          </a:solidFill>
                          <a:effectLst/>
                          <a:latin typeface="inter-regular"/>
                        </a:rPr>
                        <a:t>Red</a:t>
                      </a:r>
                    </a:p>
                  </a:txBody>
                  <a:tcPr marL="50800" marR="50800" marT="50800" marB="50800"/>
                </a:tc>
                <a:tc>
                  <a:txBody>
                    <a:bodyPr/>
                    <a:lstStyle/>
                    <a:p>
                      <a:pPr algn="just" fontAlgn="t"/>
                      <a:r>
                        <a:rPr lang="en-IN" dirty="0">
                          <a:solidFill>
                            <a:srgbClr val="333333"/>
                          </a:solidFill>
                          <a:effectLst/>
                          <a:latin typeface="inter-regular"/>
                        </a:rPr>
                        <a:t>7,95,000</a:t>
                      </a:r>
                    </a:p>
                  </a:txBody>
                  <a:tcPr marL="50800" marR="50800" marT="50800" marB="50800"/>
                </a:tc>
                <a:extLst>
                  <a:ext uri="{0D108BD9-81ED-4DB2-BD59-A6C34878D82A}">
                    <a16:rowId xmlns:a16="http://schemas.microsoft.com/office/drawing/2014/main" val="3428258986"/>
                  </a:ext>
                </a:extLst>
              </a:tr>
            </a:tbl>
          </a:graphicData>
        </a:graphic>
      </p:graphicFrame>
      <p:graphicFrame>
        <p:nvGraphicFramePr>
          <p:cNvPr id="5" name="Table 5">
            <a:extLst>
              <a:ext uri="{FF2B5EF4-FFF2-40B4-BE49-F238E27FC236}">
                <a16:creationId xmlns:a16="http://schemas.microsoft.com/office/drawing/2014/main" id="{68CBECA4-81B2-5677-1C07-B223B16D00CF}"/>
              </a:ext>
            </a:extLst>
          </p:cNvPr>
          <p:cNvGraphicFramePr>
            <a:graphicFrameLocks noGrp="1"/>
          </p:cNvGraphicFramePr>
          <p:nvPr/>
        </p:nvGraphicFramePr>
        <p:xfrm>
          <a:off x="1818640" y="4303077"/>
          <a:ext cx="8128000" cy="15544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728663198"/>
                    </a:ext>
                  </a:extLst>
                </a:gridCol>
                <a:gridCol w="4064000">
                  <a:extLst>
                    <a:ext uri="{9D8B030D-6E8A-4147-A177-3AD203B41FA5}">
                      <a16:colId xmlns:a16="http://schemas.microsoft.com/office/drawing/2014/main" val="771513325"/>
                    </a:ext>
                  </a:extLst>
                </a:gridCol>
              </a:tblGrid>
              <a:tr h="370840">
                <a:tc>
                  <a:txBody>
                    <a:bodyPr/>
                    <a:lstStyle/>
                    <a:p>
                      <a:pPr algn="l" fontAlgn="t"/>
                      <a:r>
                        <a:rPr lang="en-IN" dirty="0" err="1">
                          <a:solidFill>
                            <a:srgbClr val="000000"/>
                          </a:solidFill>
                          <a:effectLst/>
                          <a:latin typeface="times new roman" panose="02020603050405020304" pitchFamily="18" charset="0"/>
                        </a:rPr>
                        <a:t>Car_Name</a:t>
                      </a:r>
                      <a:endParaRPr lang="en-IN" dirty="0">
                        <a:solidFill>
                          <a:srgbClr val="000000"/>
                        </a:solidFill>
                        <a:effectLst/>
                        <a:latin typeface="times new roman" panose="02020603050405020304" pitchFamily="18" charset="0"/>
                      </a:endParaRPr>
                    </a:p>
                  </a:txBody>
                  <a:tcPr marL="76200" marR="76200" marT="76200" marB="76200"/>
                </a:tc>
                <a:tc>
                  <a:txBody>
                    <a:bodyPr/>
                    <a:lstStyle/>
                    <a:p>
                      <a:pPr algn="l" fontAlgn="t"/>
                      <a:r>
                        <a:rPr lang="en-IN">
                          <a:solidFill>
                            <a:srgbClr val="000000"/>
                          </a:solidFill>
                          <a:effectLst/>
                          <a:latin typeface="times new roman" panose="02020603050405020304" pitchFamily="18" charset="0"/>
                        </a:rPr>
                        <a:t>Car_Color</a:t>
                      </a:r>
                    </a:p>
                  </a:txBody>
                  <a:tcPr marL="76200" marR="76200" marT="76200" marB="76200"/>
                </a:tc>
                <a:extLst>
                  <a:ext uri="{0D108BD9-81ED-4DB2-BD59-A6C34878D82A}">
                    <a16:rowId xmlns:a16="http://schemas.microsoft.com/office/drawing/2014/main" val="1898166431"/>
                  </a:ext>
                </a:extLst>
              </a:tr>
              <a:tr h="370840">
                <a:tc>
                  <a:txBody>
                    <a:bodyPr/>
                    <a:lstStyle/>
                    <a:p>
                      <a:pPr algn="just" fontAlgn="t"/>
                      <a:r>
                        <a:rPr lang="en-IN">
                          <a:solidFill>
                            <a:srgbClr val="333333"/>
                          </a:solidFill>
                          <a:effectLst/>
                          <a:latin typeface="inter-regular"/>
                        </a:rPr>
                        <a:t>Hyundai Creta</a:t>
                      </a:r>
                    </a:p>
                  </a:txBody>
                  <a:tcPr marL="50800" marR="50800" marT="50800" marB="50800"/>
                </a:tc>
                <a:tc>
                  <a:txBody>
                    <a:bodyPr/>
                    <a:lstStyle/>
                    <a:p>
                      <a:pPr algn="just" fontAlgn="t"/>
                      <a:r>
                        <a:rPr lang="en-IN">
                          <a:solidFill>
                            <a:srgbClr val="333333"/>
                          </a:solidFill>
                          <a:effectLst/>
                          <a:latin typeface="inter-regular"/>
                        </a:rPr>
                        <a:t>White</a:t>
                      </a:r>
                    </a:p>
                  </a:txBody>
                  <a:tcPr marL="50800" marR="50800" marT="50800" marB="50800"/>
                </a:tc>
                <a:extLst>
                  <a:ext uri="{0D108BD9-81ED-4DB2-BD59-A6C34878D82A}">
                    <a16:rowId xmlns:a16="http://schemas.microsoft.com/office/drawing/2014/main" val="1432071921"/>
                  </a:ext>
                </a:extLst>
              </a:tr>
              <a:tr h="370840">
                <a:tc>
                  <a:txBody>
                    <a:bodyPr/>
                    <a:lstStyle/>
                    <a:p>
                      <a:pPr algn="just" fontAlgn="t"/>
                      <a:r>
                        <a:rPr lang="en-IN">
                          <a:solidFill>
                            <a:srgbClr val="333333"/>
                          </a:solidFill>
                          <a:effectLst/>
                          <a:latin typeface="inter-regular"/>
                        </a:rPr>
                        <a:t>Hyundai Venue</a:t>
                      </a:r>
                    </a:p>
                  </a:txBody>
                  <a:tcPr marL="50800" marR="50800" marT="50800" marB="50800"/>
                </a:tc>
                <a:tc>
                  <a:txBody>
                    <a:bodyPr/>
                    <a:lstStyle/>
                    <a:p>
                      <a:pPr algn="just" fontAlgn="t"/>
                      <a:r>
                        <a:rPr lang="en-IN">
                          <a:solidFill>
                            <a:srgbClr val="333333"/>
                          </a:solidFill>
                          <a:effectLst/>
                          <a:latin typeface="inter-regular"/>
                        </a:rPr>
                        <a:t>White</a:t>
                      </a:r>
                    </a:p>
                  </a:txBody>
                  <a:tcPr marL="50800" marR="50800" marT="50800" marB="50800"/>
                </a:tc>
                <a:extLst>
                  <a:ext uri="{0D108BD9-81ED-4DB2-BD59-A6C34878D82A}">
                    <a16:rowId xmlns:a16="http://schemas.microsoft.com/office/drawing/2014/main" val="4255890819"/>
                  </a:ext>
                </a:extLst>
              </a:tr>
              <a:tr h="370840">
                <a:tc>
                  <a:txBody>
                    <a:bodyPr/>
                    <a:lstStyle/>
                    <a:p>
                      <a:pPr algn="just" fontAlgn="t"/>
                      <a:r>
                        <a:rPr lang="en-IN">
                          <a:solidFill>
                            <a:srgbClr val="333333"/>
                          </a:solidFill>
                          <a:effectLst/>
                          <a:latin typeface="inter-regular"/>
                        </a:rPr>
                        <a:t>Hyundai i20</a:t>
                      </a:r>
                    </a:p>
                  </a:txBody>
                  <a:tcPr marL="50800" marR="50800" marT="50800" marB="50800"/>
                </a:tc>
                <a:tc>
                  <a:txBody>
                    <a:bodyPr/>
                    <a:lstStyle/>
                    <a:p>
                      <a:pPr algn="just" fontAlgn="t"/>
                      <a:r>
                        <a:rPr lang="en-IN" dirty="0">
                          <a:solidFill>
                            <a:srgbClr val="333333"/>
                          </a:solidFill>
                          <a:effectLst/>
                          <a:latin typeface="inter-regular"/>
                        </a:rPr>
                        <a:t>Red</a:t>
                      </a:r>
                    </a:p>
                  </a:txBody>
                  <a:tcPr marL="50800" marR="50800" marT="50800" marB="50800"/>
                </a:tc>
                <a:extLst>
                  <a:ext uri="{0D108BD9-81ED-4DB2-BD59-A6C34878D82A}">
                    <a16:rowId xmlns:a16="http://schemas.microsoft.com/office/drawing/2014/main" val="519118254"/>
                  </a:ext>
                </a:extLst>
              </a:tr>
            </a:tbl>
          </a:graphicData>
        </a:graphic>
      </p:graphicFrame>
    </p:spTree>
    <p:extLst>
      <p:ext uri="{BB962C8B-B14F-4D97-AF65-F5344CB8AC3E}">
        <p14:creationId xmlns:p14="http://schemas.microsoft.com/office/powerpoint/2010/main" val="2892262043"/>
      </p:ext>
    </p:extLst>
  </p:cSld>
  <p:clrMapOvr>
    <a:masterClrMapping/>
  </p:clrMapOvr>
</p:sld>
</file>

<file path=ppt/theme/theme1.xml><?xml version="1.0" encoding="utf-8"?>
<a:theme xmlns:a="http://schemas.openxmlformats.org/drawingml/2006/main" name="ICT Basic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CT Basic Theme" id="{98E71BC8-CEE5-4A46-949E-391C0C874B8F}" vid="{96F7FA2A-5830-4612-98C6-3C5F1D18D752}"/>
    </a:ext>
  </a:extLst>
</a:theme>
</file>

<file path=docProps/app.xml><?xml version="1.0" encoding="utf-8"?>
<Properties xmlns="http://schemas.openxmlformats.org/officeDocument/2006/extended-properties" xmlns:vt="http://schemas.openxmlformats.org/officeDocument/2006/docPropsVTypes">
  <Template>ICT Basic Theme (1) (2)</Template>
  <TotalTime>0</TotalTime>
  <Words>2294</Words>
  <Application>Microsoft Office PowerPoint</Application>
  <PresentationFormat>Widescreen</PresentationFormat>
  <Paragraphs>523</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Georgia</vt:lpstr>
      <vt:lpstr>inter-regular</vt:lpstr>
      <vt:lpstr>Times New Roman</vt:lpstr>
      <vt:lpstr>Wingdings</vt:lpstr>
      <vt:lpstr>ICT Basic Theme</vt:lpstr>
      <vt:lpstr>SQL Functions</vt:lpstr>
      <vt:lpstr>PowerPoint Presentation</vt:lpstr>
      <vt:lpstr>PowerPoint Presentation</vt:lpstr>
      <vt:lpstr>PowerPoint Presentation</vt:lpstr>
      <vt:lpstr>PowerPoint Presentation</vt:lpstr>
      <vt:lpstr>PowerPoint Presentation</vt:lpstr>
      <vt:lpstr>PowerPoint Presentation</vt:lpstr>
      <vt:lpstr>SELECT TOP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AS</vt:lpstr>
      <vt:lpstr>PowerPoint Presentation</vt:lpstr>
      <vt:lpstr>SELECT DATE</vt:lpstr>
      <vt:lpstr>PowerPoint Presentation</vt:lpstr>
      <vt:lpstr>SELECT SUM</vt:lpstr>
      <vt:lpstr>PowerPoint Presentation</vt:lpstr>
      <vt:lpstr>PowerPoint Presentation</vt:lpstr>
      <vt:lpstr>SELECT NULL</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Functions</dc:title>
  <dc:creator>sarihaashanmugasundaram@gmail.com</dc:creator>
  <cp:lastModifiedBy>sarihaashanmugasundaram@gmail.com</cp:lastModifiedBy>
  <cp:revision>2</cp:revision>
  <dcterms:created xsi:type="dcterms:W3CDTF">2023-05-29T15:28:34Z</dcterms:created>
  <dcterms:modified xsi:type="dcterms:W3CDTF">2023-05-29T15:29:19Z</dcterms:modified>
</cp:coreProperties>
</file>