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180836-3EF3-42F7-9BC7-9FB7FC6350B5}"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7EA23-81FC-4DDC-8E79-0D6B91AA9105}" type="slidenum">
              <a:rPr lang="en-IN" smtClean="0"/>
              <a:t>‹#›</a:t>
            </a:fld>
            <a:endParaRPr lang="en-IN"/>
          </a:p>
        </p:txBody>
      </p:sp>
    </p:spTree>
    <p:extLst>
      <p:ext uri="{BB962C8B-B14F-4D97-AF65-F5344CB8AC3E}">
        <p14:creationId xmlns:p14="http://schemas.microsoft.com/office/powerpoint/2010/main" val="408637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180836-3EF3-42F7-9BC7-9FB7FC6350B5}"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7EA23-81FC-4DDC-8E79-0D6B91AA9105}" type="slidenum">
              <a:rPr lang="en-IN" smtClean="0"/>
              <a:t>‹#›</a:t>
            </a:fld>
            <a:endParaRPr lang="en-IN"/>
          </a:p>
        </p:txBody>
      </p:sp>
    </p:spTree>
    <p:extLst>
      <p:ext uri="{BB962C8B-B14F-4D97-AF65-F5344CB8AC3E}">
        <p14:creationId xmlns:p14="http://schemas.microsoft.com/office/powerpoint/2010/main" val="172313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180836-3EF3-42F7-9BC7-9FB7FC6350B5}"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7EA23-81FC-4DDC-8E79-0D6B91AA9105}" type="slidenum">
              <a:rPr lang="en-IN" smtClean="0"/>
              <a:t>‹#›</a:t>
            </a:fld>
            <a:endParaRPr lang="en-IN"/>
          </a:p>
        </p:txBody>
      </p:sp>
    </p:spTree>
    <p:extLst>
      <p:ext uri="{BB962C8B-B14F-4D97-AF65-F5344CB8AC3E}">
        <p14:creationId xmlns:p14="http://schemas.microsoft.com/office/powerpoint/2010/main" val="88829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180836-3EF3-42F7-9BC7-9FB7FC6350B5}"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7EA23-81FC-4DDC-8E79-0D6B91AA9105}" type="slidenum">
              <a:rPr lang="en-IN" smtClean="0"/>
              <a:t>‹#›</a:t>
            </a:fld>
            <a:endParaRPr lang="en-IN"/>
          </a:p>
        </p:txBody>
      </p:sp>
    </p:spTree>
    <p:extLst>
      <p:ext uri="{BB962C8B-B14F-4D97-AF65-F5344CB8AC3E}">
        <p14:creationId xmlns:p14="http://schemas.microsoft.com/office/powerpoint/2010/main" val="296818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180836-3EF3-42F7-9BC7-9FB7FC6350B5}"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7EA23-81FC-4DDC-8E79-0D6B91AA9105}" type="slidenum">
              <a:rPr lang="en-IN" smtClean="0"/>
              <a:t>‹#›</a:t>
            </a:fld>
            <a:endParaRPr lang="en-IN"/>
          </a:p>
        </p:txBody>
      </p:sp>
    </p:spTree>
    <p:extLst>
      <p:ext uri="{BB962C8B-B14F-4D97-AF65-F5344CB8AC3E}">
        <p14:creationId xmlns:p14="http://schemas.microsoft.com/office/powerpoint/2010/main" val="310634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180836-3EF3-42F7-9BC7-9FB7FC6350B5}"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7EA23-81FC-4DDC-8E79-0D6B91AA9105}" type="slidenum">
              <a:rPr lang="en-IN" smtClean="0"/>
              <a:t>‹#›</a:t>
            </a:fld>
            <a:endParaRPr lang="en-IN"/>
          </a:p>
        </p:txBody>
      </p:sp>
    </p:spTree>
    <p:extLst>
      <p:ext uri="{BB962C8B-B14F-4D97-AF65-F5344CB8AC3E}">
        <p14:creationId xmlns:p14="http://schemas.microsoft.com/office/powerpoint/2010/main" val="352180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180836-3EF3-42F7-9BC7-9FB7FC6350B5}"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37EA23-81FC-4DDC-8E79-0D6B91AA9105}" type="slidenum">
              <a:rPr lang="en-IN" smtClean="0"/>
              <a:t>‹#›</a:t>
            </a:fld>
            <a:endParaRPr lang="en-IN"/>
          </a:p>
        </p:txBody>
      </p:sp>
    </p:spTree>
    <p:extLst>
      <p:ext uri="{BB962C8B-B14F-4D97-AF65-F5344CB8AC3E}">
        <p14:creationId xmlns:p14="http://schemas.microsoft.com/office/powerpoint/2010/main" val="239269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180836-3EF3-42F7-9BC7-9FB7FC6350B5}"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37EA23-81FC-4DDC-8E79-0D6B91AA9105}" type="slidenum">
              <a:rPr lang="en-IN" smtClean="0"/>
              <a:t>‹#›</a:t>
            </a:fld>
            <a:endParaRPr lang="en-IN"/>
          </a:p>
        </p:txBody>
      </p:sp>
    </p:spTree>
    <p:extLst>
      <p:ext uri="{BB962C8B-B14F-4D97-AF65-F5344CB8AC3E}">
        <p14:creationId xmlns:p14="http://schemas.microsoft.com/office/powerpoint/2010/main" val="157547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80836-3EF3-42F7-9BC7-9FB7FC6350B5}"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37EA23-81FC-4DDC-8E79-0D6B91AA9105}" type="slidenum">
              <a:rPr lang="en-IN" smtClean="0"/>
              <a:t>‹#›</a:t>
            </a:fld>
            <a:endParaRPr lang="en-IN"/>
          </a:p>
        </p:txBody>
      </p:sp>
    </p:spTree>
    <p:extLst>
      <p:ext uri="{BB962C8B-B14F-4D97-AF65-F5344CB8AC3E}">
        <p14:creationId xmlns:p14="http://schemas.microsoft.com/office/powerpoint/2010/main" val="85038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180836-3EF3-42F7-9BC7-9FB7FC6350B5}"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7EA23-81FC-4DDC-8E79-0D6B91AA9105}" type="slidenum">
              <a:rPr lang="en-IN" smtClean="0"/>
              <a:t>‹#›</a:t>
            </a:fld>
            <a:endParaRPr lang="en-IN"/>
          </a:p>
        </p:txBody>
      </p:sp>
    </p:spTree>
    <p:extLst>
      <p:ext uri="{BB962C8B-B14F-4D97-AF65-F5344CB8AC3E}">
        <p14:creationId xmlns:p14="http://schemas.microsoft.com/office/powerpoint/2010/main" val="319739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180836-3EF3-42F7-9BC7-9FB7FC6350B5}"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7EA23-81FC-4DDC-8E79-0D6B91AA9105}" type="slidenum">
              <a:rPr lang="en-IN" smtClean="0"/>
              <a:t>‹#›</a:t>
            </a:fld>
            <a:endParaRPr lang="en-IN"/>
          </a:p>
        </p:txBody>
      </p:sp>
    </p:spTree>
    <p:extLst>
      <p:ext uri="{BB962C8B-B14F-4D97-AF65-F5344CB8AC3E}">
        <p14:creationId xmlns:p14="http://schemas.microsoft.com/office/powerpoint/2010/main" val="108535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80836-3EF3-42F7-9BC7-9FB7FC6350B5}" type="datetimeFigureOut">
              <a:rPr lang="en-IN" smtClean="0"/>
              <a:t>09-05-2022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7EA23-81FC-4DDC-8E79-0D6B91AA9105}" type="slidenum">
              <a:rPr lang="en-IN" smtClean="0"/>
              <a:t>‹#›</a:t>
            </a:fld>
            <a:endParaRPr lang="en-IN"/>
          </a:p>
        </p:txBody>
      </p:sp>
    </p:spTree>
    <p:extLst>
      <p:ext uri="{BB962C8B-B14F-4D97-AF65-F5344CB8AC3E}">
        <p14:creationId xmlns:p14="http://schemas.microsoft.com/office/powerpoint/2010/main" val="2569912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Evolution of Programming Languages</a:t>
            </a:r>
            <a:br>
              <a:rPr lang="en-US" dirty="0" smtClean="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981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b="1" dirty="0"/>
              <a:t>1964: BASIC</a:t>
            </a:r>
            <a:endParaRPr lang="en-IN" dirty="0"/>
          </a:p>
          <a:p>
            <a:r>
              <a:rPr lang="en-IN" dirty="0"/>
              <a:t> </a:t>
            </a:r>
          </a:p>
          <a:p>
            <a:r>
              <a:rPr lang="en-IN" dirty="0"/>
              <a:t>It stands for beginners All-purpose symbolic instruction code.</a:t>
            </a:r>
          </a:p>
          <a:p>
            <a:r>
              <a:rPr lang="en-IN" b="1" dirty="0"/>
              <a:t>In 1991 Microsoft released Visual Basic, an updated version of Basic</a:t>
            </a:r>
            <a:endParaRPr lang="en-IN" dirty="0"/>
          </a:p>
          <a:p>
            <a:r>
              <a:rPr lang="en-IN" dirty="0"/>
              <a:t>The first microcomputer version of Basic was co-written by Bill Gates, Paul Allen, and Monte Davidoff for their newly-formed company, Microsoft.</a:t>
            </a:r>
          </a:p>
          <a:p>
            <a:endParaRPr lang="en-IN" dirty="0"/>
          </a:p>
        </p:txBody>
      </p:sp>
    </p:spTree>
    <p:extLst>
      <p:ext uri="{BB962C8B-B14F-4D97-AF65-F5344CB8AC3E}">
        <p14:creationId xmlns:p14="http://schemas.microsoft.com/office/powerpoint/2010/main" val="292242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normAutofit lnSpcReduction="10000"/>
          </a:bodyPr>
          <a:lstStyle/>
          <a:p>
            <a:r>
              <a:rPr lang="en-IN" b="1" dirty="0"/>
              <a:t>1972: C</a:t>
            </a:r>
            <a:endParaRPr lang="en-IN" dirty="0"/>
          </a:p>
          <a:p>
            <a:endParaRPr lang="en-IN" dirty="0"/>
          </a:p>
          <a:p>
            <a:r>
              <a:rPr lang="en-IN" dirty="0"/>
              <a:t>It is a general-purpose, procedural programming language and the most popular programming language till now.</a:t>
            </a:r>
          </a:p>
          <a:p>
            <a:r>
              <a:rPr lang="en-IN" dirty="0"/>
              <a:t>All the code that was previously written in assembly language gets replaced by the C language like operating system, kernel, and many other applications.</a:t>
            </a:r>
          </a:p>
          <a:p>
            <a:r>
              <a:rPr lang="en-IN" dirty="0"/>
              <a:t>It can be used in implementing an operating system, embedded system, and also on the website using the Common Gateway Interface (CGI).</a:t>
            </a:r>
          </a:p>
          <a:p>
            <a:endParaRPr lang="en-IN" dirty="0"/>
          </a:p>
        </p:txBody>
      </p:sp>
    </p:spTree>
    <p:extLst>
      <p:ext uri="{BB962C8B-B14F-4D97-AF65-F5344CB8AC3E}">
        <p14:creationId xmlns:p14="http://schemas.microsoft.com/office/powerpoint/2010/main" val="154468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C is the mother of almost all higher-level programming languages like C#, D, Go, Java, JavaScript, Limbo, LPC, Perl, PHP, Python, and Unix’s C shell.</a:t>
            </a:r>
          </a:p>
          <a:p>
            <a:r>
              <a:rPr lang="en-IN" dirty="0"/>
              <a:t>Some other programming languages that are popular among programmers are listed below.</a:t>
            </a:r>
          </a:p>
          <a:p>
            <a:endParaRPr lang="en-IN" dirty="0"/>
          </a:p>
        </p:txBody>
      </p:sp>
    </p:spTree>
    <p:extLst>
      <p:ext uri="{BB962C8B-B14F-4D97-AF65-F5344CB8AC3E}">
        <p14:creationId xmlns:p14="http://schemas.microsoft.com/office/powerpoint/2010/main" val="171600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b="1" dirty="0"/>
              <a:t>1972</a:t>
            </a:r>
            <a:r>
              <a:rPr lang="en-IN" dirty="0"/>
              <a:t>	 </a:t>
            </a:r>
            <a:r>
              <a:rPr lang="en-IN" b="1" dirty="0"/>
              <a:t>SQL</a:t>
            </a:r>
            <a:r>
              <a:rPr lang="en-IN" dirty="0"/>
              <a:t>	SQL was developed at IBM by Donald D. Chamberlin and Raymond F. Boyce. The earlier name was SEQUEL (Structured English Query Language).</a:t>
            </a:r>
          </a:p>
          <a:p>
            <a:endParaRPr lang="en-IN" dirty="0"/>
          </a:p>
        </p:txBody>
      </p:sp>
    </p:spTree>
    <p:extLst>
      <p:ext uri="{BB962C8B-B14F-4D97-AF65-F5344CB8AC3E}">
        <p14:creationId xmlns:p14="http://schemas.microsoft.com/office/powerpoint/2010/main" val="250976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1978	MATLAB	It stands for </a:t>
            </a:r>
            <a:r>
              <a:rPr lang="en-IN" dirty="0" err="1"/>
              <a:t>MATrix</a:t>
            </a:r>
            <a:r>
              <a:rPr lang="en-IN" dirty="0"/>
              <a:t> </a:t>
            </a:r>
            <a:r>
              <a:rPr lang="en-IN" dirty="0" err="1"/>
              <a:t>LABoratory</a:t>
            </a:r>
            <a:r>
              <a:rPr lang="en-IN" dirty="0"/>
              <a:t>. It is used for matrix manipulation, implementation of an algorithm, and creation of a user interface.</a:t>
            </a:r>
          </a:p>
        </p:txBody>
      </p:sp>
    </p:spTree>
    <p:extLst>
      <p:ext uri="{BB962C8B-B14F-4D97-AF65-F5344CB8AC3E}">
        <p14:creationId xmlns:p14="http://schemas.microsoft.com/office/powerpoint/2010/main" val="1364819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1983	Objective-C, C++	</a:t>
            </a:r>
          </a:p>
          <a:p>
            <a:r>
              <a:rPr lang="en-IN" dirty="0"/>
              <a:t>	</a:t>
            </a:r>
          </a:p>
          <a:p>
            <a:r>
              <a:rPr lang="en-IN" dirty="0"/>
              <a:t>C++ is the fastest high-level programming language.</a:t>
            </a:r>
          </a:p>
          <a:p>
            <a:r>
              <a:rPr lang="en-IN" dirty="0"/>
              <a:t> </a:t>
            </a:r>
          </a:p>
          <a:p>
            <a:r>
              <a:rPr lang="en-IN" dirty="0"/>
              <a:t>Earlier, Apple </a:t>
            </a:r>
            <a:r>
              <a:rPr lang="en-IN" dirty="0" err="1"/>
              <a:t>Inc</a:t>
            </a:r>
            <a:r>
              <a:rPr lang="en-IN" dirty="0"/>
              <a:t> uses Objective-C to make applications.</a:t>
            </a:r>
          </a:p>
          <a:p>
            <a:endParaRPr lang="en-IN" dirty="0"/>
          </a:p>
        </p:txBody>
      </p:sp>
    </p:spTree>
    <p:extLst>
      <p:ext uri="{BB962C8B-B14F-4D97-AF65-F5344CB8AC3E}">
        <p14:creationId xmlns:p14="http://schemas.microsoft.com/office/powerpoint/2010/main" val="176456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1990	Haskell	It is a purely functional programming language.</a:t>
            </a:r>
          </a:p>
          <a:p>
            <a:endParaRPr lang="en-IN" dirty="0"/>
          </a:p>
        </p:txBody>
      </p:sp>
    </p:spTree>
    <p:extLst>
      <p:ext uri="{BB962C8B-B14F-4D97-AF65-F5344CB8AC3E}">
        <p14:creationId xmlns:p14="http://schemas.microsoft.com/office/powerpoint/2010/main" val="133882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1991	Python	The language is very easy to understand.  Famous language among data scientists and analysts.</a:t>
            </a:r>
          </a:p>
          <a:p>
            <a:endParaRPr lang="en-IN" dirty="0"/>
          </a:p>
        </p:txBody>
      </p:sp>
    </p:spTree>
    <p:extLst>
      <p:ext uri="{BB962C8B-B14F-4D97-AF65-F5344CB8AC3E}">
        <p14:creationId xmlns:p14="http://schemas.microsoft.com/office/powerpoint/2010/main" val="1131987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1995	JAVA, PHP, JavaScript</a:t>
            </a:r>
          </a:p>
        </p:txBody>
      </p:sp>
      <p:sp>
        <p:nvSpPr>
          <p:cNvPr id="5" name="Rectangle 4"/>
          <p:cNvSpPr/>
          <p:nvPr/>
        </p:nvSpPr>
        <p:spPr>
          <a:xfrm>
            <a:off x="1072055" y="3086471"/>
            <a:ext cx="8071945" cy="388696"/>
          </a:xfrm>
          <a:prstGeom prst="rect">
            <a:avLst/>
          </a:prstGeom>
        </p:spPr>
        <p:txBody>
          <a:bodyPr wrap="square">
            <a:spAutoFit/>
          </a:bodyPr>
          <a:lstStyle/>
          <a:p>
            <a:pPr>
              <a:lnSpc>
                <a:spcPct val="107000"/>
              </a:lnSpc>
              <a:spcBef>
                <a:spcPts val="4800"/>
              </a:spcBef>
              <a:spcAft>
                <a:spcPts val="2400"/>
              </a:spcAft>
            </a:pPr>
            <a:r>
              <a:rPr lang="en-IN">
                <a:latin typeface="Times New Roman" panose="02020603050405020304" pitchFamily="18" charset="0"/>
                <a:ea typeface="Times New Roman" panose="02020603050405020304" pitchFamily="18" charset="0"/>
                <a:cs typeface="Times New Roman" panose="02020603050405020304" pitchFamily="18" charset="0"/>
              </a:rPr>
              <a:t>JAVA is everywhere. </a:t>
            </a:r>
            <a:r>
              <a:rPr lang="en-IN" dirty="0">
                <a:latin typeface="Times New Roman" panose="02020603050405020304" pitchFamily="18" charset="0"/>
                <a:ea typeface="Times New Roman" panose="02020603050405020304" pitchFamily="18" charset="0"/>
                <a:cs typeface="Times New Roman" panose="02020603050405020304" pitchFamily="18" charset="0"/>
              </a:rPr>
              <a:t>JAVA is the platform-independent language.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072055" y="3798476"/>
            <a:ext cx="6096000" cy="685059"/>
          </a:xfrm>
          <a:prstGeom prst="rect">
            <a:avLst/>
          </a:prstGeom>
        </p:spPr>
        <p:txBody>
          <a:bodyPr wrap="square">
            <a:spAutoFit/>
          </a:bodyPr>
          <a:lstStyle/>
          <a:p>
            <a:pPr>
              <a:lnSpc>
                <a:spcPct val="107000"/>
              </a:lnSpc>
              <a:spcBef>
                <a:spcPts val="4800"/>
              </a:spcBef>
              <a:spcAft>
                <a:spcPts val="24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PHP is a scripting language mainly used in web programming for connecting databases.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072055" y="4736013"/>
            <a:ext cx="6096000" cy="981423"/>
          </a:xfrm>
          <a:prstGeom prst="rect">
            <a:avLst/>
          </a:prstGeom>
        </p:spPr>
        <p:txBody>
          <a:bodyPr>
            <a:spAutoFit/>
          </a:bodyPr>
          <a:lstStyle/>
          <a:p>
            <a:pPr>
              <a:lnSpc>
                <a:spcPct val="107000"/>
              </a:lnSpc>
              <a:spcBef>
                <a:spcPts val="4800"/>
              </a:spcBef>
              <a:spcAft>
                <a:spcPts val="24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JavaScript enables interactive web pages. JS is the most popular programming language. JS is famous for building a web application. It makes our page interactive.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273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2000	C#	C#(C-sharp) is mainly used for making games. Unity engine uses C# for making amazing games for all platforms</a:t>
            </a:r>
          </a:p>
          <a:p>
            <a:endParaRPr lang="en-IN" dirty="0"/>
          </a:p>
        </p:txBody>
      </p:sp>
    </p:spTree>
    <p:extLst>
      <p:ext uri="{BB962C8B-B14F-4D97-AF65-F5344CB8AC3E}">
        <p14:creationId xmlns:p14="http://schemas.microsoft.com/office/powerpoint/2010/main" val="12803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Programming Language is indeed the fundamental unit of today’s tech world. It is considered as the set of commands and instructions that we give to the machines to perform a particular task. For example, if you give some set of instructions to add two numbers then the machine will do it for you and tell you the correct answer accordingly. But do you know that Programming Languages are having a long and rich history of their evolution? And with a similar concern, here in this article, we’ll take a look at the evolution of Programming Languages over the period.</a:t>
            </a:r>
          </a:p>
          <a:p>
            <a:endParaRPr lang="en-IN" dirty="0"/>
          </a:p>
        </p:txBody>
      </p:sp>
    </p:spTree>
    <p:extLst>
      <p:ext uri="{BB962C8B-B14F-4D97-AF65-F5344CB8AC3E}">
        <p14:creationId xmlns:p14="http://schemas.microsoft.com/office/powerpoint/2010/main" val="3928304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2009	GO	GO language is developed in Google by Robert </a:t>
            </a:r>
            <a:r>
              <a:rPr lang="en-IN" dirty="0" err="1"/>
              <a:t>Griesemer</a:t>
            </a:r>
            <a:r>
              <a:rPr lang="en-IN" dirty="0"/>
              <a:t>, Rob Pike, and Ken Thompson. </a:t>
            </a:r>
          </a:p>
          <a:p>
            <a:endParaRPr lang="en-IN" dirty="0"/>
          </a:p>
        </p:txBody>
      </p:sp>
    </p:spTree>
    <p:extLst>
      <p:ext uri="{BB962C8B-B14F-4D97-AF65-F5344CB8AC3E}">
        <p14:creationId xmlns:p14="http://schemas.microsoft.com/office/powerpoint/2010/main" val="3690204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2011	</a:t>
            </a:r>
            <a:r>
              <a:rPr lang="en-IN" dirty="0" err="1"/>
              <a:t>Kotlin</a:t>
            </a:r>
            <a:r>
              <a:rPr lang="en-IN" dirty="0"/>
              <a:t>	</a:t>
            </a:r>
            <a:r>
              <a:rPr lang="en-IN" dirty="0" err="1"/>
              <a:t>Kotlin</a:t>
            </a:r>
            <a:r>
              <a:rPr lang="en-IN" dirty="0"/>
              <a:t> is developed by </a:t>
            </a:r>
            <a:r>
              <a:rPr lang="en-IN" dirty="0" err="1"/>
              <a:t>JetBrains</a:t>
            </a:r>
            <a:r>
              <a:rPr lang="en-IN" dirty="0"/>
              <a:t>. It is used for making an android application.</a:t>
            </a:r>
          </a:p>
          <a:p>
            <a:endParaRPr lang="en-IN" dirty="0"/>
          </a:p>
        </p:txBody>
      </p:sp>
    </p:spTree>
    <p:extLst>
      <p:ext uri="{BB962C8B-B14F-4D97-AF65-F5344CB8AC3E}">
        <p14:creationId xmlns:p14="http://schemas.microsoft.com/office/powerpoint/2010/main" val="113278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2014	Swift	Swift language is developed by Apple Inc. It is a general-purpose programming language.</a:t>
            </a:r>
          </a:p>
          <a:p>
            <a:endParaRPr lang="en-IN" dirty="0"/>
          </a:p>
        </p:txBody>
      </p:sp>
    </p:spTree>
    <p:extLst>
      <p:ext uri="{BB962C8B-B14F-4D97-AF65-F5344CB8AC3E}">
        <p14:creationId xmlns:p14="http://schemas.microsoft.com/office/powerpoint/2010/main" val="34578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In the computer world, we have about 500+ programming languages with having their own syntax and features. And if you type who’s the father of the computer, then the search engine will show you the result as to Charles Babbage but the father of the computer didn’t write the first code. It was Ada Lovelace who has written the first-ever computer programming language and the year was 1883.</a:t>
            </a:r>
          </a:p>
          <a:p>
            <a:endParaRPr lang="en-IN" dirty="0"/>
          </a:p>
        </p:txBody>
      </p:sp>
    </p:spTree>
    <p:extLst>
      <p:ext uri="{BB962C8B-B14F-4D97-AF65-F5344CB8AC3E}">
        <p14:creationId xmlns:p14="http://schemas.microsoft.com/office/powerpoint/2010/main" val="339378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dirty="0"/>
              <a:t>1883: The Journey starts from here…!!</a:t>
            </a:r>
          </a:p>
          <a:p>
            <a:r>
              <a:rPr lang="en-IN" dirty="0"/>
              <a:t> </a:t>
            </a:r>
          </a:p>
          <a:p>
            <a:r>
              <a:rPr lang="en-IN" dirty="0"/>
              <a:t>In the early days, Charles Babbage had made the device, but he was confused about how to give instructions to the machine, and then Ada Lovelace wrote the instructions for the analytical engine.</a:t>
            </a:r>
          </a:p>
          <a:p>
            <a:r>
              <a:rPr lang="en-IN" dirty="0"/>
              <a:t>The device was made by Charles Babbage and the code was written by Ada Lovelace for computing Bernoulli’s number.</a:t>
            </a:r>
          </a:p>
          <a:p>
            <a:r>
              <a:rPr lang="en-IN" dirty="0"/>
              <a:t>First time in history that the capability of computer devices was judged.</a:t>
            </a:r>
          </a:p>
          <a:p>
            <a:endParaRPr lang="en-IN" dirty="0"/>
          </a:p>
        </p:txBody>
      </p:sp>
    </p:spTree>
    <p:extLst>
      <p:ext uri="{BB962C8B-B14F-4D97-AF65-F5344CB8AC3E}">
        <p14:creationId xmlns:p14="http://schemas.microsoft.com/office/powerpoint/2010/main" val="321036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b="1" dirty="0"/>
              <a:t>1949: Assembly Language</a:t>
            </a:r>
            <a:endParaRPr lang="en-IN" dirty="0"/>
          </a:p>
          <a:p>
            <a:r>
              <a:rPr lang="en-IN" dirty="0"/>
              <a:t> </a:t>
            </a:r>
          </a:p>
          <a:p>
            <a:r>
              <a:rPr lang="en-IN" dirty="0"/>
              <a:t>It is a type of low-level language.</a:t>
            </a:r>
          </a:p>
          <a:p>
            <a:r>
              <a:rPr lang="en-IN" dirty="0"/>
              <a:t>It mainly consists of instructions (kind of symbols) that only machines could understand.</a:t>
            </a:r>
          </a:p>
          <a:p>
            <a:r>
              <a:rPr lang="en-IN" dirty="0"/>
              <a:t>In today’s time also assembly language is used in real-time programs such as simulation flight navigation systems and medical equipment </a:t>
            </a:r>
            <a:r>
              <a:rPr lang="en-IN" dirty="0" err="1"/>
              <a:t>eg</a:t>
            </a:r>
            <a:r>
              <a:rPr lang="en-IN" dirty="0"/>
              <a:t> – Fly-by-wire (FBW) systems.</a:t>
            </a:r>
          </a:p>
          <a:p>
            <a:r>
              <a:rPr lang="en-IN" dirty="0"/>
              <a:t>It is also used to create computer viruses.</a:t>
            </a:r>
          </a:p>
          <a:p>
            <a:endParaRPr lang="en-IN" dirty="0"/>
          </a:p>
        </p:txBody>
      </p:sp>
    </p:spTree>
    <p:extLst>
      <p:ext uri="{BB962C8B-B14F-4D97-AF65-F5344CB8AC3E}">
        <p14:creationId xmlns:p14="http://schemas.microsoft.com/office/powerpoint/2010/main" val="329132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b="1" dirty="0"/>
              <a:t>1952: </a:t>
            </a:r>
            <a:r>
              <a:rPr lang="en-IN" b="1" dirty="0" err="1"/>
              <a:t>Autocode</a:t>
            </a:r>
            <a:endParaRPr lang="en-IN" dirty="0"/>
          </a:p>
          <a:p>
            <a:r>
              <a:rPr lang="en-IN" dirty="0"/>
              <a:t> </a:t>
            </a:r>
          </a:p>
          <a:p>
            <a:r>
              <a:rPr lang="en-IN" dirty="0"/>
              <a:t>Developed by </a:t>
            </a:r>
            <a:r>
              <a:rPr lang="en-IN" dirty="0" err="1"/>
              <a:t>Alick</a:t>
            </a:r>
            <a:r>
              <a:rPr lang="en-IN" dirty="0"/>
              <a:t> </a:t>
            </a:r>
            <a:r>
              <a:rPr lang="en-IN" dirty="0" err="1"/>
              <a:t>Glennie</a:t>
            </a:r>
            <a:r>
              <a:rPr lang="en-IN" dirty="0"/>
              <a:t>.</a:t>
            </a:r>
          </a:p>
          <a:p>
            <a:r>
              <a:rPr lang="en-IN" dirty="0"/>
              <a:t>The first compiled computer programming language.</a:t>
            </a:r>
          </a:p>
          <a:p>
            <a:r>
              <a:rPr lang="en-IN" dirty="0"/>
              <a:t>COBOL and FORTRAN are the languages referred to as </a:t>
            </a:r>
            <a:r>
              <a:rPr lang="en-IN" dirty="0" err="1"/>
              <a:t>Autocode</a:t>
            </a:r>
            <a:r>
              <a:rPr lang="en-IN" dirty="0"/>
              <a:t>.</a:t>
            </a:r>
          </a:p>
          <a:p>
            <a:endParaRPr lang="en-IN" dirty="0"/>
          </a:p>
        </p:txBody>
      </p:sp>
    </p:spTree>
    <p:extLst>
      <p:ext uri="{BB962C8B-B14F-4D97-AF65-F5344CB8AC3E}">
        <p14:creationId xmlns:p14="http://schemas.microsoft.com/office/powerpoint/2010/main" val="268261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b="1" dirty="0"/>
              <a:t>1957: FORTRAN</a:t>
            </a:r>
            <a:endParaRPr lang="en-IN" dirty="0"/>
          </a:p>
          <a:p>
            <a:r>
              <a:rPr lang="en-IN" dirty="0"/>
              <a:t> </a:t>
            </a:r>
          </a:p>
          <a:p>
            <a:r>
              <a:rPr lang="en-IN" dirty="0"/>
              <a:t>Developers are John Backus and IBM.</a:t>
            </a:r>
          </a:p>
          <a:p>
            <a:r>
              <a:rPr lang="en-IN" dirty="0"/>
              <a:t>It was designed for numeric computation and scientific computing.</a:t>
            </a:r>
          </a:p>
          <a:p>
            <a:r>
              <a:rPr lang="en-IN" dirty="0"/>
              <a:t>Software for NASA probes voyager-1 (space probe) and voyager-2 (space probe) was originally written in FORTRAN 5.</a:t>
            </a:r>
          </a:p>
          <a:p>
            <a:endParaRPr lang="en-IN" dirty="0"/>
          </a:p>
        </p:txBody>
      </p:sp>
    </p:spTree>
    <p:extLst>
      <p:ext uri="{BB962C8B-B14F-4D97-AF65-F5344CB8AC3E}">
        <p14:creationId xmlns:p14="http://schemas.microsoft.com/office/powerpoint/2010/main" val="355984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normAutofit lnSpcReduction="10000"/>
          </a:bodyPr>
          <a:lstStyle/>
          <a:p>
            <a:r>
              <a:rPr lang="en-IN" b="1" dirty="0"/>
              <a:t>1958: ALGOL</a:t>
            </a:r>
            <a:endParaRPr lang="en-IN" dirty="0"/>
          </a:p>
          <a:p>
            <a:r>
              <a:rPr lang="en-IN" dirty="0"/>
              <a:t> </a:t>
            </a:r>
          </a:p>
          <a:p>
            <a:r>
              <a:rPr lang="en-IN" dirty="0"/>
              <a:t>ALGOL stands for </a:t>
            </a:r>
            <a:r>
              <a:rPr lang="en-IN" dirty="0" err="1"/>
              <a:t>ALGOrithmic</a:t>
            </a:r>
            <a:r>
              <a:rPr lang="en-IN" dirty="0"/>
              <a:t> Language.</a:t>
            </a:r>
          </a:p>
          <a:p>
            <a:r>
              <a:rPr lang="en-IN" dirty="0"/>
              <a:t>The initial phase of the most popular programming languages of C, C++, and JAVA.</a:t>
            </a:r>
          </a:p>
          <a:p>
            <a:r>
              <a:rPr lang="en-IN" dirty="0"/>
              <a:t>It was also the first language implementing the nested function and has a simple syntax than FORTRAN.</a:t>
            </a:r>
          </a:p>
          <a:p>
            <a:r>
              <a:rPr lang="en-IN" dirty="0"/>
              <a:t>The first programming language to have a code block like “begin” that indicates that your program has started and “end” means you have ended your code.</a:t>
            </a:r>
          </a:p>
          <a:p>
            <a:endParaRPr lang="en-IN" dirty="0"/>
          </a:p>
        </p:txBody>
      </p:sp>
    </p:spTree>
    <p:extLst>
      <p:ext uri="{BB962C8B-B14F-4D97-AF65-F5344CB8AC3E}">
        <p14:creationId xmlns:p14="http://schemas.microsoft.com/office/powerpoint/2010/main" val="10066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Programming Languages</a:t>
            </a:r>
            <a:br>
              <a:rPr lang="en-US" dirty="0" smtClean="0"/>
            </a:br>
            <a:endParaRPr lang="en-IN" dirty="0"/>
          </a:p>
        </p:txBody>
      </p:sp>
      <p:sp>
        <p:nvSpPr>
          <p:cNvPr id="3" name="Content Placeholder 2"/>
          <p:cNvSpPr>
            <a:spLocks noGrp="1"/>
          </p:cNvSpPr>
          <p:nvPr>
            <p:ph idx="1"/>
          </p:nvPr>
        </p:nvSpPr>
        <p:spPr/>
        <p:txBody>
          <a:bodyPr/>
          <a:lstStyle/>
          <a:p>
            <a:r>
              <a:rPr lang="en-IN" b="1" dirty="0"/>
              <a:t>1959: COBOL</a:t>
            </a:r>
            <a:endParaRPr lang="en-IN" dirty="0"/>
          </a:p>
          <a:p>
            <a:r>
              <a:rPr lang="en-IN" dirty="0"/>
              <a:t> </a:t>
            </a:r>
          </a:p>
          <a:p>
            <a:r>
              <a:rPr lang="en-IN" dirty="0"/>
              <a:t>It stands for </a:t>
            </a:r>
            <a:r>
              <a:rPr lang="en-IN" dirty="0" err="1"/>
              <a:t>COmmon</a:t>
            </a:r>
            <a:r>
              <a:rPr lang="en-IN" dirty="0"/>
              <a:t> Business-Oriented Language.</a:t>
            </a:r>
          </a:p>
          <a:p>
            <a:r>
              <a:rPr lang="en-IN" dirty="0"/>
              <a:t>In 1997, 80% of the world’s business ran on Cobol.</a:t>
            </a:r>
          </a:p>
          <a:p>
            <a:r>
              <a:rPr lang="en-IN" dirty="0"/>
              <a:t>The US internal revenue service scrambled its path to COBOL-based IMF (individual master file) in order to pay the tens of millions of payments mandated by the coronavirus aid, relief, and economic security.</a:t>
            </a:r>
          </a:p>
        </p:txBody>
      </p:sp>
    </p:spTree>
    <p:extLst>
      <p:ext uri="{BB962C8B-B14F-4D97-AF65-F5344CB8AC3E}">
        <p14:creationId xmlns:p14="http://schemas.microsoft.com/office/powerpoint/2010/main" val="762998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1084</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lpstr>Evolution of Programming Languages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Programming Languages</dc:title>
  <dc:creator>splpt718</dc:creator>
  <cp:lastModifiedBy>splpt718</cp:lastModifiedBy>
  <cp:revision>3</cp:revision>
  <dcterms:created xsi:type="dcterms:W3CDTF">2022-05-08T21:09:32Z</dcterms:created>
  <dcterms:modified xsi:type="dcterms:W3CDTF">2022-05-08T21:22:01Z</dcterms:modified>
</cp:coreProperties>
</file>