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4" r:id="rId6"/>
    <p:sldId id="265" r:id="rId7"/>
    <p:sldId id="257" r:id="rId8"/>
    <p:sldId id="266" r:id="rId9"/>
    <p:sldId id="270" r:id="rId10"/>
    <p:sldId id="267" r:id="rId11"/>
    <p:sldId id="263" r:id="rId12"/>
    <p:sldId id="268"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1" d="100"/>
          <a:sy n="81" d="100"/>
        </p:scale>
        <p:origin x="114"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0EA3-18C4-41D4-B268-08B5582A5F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46F999-CFD5-46A2-A98F-16996B2A5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BCDFD-695A-4F0E-88E2-BC1F9FF2490B}"/>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5" name="Footer Placeholder 4">
            <a:extLst>
              <a:ext uri="{FF2B5EF4-FFF2-40B4-BE49-F238E27FC236}">
                <a16:creationId xmlns:a16="http://schemas.microsoft.com/office/drawing/2014/main" id="{D42AC888-BBE5-400D-823A-EED648E9E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66543-97E0-4429-A7EA-E2BBB54D6DD3}"/>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296794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01C-A9B2-40FD-A8C0-A53337B9A0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95F59-8765-47DE-BCBB-F1F985C8E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05048-E7DC-4F3A-B90C-EB63620504B2}"/>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5" name="Footer Placeholder 4">
            <a:extLst>
              <a:ext uri="{FF2B5EF4-FFF2-40B4-BE49-F238E27FC236}">
                <a16:creationId xmlns:a16="http://schemas.microsoft.com/office/drawing/2014/main" id="{E21698F8-9061-4F7A-921E-3C47309D3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1AC80-FD53-4DDE-909F-C50EFC6BD7A2}"/>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20851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55881-C084-4FD3-A303-FB5D84E7D7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6D1555-8FB6-41FA-92C2-FFE83E36BC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DB138-F978-48DA-884A-4026869134BE}"/>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5" name="Footer Placeholder 4">
            <a:extLst>
              <a:ext uri="{FF2B5EF4-FFF2-40B4-BE49-F238E27FC236}">
                <a16:creationId xmlns:a16="http://schemas.microsoft.com/office/drawing/2014/main" id="{3CEA83C7-EA17-4F91-9443-A985EF184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9199B-E12F-47A2-BB9D-28B9C2C41AD7}"/>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343553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8869-3957-455A-A1A2-A489165D4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5AC96-FF30-44E6-9E61-626DADD7B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28A23-D4DD-42EC-9B44-1D48525B2DF9}"/>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5" name="Footer Placeholder 4">
            <a:extLst>
              <a:ext uri="{FF2B5EF4-FFF2-40B4-BE49-F238E27FC236}">
                <a16:creationId xmlns:a16="http://schemas.microsoft.com/office/drawing/2014/main" id="{361AEB32-2674-4693-8E9F-1223DBB6D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AA05B-F8EB-4C4D-99F9-4549B0BE396E}"/>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117531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9A60-68A9-4397-9041-3271C83C3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BE998-394C-4938-AB0F-666A21052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9A7BB-1B41-45BC-AB77-80A113364485}"/>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5" name="Footer Placeholder 4">
            <a:extLst>
              <a:ext uri="{FF2B5EF4-FFF2-40B4-BE49-F238E27FC236}">
                <a16:creationId xmlns:a16="http://schemas.microsoft.com/office/drawing/2014/main" id="{755339A9-2272-428B-85CA-15DFEC658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44D36-6270-49F2-900D-D5EAD78436F5}"/>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169599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5CCC-9840-4BF2-8D84-3184F5C6F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BA1D1-E63E-4600-B98F-65BA8C773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BED85C-DF4B-4AED-808E-746182A00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02CF0-A60E-4AB4-9FBB-CB280C886EC5}"/>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6" name="Footer Placeholder 5">
            <a:extLst>
              <a:ext uri="{FF2B5EF4-FFF2-40B4-BE49-F238E27FC236}">
                <a16:creationId xmlns:a16="http://schemas.microsoft.com/office/drawing/2014/main" id="{38FBE9BF-B60B-48D8-B8AD-1F008406C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0A6D8-070E-4707-8F74-702E1C9C8F3D}"/>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263949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69A4-7789-4004-B050-028C8BBC98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80BAB-5C53-4F59-9807-973791671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522C5-256E-47EB-8D60-877850BD9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B19A2-01A5-4C9E-9ACD-B1C54C62B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7AD41A-D19F-497E-83DA-B9A0842306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7F4E7D-1E05-40A1-BA00-0ACC47605367}"/>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8" name="Footer Placeholder 7">
            <a:extLst>
              <a:ext uri="{FF2B5EF4-FFF2-40B4-BE49-F238E27FC236}">
                <a16:creationId xmlns:a16="http://schemas.microsoft.com/office/drawing/2014/main" id="{0DDCE001-B83E-48A9-86E6-AEBBA64DB2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C1B416-D66E-48A2-AB53-1EC07999F1BA}"/>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11220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9E6C-757B-4A1D-9E37-B911543FE2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B26044-FF58-45AC-BFE3-003F6A5804B4}"/>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4" name="Footer Placeholder 3">
            <a:extLst>
              <a:ext uri="{FF2B5EF4-FFF2-40B4-BE49-F238E27FC236}">
                <a16:creationId xmlns:a16="http://schemas.microsoft.com/office/drawing/2014/main" id="{7E1F344A-D0C4-4B79-A6A9-738E7942C2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09AB56-2329-4BC6-8A2F-AAB8B59A868C}"/>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394463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F1083-E782-4082-9A1F-9DC2A1ED56D7}"/>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3" name="Footer Placeholder 2">
            <a:extLst>
              <a:ext uri="{FF2B5EF4-FFF2-40B4-BE49-F238E27FC236}">
                <a16:creationId xmlns:a16="http://schemas.microsoft.com/office/drawing/2014/main" id="{E2AED31A-2122-45DF-A849-D6F6C8F4A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382410-0364-4050-B911-4CD4A5B01B61}"/>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67152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8764-87E1-4818-96D8-4A2CC2CE9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971C58-2811-46A8-8FAC-F66DCCC18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A0013C-21AE-4801-A7BA-60F87BCCD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1542-6A86-49C4-A025-4E4E09C17655}"/>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6" name="Footer Placeholder 5">
            <a:extLst>
              <a:ext uri="{FF2B5EF4-FFF2-40B4-BE49-F238E27FC236}">
                <a16:creationId xmlns:a16="http://schemas.microsoft.com/office/drawing/2014/main" id="{C18FDB3E-E716-41D5-9873-7EFBD7F48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CEB85-3110-4614-8B82-38D141EE9938}"/>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71540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133B-7B72-4403-AC3E-555C09B7C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8F71C4-4C57-467F-9E76-E4D6E52B4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2F003-1277-49E7-AD44-B769E9EFE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121C-9E4B-44EF-A2BA-EDE1BAAA255A}"/>
              </a:ext>
            </a:extLst>
          </p:cNvPr>
          <p:cNvSpPr>
            <a:spLocks noGrp="1"/>
          </p:cNvSpPr>
          <p:nvPr>
            <p:ph type="dt" sz="half" idx="10"/>
          </p:nvPr>
        </p:nvSpPr>
        <p:spPr/>
        <p:txBody>
          <a:bodyPr/>
          <a:lstStyle/>
          <a:p>
            <a:fld id="{1F67CB0C-8A90-4FA7-8F27-49A3084120C4}" type="datetimeFigureOut">
              <a:rPr lang="en-US" smtClean="0"/>
              <a:t>12/1/2021</a:t>
            </a:fld>
            <a:endParaRPr lang="en-US"/>
          </a:p>
        </p:txBody>
      </p:sp>
      <p:sp>
        <p:nvSpPr>
          <p:cNvPr id="6" name="Footer Placeholder 5">
            <a:extLst>
              <a:ext uri="{FF2B5EF4-FFF2-40B4-BE49-F238E27FC236}">
                <a16:creationId xmlns:a16="http://schemas.microsoft.com/office/drawing/2014/main" id="{12FB9BD7-D17D-46A3-A1D7-70A13FA0B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91C9A-1235-4AD4-9E2F-9F27E710A48B}"/>
              </a:ext>
            </a:extLst>
          </p:cNvPr>
          <p:cNvSpPr>
            <a:spLocks noGrp="1"/>
          </p:cNvSpPr>
          <p:nvPr>
            <p:ph type="sldNum" sz="quarter" idx="12"/>
          </p:nvPr>
        </p:nvSpPr>
        <p:spPr/>
        <p:txBody>
          <a:bodyPr/>
          <a:lstStyle/>
          <a:p>
            <a:fld id="{325A7732-C2C9-4E21-9486-58D5E8A2AF81}" type="slidenum">
              <a:rPr lang="en-US" smtClean="0"/>
              <a:t>‹#›</a:t>
            </a:fld>
            <a:endParaRPr lang="en-US"/>
          </a:p>
        </p:txBody>
      </p:sp>
    </p:spTree>
    <p:extLst>
      <p:ext uri="{BB962C8B-B14F-4D97-AF65-F5344CB8AC3E}">
        <p14:creationId xmlns:p14="http://schemas.microsoft.com/office/powerpoint/2010/main" val="284829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5BB5E-1DD9-4173-8D89-15CEEA4EA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6E09D1-71F2-487C-9E6B-CFC18E843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3D55-8427-4E2C-B997-42515DE00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CB0C-8A90-4FA7-8F27-49A3084120C4}" type="datetimeFigureOut">
              <a:rPr lang="en-US" smtClean="0"/>
              <a:t>12/1/2021</a:t>
            </a:fld>
            <a:endParaRPr lang="en-US"/>
          </a:p>
        </p:txBody>
      </p:sp>
      <p:sp>
        <p:nvSpPr>
          <p:cNvPr id="5" name="Footer Placeholder 4">
            <a:extLst>
              <a:ext uri="{FF2B5EF4-FFF2-40B4-BE49-F238E27FC236}">
                <a16:creationId xmlns:a16="http://schemas.microsoft.com/office/drawing/2014/main" id="{CA5C6DFE-CD62-43F8-9C75-AEDB414B2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B7DAF5-E2F9-496B-A291-5F7A4978E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A7732-C2C9-4E21-9486-58D5E8A2AF81}" type="slidenum">
              <a:rPr lang="en-US" smtClean="0"/>
              <a:t>‹#›</a:t>
            </a:fld>
            <a:endParaRPr lang="en-US"/>
          </a:p>
        </p:txBody>
      </p:sp>
    </p:spTree>
    <p:extLst>
      <p:ext uri="{BB962C8B-B14F-4D97-AF65-F5344CB8AC3E}">
        <p14:creationId xmlns:p14="http://schemas.microsoft.com/office/powerpoint/2010/main" val="320884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E47F-18DA-4DE8-9578-8D1C95A23AD3}"/>
              </a:ext>
            </a:extLst>
          </p:cNvPr>
          <p:cNvSpPr>
            <a:spLocks noGrp="1"/>
          </p:cNvSpPr>
          <p:nvPr>
            <p:ph type="ctrTitle"/>
          </p:nvPr>
        </p:nvSpPr>
        <p:spPr/>
        <p:txBody>
          <a:bodyPr/>
          <a:lstStyle/>
          <a:p>
            <a:r>
              <a:rPr lang="en-US" dirty="0"/>
              <a:t>Software Construction </a:t>
            </a:r>
          </a:p>
        </p:txBody>
      </p:sp>
      <p:sp>
        <p:nvSpPr>
          <p:cNvPr id="3" name="Subtitle 2">
            <a:extLst>
              <a:ext uri="{FF2B5EF4-FFF2-40B4-BE49-F238E27FC236}">
                <a16:creationId xmlns:a16="http://schemas.microsoft.com/office/drawing/2014/main" id="{07E32F16-7633-4C91-AC3C-8C49A194B335}"/>
              </a:ext>
            </a:extLst>
          </p:cNvPr>
          <p:cNvSpPr>
            <a:spLocks noGrp="1"/>
          </p:cNvSpPr>
          <p:nvPr>
            <p:ph type="subTitle" idx="1"/>
          </p:nvPr>
        </p:nvSpPr>
        <p:spPr/>
        <p:txBody>
          <a:bodyPr/>
          <a:lstStyle/>
          <a:p>
            <a:r>
              <a:rPr lang="en-US" dirty="0"/>
              <a:t>- Vijay Anand </a:t>
            </a:r>
          </a:p>
        </p:txBody>
      </p:sp>
    </p:spTree>
    <p:extLst>
      <p:ext uri="{BB962C8B-B14F-4D97-AF65-F5344CB8AC3E}">
        <p14:creationId xmlns:p14="http://schemas.microsoft.com/office/powerpoint/2010/main" val="159258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D9F7-BC07-4190-A358-270850AACBDE}"/>
              </a:ext>
            </a:extLst>
          </p:cNvPr>
          <p:cNvSpPr>
            <a:spLocks noGrp="1"/>
          </p:cNvSpPr>
          <p:nvPr>
            <p:ph type="title"/>
          </p:nvPr>
        </p:nvSpPr>
        <p:spPr/>
        <p:txBody>
          <a:bodyPr/>
          <a:lstStyle/>
          <a:p>
            <a:r>
              <a:rPr lang="en-US" dirty="0"/>
              <a:t>Continuous Integration Infrastructure (old)</a:t>
            </a:r>
          </a:p>
        </p:txBody>
      </p:sp>
      <p:pic>
        <p:nvPicPr>
          <p:cNvPr id="5" name="Content Placeholder 4">
            <a:extLst>
              <a:ext uri="{FF2B5EF4-FFF2-40B4-BE49-F238E27FC236}">
                <a16:creationId xmlns:a16="http://schemas.microsoft.com/office/drawing/2014/main" id="{923D5798-A10B-4DF5-90DF-623CA447966B}"/>
              </a:ext>
            </a:extLst>
          </p:cNvPr>
          <p:cNvPicPr>
            <a:picLocks noGrp="1" noChangeAspect="1"/>
          </p:cNvPicPr>
          <p:nvPr>
            <p:ph idx="1"/>
          </p:nvPr>
        </p:nvPicPr>
        <p:blipFill>
          <a:blip r:embed="rId2"/>
          <a:stretch>
            <a:fillRect/>
          </a:stretch>
        </p:blipFill>
        <p:spPr>
          <a:xfrm>
            <a:off x="2121538" y="1690688"/>
            <a:ext cx="6547449" cy="3761601"/>
          </a:xfrm>
        </p:spPr>
      </p:pic>
    </p:spTree>
    <p:extLst>
      <p:ext uri="{BB962C8B-B14F-4D97-AF65-F5344CB8AC3E}">
        <p14:creationId xmlns:p14="http://schemas.microsoft.com/office/powerpoint/2010/main" val="25685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egrating Data Quality Management into Continuous integration and  continuous delivery (CI/CD) | by Tejasvi Addagada | Becoming Human:  Artificial Intelligence Magazine">
            <a:extLst>
              <a:ext uri="{FF2B5EF4-FFF2-40B4-BE49-F238E27FC236}">
                <a16:creationId xmlns:a16="http://schemas.microsoft.com/office/drawing/2014/main" id="{C8CD03EC-1FD6-4D75-8148-FE5A408343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2911" y="878774"/>
            <a:ext cx="8352539" cy="538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69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E653-A7F5-4CE3-94C9-E9AA2C9CC5C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FDC4C7-C592-4F8C-AB6E-71DB53856ACE}"/>
              </a:ext>
            </a:extLst>
          </p:cNvPr>
          <p:cNvSpPr>
            <a:spLocks noGrp="1"/>
          </p:cNvSpPr>
          <p:nvPr>
            <p:ph idx="1"/>
          </p:nvPr>
        </p:nvSpPr>
        <p:spPr/>
        <p:txBody>
          <a:bodyPr/>
          <a:lstStyle/>
          <a:p>
            <a:endParaRPr lang="en-US" dirty="0"/>
          </a:p>
        </p:txBody>
      </p:sp>
      <p:pic>
        <p:nvPicPr>
          <p:cNvPr id="4098" name="Picture 2" descr="Create a CI/CD pipeline for Amazon ECS with GitHub Actions and AWS  CodeBuild Tests | Containers">
            <a:extLst>
              <a:ext uri="{FF2B5EF4-FFF2-40B4-BE49-F238E27FC236}">
                <a16:creationId xmlns:a16="http://schemas.microsoft.com/office/drawing/2014/main" id="{041B9ADC-FDBC-4CB4-9E40-C2C2311CE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381"/>
            <a:ext cx="11449050" cy="656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55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7DE6-2E75-4DA4-A377-B70830395C78}"/>
              </a:ext>
            </a:extLst>
          </p:cNvPr>
          <p:cNvSpPr>
            <a:spLocks noGrp="1"/>
          </p:cNvSpPr>
          <p:nvPr>
            <p:ph type="title"/>
          </p:nvPr>
        </p:nvSpPr>
        <p:spPr/>
        <p:txBody>
          <a:bodyPr/>
          <a:lstStyle/>
          <a:p>
            <a:r>
              <a:rPr lang="en-US" dirty="0"/>
              <a:t>CI Tools</a:t>
            </a:r>
          </a:p>
        </p:txBody>
      </p:sp>
      <p:sp>
        <p:nvSpPr>
          <p:cNvPr id="3" name="Content Placeholder 2">
            <a:extLst>
              <a:ext uri="{FF2B5EF4-FFF2-40B4-BE49-F238E27FC236}">
                <a16:creationId xmlns:a16="http://schemas.microsoft.com/office/drawing/2014/main" id="{3754E24C-057B-434B-86BE-A27BCA9D4FC7}"/>
              </a:ext>
            </a:extLst>
          </p:cNvPr>
          <p:cNvSpPr>
            <a:spLocks noGrp="1"/>
          </p:cNvSpPr>
          <p:nvPr>
            <p:ph idx="1"/>
          </p:nvPr>
        </p:nvSpPr>
        <p:spPr/>
        <p:txBody>
          <a:bodyPr/>
          <a:lstStyle/>
          <a:p>
            <a:r>
              <a:rPr lang="en-US" dirty="0"/>
              <a:t>Pre-commit hooks (Run test once code changes happen)</a:t>
            </a:r>
          </a:p>
          <a:p>
            <a:r>
              <a:rPr lang="en-US" dirty="0"/>
              <a:t>GitHub Flow Actions</a:t>
            </a:r>
          </a:p>
          <a:p>
            <a:r>
              <a:rPr lang="en-US" dirty="0"/>
              <a:t>Build Scripts (sequence of tests)</a:t>
            </a:r>
          </a:p>
          <a:p>
            <a:r>
              <a:rPr lang="en-US" dirty="0"/>
              <a:t>Format flake8, black (code standard)</a:t>
            </a:r>
          </a:p>
          <a:p>
            <a:r>
              <a:rPr lang="en-US" dirty="0"/>
              <a:t>Static code analysis tools – Sonar to notify poor coding practices </a:t>
            </a:r>
          </a:p>
          <a:p>
            <a:r>
              <a:rPr lang="en-US" dirty="0"/>
              <a:t>Alerts (Notify when build fails)</a:t>
            </a:r>
          </a:p>
        </p:txBody>
      </p:sp>
    </p:spTree>
    <p:extLst>
      <p:ext uri="{BB962C8B-B14F-4D97-AF65-F5344CB8AC3E}">
        <p14:creationId xmlns:p14="http://schemas.microsoft.com/office/powerpoint/2010/main" val="291984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D4F8-9194-40EA-884C-D4A3A89642C2}"/>
              </a:ext>
            </a:extLst>
          </p:cNvPr>
          <p:cNvSpPr>
            <a:spLocks noGrp="1"/>
          </p:cNvSpPr>
          <p:nvPr>
            <p:ph type="title"/>
          </p:nvPr>
        </p:nvSpPr>
        <p:spPr/>
        <p:txBody>
          <a:bodyPr/>
          <a:lstStyle/>
          <a:p>
            <a:r>
              <a:rPr lang="en-US" dirty="0"/>
              <a:t>Term CI/CD</a:t>
            </a:r>
          </a:p>
        </p:txBody>
      </p:sp>
      <p:pic>
        <p:nvPicPr>
          <p:cNvPr id="2050" name="Picture 2" descr="CI/CD Flow">
            <a:extLst>
              <a:ext uri="{FF2B5EF4-FFF2-40B4-BE49-F238E27FC236}">
                <a16:creationId xmlns:a16="http://schemas.microsoft.com/office/drawing/2014/main" id="{B6304E95-B81F-4140-BAC9-D5400FAF8B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0278" y="4350166"/>
            <a:ext cx="8653351" cy="16342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628D68-D1C7-4B52-ACF9-06F09DE535C5}"/>
              </a:ext>
            </a:extLst>
          </p:cNvPr>
          <p:cNvSpPr txBox="1"/>
          <p:nvPr/>
        </p:nvSpPr>
        <p:spPr>
          <a:xfrm>
            <a:off x="1390278" y="2063775"/>
            <a:ext cx="6097978" cy="646331"/>
          </a:xfrm>
          <a:prstGeom prst="rect">
            <a:avLst/>
          </a:prstGeom>
          <a:noFill/>
        </p:spPr>
        <p:txBody>
          <a:bodyPr wrap="square">
            <a:spAutoFit/>
          </a:bodyPr>
          <a:lstStyle/>
          <a:p>
            <a:r>
              <a:rPr lang="en-US" b="0" i="0" dirty="0">
                <a:solidFill>
                  <a:srgbClr val="151515"/>
                </a:solidFill>
                <a:effectLst/>
                <a:latin typeface="RedHatText"/>
              </a:rPr>
              <a:t>The "CI" in CI/CD always refers to continuous integration, which is an automation process for developers.</a:t>
            </a:r>
            <a:endParaRPr lang="en-US" dirty="0"/>
          </a:p>
        </p:txBody>
      </p:sp>
      <p:sp>
        <p:nvSpPr>
          <p:cNvPr id="8" name="TextBox 7">
            <a:extLst>
              <a:ext uri="{FF2B5EF4-FFF2-40B4-BE49-F238E27FC236}">
                <a16:creationId xmlns:a16="http://schemas.microsoft.com/office/drawing/2014/main" id="{2949BED8-D67F-4A4D-AD2B-567983FE9348}"/>
              </a:ext>
            </a:extLst>
          </p:cNvPr>
          <p:cNvSpPr txBox="1"/>
          <p:nvPr/>
        </p:nvSpPr>
        <p:spPr>
          <a:xfrm>
            <a:off x="1370486" y="2828835"/>
            <a:ext cx="7579426" cy="1200329"/>
          </a:xfrm>
          <a:prstGeom prst="rect">
            <a:avLst/>
          </a:prstGeom>
          <a:noFill/>
        </p:spPr>
        <p:txBody>
          <a:bodyPr wrap="square">
            <a:spAutoFit/>
          </a:bodyPr>
          <a:lstStyle/>
          <a:p>
            <a:r>
              <a:rPr lang="en-US" b="0" i="0" dirty="0">
                <a:solidFill>
                  <a:srgbClr val="151515"/>
                </a:solidFill>
                <a:effectLst/>
                <a:latin typeface="RedHatText"/>
              </a:rPr>
              <a:t>The "CD" in CI/CD refers to continuous delivery and/or continuous deployment, which are related concepts that sometimes get used interchangeably. Both are about automating further stages of the pipeline, but they’re sometimes used separately to illustrate just how much automation is happening.</a:t>
            </a:r>
            <a:endParaRPr lang="en-US" dirty="0"/>
          </a:p>
        </p:txBody>
      </p:sp>
    </p:spTree>
    <p:extLst>
      <p:ext uri="{BB962C8B-B14F-4D97-AF65-F5344CB8AC3E}">
        <p14:creationId xmlns:p14="http://schemas.microsoft.com/office/powerpoint/2010/main" val="210121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85E6-8791-45D0-8170-D7602CC813AA}"/>
              </a:ext>
            </a:extLst>
          </p:cNvPr>
          <p:cNvSpPr>
            <a:spLocks noGrp="1"/>
          </p:cNvSpPr>
          <p:nvPr>
            <p:ph type="title"/>
          </p:nvPr>
        </p:nvSpPr>
        <p:spPr/>
        <p:txBody>
          <a:bodyPr/>
          <a:lstStyle/>
          <a:p>
            <a:r>
              <a:rPr lang="en-US" dirty="0"/>
              <a:t>Learning Target</a:t>
            </a:r>
          </a:p>
        </p:txBody>
      </p:sp>
      <p:sp>
        <p:nvSpPr>
          <p:cNvPr id="3" name="Content Placeholder 2">
            <a:extLst>
              <a:ext uri="{FF2B5EF4-FFF2-40B4-BE49-F238E27FC236}">
                <a16:creationId xmlns:a16="http://schemas.microsoft.com/office/drawing/2014/main" id="{9CB2108D-7FC1-4227-8161-9BA376A1CCD0}"/>
              </a:ext>
            </a:extLst>
          </p:cNvPr>
          <p:cNvSpPr>
            <a:spLocks noGrp="1"/>
          </p:cNvSpPr>
          <p:nvPr>
            <p:ph idx="1"/>
          </p:nvPr>
        </p:nvSpPr>
        <p:spPr/>
        <p:txBody>
          <a:bodyPr/>
          <a:lstStyle/>
          <a:p>
            <a:endParaRPr lang="en-US" dirty="0"/>
          </a:p>
          <a:p>
            <a:pPr marL="0" indent="0">
              <a:buNone/>
            </a:pPr>
            <a:r>
              <a:rPr lang="en-US" dirty="0"/>
              <a:t>You</a:t>
            </a:r>
          </a:p>
          <a:p>
            <a:r>
              <a:rPr lang="en-US" dirty="0"/>
              <a:t>can explain the importance of continuous integration (CI) </a:t>
            </a:r>
          </a:p>
          <a:p>
            <a:r>
              <a:rPr lang="en-US" dirty="0"/>
              <a:t> know what Continuous Integration is  </a:t>
            </a:r>
          </a:p>
          <a:p>
            <a:r>
              <a:rPr lang="en-US" dirty="0"/>
              <a:t>can explain the benefits of CI  </a:t>
            </a:r>
          </a:p>
          <a:p>
            <a:r>
              <a:rPr lang="en-US" dirty="0"/>
              <a:t>can describe a typical CI environment  </a:t>
            </a:r>
          </a:p>
          <a:p>
            <a:r>
              <a:rPr lang="en-US" dirty="0"/>
              <a:t>can setup and use a CI tool</a:t>
            </a:r>
          </a:p>
          <a:p>
            <a:r>
              <a:rPr lang="en-US" dirty="0"/>
              <a:t>Difference between CI - CD</a:t>
            </a:r>
          </a:p>
        </p:txBody>
      </p:sp>
    </p:spTree>
    <p:extLst>
      <p:ext uri="{BB962C8B-B14F-4D97-AF65-F5344CB8AC3E}">
        <p14:creationId xmlns:p14="http://schemas.microsoft.com/office/powerpoint/2010/main" val="258719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F4EE-DB0B-4803-AF46-6C25AA5B883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589E91A-ED65-4224-A879-D925B4C20F50}"/>
              </a:ext>
            </a:extLst>
          </p:cNvPr>
          <p:cNvSpPr>
            <a:spLocks noGrp="1"/>
          </p:cNvSpPr>
          <p:nvPr>
            <p:ph idx="1"/>
          </p:nvPr>
        </p:nvSpPr>
        <p:spPr/>
        <p:txBody>
          <a:bodyPr/>
          <a:lstStyle/>
          <a:p>
            <a:r>
              <a:rPr lang="en-US" dirty="0"/>
              <a:t>Why Integration?  </a:t>
            </a:r>
          </a:p>
          <a:p>
            <a:r>
              <a:rPr lang="en-US" dirty="0"/>
              <a:t>What is Continuous Integration?  </a:t>
            </a:r>
          </a:p>
          <a:p>
            <a:r>
              <a:rPr lang="en-US" dirty="0"/>
              <a:t>Continuous Integration Process  </a:t>
            </a:r>
          </a:p>
          <a:p>
            <a:r>
              <a:rPr lang="en-US" dirty="0"/>
              <a:t>CI Infrastructure  </a:t>
            </a:r>
          </a:p>
          <a:p>
            <a:r>
              <a:rPr lang="en-US" dirty="0"/>
              <a:t>CI Tools</a:t>
            </a:r>
          </a:p>
        </p:txBody>
      </p:sp>
    </p:spTree>
    <p:extLst>
      <p:ext uri="{BB962C8B-B14F-4D97-AF65-F5344CB8AC3E}">
        <p14:creationId xmlns:p14="http://schemas.microsoft.com/office/powerpoint/2010/main" val="182018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BB42-B634-45EB-9DFD-6901B531136F}"/>
              </a:ext>
            </a:extLst>
          </p:cNvPr>
          <p:cNvSpPr>
            <a:spLocks noGrp="1"/>
          </p:cNvSpPr>
          <p:nvPr>
            <p:ph type="title"/>
          </p:nvPr>
        </p:nvSpPr>
        <p:spPr/>
        <p:txBody>
          <a:bodyPr/>
          <a:lstStyle/>
          <a:p>
            <a:r>
              <a:rPr lang="en-US" dirty="0"/>
              <a:t>Integration</a:t>
            </a:r>
          </a:p>
        </p:txBody>
      </p:sp>
      <p:sp>
        <p:nvSpPr>
          <p:cNvPr id="3" name="Content Placeholder 2">
            <a:extLst>
              <a:ext uri="{FF2B5EF4-FFF2-40B4-BE49-F238E27FC236}">
                <a16:creationId xmlns:a16="http://schemas.microsoft.com/office/drawing/2014/main" id="{B42DE5C6-84DD-46BF-BA6E-CCE5F75A6D01}"/>
              </a:ext>
            </a:extLst>
          </p:cNvPr>
          <p:cNvSpPr>
            <a:spLocks noGrp="1"/>
          </p:cNvSpPr>
          <p:nvPr>
            <p:ph idx="1"/>
          </p:nvPr>
        </p:nvSpPr>
        <p:spPr/>
        <p:txBody>
          <a:bodyPr>
            <a:normAutofit lnSpcReduction="10000"/>
          </a:bodyPr>
          <a:lstStyle/>
          <a:p>
            <a:r>
              <a:rPr lang="en-US" dirty="0"/>
              <a:t>Modularization </a:t>
            </a:r>
          </a:p>
          <a:p>
            <a:pPr lvl="1"/>
            <a:r>
              <a:rPr lang="en-US" dirty="0"/>
              <a:t>enables team development </a:t>
            </a:r>
          </a:p>
          <a:p>
            <a:pPr lvl="1"/>
            <a:r>
              <a:rPr lang="en-US" dirty="0"/>
              <a:t>makes complex systems manageable  </a:t>
            </a:r>
          </a:p>
          <a:p>
            <a:r>
              <a:rPr lang="en-US" dirty="0"/>
              <a:t>Modules have to work together</a:t>
            </a:r>
          </a:p>
          <a:p>
            <a:pPr lvl="1"/>
            <a:r>
              <a:rPr lang="en-US" dirty="0"/>
              <a:t> i.e. they must be integrated  </a:t>
            </a:r>
          </a:p>
          <a:p>
            <a:r>
              <a:rPr lang="en-US" dirty="0"/>
              <a:t>Integrated Modules do successfully </a:t>
            </a:r>
          </a:p>
          <a:p>
            <a:pPr lvl="1"/>
            <a:r>
              <a:rPr lang="en-US" dirty="0"/>
              <a:t>compile </a:t>
            </a:r>
          </a:p>
          <a:p>
            <a:pPr lvl="1"/>
            <a:r>
              <a:rPr lang="en-US" dirty="0"/>
              <a:t>run </a:t>
            </a:r>
          </a:p>
          <a:p>
            <a:pPr lvl="1"/>
            <a:r>
              <a:rPr lang="en-US" dirty="0"/>
              <a:t>pass </a:t>
            </a:r>
          </a:p>
          <a:p>
            <a:pPr lvl="1"/>
            <a:r>
              <a:rPr lang="en-US" dirty="0"/>
              <a:t>test </a:t>
            </a:r>
          </a:p>
          <a:p>
            <a:pPr lvl="1"/>
            <a:r>
              <a:rPr lang="en-US" dirty="0"/>
              <a:t>deploy</a:t>
            </a:r>
          </a:p>
        </p:txBody>
      </p:sp>
      <p:sp>
        <p:nvSpPr>
          <p:cNvPr id="4" name="TextBox 3">
            <a:extLst>
              <a:ext uri="{FF2B5EF4-FFF2-40B4-BE49-F238E27FC236}">
                <a16:creationId xmlns:a16="http://schemas.microsoft.com/office/drawing/2014/main" id="{1DAE8C3E-B894-47AB-A209-CF18C7C12E0E}"/>
              </a:ext>
            </a:extLst>
          </p:cNvPr>
          <p:cNvSpPr txBox="1"/>
          <p:nvPr/>
        </p:nvSpPr>
        <p:spPr>
          <a:xfrm>
            <a:off x="947057" y="1321356"/>
            <a:ext cx="6097978" cy="369332"/>
          </a:xfrm>
          <a:prstGeom prst="rect">
            <a:avLst/>
          </a:prstGeom>
          <a:noFill/>
        </p:spPr>
        <p:txBody>
          <a:bodyPr wrap="square">
            <a:spAutoFit/>
          </a:bodyPr>
          <a:lstStyle/>
          <a:p>
            <a:r>
              <a:rPr lang="en-US" dirty="0"/>
              <a:t>Integration is … Making different modules work together</a:t>
            </a:r>
          </a:p>
        </p:txBody>
      </p:sp>
    </p:spTree>
    <p:extLst>
      <p:ext uri="{BB962C8B-B14F-4D97-AF65-F5344CB8AC3E}">
        <p14:creationId xmlns:p14="http://schemas.microsoft.com/office/powerpoint/2010/main" val="368964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B752-DA9A-4C0B-A148-ADCCBDDFF166}"/>
              </a:ext>
            </a:extLst>
          </p:cNvPr>
          <p:cNvSpPr>
            <a:spLocks noGrp="1"/>
          </p:cNvSpPr>
          <p:nvPr>
            <p:ph type="title"/>
          </p:nvPr>
        </p:nvSpPr>
        <p:spPr/>
        <p:txBody>
          <a:bodyPr/>
          <a:lstStyle/>
          <a:p>
            <a:r>
              <a:rPr lang="en-US" dirty="0"/>
              <a:t>Broken Integration </a:t>
            </a:r>
          </a:p>
        </p:txBody>
      </p:sp>
      <p:sp>
        <p:nvSpPr>
          <p:cNvPr id="3" name="Content Placeholder 2">
            <a:extLst>
              <a:ext uri="{FF2B5EF4-FFF2-40B4-BE49-F238E27FC236}">
                <a16:creationId xmlns:a16="http://schemas.microsoft.com/office/drawing/2014/main" id="{D6944178-930F-47F2-97FE-FEEC1B2A4AD7}"/>
              </a:ext>
            </a:extLst>
          </p:cNvPr>
          <p:cNvSpPr>
            <a:spLocks noGrp="1"/>
          </p:cNvSpPr>
          <p:nvPr>
            <p:ph idx="1"/>
          </p:nvPr>
        </p:nvSpPr>
        <p:spPr/>
        <p:txBody>
          <a:bodyPr/>
          <a:lstStyle/>
          <a:p>
            <a:pPr>
              <a:lnSpc>
                <a:spcPct val="100000"/>
              </a:lnSpc>
            </a:pPr>
            <a:r>
              <a:rPr lang="en-US" dirty="0"/>
              <a:t> You have a broken integration when:</a:t>
            </a:r>
          </a:p>
          <a:p>
            <a:pPr lvl="1">
              <a:lnSpc>
                <a:spcPct val="100000"/>
              </a:lnSpc>
            </a:pPr>
            <a:r>
              <a:rPr lang="en-US" dirty="0"/>
              <a:t>Source code server does not build successfully </a:t>
            </a:r>
          </a:p>
          <a:p>
            <a:pPr lvl="1">
              <a:lnSpc>
                <a:spcPct val="100000"/>
              </a:lnSpc>
            </a:pPr>
            <a:r>
              <a:rPr lang="en-US" dirty="0"/>
              <a:t>Shared component works in one system, but breaks others </a:t>
            </a:r>
          </a:p>
          <a:p>
            <a:pPr lvl="1">
              <a:lnSpc>
                <a:spcPct val="100000"/>
              </a:lnSpc>
            </a:pPr>
            <a:r>
              <a:rPr lang="en-US" dirty="0"/>
              <a:t>Unit tests fail </a:t>
            </a:r>
          </a:p>
          <a:p>
            <a:pPr lvl="1">
              <a:lnSpc>
                <a:spcPct val="100000"/>
              </a:lnSpc>
            </a:pPr>
            <a:r>
              <a:rPr lang="en-US" dirty="0"/>
              <a:t>Code quality fails (coding conventions, quality metrics) </a:t>
            </a:r>
          </a:p>
          <a:p>
            <a:pPr lvl="1">
              <a:lnSpc>
                <a:spcPct val="100000"/>
              </a:lnSpc>
            </a:pPr>
            <a:r>
              <a:rPr lang="en-US" dirty="0"/>
              <a:t>Deployment fails</a:t>
            </a:r>
          </a:p>
          <a:p>
            <a:pPr lvl="1">
              <a:lnSpc>
                <a:spcPct val="100000"/>
              </a:lnSpc>
            </a:pPr>
            <a:endParaRPr lang="en-US" dirty="0"/>
          </a:p>
          <a:p>
            <a:pPr marL="457200" lvl="1" indent="0">
              <a:lnSpc>
                <a:spcPct val="100000"/>
              </a:lnSpc>
              <a:buNone/>
            </a:pPr>
            <a:r>
              <a:rPr lang="en-US" dirty="0"/>
              <a:t>The earlier you can detect problems, the easier it is to resolve them</a:t>
            </a:r>
          </a:p>
        </p:txBody>
      </p:sp>
    </p:spTree>
    <p:extLst>
      <p:ext uri="{BB962C8B-B14F-4D97-AF65-F5344CB8AC3E}">
        <p14:creationId xmlns:p14="http://schemas.microsoft.com/office/powerpoint/2010/main" val="267590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5484-37C1-405A-A78D-060A36BE1F73}"/>
              </a:ext>
            </a:extLst>
          </p:cNvPr>
          <p:cNvSpPr>
            <a:spLocks noGrp="1"/>
          </p:cNvSpPr>
          <p:nvPr>
            <p:ph type="title"/>
          </p:nvPr>
        </p:nvSpPr>
        <p:spPr/>
        <p:txBody>
          <a:bodyPr/>
          <a:lstStyle/>
          <a:p>
            <a:r>
              <a:rPr lang="en-US" dirty="0"/>
              <a:t>Manual Integration </a:t>
            </a:r>
          </a:p>
        </p:txBody>
      </p:sp>
      <p:sp>
        <p:nvSpPr>
          <p:cNvPr id="3" name="Content Placeholder 2">
            <a:extLst>
              <a:ext uri="{FF2B5EF4-FFF2-40B4-BE49-F238E27FC236}">
                <a16:creationId xmlns:a16="http://schemas.microsoft.com/office/drawing/2014/main" id="{21525CDD-4599-4703-B26D-C6399D6A6F26}"/>
              </a:ext>
            </a:extLst>
          </p:cNvPr>
          <p:cNvSpPr>
            <a:spLocks noGrp="1"/>
          </p:cNvSpPr>
          <p:nvPr>
            <p:ph idx="1"/>
          </p:nvPr>
        </p:nvSpPr>
        <p:spPr/>
        <p:txBody>
          <a:bodyPr/>
          <a:lstStyle/>
          <a:p>
            <a:pPr>
              <a:lnSpc>
                <a:spcPct val="150000"/>
              </a:lnSpc>
            </a:pPr>
            <a:r>
              <a:rPr lang="en-US" dirty="0"/>
              <a:t>Integration becomes expensive </a:t>
            </a:r>
          </a:p>
          <a:p>
            <a:pPr lvl="1">
              <a:lnSpc>
                <a:spcPct val="150000"/>
              </a:lnSpc>
            </a:pPr>
            <a:r>
              <a:rPr lang="en-US" dirty="0"/>
              <a:t>if made manual (build, test, deployment, …) </a:t>
            </a:r>
          </a:p>
          <a:p>
            <a:pPr lvl="1">
              <a:lnSpc>
                <a:spcPct val="150000"/>
              </a:lnSpc>
            </a:pPr>
            <a:r>
              <a:rPr lang="en-US" dirty="0"/>
              <a:t>with too less </a:t>
            </a:r>
            <a:r>
              <a:rPr lang="en-US" dirty="0" err="1"/>
              <a:t>checkin’s</a:t>
            </a:r>
            <a:r>
              <a:rPr lang="en-US" dirty="0"/>
              <a:t> (hours or days…) </a:t>
            </a:r>
          </a:p>
          <a:p>
            <a:pPr lvl="1">
              <a:lnSpc>
                <a:spcPct val="150000"/>
              </a:lnSpc>
            </a:pPr>
            <a:r>
              <a:rPr lang="en-US" dirty="0"/>
              <a:t>If integration problems and bugs are detected too late</a:t>
            </a:r>
          </a:p>
        </p:txBody>
      </p:sp>
    </p:spTree>
    <p:extLst>
      <p:ext uri="{BB962C8B-B14F-4D97-AF65-F5344CB8AC3E}">
        <p14:creationId xmlns:p14="http://schemas.microsoft.com/office/powerpoint/2010/main" val="376898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B37-9290-41E9-B97E-C6ED0461851E}"/>
              </a:ext>
            </a:extLst>
          </p:cNvPr>
          <p:cNvSpPr>
            <a:spLocks noGrp="1"/>
          </p:cNvSpPr>
          <p:nvPr>
            <p:ph type="title"/>
          </p:nvPr>
        </p:nvSpPr>
        <p:spPr/>
        <p:txBody>
          <a:bodyPr/>
          <a:lstStyle/>
          <a:p>
            <a:r>
              <a:rPr lang="en-US" dirty="0"/>
              <a:t>What is Continuous Integration?</a:t>
            </a:r>
          </a:p>
        </p:txBody>
      </p:sp>
      <p:sp>
        <p:nvSpPr>
          <p:cNvPr id="3" name="Content Placeholder 2">
            <a:extLst>
              <a:ext uri="{FF2B5EF4-FFF2-40B4-BE49-F238E27FC236}">
                <a16:creationId xmlns:a16="http://schemas.microsoft.com/office/drawing/2014/main" id="{82609955-4169-4B68-9710-E9D9211BA80E}"/>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Continuous Integration is the </a:t>
            </a:r>
            <a:r>
              <a:rPr lang="en-US" b="1" i="0" dirty="0">
                <a:solidFill>
                  <a:srgbClr val="202124"/>
                </a:solidFill>
                <a:effectLst/>
                <a:latin typeface="arial" panose="020B0604020202020204" pitchFamily="34" charset="0"/>
              </a:rPr>
              <a:t>practice of testing each change done to your codebase automatically</a:t>
            </a:r>
            <a:r>
              <a:rPr lang="en-US" b="0" i="0" dirty="0">
                <a:solidFill>
                  <a:srgbClr val="202124"/>
                </a:solidFill>
                <a:effectLst/>
                <a:latin typeface="arial" panose="020B0604020202020204" pitchFamily="34" charset="0"/>
              </a:rPr>
              <a:t> and as early as possible. </a:t>
            </a:r>
          </a:p>
        </p:txBody>
      </p:sp>
      <p:sp>
        <p:nvSpPr>
          <p:cNvPr id="5" name="TextBox 4">
            <a:extLst>
              <a:ext uri="{FF2B5EF4-FFF2-40B4-BE49-F238E27FC236}">
                <a16:creationId xmlns:a16="http://schemas.microsoft.com/office/drawing/2014/main" id="{BF0D3ABB-6A42-48B0-9CEF-6A1482D92AC0}"/>
              </a:ext>
            </a:extLst>
          </p:cNvPr>
          <p:cNvSpPr txBox="1"/>
          <p:nvPr/>
        </p:nvSpPr>
        <p:spPr>
          <a:xfrm>
            <a:off x="1932707" y="3785258"/>
            <a:ext cx="7650679" cy="1477328"/>
          </a:xfrm>
          <a:prstGeom prst="rect">
            <a:avLst/>
          </a:prstGeom>
          <a:noFill/>
        </p:spPr>
        <p:txBody>
          <a:bodyPr wrap="square">
            <a:spAutoFit/>
          </a:bodyPr>
          <a:lstStyle/>
          <a:p>
            <a:r>
              <a:rPr lang="en-US" dirty="0"/>
              <a:t>“An important part of any software development process is getting reliable builds of the software. Despite it's importance, we are often surprised when this isn't done. We stress </a:t>
            </a:r>
            <a:r>
              <a:rPr lang="en-US" b="1" dirty="0"/>
              <a:t>a fully automated and reproducible build, including testing, that runs many times a day.</a:t>
            </a:r>
            <a:r>
              <a:rPr lang="en-US" dirty="0"/>
              <a:t> This allows each developer to integrate daily thus reducing integration problems.”</a:t>
            </a:r>
          </a:p>
        </p:txBody>
      </p:sp>
    </p:spTree>
    <p:extLst>
      <p:ext uri="{BB962C8B-B14F-4D97-AF65-F5344CB8AC3E}">
        <p14:creationId xmlns:p14="http://schemas.microsoft.com/office/powerpoint/2010/main" val="291064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D9F7-BC07-4190-A358-270850AACBDE}"/>
              </a:ext>
            </a:extLst>
          </p:cNvPr>
          <p:cNvSpPr>
            <a:spLocks noGrp="1"/>
          </p:cNvSpPr>
          <p:nvPr>
            <p:ph type="title"/>
          </p:nvPr>
        </p:nvSpPr>
        <p:spPr/>
        <p:txBody>
          <a:bodyPr/>
          <a:lstStyle/>
          <a:p>
            <a:r>
              <a:rPr lang="en-US" dirty="0"/>
              <a:t>Practices of Continuous Integration </a:t>
            </a:r>
          </a:p>
        </p:txBody>
      </p:sp>
      <p:sp>
        <p:nvSpPr>
          <p:cNvPr id="3" name="Content Placeholder 2">
            <a:extLst>
              <a:ext uri="{FF2B5EF4-FFF2-40B4-BE49-F238E27FC236}">
                <a16:creationId xmlns:a16="http://schemas.microsoft.com/office/drawing/2014/main" id="{05D2E541-D792-45B5-8B9C-004AD16826FC}"/>
              </a:ext>
            </a:extLst>
          </p:cNvPr>
          <p:cNvSpPr>
            <a:spLocks noGrp="1"/>
          </p:cNvSpPr>
          <p:nvPr>
            <p:ph idx="1"/>
          </p:nvPr>
        </p:nvSpPr>
        <p:spPr>
          <a:xfrm>
            <a:off x="748145" y="1690688"/>
            <a:ext cx="10605655" cy="4802187"/>
          </a:xfrm>
        </p:spPr>
        <p:txBody>
          <a:bodyPr>
            <a:normAutofit fontScale="70000" lnSpcReduction="20000"/>
          </a:bodyPr>
          <a:lstStyle/>
          <a:p>
            <a:pPr>
              <a:lnSpc>
                <a:spcPct val="120000"/>
              </a:lnSpc>
            </a:pPr>
            <a:r>
              <a:rPr lang="en-US" sz="3200" dirty="0">
                <a:latin typeface="Arial" panose="020B0604020202020204" pitchFamily="34" charset="0"/>
                <a:cs typeface="Arial" panose="020B0604020202020204" pitchFamily="34" charset="0"/>
              </a:rPr>
              <a:t>Maintain a Single Source Repository.  </a:t>
            </a:r>
          </a:p>
          <a:p>
            <a:pPr>
              <a:lnSpc>
                <a:spcPct val="120000"/>
              </a:lnSpc>
            </a:pPr>
            <a:r>
              <a:rPr lang="en-US" sz="3200" dirty="0">
                <a:latin typeface="Arial" panose="020B0604020202020204" pitchFamily="34" charset="0"/>
                <a:cs typeface="Arial" panose="020B0604020202020204" pitchFamily="34" charset="0"/>
              </a:rPr>
              <a:t>Make Your Build Self-Testing  </a:t>
            </a:r>
          </a:p>
          <a:p>
            <a:pPr>
              <a:lnSpc>
                <a:spcPct val="120000"/>
              </a:lnSpc>
            </a:pPr>
            <a:r>
              <a:rPr lang="en-US" sz="3200" dirty="0">
                <a:latin typeface="Arial" panose="020B0604020202020204" pitchFamily="34" charset="0"/>
                <a:cs typeface="Arial" panose="020B0604020202020204" pitchFamily="34" charset="0"/>
              </a:rPr>
              <a:t>Everyone Commits Every Day  </a:t>
            </a:r>
          </a:p>
          <a:p>
            <a:pPr>
              <a:lnSpc>
                <a:spcPct val="120000"/>
              </a:lnSpc>
            </a:pPr>
            <a:r>
              <a:rPr lang="en-US" sz="3200" b="0" i="0" dirty="0">
                <a:solidFill>
                  <a:srgbClr val="091E42"/>
                </a:solidFill>
                <a:effectLst/>
                <a:latin typeface="Arial" panose="020B0604020202020204" pitchFamily="34" charset="0"/>
                <a:cs typeface="Arial" panose="020B0604020202020204" pitchFamily="34" charset="0"/>
              </a:rPr>
              <a:t>Your team will need to write automated tests for each new feature, improvement or bug fix.</a:t>
            </a:r>
          </a:p>
          <a:p>
            <a:pPr>
              <a:lnSpc>
                <a:spcPct val="120000"/>
              </a:lnSpc>
            </a:pPr>
            <a:r>
              <a:rPr lang="en-US" sz="3200" b="0" i="0" dirty="0">
                <a:solidFill>
                  <a:srgbClr val="091E42"/>
                </a:solidFill>
                <a:effectLst/>
                <a:latin typeface="Arial" panose="020B0604020202020204" pitchFamily="34" charset="0"/>
                <a:cs typeface="Arial" panose="020B0604020202020204" pitchFamily="34" charset="0"/>
              </a:rPr>
              <a:t>You need a continuous integration server that can monitor the main repository and run the tests automatically for every new commits pushed.</a:t>
            </a:r>
            <a:endParaRPr lang="en-US" sz="3200" dirty="0">
              <a:latin typeface="Arial" panose="020B0604020202020204" pitchFamily="34" charset="0"/>
              <a:cs typeface="Arial" panose="020B0604020202020204" pitchFamily="34" charset="0"/>
            </a:endParaRPr>
          </a:p>
          <a:p>
            <a:pPr>
              <a:lnSpc>
                <a:spcPct val="120000"/>
              </a:lnSpc>
            </a:pPr>
            <a:r>
              <a:rPr lang="en-US" sz="3200" dirty="0">
                <a:latin typeface="Arial" panose="020B0604020202020204" pitchFamily="34" charset="0"/>
                <a:cs typeface="Arial" panose="020B0604020202020204" pitchFamily="34" charset="0"/>
              </a:rPr>
              <a:t>Make it Easy for Anyone to Get the Latest Executable  </a:t>
            </a:r>
          </a:p>
          <a:p>
            <a:pPr>
              <a:lnSpc>
                <a:spcPct val="120000"/>
              </a:lnSpc>
            </a:pPr>
            <a:r>
              <a:rPr lang="en-US" sz="3200" dirty="0">
                <a:latin typeface="Arial" panose="020B0604020202020204" pitchFamily="34" charset="0"/>
                <a:cs typeface="Arial" panose="020B0604020202020204" pitchFamily="34" charset="0"/>
              </a:rPr>
              <a:t>Everyone can see what's happening  </a:t>
            </a:r>
          </a:p>
          <a:p>
            <a:pPr>
              <a:lnSpc>
                <a:spcPct val="120000"/>
              </a:lnSpc>
            </a:pPr>
            <a:r>
              <a:rPr lang="en-US" sz="3200" dirty="0">
                <a:latin typeface="Arial" panose="020B0604020202020204" pitchFamily="34" charset="0"/>
                <a:cs typeface="Arial" panose="020B0604020202020204" pitchFamily="34" charset="0"/>
              </a:rPr>
              <a:t>Automate Deployment From</a:t>
            </a:r>
          </a:p>
          <a:p>
            <a:pPr marL="0" indent="0">
              <a:buNone/>
            </a:pPr>
            <a:r>
              <a:rPr lang="en-US" sz="3200" dirty="0"/>
              <a:t> </a:t>
            </a:r>
            <a:r>
              <a:rPr lang="en-US" sz="3200" dirty="0">
                <a:hlinkClick r:id="rId2"/>
              </a:rPr>
              <a:t>http://martinfowler.com/articles/continuousIntegration.html</a:t>
            </a:r>
            <a:endParaRPr lang="en-US" sz="3200" dirty="0"/>
          </a:p>
          <a:p>
            <a:pPr marL="0" indent="0">
              <a:buNone/>
            </a:pPr>
            <a:endParaRPr lang="en-US" sz="1300" dirty="0"/>
          </a:p>
        </p:txBody>
      </p:sp>
    </p:spTree>
    <p:extLst>
      <p:ext uri="{BB962C8B-B14F-4D97-AF65-F5344CB8AC3E}">
        <p14:creationId xmlns:p14="http://schemas.microsoft.com/office/powerpoint/2010/main" val="429493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89F0-C016-48BD-9B0C-ECB759F42F42}"/>
              </a:ext>
            </a:extLst>
          </p:cNvPr>
          <p:cNvSpPr>
            <a:spLocks noGrp="1"/>
          </p:cNvSpPr>
          <p:nvPr>
            <p:ph type="title"/>
          </p:nvPr>
        </p:nvSpPr>
        <p:spPr/>
        <p:txBody>
          <a:bodyPr>
            <a:normAutofit fontScale="90000"/>
          </a:bodyPr>
          <a:lstStyle/>
          <a:p>
            <a:r>
              <a:rPr lang="en-US" b="1" i="0" dirty="0">
                <a:solidFill>
                  <a:srgbClr val="060038"/>
                </a:solidFill>
                <a:effectLst/>
                <a:latin typeface="TTNorms-Regular"/>
              </a:rPr>
              <a:t>Benefits of Continuous Integration and Continuous Delivery</a:t>
            </a:r>
            <a:br>
              <a:rPr lang="en-US" b="1" i="0" dirty="0">
                <a:solidFill>
                  <a:srgbClr val="060038"/>
                </a:solidFill>
                <a:effectLst/>
                <a:latin typeface="TTNorms-Regular"/>
              </a:rPr>
            </a:br>
            <a:endParaRPr lang="en-US" dirty="0"/>
          </a:p>
        </p:txBody>
      </p:sp>
      <p:sp>
        <p:nvSpPr>
          <p:cNvPr id="3" name="Content Placeholder 2">
            <a:extLst>
              <a:ext uri="{FF2B5EF4-FFF2-40B4-BE49-F238E27FC236}">
                <a16:creationId xmlns:a16="http://schemas.microsoft.com/office/drawing/2014/main" id="{78FCC0CC-3EEA-4461-9B83-E8FB3DE62AC4}"/>
              </a:ext>
            </a:extLst>
          </p:cNvPr>
          <p:cNvSpPr>
            <a:spLocks noGrp="1"/>
          </p:cNvSpPr>
          <p:nvPr>
            <p:ph idx="1"/>
          </p:nvPr>
        </p:nvSpPr>
        <p:spPr>
          <a:xfrm>
            <a:off x="439387" y="1531917"/>
            <a:ext cx="10914413" cy="5094514"/>
          </a:xfrm>
        </p:spPr>
        <p:txBody>
          <a:bodyPr>
            <a:normAutofit/>
          </a:bodyPr>
          <a:lstStyle/>
          <a:p>
            <a:pPr marL="514350" indent="-514350">
              <a:buAutoNum type="arabicPeriod"/>
            </a:pPr>
            <a:r>
              <a:rPr lang="en-US" b="0" i="0" dirty="0">
                <a:solidFill>
                  <a:srgbClr val="334156"/>
                </a:solidFill>
                <a:effectLst/>
                <a:latin typeface="TTNorms-Medium"/>
              </a:rPr>
              <a:t>Smaller Code Changes</a:t>
            </a:r>
          </a:p>
          <a:p>
            <a:pPr marL="514350" indent="-514350">
              <a:buFont typeface="Arial" panose="020B0604020202020204" pitchFamily="34" charset="0"/>
              <a:buAutoNum type="arabicPeriod"/>
            </a:pPr>
            <a:r>
              <a:rPr lang="en-US" b="0" i="0" dirty="0">
                <a:solidFill>
                  <a:srgbClr val="334156"/>
                </a:solidFill>
                <a:effectLst/>
                <a:latin typeface="TTNorms-Medium"/>
              </a:rPr>
              <a:t>Fault Isolations</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Faster Mean Time To Resolution (MTTR)</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More Test Reliability</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Faster Release Rate</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Smaller Backlog</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Customer Satisfaction</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 Increase Team Transparency and Accountability</a:t>
            </a:r>
            <a:endParaRPr lang="en-US" b="1" i="0" dirty="0">
              <a:solidFill>
                <a:srgbClr val="334156"/>
              </a:solidFill>
              <a:effectLst/>
              <a:latin typeface="TTNorms-Regular"/>
            </a:endParaRPr>
          </a:p>
          <a:p>
            <a:pPr marL="514350" indent="-514350">
              <a:buFont typeface="Arial" panose="020B0604020202020204" pitchFamily="34" charset="0"/>
              <a:buAutoNum type="arabicPeriod"/>
            </a:pPr>
            <a:r>
              <a:rPr lang="en-US" b="0" i="0" dirty="0">
                <a:solidFill>
                  <a:srgbClr val="334156"/>
                </a:solidFill>
                <a:effectLst/>
                <a:latin typeface="TTNorms-Medium"/>
              </a:rPr>
              <a:t>Reduce Costs</a:t>
            </a:r>
          </a:p>
          <a:p>
            <a:pPr marL="514350" indent="-514350">
              <a:buFont typeface="Arial" panose="020B0604020202020204" pitchFamily="34" charset="0"/>
              <a:buAutoNum type="arabicPeriod"/>
            </a:pPr>
            <a:r>
              <a:rPr lang="en-US" b="0" i="0" dirty="0">
                <a:solidFill>
                  <a:srgbClr val="334156"/>
                </a:solidFill>
                <a:effectLst/>
                <a:latin typeface="TTNorms-Medium"/>
              </a:rPr>
              <a:t>Easy Maintenance and Updates</a:t>
            </a:r>
            <a:endParaRPr lang="en-US" b="1" i="0" dirty="0">
              <a:solidFill>
                <a:srgbClr val="334156"/>
              </a:solidFill>
              <a:effectLst/>
              <a:latin typeface="TTNorms-Regular"/>
            </a:endParaRPr>
          </a:p>
          <a:p>
            <a:pPr marL="514350" indent="-514350">
              <a:buFont typeface="Arial" panose="020B0604020202020204" pitchFamily="34" charset="0"/>
              <a:buAutoNum type="arabicPeriod"/>
            </a:pPr>
            <a:endParaRPr lang="en-US" b="1" i="0" dirty="0">
              <a:solidFill>
                <a:srgbClr val="334156"/>
              </a:solidFill>
              <a:effectLst/>
              <a:latin typeface="TTNorms-Regular"/>
            </a:endParaRPr>
          </a:p>
          <a:p>
            <a:pPr marL="514350" indent="-514350">
              <a:buAutoNum type="arabicPeriod"/>
            </a:pPr>
            <a:endParaRPr lang="en-US" b="1" i="0" dirty="0">
              <a:solidFill>
                <a:srgbClr val="334156"/>
              </a:solidFill>
              <a:effectLst/>
              <a:latin typeface="TTNorms-Regular"/>
            </a:endParaRPr>
          </a:p>
          <a:p>
            <a:endParaRPr lang="en-US" dirty="0"/>
          </a:p>
        </p:txBody>
      </p:sp>
    </p:spTree>
    <p:extLst>
      <p:ext uri="{BB962C8B-B14F-4D97-AF65-F5344CB8AC3E}">
        <p14:creationId xmlns:p14="http://schemas.microsoft.com/office/powerpoint/2010/main" val="118157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544</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Calibri</vt:lpstr>
      <vt:lpstr>Calibri Light</vt:lpstr>
      <vt:lpstr>RedHatText</vt:lpstr>
      <vt:lpstr>TTNorms-Medium</vt:lpstr>
      <vt:lpstr>TTNorms-Regular</vt:lpstr>
      <vt:lpstr>Office Theme</vt:lpstr>
      <vt:lpstr>Software Construction </vt:lpstr>
      <vt:lpstr>Learning Target</vt:lpstr>
      <vt:lpstr>Agenda</vt:lpstr>
      <vt:lpstr>Integration</vt:lpstr>
      <vt:lpstr>Broken Integration </vt:lpstr>
      <vt:lpstr>Manual Integration </vt:lpstr>
      <vt:lpstr>What is Continuous Integration?</vt:lpstr>
      <vt:lpstr>Practices of Continuous Integration </vt:lpstr>
      <vt:lpstr>Benefits of Continuous Integration and Continuous Delivery </vt:lpstr>
      <vt:lpstr>Continuous Integration Infrastructure (old)</vt:lpstr>
      <vt:lpstr>PowerPoint Presentation</vt:lpstr>
      <vt:lpstr>PowerPoint Presentation</vt:lpstr>
      <vt:lpstr>CI Tools</vt:lpstr>
      <vt:lpstr>Term 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Vijay Anand Pandian</dc:creator>
  <cp:lastModifiedBy>Vijay Anand Pandian</cp:lastModifiedBy>
  <cp:revision>3</cp:revision>
  <dcterms:created xsi:type="dcterms:W3CDTF">2021-12-01T04:52:48Z</dcterms:created>
  <dcterms:modified xsi:type="dcterms:W3CDTF">2021-12-01T05:21:36Z</dcterms:modified>
</cp:coreProperties>
</file>