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27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Montserrat" panose="020B0604020202020204" charset="0"/>
      <p:regular r:id="rId28"/>
      <p:bold r:id="rId29"/>
    </p:embeddedFont>
    <p:embeddedFont>
      <p:font typeface="Oswal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0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13131241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1" name="Shape 10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6" name="Shape 3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3" name="Shape 3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3" name="Shape 3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9" name="Shape 3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1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54"/>
        <p:cNvGrpSpPr/>
        <p:nvPr/>
      </p:nvGrpSpPr>
      <p:grpSpPr>
        <a:xfrm>
          <a:off x="0" y="0"/>
          <a:ext cx="0" cy="0"/>
          <a:chOff x="0" y="0"/>
          <a:chExt cx="0" cy="0"/>
        </a:xfrm>
      </p:grpSpPr>
      <p:sp>
        <p:nvSpPr>
          <p:cNvPr id="55" name="Shape 55"/>
          <p:cNvSpPr/>
          <p:nvPr/>
        </p:nvSpPr>
        <p:spPr>
          <a:xfrm>
            <a:off x="4286250" y="0"/>
            <a:ext cx="72300" cy="51434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6" name="Shape 56"/>
          <p:cNvSpPr/>
          <p:nvPr/>
        </p:nvSpPr>
        <p:spPr>
          <a:xfrm>
            <a:off x="4358475" y="0"/>
            <a:ext cx="3853199" cy="5143499"/>
          </a:xfrm>
          <a:prstGeom prst="rect">
            <a:avLst/>
          </a:prstGeom>
          <a:solidFill>
            <a:schemeClr val="accent5"/>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57" name="Shape 57"/>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6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6800" b="1">
                <a:solidFill>
                  <a:schemeClr val="dk2"/>
                </a:solidFill>
                <a:latin typeface="Playfair Display"/>
                <a:ea typeface="Playfair Display"/>
                <a:cs typeface="Playfair Display"/>
                <a:sym typeface="Playfair Display"/>
              </a:defRPr>
            </a:lvl9pPr>
          </a:lstStyle>
          <a:p>
            <a:endParaRPr/>
          </a:p>
        </p:txBody>
      </p:sp>
      <p:sp>
        <p:nvSpPr>
          <p:cNvPr id="58" name="Shape 58"/>
          <p:cNvSpPr txBox="1">
            <a:spLocks noGrp="1"/>
          </p:cNvSpPr>
          <p:nvPr>
            <p:ph type="subTitle" idx="1"/>
          </p:nvPr>
        </p:nvSpPr>
        <p:spPr>
          <a:xfrm>
            <a:off x="344250" y="3550650"/>
            <a:ext cx="4910100" cy="577799"/>
          </a:xfrm>
          <a:prstGeom prst="rect">
            <a:avLst/>
          </a:prstGeom>
          <a:solidFill>
            <a:schemeClr val="dk2"/>
          </a:solid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1pPr>
            <a:lvl2pPr marL="457200" marR="0" lvl="1"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2pPr>
            <a:lvl3pPr marL="914400" marR="0" lvl="2"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3pPr>
            <a:lvl4pPr marL="1371600" marR="0" lvl="3"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4pPr>
            <a:lvl5pPr marL="1828800" marR="0" lvl="4"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5pPr>
            <a:lvl6pPr marL="2286000" marR="0" lvl="5"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6pPr>
            <a:lvl7pPr marL="2743200" marR="0" lvl="6"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7pPr>
            <a:lvl8pPr marL="3200400" marR="0" lvl="7"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8pPr>
            <a:lvl9pPr marL="3657600" marR="0" lvl="8" indent="0" algn="l" rtl="0">
              <a:lnSpc>
                <a:spcPct val="100000"/>
              </a:lnSpc>
              <a:spcBef>
                <a:spcPts val="0"/>
              </a:spcBef>
              <a:spcAft>
                <a:spcPts val="0"/>
              </a:spcAft>
              <a:buClr>
                <a:schemeClr val="lt1"/>
              </a:buClr>
              <a:buFont typeface="Montserrat"/>
              <a:buNone/>
              <a:defRPr sz="2400" b="1" i="0" u="none" strike="noStrike" cap="none">
                <a:solidFill>
                  <a:schemeClr val="lt1"/>
                </a:solidFill>
                <a:latin typeface="Montserrat"/>
                <a:ea typeface="Montserrat"/>
                <a:cs typeface="Montserrat"/>
                <a:sym typeface="Montserrat"/>
              </a:defRPr>
            </a:lvl9pPr>
          </a:lstStyle>
          <a:p>
            <a:endParaRPr/>
          </a:p>
        </p:txBody>
      </p:sp>
      <p:sp>
        <p:nvSpPr>
          <p:cNvPr id="59" name="Shape 5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2" name="Shape 6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63" name="Shape 6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66" name="Shape 66"/>
          <p:cNvSpPr txBox="1">
            <a:spLocks noGrp="1"/>
          </p:cNvSpPr>
          <p:nvPr>
            <p:ph type="body" idx="1"/>
          </p:nvPr>
        </p:nvSpPr>
        <p:spPr>
          <a:xfrm>
            <a:off x="3117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7" name="Shape 67"/>
          <p:cNvSpPr txBox="1">
            <a:spLocks noGrp="1"/>
          </p:cNvSpPr>
          <p:nvPr>
            <p:ph type="body" idx="2"/>
          </p:nvPr>
        </p:nvSpPr>
        <p:spPr>
          <a:xfrm>
            <a:off x="4832400" y="1234050"/>
            <a:ext cx="39998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68" name="Shape 6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5"/>
        </a:solidFill>
        <a:effectLst/>
      </p:bgPr>
    </p:bg>
    <p:spTree>
      <p:nvGrpSpPr>
        <p:cNvPr id="1" name="Shape 69"/>
        <p:cNvGrpSpPr/>
        <p:nvPr/>
      </p:nvGrpSpPr>
      <p:grpSpPr>
        <a:xfrm>
          <a:off x="0" y="0"/>
          <a:ext cx="0" cy="0"/>
          <a:chOff x="0" y="0"/>
          <a:chExt cx="0" cy="0"/>
        </a:xfrm>
      </p:grpSpPr>
      <p:sp>
        <p:nvSpPr>
          <p:cNvPr id="70" name="Shape 70"/>
          <p:cNvSpPr/>
          <p:nvPr/>
        </p:nvSpPr>
        <p:spPr>
          <a:xfrm rot="5400000">
            <a:off x="4550700" y="-498599"/>
            <a:ext cx="42600" cy="84557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71" name="Shape 71"/>
          <p:cNvSpPr txBox="1">
            <a:spLocks noGrp="1"/>
          </p:cNvSpPr>
          <p:nvPr>
            <p:ph type="title"/>
          </p:nvPr>
        </p:nvSpPr>
        <p:spPr>
          <a:xfrm>
            <a:off x="344250" y="1403850"/>
            <a:ext cx="8455500" cy="2146800"/>
          </a:xfrm>
          <a:prstGeom prst="rect">
            <a:avLst/>
          </a:prstGeom>
          <a:solidFill>
            <a:srgbClr val="FFFFFF"/>
          </a:solid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Playfair Display"/>
              <a:buNone/>
              <a:defRPr sz="4800" b="1" i="0" u="none" strike="noStrike" cap="none">
                <a:solidFill>
                  <a:schemeClr val="dk2"/>
                </a:solidFill>
                <a:latin typeface="Playfair Display"/>
                <a:ea typeface="Playfair Display"/>
                <a:cs typeface="Playfair Display"/>
                <a:sym typeface="Playfair Display"/>
              </a:defRPr>
            </a:lvl1pPr>
            <a:lvl2pPr lvl="1"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2pPr>
            <a:lvl3pPr lvl="2"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3pPr>
            <a:lvl4pPr lvl="3"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4pPr>
            <a:lvl5pPr lvl="4"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5pPr>
            <a:lvl6pPr lvl="5"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6pPr>
            <a:lvl7pPr lvl="6"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7pPr>
            <a:lvl8pPr lvl="7"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8pPr>
            <a:lvl9pPr lvl="8" indent="0" algn="ctr">
              <a:spcBef>
                <a:spcPts val="0"/>
              </a:spcBef>
              <a:buClr>
                <a:schemeClr val="dk2"/>
              </a:buClr>
              <a:buFont typeface="Playfair Display"/>
              <a:buNone/>
              <a:defRPr sz="4800" b="1">
                <a:solidFill>
                  <a:schemeClr val="dk2"/>
                </a:solidFill>
                <a:latin typeface="Playfair Display"/>
                <a:ea typeface="Playfair Display"/>
                <a:cs typeface="Playfair Display"/>
                <a:sym typeface="Playfair Display"/>
              </a:defRPr>
            </a:lvl9pPr>
          </a:lstStyle>
          <a:p>
            <a:endParaRPr/>
          </a:p>
        </p:txBody>
      </p:sp>
      <p:sp>
        <p:nvSpPr>
          <p:cNvPr id="72" name="Shape 7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75" name="Shape 75"/>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2"/>
              </a:buClr>
              <a:buFont typeface="Oswald"/>
              <a:buNone/>
              <a:defRPr sz="24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2400">
                <a:solidFill>
                  <a:schemeClr val="dk2"/>
                </a:solidFill>
                <a:latin typeface="Oswald"/>
                <a:ea typeface="Oswald"/>
                <a:cs typeface="Oswald"/>
                <a:sym typeface="Oswald"/>
              </a:defRPr>
            </a:lvl2pPr>
            <a:lvl3pPr lvl="2" indent="0">
              <a:spcBef>
                <a:spcPts val="0"/>
              </a:spcBef>
              <a:buClr>
                <a:schemeClr val="dk2"/>
              </a:buClr>
              <a:buFont typeface="Oswald"/>
              <a:buNone/>
              <a:defRPr sz="2400">
                <a:solidFill>
                  <a:schemeClr val="dk2"/>
                </a:solidFill>
                <a:latin typeface="Oswald"/>
                <a:ea typeface="Oswald"/>
                <a:cs typeface="Oswald"/>
                <a:sym typeface="Oswald"/>
              </a:defRPr>
            </a:lvl3pPr>
            <a:lvl4pPr lvl="3" indent="0">
              <a:spcBef>
                <a:spcPts val="0"/>
              </a:spcBef>
              <a:buClr>
                <a:schemeClr val="dk2"/>
              </a:buClr>
              <a:buFont typeface="Oswald"/>
              <a:buNone/>
              <a:defRPr sz="2400">
                <a:solidFill>
                  <a:schemeClr val="dk2"/>
                </a:solidFill>
                <a:latin typeface="Oswald"/>
                <a:ea typeface="Oswald"/>
                <a:cs typeface="Oswald"/>
                <a:sym typeface="Oswald"/>
              </a:defRPr>
            </a:lvl4pPr>
            <a:lvl5pPr lvl="4" indent="0">
              <a:spcBef>
                <a:spcPts val="0"/>
              </a:spcBef>
              <a:buClr>
                <a:schemeClr val="dk2"/>
              </a:buClr>
              <a:buFont typeface="Oswald"/>
              <a:buNone/>
              <a:defRPr sz="2400">
                <a:solidFill>
                  <a:schemeClr val="dk2"/>
                </a:solidFill>
                <a:latin typeface="Oswald"/>
                <a:ea typeface="Oswald"/>
                <a:cs typeface="Oswald"/>
                <a:sym typeface="Oswald"/>
              </a:defRPr>
            </a:lvl5pPr>
            <a:lvl6pPr lvl="5" indent="0">
              <a:spcBef>
                <a:spcPts val="0"/>
              </a:spcBef>
              <a:buClr>
                <a:schemeClr val="dk2"/>
              </a:buClr>
              <a:buFont typeface="Oswald"/>
              <a:buNone/>
              <a:defRPr sz="2400">
                <a:solidFill>
                  <a:schemeClr val="dk2"/>
                </a:solidFill>
                <a:latin typeface="Oswald"/>
                <a:ea typeface="Oswald"/>
                <a:cs typeface="Oswald"/>
                <a:sym typeface="Oswald"/>
              </a:defRPr>
            </a:lvl6pPr>
            <a:lvl7pPr lvl="6" indent="0">
              <a:spcBef>
                <a:spcPts val="0"/>
              </a:spcBef>
              <a:buClr>
                <a:schemeClr val="dk2"/>
              </a:buClr>
              <a:buFont typeface="Oswald"/>
              <a:buNone/>
              <a:defRPr sz="2400">
                <a:solidFill>
                  <a:schemeClr val="dk2"/>
                </a:solidFill>
                <a:latin typeface="Oswald"/>
                <a:ea typeface="Oswald"/>
                <a:cs typeface="Oswald"/>
                <a:sym typeface="Oswald"/>
              </a:defRPr>
            </a:lvl7pPr>
            <a:lvl8pPr lvl="7" indent="0">
              <a:spcBef>
                <a:spcPts val="0"/>
              </a:spcBef>
              <a:buClr>
                <a:schemeClr val="dk2"/>
              </a:buClr>
              <a:buFont typeface="Oswald"/>
              <a:buNone/>
              <a:defRPr sz="2400">
                <a:solidFill>
                  <a:schemeClr val="dk2"/>
                </a:solidFill>
                <a:latin typeface="Oswald"/>
                <a:ea typeface="Oswald"/>
                <a:cs typeface="Oswald"/>
                <a:sym typeface="Oswald"/>
              </a:defRPr>
            </a:lvl8pPr>
            <a:lvl9pPr lvl="8" indent="0">
              <a:spcBef>
                <a:spcPts val="0"/>
              </a:spcBef>
              <a:buClr>
                <a:schemeClr val="dk2"/>
              </a:buClr>
              <a:buFont typeface="Oswald"/>
              <a:buNone/>
              <a:defRPr sz="2400">
                <a:solidFill>
                  <a:schemeClr val="dk2"/>
                </a:solidFill>
                <a:latin typeface="Oswald"/>
                <a:ea typeface="Oswald"/>
                <a:cs typeface="Oswald"/>
                <a:sym typeface="Oswald"/>
              </a:defRPr>
            </a:lvl9pPr>
          </a:lstStyle>
          <a:p>
            <a:endParaRPr/>
          </a:p>
        </p:txBody>
      </p:sp>
      <p:sp>
        <p:nvSpPr>
          <p:cNvPr id="78" name="Shape 78"/>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200" b="0" i="0" u="none" strike="noStrike" cap="none">
                <a:solidFill>
                  <a:schemeClr val="dk2"/>
                </a:solidFill>
                <a:latin typeface="Playfair Display"/>
                <a:ea typeface="Playfair Display"/>
                <a:cs typeface="Playfair Display"/>
                <a:sym typeface="Playfair Display"/>
              </a:defRPr>
            </a:lvl9pPr>
          </a:lstStyle>
          <a:p>
            <a:endParaRPr/>
          </a:p>
        </p:txBody>
      </p:sp>
      <p:sp>
        <p:nvSpPr>
          <p:cNvPr id="79" name="Shape 7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90250" y="526350"/>
            <a:ext cx="56187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Playfair Display"/>
              <a:buNone/>
              <a:defRPr sz="5400" b="0" i="0" u="none" strike="noStrike" cap="none">
                <a:solidFill>
                  <a:schemeClr val="lt1"/>
                </a:solidFill>
                <a:latin typeface="Playfair Display"/>
                <a:ea typeface="Playfair Display"/>
                <a:cs typeface="Playfair Display"/>
                <a:sym typeface="Playfair Display"/>
              </a:defRPr>
            </a:lvl1pPr>
            <a:lvl2pPr lvl="1"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2pPr>
            <a:lvl3pPr lvl="2"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3pPr>
            <a:lvl4pPr lvl="3"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4pPr>
            <a:lvl5pPr lvl="4"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5pPr>
            <a:lvl6pPr lvl="5"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6pPr>
            <a:lvl7pPr lvl="6"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7pPr>
            <a:lvl8pPr lvl="7"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8pPr>
            <a:lvl9pPr lvl="8" indent="0">
              <a:spcBef>
                <a:spcPts val="0"/>
              </a:spcBef>
              <a:buClr>
                <a:schemeClr val="lt1"/>
              </a:buClr>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82" name="Shape 8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83"/>
        <p:cNvGrpSpPr/>
        <p:nvPr/>
      </p:nvGrpSpPr>
      <p:grpSpPr>
        <a:xfrm>
          <a:off x="0" y="0"/>
          <a:ext cx="0" cy="0"/>
          <a:chOff x="0" y="0"/>
          <a:chExt cx="0" cy="0"/>
        </a:xfrm>
      </p:grpSpPr>
      <p:sp>
        <p:nvSpPr>
          <p:cNvPr id="84" name="Shape 84"/>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85" name="Shape 85"/>
          <p:cNvCxnSpPr/>
          <p:nvPr/>
        </p:nvCxnSpPr>
        <p:spPr>
          <a:xfrm>
            <a:off x="5029675" y="4495500"/>
            <a:ext cx="468300" cy="0"/>
          </a:xfrm>
          <a:prstGeom prst="straightConnector1">
            <a:avLst/>
          </a:prstGeom>
          <a:noFill/>
          <a:ln w="19050" cap="flat" cmpd="sng">
            <a:solidFill>
              <a:schemeClr val="dk2"/>
            </a:solidFill>
            <a:prstDash val="solid"/>
            <a:round/>
            <a:headEnd type="none" w="med" len="med"/>
            <a:tailEnd type="none" w="med" len="med"/>
          </a:ln>
        </p:spPr>
      </p:cxnSp>
      <p:sp>
        <p:nvSpPr>
          <p:cNvPr id="86" name="Shape 86"/>
          <p:cNvSpPr txBox="1">
            <a:spLocks noGrp="1"/>
          </p:cNvSpPr>
          <p:nvPr>
            <p:ph type="title"/>
          </p:nvPr>
        </p:nvSpPr>
        <p:spPr>
          <a:xfrm>
            <a:off x="265500" y="1081675"/>
            <a:ext cx="4045199" cy="178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Oswald"/>
              <a:buNone/>
              <a:defRPr sz="4200" b="0" i="0" u="none" strike="noStrike" cap="none">
                <a:solidFill>
                  <a:schemeClr val="dk2"/>
                </a:solidFill>
                <a:latin typeface="Oswald"/>
                <a:ea typeface="Oswald"/>
                <a:cs typeface="Oswald"/>
                <a:sym typeface="Oswald"/>
              </a:defRPr>
            </a:lvl1pPr>
            <a:lvl2pPr lvl="1" indent="0" algn="ctr">
              <a:spcBef>
                <a:spcPts val="0"/>
              </a:spcBef>
              <a:buClr>
                <a:schemeClr val="dk2"/>
              </a:buClr>
              <a:buFont typeface="Oswald"/>
              <a:buNone/>
              <a:defRPr sz="4200">
                <a:solidFill>
                  <a:schemeClr val="dk2"/>
                </a:solidFill>
                <a:latin typeface="Oswald"/>
                <a:ea typeface="Oswald"/>
                <a:cs typeface="Oswald"/>
                <a:sym typeface="Oswald"/>
              </a:defRPr>
            </a:lvl2pPr>
            <a:lvl3pPr lvl="2" indent="0" algn="ctr">
              <a:spcBef>
                <a:spcPts val="0"/>
              </a:spcBef>
              <a:buClr>
                <a:schemeClr val="dk2"/>
              </a:buClr>
              <a:buFont typeface="Oswald"/>
              <a:buNone/>
              <a:defRPr sz="4200">
                <a:solidFill>
                  <a:schemeClr val="dk2"/>
                </a:solidFill>
                <a:latin typeface="Oswald"/>
                <a:ea typeface="Oswald"/>
                <a:cs typeface="Oswald"/>
                <a:sym typeface="Oswald"/>
              </a:defRPr>
            </a:lvl3pPr>
            <a:lvl4pPr lvl="3" indent="0" algn="ctr">
              <a:spcBef>
                <a:spcPts val="0"/>
              </a:spcBef>
              <a:buClr>
                <a:schemeClr val="dk2"/>
              </a:buClr>
              <a:buFont typeface="Oswald"/>
              <a:buNone/>
              <a:defRPr sz="4200">
                <a:solidFill>
                  <a:schemeClr val="dk2"/>
                </a:solidFill>
                <a:latin typeface="Oswald"/>
                <a:ea typeface="Oswald"/>
                <a:cs typeface="Oswald"/>
                <a:sym typeface="Oswald"/>
              </a:defRPr>
            </a:lvl4pPr>
            <a:lvl5pPr lvl="4" indent="0" algn="ctr">
              <a:spcBef>
                <a:spcPts val="0"/>
              </a:spcBef>
              <a:buClr>
                <a:schemeClr val="dk2"/>
              </a:buClr>
              <a:buFont typeface="Oswald"/>
              <a:buNone/>
              <a:defRPr sz="4200">
                <a:solidFill>
                  <a:schemeClr val="dk2"/>
                </a:solidFill>
                <a:latin typeface="Oswald"/>
                <a:ea typeface="Oswald"/>
                <a:cs typeface="Oswald"/>
                <a:sym typeface="Oswald"/>
              </a:defRPr>
            </a:lvl5pPr>
            <a:lvl6pPr lvl="5" indent="0" algn="ctr">
              <a:spcBef>
                <a:spcPts val="0"/>
              </a:spcBef>
              <a:buClr>
                <a:schemeClr val="dk2"/>
              </a:buClr>
              <a:buFont typeface="Oswald"/>
              <a:buNone/>
              <a:defRPr sz="4200">
                <a:solidFill>
                  <a:schemeClr val="dk2"/>
                </a:solidFill>
                <a:latin typeface="Oswald"/>
                <a:ea typeface="Oswald"/>
                <a:cs typeface="Oswald"/>
                <a:sym typeface="Oswald"/>
              </a:defRPr>
            </a:lvl6pPr>
            <a:lvl7pPr lvl="6" indent="0" algn="ctr">
              <a:spcBef>
                <a:spcPts val="0"/>
              </a:spcBef>
              <a:buClr>
                <a:schemeClr val="dk2"/>
              </a:buClr>
              <a:buFont typeface="Oswald"/>
              <a:buNone/>
              <a:defRPr sz="4200">
                <a:solidFill>
                  <a:schemeClr val="dk2"/>
                </a:solidFill>
                <a:latin typeface="Oswald"/>
                <a:ea typeface="Oswald"/>
                <a:cs typeface="Oswald"/>
                <a:sym typeface="Oswald"/>
              </a:defRPr>
            </a:lvl7pPr>
            <a:lvl8pPr lvl="7" indent="0" algn="ctr">
              <a:spcBef>
                <a:spcPts val="0"/>
              </a:spcBef>
              <a:buClr>
                <a:schemeClr val="dk2"/>
              </a:buClr>
              <a:buFont typeface="Oswald"/>
              <a:buNone/>
              <a:defRPr sz="4200">
                <a:solidFill>
                  <a:schemeClr val="dk2"/>
                </a:solidFill>
                <a:latin typeface="Oswald"/>
                <a:ea typeface="Oswald"/>
                <a:cs typeface="Oswald"/>
                <a:sym typeface="Oswald"/>
              </a:defRPr>
            </a:lvl8pPr>
            <a:lvl9pPr lvl="8" indent="0" algn="ctr">
              <a:spcBef>
                <a:spcPts val="0"/>
              </a:spcBef>
              <a:buClr>
                <a:schemeClr val="dk2"/>
              </a:buClr>
              <a:buFont typeface="Oswald"/>
              <a:buNone/>
              <a:defRPr sz="4200">
                <a:solidFill>
                  <a:schemeClr val="dk2"/>
                </a:solidFill>
                <a:latin typeface="Oswald"/>
                <a:ea typeface="Oswald"/>
                <a:cs typeface="Oswald"/>
                <a:sym typeface="Oswald"/>
              </a:defRPr>
            </a:lvl9pPr>
          </a:lstStyle>
          <a:p>
            <a:endParaRPr/>
          </a:p>
        </p:txBody>
      </p:sp>
      <p:sp>
        <p:nvSpPr>
          <p:cNvPr id="87" name="Shape 87"/>
          <p:cNvSpPr txBox="1">
            <a:spLocks noGrp="1"/>
          </p:cNvSpPr>
          <p:nvPr>
            <p:ph type="subTitle" idx="1"/>
          </p:nvPr>
        </p:nvSpPr>
        <p:spPr>
          <a:xfrm>
            <a:off x="265500" y="29214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00000"/>
              </a:lnSpc>
              <a:spcBef>
                <a:spcPts val="0"/>
              </a:spcBef>
              <a:spcAft>
                <a:spcPts val="0"/>
              </a:spcAft>
              <a:buClr>
                <a:schemeClr val="dk2"/>
              </a:buClr>
              <a:buFont typeface="Playfair Display"/>
              <a:buNone/>
              <a:defRPr sz="2100" b="0" i="0" u="none" strike="noStrike" cap="none">
                <a:solidFill>
                  <a:schemeClr val="dk2"/>
                </a:solidFill>
                <a:latin typeface="Playfair Display"/>
                <a:ea typeface="Playfair Display"/>
                <a:cs typeface="Playfair Display"/>
                <a:sym typeface="Playfair Display"/>
              </a:defRPr>
            </a:lvl9pPr>
          </a:lstStyle>
          <a:p>
            <a:endParaRPr/>
          </a:p>
        </p:txBody>
      </p:sp>
      <p:sp>
        <p:nvSpPr>
          <p:cNvPr id="88" name="Shape 88"/>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89" name="Shape 89"/>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ption">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2" name="Shape 92"/>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number">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999925"/>
            <a:ext cx="8520599" cy="21461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2"/>
              </a:buClr>
              <a:buFont typeface="Montserrat"/>
              <a:buNone/>
              <a:defRPr sz="14000" b="0" i="0" u="none" strike="noStrike" cap="none">
                <a:solidFill>
                  <a:schemeClr val="dk2"/>
                </a:solidFill>
                <a:latin typeface="Montserrat"/>
                <a:ea typeface="Montserrat"/>
                <a:cs typeface="Montserrat"/>
                <a:sym typeface="Montserrat"/>
              </a:defRPr>
            </a:lvl1pPr>
            <a:lvl2pPr lvl="1" indent="0" algn="ctr">
              <a:spcBef>
                <a:spcPts val="0"/>
              </a:spcBef>
              <a:buClr>
                <a:schemeClr val="dk2"/>
              </a:buClr>
              <a:buFont typeface="Montserrat"/>
              <a:buNone/>
              <a:defRPr sz="14000">
                <a:solidFill>
                  <a:schemeClr val="dk2"/>
                </a:solidFill>
                <a:latin typeface="Montserrat"/>
                <a:ea typeface="Montserrat"/>
                <a:cs typeface="Montserrat"/>
                <a:sym typeface="Montserrat"/>
              </a:defRPr>
            </a:lvl2pPr>
            <a:lvl3pPr lvl="2" indent="0" algn="ctr">
              <a:spcBef>
                <a:spcPts val="0"/>
              </a:spcBef>
              <a:buClr>
                <a:schemeClr val="dk2"/>
              </a:buClr>
              <a:buFont typeface="Montserrat"/>
              <a:buNone/>
              <a:defRPr sz="14000">
                <a:solidFill>
                  <a:schemeClr val="dk2"/>
                </a:solidFill>
                <a:latin typeface="Montserrat"/>
                <a:ea typeface="Montserrat"/>
                <a:cs typeface="Montserrat"/>
                <a:sym typeface="Montserrat"/>
              </a:defRPr>
            </a:lvl3pPr>
            <a:lvl4pPr lvl="3" indent="0" algn="ctr">
              <a:spcBef>
                <a:spcPts val="0"/>
              </a:spcBef>
              <a:buClr>
                <a:schemeClr val="dk2"/>
              </a:buClr>
              <a:buFont typeface="Montserrat"/>
              <a:buNone/>
              <a:defRPr sz="14000">
                <a:solidFill>
                  <a:schemeClr val="dk2"/>
                </a:solidFill>
                <a:latin typeface="Montserrat"/>
                <a:ea typeface="Montserrat"/>
                <a:cs typeface="Montserrat"/>
                <a:sym typeface="Montserrat"/>
              </a:defRPr>
            </a:lvl4pPr>
            <a:lvl5pPr lvl="4" indent="0" algn="ctr">
              <a:spcBef>
                <a:spcPts val="0"/>
              </a:spcBef>
              <a:buClr>
                <a:schemeClr val="dk2"/>
              </a:buClr>
              <a:buFont typeface="Montserrat"/>
              <a:buNone/>
              <a:defRPr sz="14000">
                <a:solidFill>
                  <a:schemeClr val="dk2"/>
                </a:solidFill>
                <a:latin typeface="Montserrat"/>
                <a:ea typeface="Montserrat"/>
                <a:cs typeface="Montserrat"/>
                <a:sym typeface="Montserrat"/>
              </a:defRPr>
            </a:lvl5pPr>
            <a:lvl6pPr lvl="5" indent="0" algn="ctr">
              <a:spcBef>
                <a:spcPts val="0"/>
              </a:spcBef>
              <a:buClr>
                <a:schemeClr val="dk2"/>
              </a:buClr>
              <a:buFont typeface="Montserrat"/>
              <a:buNone/>
              <a:defRPr sz="14000">
                <a:solidFill>
                  <a:schemeClr val="dk2"/>
                </a:solidFill>
                <a:latin typeface="Montserrat"/>
                <a:ea typeface="Montserrat"/>
                <a:cs typeface="Montserrat"/>
                <a:sym typeface="Montserrat"/>
              </a:defRPr>
            </a:lvl6pPr>
            <a:lvl7pPr lvl="6" indent="0" algn="ctr">
              <a:spcBef>
                <a:spcPts val="0"/>
              </a:spcBef>
              <a:buClr>
                <a:schemeClr val="dk2"/>
              </a:buClr>
              <a:buFont typeface="Montserrat"/>
              <a:buNone/>
              <a:defRPr sz="14000">
                <a:solidFill>
                  <a:schemeClr val="dk2"/>
                </a:solidFill>
                <a:latin typeface="Montserrat"/>
                <a:ea typeface="Montserrat"/>
                <a:cs typeface="Montserrat"/>
                <a:sym typeface="Montserrat"/>
              </a:defRPr>
            </a:lvl7pPr>
            <a:lvl8pPr lvl="7" indent="0" algn="ctr">
              <a:spcBef>
                <a:spcPts val="0"/>
              </a:spcBef>
              <a:buClr>
                <a:schemeClr val="dk2"/>
              </a:buClr>
              <a:buFont typeface="Montserrat"/>
              <a:buNone/>
              <a:defRPr sz="14000">
                <a:solidFill>
                  <a:schemeClr val="dk2"/>
                </a:solidFill>
                <a:latin typeface="Montserrat"/>
                <a:ea typeface="Montserrat"/>
                <a:cs typeface="Montserrat"/>
                <a:sym typeface="Montserrat"/>
              </a:defRPr>
            </a:lvl8pPr>
            <a:lvl9pPr lvl="8" indent="0" algn="ctr">
              <a:spcBef>
                <a:spcPts val="0"/>
              </a:spcBef>
              <a:buClr>
                <a:schemeClr val="dk2"/>
              </a:buClr>
              <a:buFont typeface="Montserrat"/>
              <a:buNone/>
              <a:defRPr sz="14000">
                <a:solidFill>
                  <a:schemeClr val="dk2"/>
                </a:solidFill>
                <a:latin typeface="Montserrat"/>
                <a:ea typeface="Montserrat"/>
                <a:cs typeface="Montserrat"/>
                <a:sym typeface="Montserrat"/>
              </a:defRPr>
            </a:lvl9pPr>
          </a:lstStyle>
          <a:p>
            <a:endParaRPr/>
          </a:p>
        </p:txBody>
      </p:sp>
      <p:sp>
        <p:nvSpPr>
          <p:cNvPr id="95" name="Shape 95"/>
          <p:cNvSpPr txBox="1">
            <a:spLocks noGrp="1"/>
          </p:cNvSpPr>
          <p:nvPr>
            <p:ph type="body" idx="1"/>
          </p:nvPr>
        </p:nvSpPr>
        <p:spPr>
          <a:xfrm>
            <a:off x="311700" y="32284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ctr"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96" name="Shape 96"/>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2"/>
              </a:buClr>
              <a:buFont typeface="Oswald"/>
              <a:buNone/>
              <a:defRPr sz="3000" b="0" i="0" u="none" strike="noStrike" cap="none">
                <a:solidFill>
                  <a:schemeClr val="dk2"/>
                </a:solidFill>
                <a:latin typeface="Oswald"/>
                <a:ea typeface="Oswald"/>
                <a:cs typeface="Oswald"/>
                <a:sym typeface="Oswald"/>
              </a:defRPr>
            </a:lvl1pPr>
            <a:lvl2pPr lvl="1" indent="0">
              <a:spcBef>
                <a:spcPts val="0"/>
              </a:spcBef>
              <a:buClr>
                <a:schemeClr val="dk2"/>
              </a:buClr>
              <a:buFont typeface="Oswald"/>
              <a:buNone/>
              <a:defRPr sz="3000">
                <a:solidFill>
                  <a:schemeClr val="dk2"/>
                </a:solidFill>
                <a:latin typeface="Oswald"/>
                <a:ea typeface="Oswald"/>
                <a:cs typeface="Oswald"/>
                <a:sym typeface="Oswald"/>
              </a:defRPr>
            </a:lvl2pPr>
            <a:lvl3pPr lvl="2" indent="0">
              <a:spcBef>
                <a:spcPts val="0"/>
              </a:spcBef>
              <a:buClr>
                <a:schemeClr val="dk2"/>
              </a:buClr>
              <a:buFont typeface="Oswald"/>
              <a:buNone/>
              <a:defRPr sz="3000">
                <a:solidFill>
                  <a:schemeClr val="dk2"/>
                </a:solidFill>
                <a:latin typeface="Oswald"/>
                <a:ea typeface="Oswald"/>
                <a:cs typeface="Oswald"/>
                <a:sym typeface="Oswald"/>
              </a:defRPr>
            </a:lvl3pPr>
            <a:lvl4pPr lvl="3" indent="0">
              <a:spcBef>
                <a:spcPts val="0"/>
              </a:spcBef>
              <a:buClr>
                <a:schemeClr val="dk2"/>
              </a:buClr>
              <a:buFont typeface="Oswald"/>
              <a:buNone/>
              <a:defRPr sz="3000">
                <a:solidFill>
                  <a:schemeClr val="dk2"/>
                </a:solidFill>
                <a:latin typeface="Oswald"/>
                <a:ea typeface="Oswald"/>
                <a:cs typeface="Oswald"/>
                <a:sym typeface="Oswald"/>
              </a:defRPr>
            </a:lvl4pPr>
            <a:lvl5pPr lvl="4" indent="0">
              <a:spcBef>
                <a:spcPts val="0"/>
              </a:spcBef>
              <a:buClr>
                <a:schemeClr val="dk2"/>
              </a:buClr>
              <a:buFont typeface="Oswald"/>
              <a:buNone/>
              <a:defRPr sz="3000">
                <a:solidFill>
                  <a:schemeClr val="dk2"/>
                </a:solidFill>
                <a:latin typeface="Oswald"/>
                <a:ea typeface="Oswald"/>
                <a:cs typeface="Oswald"/>
                <a:sym typeface="Oswald"/>
              </a:defRPr>
            </a:lvl5pPr>
            <a:lvl6pPr lvl="5" indent="0">
              <a:spcBef>
                <a:spcPts val="0"/>
              </a:spcBef>
              <a:buClr>
                <a:schemeClr val="dk2"/>
              </a:buClr>
              <a:buFont typeface="Oswald"/>
              <a:buNone/>
              <a:defRPr sz="3000">
                <a:solidFill>
                  <a:schemeClr val="dk2"/>
                </a:solidFill>
                <a:latin typeface="Oswald"/>
                <a:ea typeface="Oswald"/>
                <a:cs typeface="Oswald"/>
                <a:sym typeface="Oswald"/>
              </a:defRPr>
            </a:lvl6pPr>
            <a:lvl7pPr lvl="6" indent="0">
              <a:spcBef>
                <a:spcPts val="0"/>
              </a:spcBef>
              <a:buClr>
                <a:schemeClr val="dk2"/>
              </a:buClr>
              <a:buFont typeface="Oswald"/>
              <a:buNone/>
              <a:defRPr sz="3000">
                <a:solidFill>
                  <a:schemeClr val="dk2"/>
                </a:solidFill>
                <a:latin typeface="Oswald"/>
                <a:ea typeface="Oswald"/>
                <a:cs typeface="Oswald"/>
                <a:sym typeface="Oswald"/>
              </a:defRPr>
            </a:lvl7pPr>
            <a:lvl8pPr lvl="7" indent="0">
              <a:spcBef>
                <a:spcPts val="0"/>
              </a:spcBef>
              <a:buClr>
                <a:schemeClr val="dk2"/>
              </a:buClr>
              <a:buFont typeface="Oswald"/>
              <a:buNone/>
              <a:defRPr sz="3000">
                <a:solidFill>
                  <a:schemeClr val="dk2"/>
                </a:solidFill>
                <a:latin typeface="Oswald"/>
                <a:ea typeface="Oswald"/>
                <a:cs typeface="Oswald"/>
                <a:sym typeface="Oswald"/>
              </a:defRPr>
            </a:lvl8pPr>
            <a:lvl9pPr lvl="8" indent="0">
              <a:spcBef>
                <a:spcPts val="0"/>
              </a:spcBef>
              <a:buClr>
                <a:schemeClr val="dk2"/>
              </a:buClr>
              <a:buFont typeface="Oswald"/>
              <a:buNone/>
              <a:defRPr sz="3000">
                <a:solidFill>
                  <a:schemeClr val="dk2"/>
                </a:solidFill>
                <a:latin typeface="Oswald"/>
                <a:ea typeface="Oswald"/>
                <a:cs typeface="Oswald"/>
                <a:sym typeface="Oswald"/>
              </a:defRPr>
            </a:lvl9pPr>
          </a:lstStyle>
          <a:p>
            <a:endParaRPr/>
          </a:p>
        </p:txBody>
      </p:sp>
      <p:sp>
        <p:nvSpPr>
          <p:cNvPr id="52" name="Shape 52"/>
          <p:cNvSpPr txBox="1">
            <a:spLocks noGrp="1"/>
          </p:cNvSpPr>
          <p:nvPr>
            <p:ph type="body" idx="1"/>
          </p:nvPr>
        </p:nvSpPr>
        <p:spPr>
          <a:xfrm>
            <a:off x="311700" y="1234075"/>
            <a:ext cx="8520599" cy="33348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dk2"/>
              </a:buClr>
              <a:buFont typeface="Playfair Display"/>
              <a:buNone/>
              <a:defRPr sz="1800" b="0" i="0" u="none" strike="noStrike" cap="none">
                <a:solidFill>
                  <a:schemeClr val="dk2"/>
                </a:solidFill>
                <a:latin typeface="Playfair Display"/>
                <a:ea typeface="Playfair Display"/>
                <a:cs typeface="Playfair Display"/>
                <a:sym typeface="Playfair Display"/>
              </a:defRPr>
            </a:lvl1pPr>
            <a:lvl2pPr marL="457200" marR="0" lvl="1"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2pPr>
            <a:lvl3pPr marL="914400" marR="0" lvl="2"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3pPr>
            <a:lvl4pPr marL="1371600" marR="0" lvl="3"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4pPr>
            <a:lvl5pPr marL="1828800" marR="0" lvl="4"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5pPr>
            <a:lvl6pPr marL="2286000" marR="0" lvl="5"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6pPr>
            <a:lvl7pPr marL="2743200" marR="0" lvl="6"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7pPr>
            <a:lvl8pPr marL="3200400" marR="0" lvl="7"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8pPr>
            <a:lvl9pPr marL="3657600" marR="0" lvl="8" indent="0" algn="l" rtl="0">
              <a:lnSpc>
                <a:spcPct val="115000"/>
              </a:lnSpc>
              <a:spcBef>
                <a:spcPts val="0"/>
              </a:spcBef>
              <a:spcAft>
                <a:spcPts val="1600"/>
              </a:spcAft>
              <a:buClr>
                <a:schemeClr val="dk2"/>
              </a:buClr>
              <a:buFont typeface="Playfair Display"/>
              <a:buNone/>
              <a:defRPr sz="1400" b="0" i="0" u="none" strike="noStrike" cap="none">
                <a:solidFill>
                  <a:schemeClr val="dk2"/>
                </a:solidFill>
                <a:latin typeface="Playfair Display"/>
                <a:ea typeface="Playfair Display"/>
                <a:cs typeface="Playfair Display"/>
                <a:sym typeface="Playfair Display"/>
              </a:defRPr>
            </a:lvl9pPr>
          </a:lstStyle>
          <a:p>
            <a:endParaRPr/>
          </a:p>
        </p:txBody>
      </p:sp>
      <p:sp>
        <p:nvSpPr>
          <p:cNvPr id="53" name="Shape 53"/>
          <p:cNvSpPr txBox="1">
            <a:spLocks noGrp="1"/>
          </p:cNvSpPr>
          <p:nvPr>
            <p:ph type="sldNum" idx="12"/>
          </p:nvPr>
        </p:nvSpPr>
        <p:spPr>
          <a:xfrm>
            <a:off x="8497999" y="4688757"/>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Playfair Display"/>
              <a:buNone/>
            </a:pPr>
            <a:fld id="{00000000-1234-1234-1234-123412341234}" type="slidenum">
              <a:rPr lang="en" sz="1000" b="0" i="0" u="none" strike="noStrike" cap="none">
                <a:solidFill>
                  <a:schemeClr val="dk2"/>
                </a:solidFill>
                <a:latin typeface="Playfair Display"/>
                <a:ea typeface="Playfair Display"/>
                <a:cs typeface="Playfair Display"/>
                <a:sym typeface="Playfair Display"/>
              </a:rPr>
              <a:t>‹#›</a:t>
            </a:fld>
            <a:endParaRPr lang="en" sz="1000" b="0" i="0" u="none" strike="noStrike" cap="none">
              <a:solidFill>
                <a:schemeClr val="dk2"/>
              </a:solidFill>
              <a:latin typeface="Playfair Display"/>
              <a:ea typeface="Playfair Display"/>
              <a:cs typeface="Playfair Display"/>
              <a:sym typeface="Playfair Display"/>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ctrTitle"/>
          </p:nvPr>
        </p:nvSpPr>
        <p:spPr>
          <a:xfrm>
            <a:off x="344250" y="1403850"/>
            <a:ext cx="8455500" cy="2146800"/>
          </a:xfrm>
          <a:prstGeom prst="rect">
            <a:avLst/>
          </a:prstGeom>
          <a:solidFill>
            <a:srgbClr val="FFFFFF"/>
          </a:solid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2"/>
              </a:buClr>
              <a:buSzPct val="25000"/>
              <a:buFont typeface="Playfair Display"/>
              <a:buNone/>
            </a:pPr>
            <a:r>
              <a:rPr lang="en" sz="4000" dirty="0"/>
              <a:t>Small Task Prototype System V1</a:t>
            </a:r>
          </a:p>
        </p:txBody>
      </p:sp>
      <p:sp>
        <p:nvSpPr>
          <p:cNvPr id="104" name="Shape 104"/>
          <p:cNvSpPr txBox="1">
            <a:spLocks noGrp="1"/>
          </p:cNvSpPr>
          <p:nvPr>
            <p:ph type="subTitle" idx="1"/>
          </p:nvPr>
        </p:nvSpPr>
        <p:spPr>
          <a:xfrm>
            <a:off x="344250" y="3550650"/>
            <a:ext cx="4910100" cy="1205699"/>
          </a:xfrm>
          <a:prstGeom prst="rect">
            <a:avLst/>
          </a:prstGeom>
          <a:solidFill>
            <a:schemeClr val="dk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Montserrat"/>
              <a:buNone/>
            </a:pPr>
            <a:r>
              <a:rPr lang="en"/>
              <a:t>Quick Prototype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Reuse Raspberry PI2 Enclosure</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71" name="Shape 17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a:t>
            </a:r>
          </a:p>
        </p:txBody>
      </p:sp>
      <p:pic>
        <p:nvPicPr>
          <p:cNvPr id="172" name="Shape 172" descr="board1.jpg"/>
          <p:cNvPicPr preferRelativeResize="0"/>
          <p:nvPr/>
        </p:nvPicPr>
        <p:blipFill>
          <a:blip r:embed="rId3">
            <a:alphaModFix/>
          </a:blip>
          <a:stretch>
            <a:fillRect/>
          </a:stretch>
        </p:blipFill>
        <p:spPr>
          <a:xfrm>
            <a:off x="543850" y="1753749"/>
            <a:ext cx="4764303" cy="3158700"/>
          </a:xfrm>
          <a:prstGeom prst="rect">
            <a:avLst/>
          </a:prstGeom>
          <a:noFill/>
          <a:ln w="19050" cap="flat" cmpd="sng">
            <a:solidFill>
              <a:schemeClr val="dk2"/>
            </a:solidFill>
            <a:prstDash val="solid"/>
            <a:round/>
            <a:headEnd type="none" w="med" len="med"/>
            <a:tailEnd type="none" w="med" len="med"/>
          </a:ln>
        </p:spPr>
      </p:pic>
      <p:pic>
        <p:nvPicPr>
          <p:cNvPr id="173" name="Shape 173" descr="board2.jpg"/>
          <p:cNvPicPr preferRelativeResize="0"/>
          <p:nvPr/>
        </p:nvPicPr>
        <p:blipFill>
          <a:blip r:embed="rId4">
            <a:alphaModFix/>
          </a:blip>
          <a:stretch>
            <a:fillRect/>
          </a:stretch>
        </p:blipFill>
        <p:spPr>
          <a:xfrm>
            <a:off x="5956575" y="1753750"/>
            <a:ext cx="2596522" cy="1250624"/>
          </a:xfrm>
          <a:prstGeom prst="rect">
            <a:avLst/>
          </a:prstGeom>
          <a:noFill/>
          <a:ln w="19050" cap="flat" cmpd="sng">
            <a:solidFill>
              <a:schemeClr val="dk2"/>
            </a:solidFill>
            <a:prstDash val="solid"/>
            <a:round/>
            <a:headEnd type="none" w="med" len="med"/>
            <a:tailEnd type="none" w="med" len="med"/>
          </a:ln>
        </p:spPr>
      </p:pic>
      <p:sp>
        <p:nvSpPr>
          <p:cNvPr id="174" name="Shape 174"/>
          <p:cNvSpPr txBox="1"/>
          <p:nvPr/>
        </p:nvSpPr>
        <p:spPr>
          <a:xfrm>
            <a:off x="6503762" y="4339750"/>
            <a:ext cx="1751400" cy="572700"/>
          </a:xfrm>
          <a:prstGeom prst="rect">
            <a:avLst/>
          </a:prstGeom>
          <a:noFill/>
          <a:ln>
            <a:noFill/>
          </a:ln>
        </p:spPr>
        <p:txBody>
          <a:bodyPr lIns="91425" tIns="91425" rIns="91425" bIns="91425" anchor="t" anchorCtr="0">
            <a:noAutofit/>
          </a:bodyPr>
          <a:lstStyle/>
          <a:p>
            <a:pPr lvl="0">
              <a:spcBef>
                <a:spcPts val="0"/>
              </a:spcBef>
              <a:buNone/>
            </a:pPr>
            <a:r>
              <a:rPr lang="en"/>
              <a:t>Similar size as Raspberry PI 2/3</a:t>
            </a:r>
          </a:p>
        </p:txBody>
      </p:sp>
      <p:sp>
        <p:nvSpPr>
          <p:cNvPr id="175" name="Shape 175"/>
          <p:cNvSpPr/>
          <p:nvPr/>
        </p:nvSpPr>
        <p:spPr>
          <a:xfrm>
            <a:off x="7110987" y="3454375"/>
            <a:ext cx="287700" cy="8187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Connector</a:t>
            </a:r>
          </a:p>
          <a:p>
            <a:pPr marL="0" marR="0" lvl="0" indent="0" algn="ctr" rtl="0">
              <a:lnSpc>
                <a:spcPct val="100000"/>
              </a:lnSpc>
              <a:spcBef>
                <a:spcPts val="0"/>
              </a:spcBef>
              <a:spcAft>
                <a:spcPts val="0"/>
              </a:spcAft>
              <a:buClr>
                <a:schemeClr val="dk2"/>
              </a:buClr>
              <a:buSzPct val="25000"/>
              <a:buFont typeface="Oswald"/>
              <a:buNone/>
            </a:pPr>
            <a:endParaRPr>
              <a:solidFill>
                <a:srgbClr val="4A86E8"/>
              </a:solidFill>
            </a:endParaRP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181" name="Shape 181"/>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L="457200" marR="0" lvl="0" indent="-228600" algn="l" rtl="0">
              <a:lnSpc>
                <a:spcPct val="115000"/>
              </a:lnSpc>
              <a:spcBef>
                <a:spcPts val="0"/>
              </a:spcBef>
              <a:spcAft>
                <a:spcPts val="0"/>
              </a:spcAft>
              <a:buClr>
                <a:schemeClr val="dk2"/>
              </a:buClr>
              <a:buSzPct val="100000"/>
              <a:buFont typeface="Playfair Display"/>
              <a:buAutoNum type="alphaUcPeriod"/>
            </a:pPr>
            <a:r>
              <a:rPr lang="en"/>
              <a:t> Credit card size board just like raspberry PI, it may be accommodated in raspberry PI enclosure. (Middle PIN Ground)</a:t>
            </a:r>
          </a:p>
        </p:txBody>
      </p:sp>
      <p:pic>
        <p:nvPicPr>
          <p:cNvPr id="182" name="Shape 182" descr="board1.jpg"/>
          <p:cNvPicPr preferRelativeResize="0"/>
          <p:nvPr/>
        </p:nvPicPr>
        <p:blipFill>
          <a:blip r:embed="rId3">
            <a:alphaModFix/>
          </a:blip>
          <a:stretch>
            <a:fillRect/>
          </a:stretch>
        </p:blipFill>
        <p:spPr>
          <a:xfrm>
            <a:off x="2309750" y="1857374"/>
            <a:ext cx="4764303" cy="3158700"/>
          </a:xfrm>
          <a:prstGeom prst="rect">
            <a:avLst/>
          </a:prstGeom>
          <a:noFill/>
          <a:ln>
            <a:noFill/>
          </a:ln>
        </p:spPr>
      </p:pic>
      <p:cxnSp>
        <p:nvCxnSpPr>
          <p:cNvPr id="183" name="Shape 183"/>
          <p:cNvCxnSpPr>
            <a:endCxn id="184" idx="3"/>
          </p:cNvCxnSpPr>
          <p:nvPr/>
        </p:nvCxnSpPr>
        <p:spPr>
          <a:xfrm flipH="1">
            <a:off x="1199825" y="2847525"/>
            <a:ext cx="1420200" cy="589200"/>
          </a:xfrm>
          <a:prstGeom prst="straightConnector1">
            <a:avLst/>
          </a:prstGeom>
          <a:noFill/>
          <a:ln w="9525" cap="flat" cmpd="sng">
            <a:solidFill>
              <a:schemeClr val="dk2"/>
            </a:solidFill>
            <a:prstDash val="solid"/>
            <a:round/>
            <a:headEnd type="none" w="lg" len="lg"/>
            <a:tailEnd type="triangle" w="lg" len="lg"/>
          </a:ln>
        </p:spPr>
      </p:cxnSp>
      <p:sp>
        <p:nvSpPr>
          <p:cNvPr id="184" name="Shape 184"/>
          <p:cNvSpPr txBox="1"/>
          <p:nvPr/>
        </p:nvSpPr>
        <p:spPr>
          <a:xfrm>
            <a:off x="634325" y="3232725"/>
            <a:ext cx="565500" cy="408000"/>
          </a:xfrm>
          <a:prstGeom prst="rect">
            <a:avLst/>
          </a:prstGeom>
          <a:noFill/>
          <a:ln>
            <a:noFill/>
          </a:ln>
        </p:spPr>
        <p:txBody>
          <a:bodyPr lIns="91425" tIns="91425" rIns="91425" bIns="91425" anchor="t" anchorCtr="0">
            <a:noAutofit/>
          </a:bodyPr>
          <a:lstStyle/>
          <a:p>
            <a:pPr lvl="0">
              <a:spcBef>
                <a:spcPts val="0"/>
              </a:spcBef>
              <a:buNone/>
            </a:pPr>
            <a:r>
              <a:rPr lang="en"/>
              <a:t>LED</a:t>
            </a:r>
          </a:p>
        </p:txBody>
      </p:sp>
      <p:sp>
        <p:nvSpPr>
          <p:cNvPr id="185" name="Shape 185"/>
          <p:cNvSpPr txBox="1"/>
          <p:nvPr/>
        </p:nvSpPr>
        <p:spPr>
          <a:xfrm>
            <a:off x="497125" y="3759225"/>
            <a:ext cx="950700" cy="408000"/>
          </a:xfrm>
          <a:prstGeom prst="rect">
            <a:avLst/>
          </a:prstGeom>
          <a:noFill/>
          <a:ln>
            <a:noFill/>
          </a:ln>
        </p:spPr>
        <p:txBody>
          <a:bodyPr lIns="91425" tIns="91425" rIns="91425" bIns="91425" anchor="t" anchorCtr="0">
            <a:noAutofit/>
          </a:bodyPr>
          <a:lstStyle/>
          <a:p>
            <a:pPr lvl="0" rtl="0">
              <a:spcBef>
                <a:spcPts val="0"/>
              </a:spcBef>
              <a:buNone/>
            </a:pPr>
            <a:r>
              <a:rPr lang="en"/>
              <a:t>SD Card</a:t>
            </a:r>
          </a:p>
        </p:txBody>
      </p:sp>
      <p:cxnSp>
        <p:nvCxnSpPr>
          <p:cNvPr id="186" name="Shape 186"/>
          <p:cNvCxnSpPr>
            <a:endCxn id="185" idx="3"/>
          </p:cNvCxnSpPr>
          <p:nvPr/>
        </p:nvCxnSpPr>
        <p:spPr>
          <a:xfrm flipH="1">
            <a:off x="1447825" y="3917025"/>
            <a:ext cx="883200" cy="46200"/>
          </a:xfrm>
          <a:prstGeom prst="straightConnector1">
            <a:avLst/>
          </a:prstGeom>
          <a:noFill/>
          <a:ln w="9525" cap="flat" cmpd="sng">
            <a:solidFill>
              <a:schemeClr val="dk2"/>
            </a:solidFill>
            <a:prstDash val="solid"/>
            <a:round/>
            <a:headEnd type="none" w="lg" len="lg"/>
            <a:tailEnd type="triangle" w="lg" len="lg"/>
          </a:ln>
        </p:spPr>
      </p:cxnSp>
      <p:cxnSp>
        <p:nvCxnSpPr>
          <p:cNvPr id="187" name="Shape 187"/>
          <p:cNvCxnSpPr/>
          <p:nvPr/>
        </p:nvCxnSpPr>
        <p:spPr>
          <a:xfrm rot="10800000">
            <a:off x="1564975" y="4612475"/>
            <a:ext cx="1297800" cy="98100"/>
          </a:xfrm>
          <a:prstGeom prst="straightConnector1">
            <a:avLst/>
          </a:prstGeom>
          <a:noFill/>
          <a:ln w="9525" cap="flat" cmpd="sng">
            <a:solidFill>
              <a:schemeClr val="dk2"/>
            </a:solidFill>
            <a:prstDash val="solid"/>
            <a:round/>
            <a:headEnd type="none" w="lg" len="lg"/>
            <a:tailEnd type="triangle" w="lg" len="lg"/>
          </a:ln>
        </p:spPr>
      </p:cxnSp>
      <p:sp>
        <p:nvSpPr>
          <p:cNvPr id="188" name="Shape 188"/>
          <p:cNvSpPr txBox="1"/>
          <p:nvPr/>
        </p:nvSpPr>
        <p:spPr>
          <a:xfrm>
            <a:off x="861825" y="4505225"/>
            <a:ext cx="730800" cy="572700"/>
          </a:xfrm>
          <a:prstGeom prst="rect">
            <a:avLst/>
          </a:prstGeom>
          <a:noFill/>
          <a:ln>
            <a:noFill/>
          </a:ln>
        </p:spPr>
        <p:txBody>
          <a:bodyPr lIns="91425" tIns="91425" rIns="91425" bIns="91425" anchor="t" anchorCtr="0">
            <a:noAutofit/>
          </a:bodyPr>
          <a:lstStyle/>
          <a:p>
            <a:pPr lvl="0" rtl="0">
              <a:spcBef>
                <a:spcPts val="0"/>
              </a:spcBef>
              <a:buNone/>
            </a:pPr>
            <a:r>
              <a:rPr lang="en" sz="700" b="1">
                <a:solidFill>
                  <a:srgbClr val="FF0000"/>
                </a:solidFill>
              </a:rPr>
              <a:t>Micro USB just for power supply</a:t>
            </a:r>
          </a:p>
        </p:txBody>
      </p:sp>
      <p:cxnSp>
        <p:nvCxnSpPr>
          <p:cNvPr id="189" name="Shape 189"/>
          <p:cNvCxnSpPr>
            <a:endCxn id="190" idx="1"/>
          </p:cNvCxnSpPr>
          <p:nvPr/>
        </p:nvCxnSpPr>
        <p:spPr>
          <a:xfrm rot="10800000" flipH="1">
            <a:off x="6660475" y="3195412"/>
            <a:ext cx="639600" cy="930000"/>
          </a:xfrm>
          <a:prstGeom prst="straightConnector1">
            <a:avLst/>
          </a:prstGeom>
          <a:noFill/>
          <a:ln w="9525" cap="flat" cmpd="sng">
            <a:solidFill>
              <a:schemeClr val="dk2"/>
            </a:solidFill>
            <a:prstDash val="solid"/>
            <a:round/>
            <a:headEnd type="none" w="lg" len="lg"/>
            <a:tailEnd type="triangle" w="lg" len="lg"/>
          </a:ln>
        </p:spPr>
      </p:cxnSp>
      <p:sp>
        <p:nvSpPr>
          <p:cNvPr id="190" name="Shape 190"/>
          <p:cNvSpPr txBox="1"/>
          <p:nvPr/>
        </p:nvSpPr>
        <p:spPr>
          <a:xfrm>
            <a:off x="7300075" y="3038212"/>
            <a:ext cx="1297800" cy="3144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10/100 Ethernet</a:t>
            </a:r>
          </a:p>
        </p:txBody>
      </p:sp>
      <p:cxnSp>
        <p:nvCxnSpPr>
          <p:cNvPr id="191" name="Shape 191"/>
          <p:cNvCxnSpPr>
            <a:endCxn id="192" idx="1"/>
          </p:cNvCxnSpPr>
          <p:nvPr/>
        </p:nvCxnSpPr>
        <p:spPr>
          <a:xfrm rot="10800000" flipH="1">
            <a:off x="5543250" y="2761475"/>
            <a:ext cx="2036100" cy="30900"/>
          </a:xfrm>
          <a:prstGeom prst="straightConnector1">
            <a:avLst/>
          </a:prstGeom>
          <a:noFill/>
          <a:ln w="9525" cap="flat" cmpd="sng">
            <a:solidFill>
              <a:schemeClr val="dk2"/>
            </a:solidFill>
            <a:prstDash val="solid"/>
            <a:round/>
            <a:headEnd type="none" w="lg" len="lg"/>
            <a:tailEnd type="triangle" w="lg" len="lg"/>
          </a:ln>
        </p:spPr>
      </p:cxnSp>
      <p:cxnSp>
        <p:nvCxnSpPr>
          <p:cNvPr id="193" name="Shape 193"/>
          <p:cNvCxnSpPr>
            <a:endCxn id="194" idx="1"/>
          </p:cNvCxnSpPr>
          <p:nvPr/>
        </p:nvCxnSpPr>
        <p:spPr>
          <a:xfrm>
            <a:off x="4936650" y="2227012"/>
            <a:ext cx="2642700" cy="84600"/>
          </a:xfrm>
          <a:prstGeom prst="straightConnector1">
            <a:avLst/>
          </a:prstGeom>
          <a:noFill/>
          <a:ln w="9525" cap="flat" cmpd="sng">
            <a:solidFill>
              <a:schemeClr val="dk2"/>
            </a:solidFill>
            <a:prstDash val="solid"/>
            <a:round/>
            <a:headEnd type="none" w="lg" len="lg"/>
            <a:tailEnd type="triangle" w="lg" len="lg"/>
          </a:ln>
        </p:spPr>
      </p:cxnSp>
      <p:sp>
        <p:nvSpPr>
          <p:cNvPr id="192" name="Shape 192"/>
          <p:cNvSpPr txBox="1"/>
          <p:nvPr/>
        </p:nvSpPr>
        <p:spPr>
          <a:xfrm>
            <a:off x="7579350" y="2557475"/>
            <a:ext cx="6807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Audio buzzer</a:t>
            </a:r>
          </a:p>
        </p:txBody>
      </p:sp>
      <p:sp>
        <p:nvSpPr>
          <p:cNvPr id="194" name="Shape 194"/>
          <p:cNvSpPr txBox="1"/>
          <p:nvPr/>
        </p:nvSpPr>
        <p:spPr>
          <a:xfrm>
            <a:off x="7579350" y="2107612"/>
            <a:ext cx="1208100" cy="408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Reset button</a:t>
            </a:r>
          </a:p>
        </p:txBody>
      </p:sp>
      <p:sp>
        <p:nvSpPr>
          <p:cNvPr id="195" name="Shape 195"/>
          <p:cNvSpPr txBox="1"/>
          <p:nvPr/>
        </p:nvSpPr>
        <p:spPr>
          <a:xfrm>
            <a:off x="319990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6" name="Shape 196"/>
          <p:cNvSpPr txBox="1"/>
          <p:nvPr/>
        </p:nvSpPr>
        <p:spPr>
          <a:xfrm>
            <a:off x="3730925"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UART2 RX</a:t>
            </a:r>
          </a:p>
        </p:txBody>
      </p:sp>
      <p:sp>
        <p:nvSpPr>
          <p:cNvPr id="197" name="Shape 197"/>
          <p:cNvSpPr txBox="1"/>
          <p:nvPr/>
        </p:nvSpPr>
        <p:spPr>
          <a:xfrm>
            <a:off x="42892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8" name="Shape 198"/>
          <p:cNvSpPr txBox="1"/>
          <p:nvPr/>
        </p:nvSpPr>
        <p:spPr>
          <a:xfrm>
            <a:off x="4854750" y="1602375"/>
            <a:ext cx="5655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UART3 RX</a:t>
            </a:r>
          </a:p>
        </p:txBody>
      </p:sp>
      <p:sp>
        <p:nvSpPr>
          <p:cNvPr id="199" name="Shape 199"/>
          <p:cNvSpPr txBox="1"/>
          <p:nvPr/>
        </p:nvSpPr>
        <p:spPr>
          <a:xfrm>
            <a:off x="497125" y="18573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sp>
        <p:nvSpPr>
          <p:cNvPr id="200" name="Shape 200"/>
          <p:cNvSpPr txBox="1"/>
          <p:nvPr/>
        </p:nvSpPr>
        <p:spPr>
          <a:xfrm>
            <a:off x="497125" y="207872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1" name="Shape 201"/>
          <p:cNvSpPr txBox="1"/>
          <p:nvPr/>
        </p:nvSpPr>
        <p:spPr>
          <a:xfrm>
            <a:off x="497125" y="2396600"/>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RX-</a:t>
            </a:r>
          </a:p>
        </p:txBody>
      </p:sp>
      <p:sp>
        <p:nvSpPr>
          <p:cNvPr id="202" name="Shape 202"/>
          <p:cNvSpPr txBox="1"/>
          <p:nvPr/>
        </p:nvSpPr>
        <p:spPr>
          <a:xfrm>
            <a:off x="539200" y="2633975"/>
            <a:ext cx="5991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highlight>
                  <a:srgbClr val="FFFF00"/>
                </a:highlight>
              </a:rPr>
              <a:t>RS485 TX-</a:t>
            </a:r>
          </a:p>
        </p:txBody>
      </p:sp>
      <p:cxnSp>
        <p:nvCxnSpPr>
          <p:cNvPr id="203" name="Shape 203"/>
          <p:cNvCxnSpPr>
            <a:endCxn id="195" idx="2"/>
          </p:cNvCxnSpPr>
          <p:nvPr/>
        </p:nvCxnSpPr>
        <p:spPr>
          <a:xfrm rot="10800000">
            <a:off x="3482650" y="1857375"/>
            <a:ext cx="178500" cy="34890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endCxn id="196" idx="2"/>
          </p:cNvCxnSpPr>
          <p:nvPr/>
        </p:nvCxnSpPr>
        <p:spPr>
          <a:xfrm rot="10800000" flipH="1">
            <a:off x="3895475" y="1857375"/>
            <a:ext cx="118200" cy="31440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endCxn id="197" idx="2"/>
          </p:cNvCxnSpPr>
          <p:nvPr/>
        </p:nvCxnSpPr>
        <p:spPr>
          <a:xfrm rot="10800000" flipH="1">
            <a:off x="4178100" y="1857375"/>
            <a:ext cx="393900" cy="51450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endCxn id="198" idx="2"/>
          </p:cNvCxnSpPr>
          <p:nvPr/>
        </p:nvCxnSpPr>
        <p:spPr>
          <a:xfrm rot="10800000" flipH="1">
            <a:off x="4419600" y="1857375"/>
            <a:ext cx="717900" cy="53520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endCxn id="199" idx="3"/>
          </p:cNvCxnSpPr>
          <p:nvPr/>
        </p:nvCxnSpPr>
        <p:spPr>
          <a:xfrm rot="10800000">
            <a:off x="1096225" y="1984875"/>
            <a:ext cx="1868400" cy="78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endCxn id="200" idx="3"/>
          </p:cNvCxnSpPr>
          <p:nvPr/>
        </p:nvCxnSpPr>
        <p:spPr>
          <a:xfrm flipH="1">
            <a:off x="1096225" y="2013325"/>
            <a:ext cx="1992600" cy="19290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endCxn id="201" idx="3"/>
          </p:cNvCxnSpPr>
          <p:nvPr/>
        </p:nvCxnSpPr>
        <p:spPr>
          <a:xfrm flipH="1">
            <a:off x="1096225" y="2102900"/>
            <a:ext cx="1509899" cy="421200"/>
          </a:xfrm>
          <a:prstGeom prst="straightConnector1">
            <a:avLst/>
          </a:prstGeom>
          <a:noFill/>
          <a:ln w="9525" cap="flat" cmpd="sng">
            <a:solidFill>
              <a:schemeClr val="dk2"/>
            </a:solidFill>
            <a:prstDash val="solid"/>
            <a:round/>
            <a:headEnd type="none" w="lg" len="lg"/>
            <a:tailEnd type="triangle" w="lg" len="lg"/>
          </a:ln>
        </p:spPr>
      </p:cxnSp>
      <p:cxnSp>
        <p:nvCxnSpPr>
          <p:cNvPr id="210" name="Shape 210"/>
          <p:cNvCxnSpPr>
            <a:endCxn id="202" idx="3"/>
          </p:cNvCxnSpPr>
          <p:nvPr/>
        </p:nvCxnSpPr>
        <p:spPr>
          <a:xfrm flipH="1">
            <a:off x="1138300" y="2275175"/>
            <a:ext cx="1481700" cy="486300"/>
          </a:xfrm>
          <a:prstGeom prst="straightConnector1">
            <a:avLst/>
          </a:prstGeom>
          <a:noFill/>
          <a:ln w="9525" cap="flat" cmpd="sng">
            <a:solidFill>
              <a:schemeClr val="dk2"/>
            </a:solidFill>
            <a:prstDash val="solid"/>
            <a:round/>
            <a:headEnd type="none" w="lg" len="lg"/>
            <a:tailEnd type="triangle" w="lg" len="lg"/>
          </a:ln>
        </p:spPr>
      </p:cxnSp>
      <p:sp>
        <p:nvSpPr>
          <p:cNvPr id="211" name="Shape 211"/>
          <p:cNvSpPr txBox="1"/>
          <p:nvPr/>
        </p:nvSpPr>
        <p:spPr>
          <a:xfrm>
            <a:off x="3813525"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2" name="Shape 212"/>
          <p:cNvSpPr txBox="1"/>
          <p:nvPr/>
        </p:nvSpPr>
        <p:spPr>
          <a:xfrm>
            <a:off x="43104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ADC Ch1</a:t>
            </a:r>
          </a:p>
        </p:txBody>
      </p:sp>
      <p:sp>
        <p:nvSpPr>
          <p:cNvPr id="213" name="Shape 213"/>
          <p:cNvSpPr txBox="1"/>
          <p:nvPr/>
        </p:nvSpPr>
        <p:spPr>
          <a:xfrm>
            <a:off x="487590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Ch1</a:t>
            </a:r>
          </a:p>
        </p:txBody>
      </p:sp>
      <p:sp>
        <p:nvSpPr>
          <p:cNvPr id="214" name="Shape 214"/>
          <p:cNvSpPr txBox="1"/>
          <p:nvPr/>
        </p:nvSpPr>
        <p:spPr>
          <a:xfrm>
            <a:off x="5366150" y="48519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DAC Ch2</a:t>
            </a:r>
          </a:p>
        </p:txBody>
      </p:sp>
      <p:cxnSp>
        <p:nvCxnSpPr>
          <p:cNvPr id="215" name="Shape 215"/>
          <p:cNvCxnSpPr/>
          <p:nvPr/>
        </p:nvCxnSpPr>
        <p:spPr>
          <a:xfrm flipH="1">
            <a:off x="4109675" y="4667750"/>
            <a:ext cx="275400" cy="260100"/>
          </a:xfrm>
          <a:prstGeom prst="straightConnector1">
            <a:avLst/>
          </a:prstGeom>
          <a:noFill/>
          <a:ln w="9525" cap="flat" cmpd="sng">
            <a:solidFill>
              <a:schemeClr val="dk2"/>
            </a:solidFill>
            <a:prstDash val="solid"/>
            <a:round/>
            <a:headEnd type="none" w="lg" len="lg"/>
            <a:tailEnd type="triangle" w="lg" len="lg"/>
          </a:ln>
        </p:spPr>
      </p:cxnSp>
      <p:cxnSp>
        <p:nvCxnSpPr>
          <p:cNvPr id="216" name="Shape 216"/>
          <p:cNvCxnSpPr/>
          <p:nvPr/>
        </p:nvCxnSpPr>
        <p:spPr>
          <a:xfrm flipH="1">
            <a:off x="4702200" y="4653950"/>
            <a:ext cx="27600" cy="275700"/>
          </a:xfrm>
          <a:prstGeom prst="straightConnector1">
            <a:avLst/>
          </a:prstGeom>
          <a:noFill/>
          <a:ln w="9525" cap="flat" cmpd="sng">
            <a:solidFill>
              <a:schemeClr val="dk2"/>
            </a:solidFill>
            <a:prstDash val="solid"/>
            <a:round/>
            <a:headEnd type="none" w="lg" len="lg"/>
            <a:tailEnd type="triangle" w="lg" len="lg"/>
          </a:ln>
        </p:spPr>
      </p:cxnSp>
      <p:cxnSp>
        <p:nvCxnSpPr>
          <p:cNvPr id="217" name="Shape 217"/>
          <p:cNvCxnSpPr/>
          <p:nvPr/>
        </p:nvCxnSpPr>
        <p:spPr>
          <a:xfrm flipH="1">
            <a:off x="5060750" y="4667750"/>
            <a:ext cx="6900" cy="317100"/>
          </a:xfrm>
          <a:prstGeom prst="straightConnector1">
            <a:avLst/>
          </a:prstGeom>
          <a:noFill/>
          <a:ln w="9525" cap="flat" cmpd="sng">
            <a:solidFill>
              <a:schemeClr val="dk2"/>
            </a:solidFill>
            <a:prstDash val="solid"/>
            <a:round/>
            <a:headEnd type="none" w="lg" len="lg"/>
            <a:tailEnd type="triangle" w="lg" len="lg"/>
          </a:ln>
        </p:spPr>
      </p:cxnSp>
      <p:cxnSp>
        <p:nvCxnSpPr>
          <p:cNvPr id="218" name="Shape 218"/>
          <p:cNvCxnSpPr>
            <a:endCxn id="214" idx="0"/>
          </p:cNvCxnSpPr>
          <p:nvPr/>
        </p:nvCxnSpPr>
        <p:spPr>
          <a:xfrm>
            <a:off x="5391650" y="4619450"/>
            <a:ext cx="236100" cy="232500"/>
          </a:xfrm>
          <a:prstGeom prst="straightConnector1">
            <a:avLst/>
          </a:prstGeom>
          <a:noFill/>
          <a:ln w="9525" cap="flat" cmpd="sng">
            <a:solidFill>
              <a:schemeClr val="dk2"/>
            </a:solidFill>
            <a:prstDash val="solid"/>
            <a:round/>
            <a:headEnd type="none" w="lg" len="lg"/>
            <a:tailEnd type="triangle" w="lg" len="lg"/>
          </a:ln>
        </p:spPr>
      </p:cxnSp>
      <p:sp>
        <p:nvSpPr>
          <p:cNvPr id="219" name="Shape 219"/>
          <p:cNvSpPr txBox="1"/>
          <p:nvPr/>
        </p:nvSpPr>
        <p:spPr>
          <a:xfrm>
            <a:off x="1589575" y="3281850"/>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SDA</a:t>
            </a:r>
          </a:p>
        </p:txBody>
      </p:sp>
      <p:sp>
        <p:nvSpPr>
          <p:cNvPr id="220" name="Shape 220"/>
          <p:cNvSpPr txBox="1"/>
          <p:nvPr/>
        </p:nvSpPr>
        <p:spPr>
          <a:xfrm>
            <a:off x="1617187" y="3522775"/>
            <a:ext cx="523200" cy="255000"/>
          </a:xfrm>
          <a:prstGeom prst="rect">
            <a:avLst/>
          </a:prstGeom>
          <a:noFill/>
          <a:ln>
            <a:noFill/>
          </a:ln>
        </p:spPr>
        <p:txBody>
          <a:bodyPr lIns="91425" tIns="91425" rIns="91425" bIns="91425" anchor="t" anchorCtr="0">
            <a:noAutofit/>
          </a:bodyPr>
          <a:lstStyle/>
          <a:p>
            <a:pPr lvl="0" rtl="0">
              <a:spcBef>
                <a:spcPts val="0"/>
              </a:spcBef>
              <a:buNone/>
            </a:pPr>
            <a:r>
              <a:rPr lang="en" sz="600" b="1">
                <a:solidFill>
                  <a:srgbClr val="FF0000"/>
                </a:solidFill>
              </a:rPr>
              <a:t>I2C SCL</a:t>
            </a:r>
          </a:p>
        </p:txBody>
      </p:sp>
      <p:cxnSp>
        <p:nvCxnSpPr>
          <p:cNvPr id="221" name="Shape 221"/>
          <p:cNvCxnSpPr/>
          <p:nvPr/>
        </p:nvCxnSpPr>
        <p:spPr>
          <a:xfrm rot="10800000">
            <a:off x="1992700" y="3426650"/>
            <a:ext cx="1840800" cy="475800"/>
          </a:xfrm>
          <a:prstGeom prst="straightConnector1">
            <a:avLst/>
          </a:prstGeom>
          <a:noFill/>
          <a:ln w="9525" cap="flat" cmpd="sng">
            <a:solidFill>
              <a:schemeClr val="dk2"/>
            </a:solidFill>
            <a:prstDash val="solid"/>
            <a:round/>
            <a:headEnd type="none" w="lg" len="lg"/>
            <a:tailEnd type="triangle" w="lg" len="lg"/>
          </a:ln>
        </p:spPr>
      </p:cxnSp>
      <p:cxnSp>
        <p:nvCxnSpPr>
          <p:cNvPr id="222" name="Shape 222"/>
          <p:cNvCxnSpPr>
            <a:endCxn id="220" idx="3"/>
          </p:cNvCxnSpPr>
          <p:nvPr/>
        </p:nvCxnSpPr>
        <p:spPr>
          <a:xfrm rot="10800000">
            <a:off x="2140387" y="3650275"/>
            <a:ext cx="1762200" cy="459000"/>
          </a:xfrm>
          <a:prstGeom prst="straightConnector1">
            <a:avLst/>
          </a:prstGeom>
          <a:noFill/>
          <a:ln w="9525" cap="flat" cmpd="sng">
            <a:solidFill>
              <a:schemeClr val="dk2"/>
            </a:solidFill>
            <a:prstDash val="solid"/>
            <a:round/>
            <a:headEnd type="none" w="lg" len="lg"/>
            <a:tailEnd type="triangle" w="lg" len="lg"/>
          </a:ln>
        </p:spPr>
      </p:cxnSp>
      <p:cxnSp>
        <p:nvCxnSpPr>
          <p:cNvPr id="223" name="Shape 223"/>
          <p:cNvCxnSpPr/>
          <p:nvPr/>
        </p:nvCxnSpPr>
        <p:spPr>
          <a:xfrm>
            <a:off x="4061025" y="4516075"/>
            <a:ext cx="3419700" cy="103500"/>
          </a:xfrm>
          <a:prstGeom prst="straightConnector1">
            <a:avLst/>
          </a:prstGeom>
          <a:noFill/>
          <a:ln w="28575" cap="flat" cmpd="sng">
            <a:solidFill>
              <a:srgbClr val="00FF00"/>
            </a:solidFill>
            <a:prstDash val="solid"/>
            <a:round/>
            <a:headEnd type="none" w="lg" len="lg"/>
            <a:tailEnd type="triangle" w="lg" len="lg"/>
          </a:ln>
        </p:spPr>
      </p:cxnSp>
      <p:sp>
        <p:nvSpPr>
          <p:cNvPr id="224" name="Shape 224"/>
          <p:cNvSpPr txBox="1"/>
          <p:nvPr/>
        </p:nvSpPr>
        <p:spPr>
          <a:xfrm>
            <a:off x="7534500" y="4410650"/>
            <a:ext cx="950700" cy="667200"/>
          </a:xfrm>
          <a:prstGeom prst="rect">
            <a:avLst/>
          </a:prstGeom>
          <a:noFill/>
          <a:ln>
            <a:noFill/>
          </a:ln>
        </p:spPr>
        <p:txBody>
          <a:bodyPr lIns="91425" tIns="91425" rIns="91425" bIns="91425" anchor="t" anchorCtr="0">
            <a:noAutofit/>
          </a:bodyPr>
          <a:lstStyle/>
          <a:p>
            <a:pPr lvl="0" rtl="0">
              <a:spcBef>
                <a:spcPts val="0"/>
              </a:spcBef>
              <a:buNone/>
            </a:pPr>
            <a:r>
              <a:rPr lang="en" sz="1000">
                <a:solidFill>
                  <a:srgbClr val="FF0000"/>
                </a:solidFill>
                <a:highlight>
                  <a:srgbClr val="FFFF00"/>
                </a:highlight>
              </a:rPr>
              <a:t>I2C Humidity Temperature sensor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First look into GUI</a:t>
            </a:r>
          </a:p>
          <a:p>
            <a:pPr marL="0" marR="0" lvl="0" indent="0" algn="ctr" rtl="0">
              <a:lnSpc>
                <a:spcPct val="100000"/>
              </a:lnSpc>
              <a:spcBef>
                <a:spcPts val="0"/>
              </a:spcBef>
              <a:spcAft>
                <a:spcPts val="0"/>
              </a:spcAft>
              <a:buClr>
                <a:schemeClr val="dk2"/>
              </a:buClr>
              <a:buSzPct val="25000"/>
              <a:buFont typeface="Oswald"/>
              <a:buNone/>
            </a:pPr>
            <a:endParaRPr sz="3000" b="0" i="0" u="none" strike="noStrike" cap="none">
              <a:solidFill>
                <a:schemeClr val="dk2"/>
              </a:solidFill>
              <a:latin typeface="Oswald"/>
              <a:ea typeface="Oswald"/>
              <a:cs typeface="Oswald"/>
              <a:sym typeface="Oswald"/>
            </a:endParaRPr>
          </a:p>
        </p:txBody>
      </p:sp>
      <p:sp>
        <p:nvSpPr>
          <p:cNvPr id="230" name="Shape 230"/>
          <p:cNvSpPr txBox="1">
            <a:spLocks noGrp="1"/>
          </p:cNvSpPr>
          <p:nvPr>
            <p:ph type="body" idx="1"/>
          </p:nvPr>
        </p:nvSpPr>
        <p:spPr>
          <a:xfrm>
            <a:off x="311700" y="1017725"/>
            <a:ext cx="8520600" cy="4060200"/>
          </a:xfrm>
          <a:prstGeom prst="rect">
            <a:avLst/>
          </a:prstGeom>
          <a:noFill/>
          <a:ln>
            <a:noFill/>
          </a:ln>
        </p:spPr>
        <p:txBody>
          <a:bodyPr lIns="91425" tIns="91425" rIns="91425" bIns="91425" anchor="t" anchorCtr="0">
            <a:noAutofit/>
          </a:bodyPr>
          <a:lstStyle/>
          <a:p>
            <a:pPr marR="0" lvl="0" algn="l" rtl="0">
              <a:lnSpc>
                <a:spcPct val="115000"/>
              </a:lnSpc>
              <a:spcBef>
                <a:spcPts val="0"/>
              </a:spcBef>
              <a:spcAft>
                <a:spcPts val="0"/>
              </a:spcAft>
              <a:buNone/>
            </a:pPr>
            <a:r>
              <a:rPr lang="en"/>
              <a:t>This utility can download “C” script code into remote IP device with single mouse click. For example program below turns LED on and off. </a:t>
            </a:r>
          </a:p>
        </p:txBody>
      </p:sp>
      <p:pic>
        <p:nvPicPr>
          <p:cNvPr id="231" name="Shape 231" descr="Screenshot from 2016-10-24 22-44-02.png"/>
          <p:cNvPicPr preferRelativeResize="0"/>
          <p:nvPr/>
        </p:nvPicPr>
        <p:blipFill>
          <a:blip r:embed="rId3">
            <a:alphaModFix/>
          </a:blip>
          <a:stretch>
            <a:fillRect/>
          </a:stretch>
        </p:blipFill>
        <p:spPr>
          <a:xfrm>
            <a:off x="2191375" y="1854324"/>
            <a:ext cx="4647349" cy="322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2"/>
              </a:buClr>
              <a:buSzPct val="36666"/>
              <a:buFont typeface="Arial"/>
              <a:buNone/>
            </a:pPr>
            <a:r>
              <a:rPr lang="en">
                <a:highlight>
                  <a:srgbClr val="FFFF00"/>
                </a:highlight>
              </a:rPr>
              <a:t>DIRECT Push script mode </a:t>
            </a:r>
          </a:p>
        </p:txBody>
      </p:sp>
      <p:sp>
        <p:nvSpPr>
          <p:cNvPr id="237" name="Shape 237"/>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User Edit and push “C” script into RAM via CoAP interface.</a:t>
            </a:r>
          </a:p>
          <a:p>
            <a:pPr marL="457200" lvl="0" indent="-228600" rtl="0">
              <a:spcBef>
                <a:spcPts val="0"/>
              </a:spcBef>
              <a:buAutoNum type="arabicPeriod"/>
            </a:pPr>
            <a:r>
              <a:rPr lang="en"/>
              <a:t>Std user debug printf from “C” script are transported via fast UDP pipe to PC </a:t>
            </a:r>
          </a:p>
          <a:p>
            <a:pPr marL="457200" lvl="0" indent="-228600" rtl="0">
              <a:spcBef>
                <a:spcPts val="0"/>
              </a:spcBef>
              <a:buAutoNum type="arabicPeriod"/>
            </a:pPr>
            <a:r>
              <a:rPr lang="en"/>
              <a:t>TTL UART/RS485 </a:t>
            </a:r>
          </a:p>
          <a:p>
            <a:pPr marL="457200" lvl="0" indent="-228600">
              <a:spcBef>
                <a:spcPts val="0"/>
              </a:spcBef>
              <a:buAutoNum type="arabicPeriod"/>
            </a:pPr>
            <a:r>
              <a:rPr lang="en"/>
              <a:t>Dual 12 bit DAC/ADC for signal capture and signal generator </a:t>
            </a:r>
          </a:p>
        </p:txBody>
      </p:sp>
      <p:sp>
        <p:nvSpPr>
          <p:cNvPr id="238" name="Shape 238"/>
          <p:cNvSpPr/>
          <p:nvPr/>
        </p:nvSpPr>
        <p:spPr>
          <a:xfrm>
            <a:off x="7086600" y="2939374"/>
            <a:ext cx="1744800" cy="1050000"/>
          </a:xfrm>
          <a:prstGeom prst="wedgeEllipseCallout">
            <a:avLst>
              <a:gd name="adj1" fmla="val -81775"/>
              <a:gd name="adj2" fmla="val 16263"/>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000" b="1">
                <a:solidFill>
                  <a:srgbClr val="1155CC"/>
                </a:solidFill>
              </a:rPr>
              <a:t>“C” Script</a:t>
            </a:r>
          </a:p>
          <a:p>
            <a:pPr lvl="0">
              <a:spcBef>
                <a:spcPts val="0"/>
              </a:spcBef>
              <a:buNone/>
            </a:pPr>
            <a:r>
              <a:rPr lang="en" sz="1000" b="1">
                <a:solidFill>
                  <a:srgbClr val="1155CC"/>
                </a:solidFill>
              </a:rPr>
              <a:t>#include&lt;stdio.h&gt;</a:t>
            </a:r>
          </a:p>
        </p:txBody>
      </p:sp>
      <p:pic>
        <p:nvPicPr>
          <p:cNvPr id="239" name="Shape 239"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40" name="Shape 240"/>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Ethernet 10/100 UDP ink</a:t>
            </a:r>
          </a:p>
        </p:txBody>
      </p:sp>
      <p:pic>
        <p:nvPicPr>
          <p:cNvPr id="241" name="Shape 241"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42" name="Shape 242"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43" name="Shape 243"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44" name="Shape 244" descr="router.jpg"/>
          <p:cNvPicPr preferRelativeResize="0"/>
          <p:nvPr/>
        </p:nvPicPr>
        <p:blipFill>
          <a:blip r:embed="rId7">
            <a:alphaModFix/>
          </a:blip>
          <a:stretch>
            <a:fillRect/>
          </a:stretch>
        </p:blipFill>
        <p:spPr>
          <a:xfrm>
            <a:off x="3221412" y="3530187"/>
            <a:ext cx="608025" cy="521475"/>
          </a:xfrm>
          <a:prstGeom prst="rect">
            <a:avLst/>
          </a:prstGeom>
          <a:noFill/>
          <a:ln>
            <a:noFill/>
          </a:ln>
        </p:spPr>
      </p:pic>
      <p:pic>
        <p:nvPicPr>
          <p:cNvPr id="245" name="Shape 245"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46" name="Shape 246"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47" name="Shape 247"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Autonomous Mode</a:t>
            </a:r>
          </a:p>
        </p:txBody>
      </p:sp>
      <p:sp>
        <p:nvSpPr>
          <p:cNvPr id="253" name="Shape 253"/>
          <p:cNvSpPr txBox="1">
            <a:spLocks noGrp="1"/>
          </p:cNvSpPr>
          <p:nvPr>
            <p:ph type="body" idx="1"/>
          </p:nvPr>
        </p:nvSpPr>
        <p:spPr>
          <a:xfrm>
            <a:off x="311700" y="1296050"/>
            <a:ext cx="8520600" cy="3777000"/>
          </a:xfrm>
          <a:prstGeom prst="rect">
            <a:avLst/>
          </a:prstGeom>
        </p:spPr>
        <p:txBody>
          <a:bodyPr lIns="91425" tIns="91425" rIns="91425" bIns="91425" anchor="t" anchorCtr="0">
            <a:noAutofit/>
          </a:bodyPr>
          <a:lstStyle/>
          <a:p>
            <a:pPr marL="457200" lvl="0" indent="-228600" rtl="0">
              <a:spcBef>
                <a:spcPts val="0"/>
              </a:spcBef>
              <a:buAutoNum type="arabicPeriod"/>
            </a:pPr>
            <a:r>
              <a:rPr lang="en"/>
              <a:t>System checks if “</a:t>
            </a:r>
            <a:r>
              <a:rPr lang="en" b="1">
                <a:solidFill>
                  <a:srgbClr val="1155CC"/>
                </a:solidFill>
              </a:rPr>
              <a:t>AUTORUN=1</a:t>
            </a:r>
            <a:r>
              <a:rPr lang="en"/>
              <a:t>” in file </a:t>
            </a:r>
            <a:r>
              <a:rPr lang="en" b="1">
                <a:solidFill>
                  <a:srgbClr val="FF0000"/>
                </a:solidFill>
              </a:rPr>
              <a:t>autoexec.ini</a:t>
            </a:r>
            <a:r>
              <a:rPr lang="en"/>
              <a:t> stored in SD Card, “C” script “</a:t>
            </a:r>
            <a:r>
              <a:rPr lang="en" b="1">
                <a:solidFill>
                  <a:srgbClr val="FF0000"/>
                </a:solidFill>
              </a:rPr>
              <a:t>autoexec.c</a:t>
            </a:r>
            <a:r>
              <a:rPr lang="en"/>
              <a:t>” starts running as soon as device turns on.</a:t>
            </a:r>
          </a:p>
          <a:p>
            <a:pPr marL="457200" lvl="0" indent="-228600" rtl="0">
              <a:spcBef>
                <a:spcPts val="0"/>
              </a:spcBef>
              <a:buAutoNum type="arabicPeriod"/>
            </a:pPr>
            <a:r>
              <a:rPr lang="en"/>
              <a:t>All captured data being saved/Used to/from into SD Card.Active feed back can be part of autoexec.c script.</a:t>
            </a:r>
          </a:p>
        </p:txBody>
      </p:sp>
      <p:sp>
        <p:nvSpPr>
          <p:cNvPr id="254" name="Shape 254"/>
          <p:cNvSpPr/>
          <p:nvPr/>
        </p:nvSpPr>
        <p:spPr>
          <a:xfrm>
            <a:off x="6615450" y="2595525"/>
            <a:ext cx="1744800" cy="1050000"/>
          </a:xfrm>
          <a:prstGeom prst="wedgeEllipseCallout">
            <a:avLst>
              <a:gd name="adj1" fmla="val -54974"/>
              <a:gd name="adj2" fmla="val 52855"/>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000" b="1">
                <a:solidFill>
                  <a:srgbClr val="1155CC"/>
                </a:solidFill>
              </a:rPr>
              <a:t>“C” Script</a:t>
            </a:r>
          </a:p>
          <a:p>
            <a:pPr lvl="0" rtl="0">
              <a:spcBef>
                <a:spcPts val="0"/>
              </a:spcBef>
              <a:buNone/>
            </a:pPr>
            <a:r>
              <a:rPr lang="en" sz="1000" b="1">
                <a:solidFill>
                  <a:srgbClr val="1155CC"/>
                </a:solidFill>
              </a:rPr>
              <a:t>#include&lt;stdio.h&gt;</a:t>
            </a:r>
          </a:p>
        </p:txBody>
      </p:sp>
      <p:pic>
        <p:nvPicPr>
          <p:cNvPr id="255" name="Shape 255" descr="url.jpeg"/>
          <p:cNvPicPr preferRelativeResize="0"/>
          <p:nvPr/>
        </p:nvPicPr>
        <p:blipFill>
          <a:blip r:embed="rId3">
            <a:alphaModFix/>
          </a:blip>
          <a:stretch>
            <a:fillRect/>
          </a:stretch>
        </p:blipFill>
        <p:spPr>
          <a:xfrm>
            <a:off x="4905100" y="3783313"/>
            <a:ext cx="936250" cy="1231874"/>
          </a:xfrm>
          <a:prstGeom prst="rect">
            <a:avLst/>
          </a:prstGeom>
          <a:noFill/>
          <a:ln>
            <a:noFill/>
          </a:ln>
        </p:spPr>
      </p:pic>
      <p:sp>
        <p:nvSpPr>
          <p:cNvPr id="256" name="Shape 256"/>
          <p:cNvSpPr/>
          <p:nvPr/>
        </p:nvSpPr>
        <p:spPr>
          <a:xfrm>
            <a:off x="1918450" y="4200800"/>
            <a:ext cx="2877600" cy="396900"/>
          </a:xfrm>
          <a:prstGeom prst="lef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   Ethernet 10/100 UDP ink</a:t>
            </a:r>
          </a:p>
        </p:txBody>
      </p:sp>
      <p:pic>
        <p:nvPicPr>
          <p:cNvPr id="257" name="Shape 257" descr="k.jpg"/>
          <p:cNvPicPr preferRelativeResize="0"/>
          <p:nvPr/>
        </p:nvPicPr>
        <p:blipFill>
          <a:blip r:embed="rId4">
            <a:alphaModFix/>
          </a:blip>
          <a:stretch>
            <a:fillRect/>
          </a:stretch>
        </p:blipFill>
        <p:spPr>
          <a:xfrm>
            <a:off x="5581650" y="3382999"/>
            <a:ext cx="936250" cy="611924"/>
          </a:xfrm>
          <a:prstGeom prst="rect">
            <a:avLst/>
          </a:prstGeom>
          <a:noFill/>
          <a:ln>
            <a:noFill/>
          </a:ln>
        </p:spPr>
      </p:pic>
      <p:pic>
        <p:nvPicPr>
          <p:cNvPr id="258" name="Shape 258" descr="Cartoon-of-person-at-computer.jpg"/>
          <p:cNvPicPr preferRelativeResize="0"/>
          <p:nvPr/>
        </p:nvPicPr>
        <p:blipFill>
          <a:blip r:embed="rId5">
            <a:alphaModFix/>
          </a:blip>
          <a:stretch>
            <a:fillRect/>
          </a:stretch>
        </p:blipFill>
        <p:spPr>
          <a:xfrm>
            <a:off x="311697" y="3473100"/>
            <a:ext cx="1497700" cy="1535901"/>
          </a:xfrm>
          <a:prstGeom prst="rect">
            <a:avLst/>
          </a:prstGeom>
          <a:noFill/>
          <a:ln>
            <a:noFill/>
          </a:ln>
        </p:spPr>
      </p:pic>
      <p:pic>
        <p:nvPicPr>
          <p:cNvPr id="259" name="Shape 259" descr="n.jpg"/>
          <p:cNvPicPr preferRelativeResize="0"/>
          <p:nvPr/>
        </p:nvPicPr>
        <p:blipFill>
          <a:blip r:embed="rId6">
            <a:alphaModFix/>
          </a:blip>
          <a:stretch>
            <a:fillRect/>
          </a:stretch>
        </p:blipFill>
        <p:spPr>
          <a:xfrm>
            <a:off x="6115250" y="4042587"/>
            <a:ext cx="500200" cy="396900"/>
          </a:xfrm>
          <a:prstGeom prst="rect">
            <a:avLst/>
          </a:prstGeom>
          <a:noFill/>
          <a:ln>
            <a:noFill/>
          </a:ln>
        </p:spPr>
      </p:pic>
      <p:pic>
        <p:nvPicPr>
          <p:cNvPr id="260" name="Shape 260" descr="router.jpg"/>
          <p:cNvPicPr preferRelativeResize="0"/>
          <p:nvPr/>
        </p:nvPicPr>
        <p:blipFill>
          <a:blip r:embed="rId7">
            <a:alphaModFix/>
          </a:blip>
          <a:stretch>
            <a:fillRect/>
          </a:stretch>
        </p:blipFill>
        <p:spPr>
          <a:xfrm>
            <a:off x="3259375" y="3530187"/>
            <a:ext cx="608025" cy="521475"/>
          </a:xfrm>
          <a:prstGeom prst="rect">
            <a:avLst/>
          </a:prstGeom>
          <a:noFill/>
          <a:ln>
            <a:noFill/>
          </a:ln>
        </p:spPr>
      </p:pic>
      <p:pic>
        <p:nvPicPr>
          <p:cNvPr id="261" name="Shape 261" descr="rj45.jpg"/>
          <p:cNvPicPr preferRelativeResize="0"/>
          <p:nvPr/>
        </p:nvPicPr>
        <p:blipFill>
          <a:blip r:embed="rId8">
            <a:alphaModFix/>
          </a:blip>
          <a:stretch>
            <a:fillRect/>
          </a:stretch>
        </p:blipFill>
        <p:spPr>
          <a:xfrm>
            <a:off x="1918450" y="3233912"/>
            <a:ext cx="1231874" cy="910099"/>
          </a:xfrm>
          <a:prstGeom prst="rect">
            <a:avLst/>
          </a:prstGeom>
          <a:noFill/>
          <a:ln>
            <a:noFill/>
          </a:ln>
        </p:spPr>
      </p:pic>
      <p:pic>
        <p:nvPicPr>
          <p:cNvPr id="262" name="Shape 262" descr="rj45.jpg"/>
          <p:cNvPicPr preferRelativeResize="0"/>
          <p:nvPr/>
        </p:nvPicPr>
        <p:blipFill>
          <a:blip r:embed="rId8">
            <a:alphaModFix/>
          </a:blip>
          <a:stretch>
            <a:fillRect/>
          </a:stretch>
        </p:blipFill>
        <p:spPr>
          <a:xfrm>
            <a:off x="3900512" y="3592474"/>
            <a:ext cx="765324" cy="396900"/>
          </a:xfrm>
          <a:prstGeom prst="rect">
            <a:avLst/>
          </a:prstGeom>
          <a:noFill/>
          <a:ln>
            <a:noFill/>
          </a:ln>
        </p:spPr>
      </p:pic>
      <p:pic>
        <p:nvPicPr>
          <p:cNvPr id="263" name="Shape 263" descr="wc.jpeg"/>
          <p:cNvPicPr preferRelativeResize="0"/>
          <p:nvPr/>
        </p:nvPicPr>
        <p:blipFill>
          <a:blip r:embed="rId9">
            <a:alphaModFix/>
          </a:blip>
          <a:stretch>
            <a:fillRect/>
          </a:stretch>
        </p:blipFill>
        <p:spPr>
          <a:xfrm>
            <a:off x="6615453" y="3916807"/>
            <a:ext cx="500200" cy="500218"/>
          </a:xfrm>
          <a:prstGeom prst="rect">
            <a:avLst/>
          </a:prstGeom>
          <a:noFill/>
          <a:ln>
            <a:noFill/>
          </a:ln>
        </p:spPr>
      </p:pic>
      <p:sp>
        <p:nvSpPr>
          <p:cNvPr id="264" name="Shape 264"/>
          <p:cNvSpPr txBox="1"/>
          <p:nvPr/>
        </p:nvSpPr>
        <p:spPr>
          <a:xfrm>
            <a:off x="2865250" y="4515025"/>
            <a:ext cx="984000" cy="396900"/>
          </a:xfrm>
          <a:prstGeom prst="rect">
            <a:avLst/>
          </a:prstGeom>
          <a:noFill/>
          <a:ln>
            <a:noFill/>
          </a:ln>
        </p:spPr>
        <p:txBody>
          <a:bodyPr lIns="91425" tIns="91425" rIns="91425" bIns="91425" anchor="t" anchorCtr="0">
            <a:noAutofit/>
          </a:bodyPr>
          <a:lstStyle/>
          <a:p>
            <a:pPr lvl="0">
              <a:spcBef>
                <a:spcPts val="0"/>
              </a:spcBef>
              <a:buNone/>
            </a:pPr>
            <a:r>
              <a:rPr lang="en" b="1">
                <a:solidFill>
                  <a:schemeClr val="accent4"/>
                </a:solidFill>
              </a:rPr>
              <a:t>Optional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84615"/>
              <a:buFont typeface="Arial"/>
              <a:buNone/>
            </a:pPr>
            <a:r>
              <a:rPr lang="en">
                <a:highlight>
                  <a:srgbClr val="FFFF00"/>
                </a:highlight>
              </a:rPr>
              <a:t>Prerequisites</a:t>
            </a:r>
          </a:p>
          <a:p>
            <a:pPr lvl="0" algn="ctr">
              <a:spcBef>
                <a:spcPts val="0"/>
              </a:spcBef>
              <a:buClr>
                <a:schemeClr val="dk2"/>
              </a:buClr>
              <a:buSzPct val="36666"/>
              <a:buFont typeface="Arial"/>
              <a:buNone/>
            </a:pPr>
            <a:endParaRPr>
              <a:highlight>
                <a:srgbClr val="FFFF00"/>
              </a:highlight>
            </a:endParaRPr>
          </a:p>
        </p:txBody>
      </p:sp>
      <p:sp>
        <p:nvSpPr>
          <p:cNvPr id="270" name="Shape 270"/>
          <p:cNvSpPr txBox="1">
            <a:spLocks noGrp="1"/>
          </p:cNvSpPr>
          <p:nvPr>
            <p:ph type="body" idx="1"/>
          </p:nvPr>
        </p:nvSpPr>
        <p:spPr>
          <a:xfrm>
            <a:off x="311700" y="1017725"/>
            <a:ext cx="8520600" cy="3551100"/>
          </a:xfrm>
          <a:prstGeom prst="rect">
            <a:avLst/>
          </a:prstGeom>
        </p:spPr>
        <p:txBody>
          <a:bodyPr lIns="91425" tIns="91425" rIns="91425" bIns="91425" anchor="t" anchorCtr="0">
            <a:noAutofit/>
          </a:bodyPr>
          <a:lstStyle/>
          <a:p>
            <a:pPr marL="457200" lvl="0" indent="-228600" rtl="0">
              <a:spcBef>
                <a:spcPts val="0"/>
              </a:spcBef>
              <a:buAutoNum type="arabicPeriod"/>
            </a:pPr>
            <a:r>
              <a:rPr lang="en"/>
              <a:t>Ethernet cable </a:t>
            </a:r>
            <a:r>
              <a:rPr lang="en" b="1">
                <a:solidFill>
                  <a:srgbClr val="FF0000"/>
                </a:solidFill>
              </a:rPr>
              <a:t>RJ45</a:t>
            </a:r>
            <a:r>
              <a:rPr lang="en"/>
              <a:t>.</a:t>
            </a:r>
          </a:p>
          <a:p>
            <a:pPr marL="457200" lvl="0" indent="-228600" rtl="0">
              <a:spcBef>
                <a:spcPts val="0"/>
              </a:spcBef>
              <a:buAutoNum type="arabicPeriod"/>
            </a:pPr>
            <a:r>
              <a:rPr lang="en" b="1">
                <a:solidFill>
                  <a:srgbClr val="FF0000"/>
                </a:solidFill>
              </a:rPr>
              <a:t>Micro USB</a:t>
            </a:r>
            <a:r>
              <a:rPr lang="en"/>
              <a:t> power connector (</a:t>
            </a:r>
            <a:r>
              <a:rPr lang="en" b="1">
                <a:solidFill>
                  <a:srgbClr val="3C78D8"/>
                </a:solidFill>
              </a:rPr>
              <a:t>Typical Android phone charger will work</a:t>
            </a:r>
            <a:r>
              <a:rPr lang="en"/>
              <a:t>)</a:t>
            </a:r>
          </a:p>
          <a:p>
            <a:pPr marL="457200" lvl="0" indent="-228600" rtl="0">
              <a:spcBef>
                <a:spcPts val="0"/>
              </a:spcBef>
              <a:buAutoNum type="arabicPeriod"/>
            </a:pPr>
            <a:r>
              <a:rPr lang="en" b="1">
                <a:solidFill>
                  <a:srgbClr val="FF0000"/>
                </a:solidFill>
              </a:rPr>
              <a:t>DHCP server</a:t>
            </a:r>
            <a:r>
              <a:rPr lang="en"/>
              <a:t> where device can get </a:t>
            </a:r>
            <a:r>
              <a:rPr lang="en" b="1">
                <a:solidFill>
                  <a:srgbClr val="1155CC"/>
                </a:solidFill>
              </a:rPr>
              <a:t>iP address</a:t>
            </a:r>
            <a:r>
              <a:rPr lang="en"/>
              <a:t>.</a:t>
            </a:r>
          </a:p>
          <a:p>
            <a:pPr marL="457200" lvl="0" indent="-228600" rtl="0">
              <a:spcBef>
                <a:spcPts val="0"/>
              </a:spcBef>
              <a:buAutoNum type="arabicPeriod"/>
            </a:pPr>
            <a:r>
              <a:rPr lang="en"/>
              <a:t>Network connected Linux/Windows computer with same DHCP server.</a:t>
            </a:r>
          </a:p>
          <a:p>
            <a:pPr marL="457200" lvl="0" indent="-228600" rtl="0">
              <a:spcBef>
                <a:spcPts val="0"/>
              </a:spcBef>
              <a:buAutoNum type="arabicPeriod"/>
            </a:pPr>
            <a:r>
              <a:rPr lang="en"/>
              <a:t>Few connection cable (some small cables are supplied)</a:t>
            </a:r>
          </a:p>
          <a:p>
            <a:pPr lvl="0" rtl="0">
              <a:spcBef>
                <a:spcPts val="0"/>
              </a:spcBef>
              <a:buNone/>
            </a:pPr>
            <a:r>
              <a:rPr lang="en"/>
              <a:t> Open box and connect to USB cable, one LED should turn On as soon as power is applied. Connect ethernet cable to router and hardware. Start Linux/Windows computer and launch following GUI application. </a:t>
            </a:r>
            <a:r>
              <a:rPr lang="en" b="1">
                <a:solidFill>
                  <a:srgbClr val="FF0000"/>
                </a:solidFill>
              </a:rPr>
              <a:t>Device broadcasts its IP address</a:t>
            </a:r>
            <a:r>
              <a:rPr lang="en"/>
              <a:t> once every </a:t>
            </a:r>
            <a:r>
              <a:rPr lang="en" b="1">
                <a:solidFill>
                  <a:srgbClr val="FF0000"/>
                </a:solidFill>
              </a:rPr>
              <a:t>5 seconds</a:t>
            </a:r>
            <a:r>
              <a:rPr lang="en"/>
              <a:t>. PC application captures broadcast packet and autoconnect.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How to I run first autonomous mode data logger</a:t>
            </a:r>
          </a:p>
        </p:txBody>
      </p:sp>
      <p:sp>
        <p:nvSpPr>
          <p:cNvPr id="276" name="Shape 276"/>
          <p:cNvSpPr txBox="1">
            <a:spLocks noGrp="1"/>
          </p:cNvSpPr>
          <p:nvPr>
            <p:ph type="body" idx="1"/>
          </p:nvPr>
        </p:nvSpPr>
        <p:spPr>
          <a:xfrm>
            <a:off x="311700" y="1234075"/>
            <a:ext cx="8520600" cy="3768900"/>
          </a:xfrm>
          <a:prstGeom prst="rect">
            <a:avLst/>
          </a:prstGeom>
        </p:spPr>
        <p:txBody>
          <a:bodyPr lIns="91425" tIns="91425" rIns="91425" bIns="91425" anchor="t" anchorCtr="0">
            <a:noAutofit/>
          </a:bodyPr>
          <a:lstStyle/>
          <a:p>
            <a:pPr marL="457200" lvl="0" indent="-228600" rtl="0">
              <a:spcBef>
                <a:spcPts val="0"/>
              </a:spcBef>
              <a:buAutoNum type="arabicPeriod"/>
            </a:pPr>
            <a:r>
              <a:rPr lang="en"/>
              <a:t>Set “AUTORUN=1” in autoexec.ini in root of SD Card.</a:t>
            </a:r>
          </a:p>
          <a:p>
            <a:pPr marL="457200" lvl="0" indent="-228600" rtl="0">
              <a:spcBef>
                <a:spcPts val="0"/>
              </a:spcBef>
              <a:buAutoNum type="arabicPeriod"/>
            </a:pPr>
            <a:r>
              <a:rPr lang="en"/>
              <a:t>Create autoexec.c file, it will be blinking LED after power ON</a:t>
            </a:r>
          </a:p>
          <a:p>
            <a:pPr lvl="0" rtl="0">
              <a:spcBef>
                <a:spcPts val="0"/>
              </a:spcBef>
              <a:buNone/>
            </a:pPr>
            <a:endParaRPr sz="1400">
              <a:solidFill>
                <a:srgbClr val="1155CC"/>
              </a:solidFill>
            </a:endParaRPr>
          </a:p>
        </p:txBody>
      </p:sp>
      <p:sp>
        <p:nvSpPr>
          <p:cNvPr id="277" name="Shape 277"/>
          <p:cNvSpPr/>
          <p:nvPr/>
        </p:nvSpPr>
        <p:spPr>
          <a:xfrm>
            <a:off x="5867400" y="2190749"/>
            <a:ext cx="2707900" cy="28122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dirty="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a:t>
            </a:r>
            <a:r>
              <a:rPr lang="en" sz="1200" b="1" dirty="0">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dirty="0">
                <a:solidFill>
                  <a:srgbClr val="1155CC"/>
                </a:solidFill>
                <a:latin typeface="Playfair Display"/>
                <a:ea typeface="Playfair Display"/>
                <a:cs typeface="Playfair Display"/>
                <a:sym typeface="Playfair Display"/>
              </a:rPr>
              <a:t>}</a:t>
            </a:r>
          </a:p>
          <a:p>
            <a:pPr lvl="0" rtl="0">
              <a:spcBef>
                <a:spcPts val="0"/>
              </a:spcBef>
              <a:buNone/>
            </a:pPr>
            <a:endParaRPr dirty="0"/>
          </a:p>
        </p:txBody>
      </p:sp>
      <p:sp>
        <p:nvSpPr>
          <p:cNvPr id="278" name="Shape 278"/>
          <p:cNvSpPr/>
          <p:nvPr/>
        </p:nvSpPr>
        <p:spPr>
          <a:xfrm>
            <a:off x="838199" y="2343149"/>
            <a:ext cx="2646775" cy="2659825"/>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algn="ctr"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79" name="Shape 279"/>
          <p:cNvSpPr/>
          <p:nvPr/>
        </p:nvSpPr>
        <p:spPr>
          <a:xfrm>
            <a:off x="3873300" y="40962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autoexec.c</a:t>
            </a:r>
          </a:p>
        </p:txBody>
      </p:sp>
      <p:sp>
        <p:nvSpPr>
          <p:cNvPr id="280" name="Shape 280"/>
          <p:cNvSpPr/>
          <p:nvPr/>
        </p:nvSpPr>
        <p:spPr>
          <a:xfrm>
            <a:off x="3741125" y="2354250"/>
            <a:ext cx="13608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b="1">
                <a:solidFill>
                  <a:srgbClr val="FF0000"/>
                </a:solidFill>
              </a:rPr>
              <a:t>autoexec.ini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LED (Autonomous mode)</a:t>
            </a:r>
          </a:p>
        </p:txBody>
      </p:sp>
      <p:sp>
        <p:nvSpPr>
          <p:cNvPr id="286" name="Shape 286"/>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87" name="Shape 287"/>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while(1)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288" name="Shape 288"/>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289" name="Shape 289"/>
          <p:cNvSpPr/>
          <p:nvPr/>
        </p:nvSpPr>
        <p:spPr>
          <a:xfrm>
            <a:off x="2201400" y="1562900"/>
            <a:ext cx="1443000" cy="4863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290" name="Shape 290"/>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291" name="Shape 291"/>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This script will cause first led to be on for 100 millisecond and off for 100 millisecond.</a:t>
            </a:r>
          </a:p>
        </p:txBody>
      </p:sp>
      <p:pic>
        <p:nvPicPr>
          <p:cNvPr id="292" name="Shape 292" descr="led2.png"/>
          <p:cNvPicPr preferRelativeResize="0"/>
          <p:nvPr/>
        </p:nvPicPr>
        <p:blipFill>
          <a:blip r:embed="rId3">
            <a:alphaModFix/>
          </a:blip>
          <a:stretch>
            <a:fillRect/>
          </a:stretch>
        </p:blipFill>
        <p:spPr>
          <a:xfrm>
            <a:off x="5689299" y="1881299"/>
            <a:ext cx="2183025" cy="1732549"/>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Hello BUZZER (Autonomous mode)</a:t>
            </a:r>
          </a:p>
        </p:txBody>
      </p:sp>
      <p:sp>
        <p:nvSpPr>
          <p:cNvPr id="298" name="Shape 298"/>
          <p:cNvSpPr txBox="1">
            <a:spLocks noGrp="1"/>
          </p:cNvSpPr>
          <p:nvPr>
            <p:ph type="body" idx="1"/>
          </p:nvPr>
        </p:nvSpPr>
        <p:spPr>
          <a:xfrm>
            <a:off x="311700" y="628475"/>
            <a:ext cx="8520600" cy="4374600"/>
          </a:xfrm>
          <a:prstGeom prst="rect">
            <a:avLst/>
          </a:prstGeom>
        </p:spPr>
        <p:txBody>
          <a:bodyPr lIns="91425" tIns="91425" rIns="91425" bIns="91425" anchor="t" anchorCtr="0">
            <a:noAutofit/>
          </a:bodyPr>
          <a:lstStyle/>
          <a:p>
            <a:pPr lvl="0" rtl="0">
              <a:spcBef>
                <a:spcPts val="0"/>
              </a:spcBef>
              <a:buNone/>
            </a:pPr>
            <a:endParaRPr/>
          </a:p>
          <a:p>
            <a:pPr lvl="0" rtl="0">
              <a:spcBef>
                <a:spcPts val="0"/>
              </a:spcBef>
              <a:buNone/>
            </a:pPr>
            <a:endParaRPr sz="1400">
              <a:solidFill>
                <a:srgbClr val="1155CC"/>
              </a:solidFill>
            </a:endParaRPr>
          </a:p>
        </p:txBody>
      </p:sp>
      <p:sp>
        <p:nvSpPr>
          <p:cNvPr id="299" name="Shape 299"/>
          <p:cNvSpPr/>
          <p:nvPr/>
        </p:nvSpPr>
        <p:spPr>
          <a:xfrm>
            <a:off x="3828675" y="893075"/>
            <a:ext cx="4746600" cy="4110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r>
              <a:rPr lang="en" sz="1200"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led_on(1);</a:t>
            </a:r>
          </a:p>
          <a:p>
            <a:pPr lvl="0" rtl="0">
              <a:lnSpc>
                <a:spcPct val="115000"/>
              </a:lnSpc>
              <a:spcBef>
                <a:spcPts val="0"/>
              </a:spcBef>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led_off(1);</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beep_ms(1000);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a:t>
            </a:r>
          </a:p>
          <a:p>
            <a:pPr lvl="0" rtl="0">
              <a:spcBef>
                <a:spcPts val="0"/>
              </a:spcBef>
              <a:buNone/>
            </a:pPr>
            <a:endParaRPr/>
          </a:p>
        </p:txBody>
      </p:sp>
      <p:sp>
        <p:nvSpPr>
          <p:cNvPr id="300" name="Shape 300"/>
          <p:cNvSpPr/>
          <p:nvPr/>
        </p:nvSpPr>
        <p:spPr>
          <a:xfrm>
            <a:off x="571875" y="810225"/>
            <a:ext cx="1495500" cy="620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AUTORUN=1</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NAME=pixie</a:t>
            </a:r>
          </a:p>
          <a:p>
            <a:pPr lvl="0" rtl="0">
              <a:spcBef>
                <a:spcPts val="0"/>
              </a:spcBef>
              <a:buNone/>
            </a:pPr>
            <a:endParaRPr/>
          </a:p>
        </p:txBody>
      </p:sp>
      <p:sp>
        <p:nvSpPr>
          <p:cNvPr id="301" name="Shape 301"/>
          <p:cNvSpPr/>
          <p:nvPr/>
        </p:nvSpPr>
        <p:spPr>
          <a:xfrm>
            <a:off x="2246975" y="1562900"/>
            <a:ext cx="1397400" cy="5376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autoexec.c</a:t>
            </a:r>
          </a:p>
        </p:txBody>
      </p:sp>
      <p:sp>
        <p:nvSpPr>
          <p:cNvPr id="302" name="Shape 302"/>
          <p:cNvSpPr/>
          <p:nvPr/>
        </p:nvSpPr>
        <p:spPr>
          <a:xfrm>
            <a:off x="2067375" y="845050"/>
            <a:ext cx="1397400" cy="4350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autoexec.ini</a:t>
            </a:r>
          </a:p>
        </p:txBody>
      </p:sp>
      <p:sp>
        <p:nvSpPr>
          <p:cNvPr id="303" name="Shape 303"/>
          <p:cNvSpPr txBox="1"/>
          <p:nvPr/>
        </p:nvSpPr>
        <p:spPr>
          <a:xfrm>
            <a:off x="396925" y="3067900"/>
            <a:ext cx="2877900" cy="1066800"/>
          </a:xfrm>
          <a:prstGeom prst="rect">
            <a:avLst/>
          </a:prstGeom>
          <a:noFill/>
          <a:ln w="19050" cap="flat" cmpd="sng">
            <a:solidFill>
              <a:srgbClr val="000000"/>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a:t>This script will cause first led to be on for 100 millisecond and off for 100 millisecond, followed by a beep sound.</a:t>
            </a:r>
          </a:p>
        </p:txBody>
      </p:sp>
      <p:pic>
        <p:nvPicPr>
          <p:cNvPr id="304" name="Shape 304" descr="led2.png"/>
          <p:cNvPicPr preferRelativeResize="0"/>
          <p:nvPr/>
        </p:nvPicPr>
        <p:blipFill>
          <a:blip r:embed="rId3">
            <a:alphaModFix/>
          </a:blip>
          <a:stretch>
            <a:fillRect/>
          </a:stretch>
        </p:blipFill>
        <p:spPr>
          <a:xfrm>
            <a:off x="6292974" y="1666299"/>
            <a:ext cx="901325" cy="715350"/>
          </a:xfrm>
          <a:prstGeom prst="rect">
            <a:avLst/>
          </a:prstGeom>
          <a:noFill/>
          <a:ln w="19050" cap="flat" cmpd="sng">
            <a:solidFill>
              <a:schemeClr val="dk2"/>
            </a:solidFill>
            <a:prstDash val="solid"/>
            <a:round/>
            <a:headEnd type="none" w="med" len="med"/>
            <a:tailEnd type="none" w="med" len="med"/>
          </a:ln>
        </p:spPr>
      </p:pic>
      <p:pic>
        <p:nvPicPr>
          <p:cNvPr id="305" name="Shape 305" descr="buzzer.jpg"/>
          <p:cNvPicPr preferRelativeResize="0"/>
          <p:nvPr/>
        </p:nvPicPr>
        <p:blipFill>
          <a:blip r:embed="rId4">
            <a:alphaModFix/>
          </a:blip>
          <a:stretch>
            <a:fillRect/>
          </a:stretch>
        </p:blipFill>
        <p:spPr>
          <a:xfrm>
            <a:off x="6292975" y="2504050"/>
            <a:ext cx="901325" cy="901325"/>
          </a:xfrm>
          <a:prstGeom prst="rect">
            <a:avLst/>
          </a:prstGeom>
          <a:noFill/>
          <a:ln w="19050" cap="flat" cmpd="sng">
            <a:solidFill>
              <a:schemeClr val="dk2"/>
            </a:solidFill>
            <a:prstDash val="solid"/>
            <a:round/>
            <a:headEnd type="none" w="med" len="med"/>
            <a:tailEnd type="none" w="med" len="me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Non Intrusive UART Bidirectional Sniffing/Logging</a:t>
            </a:r>
          </a:p>
        </p:txBody>
      </p:sp>
      <p:sp>
        <p:nvSpPr>
          <p:cNvPr id="311" name="Shape 311"/>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Clr>
                <a:schemeClr val="dk2"/>
              </a:buClr>
              <a:buSzPct val="183333"/>
              <a:buFont typeface="Arial"/>
              <a:buNone/>
            </a:pPr>
            <a:endParaRPr sz="600" b="1">
              <a:solidFill>
                <a:srgbClr val="FF0000"/>
              </a:solidFill>
              <a:latin typeface="Arial"/>
              <a:ea typeface="Arial"/>
              <a:cs typeface="Arial"/>
              <a:sym typeface="Arial"/>
            </a:endParaRPr>
          </a:p>
        </p:txBody>
      </p:sp>
      <p:sp>
        <p:nvSpPr>
          <p:cNvPr id="312" name="Shape 312"/>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13" name="Shape 313"/>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RX</a:t>
            </a:r>
          </a:p>
        </p:txBody>
      </p:sp>
      <p:sp>
        <p:nvSpPr>
          <p:cNvPr id="314" name="Shape 314"/>
          <p:cNvSpPr/>
          <p:nvPr/>
        </p:nvSpPr>
        <p:spPr>
          <a:xfrm>
            <a:off x="7265125" y="4037000"/>
            <a:ext cx="1495500" cy="872100"/>
          </a:xfrm>
          <a:prstGeom prst="roundRect">
            <a:avLst>
              <a:gd name="adj" fmla="val 16667"/>
            </a:avLst>
          </a:prstGeom>
          <a:solidFill>
            <a:srgbClr val="F1C23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15" name="Shape 315"/>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UART TX</a:t>
            </a:r>
          </a:p>
        </p:txBody>
      </p:sp>
      <p:sp>
        <p:nvSpPr>
          <p:cNvPr id="316" name="Shape 316"/>
          <p:cNvSpPr/>
          <p:nvPr/>
        </p:nvSpPr>
        <p:spPr>
          <a:xfrm>
            <a:off x="5193625" y="2504600"/>
            <a:ext cx="2385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UART2 Rx       </a:t>
            </a:r>
            <a:r>
              <a:rPr lang="en">
                <a:solidFill>
                  <a:schemeClr val="dk2"/>
                </a:solidFill>
              </a:rPr>
              <a:t>UART3 Rx</a:t>
            </a:r>
          </a:p>
        </p:txBody>
      </p:sp>
      <p:cxnSp>
        <p:nvCxnSpPr>
          <p:cNvPr id="317" name="Shape 317"/>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18" name="Shape 318"/>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19" name="Shape 319"/>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6B26B"/>
              </a:solidFill>
            </a:endParaRPr>
          </a:p>
        </p:txBody>
      </p:sp>
      <p:sp>
        <p:nvSpPr>
          <p:cNvPr id="320" name="Shape 320"/>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0x19 0x12 0xac </a:t>
            </a:r>
            <a:r>
              <a:rPr lang="en" b="1">
                <a:solidFill>
                  <a:schemeClr val="accent4"/>
                </a:solidFill>
                <a:latin typeface="Playfair Display"/>
                <a:ea typeface="Playfair Display"/>
                <a:cs typeface="Playfair Display"/>
                <a:sym typeface="Playfair Display"/>
              </a:rPr>
              <a:t>0x31 0xb2 0x9c</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(HEX)</a:t>
            </a:r>
          </a:p>
          <a:p>
            <a:pPr lvl="0" rtl="0">
              <a:spcBef>
                <a:spcPts val="0"/>
              </a:spcBef>
              <a:buNone/>
            </a:pPr>
            <a:endParaRPr/>
          </a:p>
        </p:txBody>
      </p:sp>
      <p:sp>
        <p:nvSpPr>
          <p:cNvPr id="321" name="Shape 321"/>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(UART2 Red Rx,UART3 Green Rx)</a:t>
            </a:r>
          </a:p>
          <a:p>
            <a:pPr lvl="0" rtl="0">
              <a:spcBef>
                <a:spcPts val="0"/>
              </a:spcBef>
              <a:buNone/>
            </a:pPr>
            <a:endParaRPr/>
          </a:p>
        </p:txBody>
      </p:sp>
      <p:sp>
        <p:nvSpPr>
          <p:cNvPr id="322" name="Shape 322"/>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Clr>
                <a:schemeClr val="dk2"/>
              </a:buClr>
              <a:buSzPct val="183333"/>
              <a:buFont typeface="Arial"/>
              <a:buNone/>
            </a:pPr>
            <a:r>
              <a:rPr lang="en" sz="600" b="1">
                <a:solidFill>
                  <a:srgbClr val="FF0000"/>
                </a:solidFill>
              </a:rPr>
              <a:t>Ethernet Link</a:t>
            </a:r>
          </a:p>
        </p:txBody>
      </p:sp>
      <p:sp>
        <p:nvSpPr>
          <p:cNvPr id="323" name="Shape 323"/>
          <p:cNvSpPr/>
          <p:nvPr/>
        </p:nvSpPr>
        <p:spPr>
          <a:xfrm>
            <a:off x="552225" y="3210950"/>
            <a:ext cx="1860900" cy="1576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THIS IS TESTFROM UART2 RX </a:t>
            </a:r>
            <a:r>
              <a:rPr lang="en" b="1">
                <a:solidFill>
                  <a:schemeClr val="accent4"/>
                </a:solidFill>
                <a:latin typeface="Playfair Display"/>
                <a:ea typeface="Playfair Display"/>
                <a:cs typeface="Playfair Display"/>
                <a:sym typeface="Playfair Display"/>
              </a:rPr>
              <a:t>0UART3 RX CONTENT</a:t>
            </a:r>
          </a:p>
          <a:p>
            <a:pPr lvl="0" rtl="0">
              <a:lnSpc>
                <a:spcPct val="115000"/>
              </a:lnSpc>
              <a:spcBef>
                <a:spcPts val="0"/>
              </a:spcBef>
              <a:buClr>
                <a:schemeClr val="dk2"/>
              </a:buClr>
              <a:buFont typeface="Arial"/>
              <a:buNone/>
            </a:pPr>
            <a:r>
              <a:rPr lang="en" b="1">
                <a:solidFill>
                  <a:schemeClr val="accent4"/>
                </a:solidFill>
                <a:latin typeface="Playfair Display"/>
                <a:ea typeface="Playfair Display"/>
                <a:cs typeface="Playfair Display"/>
                <a:sym typeface="Playfair Display"/>
              </a:rPr>
              <a:t>(ASCII Tex)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1000"/>
                                        <p:tgtEl>
                                          <p:spTgt spid="317"/>
                                        </p:tgtEl>
                                      </p:cBhvr>
                                    </p:animEffect>
                                  </p:childTnLst>
                                </p:cTn>
                              </p:par>
                              <p:par>
                                <p:cTn id="12" presetID="10" presetClass="entr" presetSubtype="0" fill="hold" nodeType="withEffect">
                                  <p:stCondLst>
                                    <p:cond delay="0"/>
                                  </p:stCondLst>
                                  <p:childTnLst>
                                    <p:set>
                                      <p:cBhvr>
                                        <p:cTn id="13" dur="1" fill="hold">
                                          <p:stCondLst>
                                            <p:cond delay="0"/>
                                          </p:stCondLst>
                                        </p:cTn>
                                        <p:tgtEl>
                                          <p:spTgt spid="318"/>
                                        </p:tgtEl>
                                        <p:attrNameLst>
                                          <p:attrName>style.visibility</p:attrName>
                                        </p:attrNameLst>
                                      </p:cBhvr>
                                      <p:to>
                                        <p:strVal val="visible"/>
                                      </p:to>
                                    </p:set>
                                    <p:animEffect transition="in" filter="fade">
                                      <p:cBhvr>
                                        <p:cTn id="14" dur="9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599" cy="1136125"/>
          </a:xfrm>
        </p:spPr>
        <p:txBody>
          <a:bodyPr/>
          <a:lstStyle/>
          <a:p>
            <a:r>
              <a:rPr lang="en-US" sz="2400" dirty="0">
                <a:solidFill>
                  <a:srgbClr val="00B0F0"/>
                </a:solidFill>
              </a:rPr>
              <a:t>Open source GUI https://github.com/vijayandra/logger_v1</a:t>
            </a:r>
          </a:p>
        </p:txBody>
      </p:sp>
      <p:sp>
        <p:nvSpPr>
          <p:cNvPr id="3" name="Text Placeholder 2"/>
          <p:cNvSpPr>
            <a:spLocks noGrp="1"/>
          </p:cNvSpPr>
          <p:nvPr>
            <p:ph type="body" idx="1"/>
          </p:nvPr>
        </p:nvSpPr>
        <p:spPr>
          <a:xfrm>
            <a:off x="311700" y="1657349"/>
            <a:ext cx="8520599" cy="2911525"/>
          </a:xfrm>
        </p:spPr>
        <p:txBody>
          <a:bodyPr/>
          <a:lstStyle/>
          <a:p>
            <a:endParaRPr lang="en-US" dirty="0" smtClean="0"/>
          </a:p>
          <a:p>
            <a:endParaRPr lang="en-US" dirty="0"/>
          </a:p>
          <a:p>
            <a:endParaRPr lang="en-US" dirty="0" smtClean="0"/>
          </a:p>
          <a:p>
            <a:endParaRPr lang="en-US" dirty="0"/>
          </a:p>
          <a:p>
            <a:r>
              <a:rPr lang="en-US" sz="1400" dirty="0" smtClean="0">
                <a:solidFill>
                  <a:srgbClr val="C00000"/>
                </a:solidFill>
              </a:rPr>
              <a:t>Modify according to </a:t>
            </a:r>
            <a:r>
              <a:rPr lang="en-US" sz="1400" dirty="0" smtClean="0">
                <a:solidFill>
                  <a:srgbClr val="C00000"/>
                </a:solidFill>
              </a:rPr>
              <a:t>users own need, we anticipate to start and </a:t>
            </a:r>
            <a:r>
              <a:rPr lang="en-US" sz="1400" dirty="0" smtClean="0">
                <a:solidFill>
                  <a:srgbClr val="C00000"/>
                </a:solidFill>
              </a:rPr>
              <a:t>support for </a:t>
            </a:r>
            <a:r>
              <a:rPr lang="en-US" sz="1400" dirty="0" smtClean="0">
                <a:solidFill>
                  <a:srgbClr val="C00000"/>
                </a:solidFill>
              </a:rPr>
              <a:t>open </a:t>
            </a:r>
            <a:r>
              <a:rPr lang="en-US" sz="1400" dirty="0" smtClean="0">
                <a:solidFill>
                  <a:srgbClr val="C00000"/>
                </a:solidFill>
              </a:rPr>
              <a:t>source </a:t>
            </a:r>
            <a:r>
              <a:rPr lang="en-US" sz="1400" dirty="0" smtClean="0">
                <a:solidFill>
                  <a:srgbClr val="C00000"/>
                </a:solidFill>
              </a:rPr>
              <a:t>Android/MAC application. We encourage user to write own application. You will need </a:t>
            </a:r>
            <a:r>
              <a:rPr lang="en-US" sz="1400" dirty="0" err="1" smtClean="0">
                <a:solidFill>
                  <a:srgbClr val="C00000"/>
                </a:solidFill>
              </a:rPr>
              <a:t>Qt</a:t>
            </a:r>
            <a:r>
              <a:rPr lang="en-US" sz="1400" dirty="0" smtClean="0">
                <a:solidFill>
                  <a:srgbClr val="C00000"/>
                </a:solidFill>
              </a:rPr>
              <a:t> and </a:t>
            </a:r>
            <a:r>
              <a:rPr lang="en-US" sz="1400" dirty="0" err="1" smtClean="0">
                <a:solidFill>
                  <a:srgbClr val="C00000"/>
                </a:solidFill>
              </a:rPr>
              <a:t>CoAP</a:t>
            </a:r>
            <a:r>
              <a:rPr lang="en-US" sz="1400" smtClean="0">
                <a:solidFill>
                  <a:srgbClr val="C00000"/>
                </a:solidFill>
              </a:rPr>
              <a:t> framework. </a:t>
            </a:r>
            <a:endParaRPr lang="en-US" sz="1400" dirty="0">
              <a:solidFill>
                <a:srgbClr val="C00000"/>
              </a:solidFill>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84955"/>
            <a:ext cx="2748208"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57350"/>
            <a:ext cx="2791496" cy="1780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413" y="1684955"/>
            <a:ext cx="2748209"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743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Flexible Analog Logging</a:t>
            </a:r>
          </a:p>
        </p:txBody>
      </p:sp>
      <p:sp>
        <p:nvSpPr>
          <p:cNvPr id="329" name="Shape 329"/>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30" name="Shape 330"/>
          <p:cNvSpPr/>
          <p:nvPr/>
        </p:nvSpPr>
        <p:spPr>
          <a:xfrm>
            <a:off x="37990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A</a:t>
            </a:r>
          </a:p>
          <a:p>
            <a:pPr lvl="0" rtl="0">
              <a:spcBef>
                <a:spcPts val="0"/>
              </a:spcBef>
              <a:buNone/>
            </a:pPr>
            <a:endParaRPr/>
          </a:p>
        </p:txBody>
      </p:sp>
      <p:sp>
        <p:nvSpPr>
          <p:cNvPr id="331" name="Shape 331"/>
          <p:cNvSpPr/>
          <p:nvPr/>
        </p:nvSpPr>
        <p:spPr>
          <a:xfrm>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32" name="Shape 332"/>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 B</a:t>
            </a:r>
          </a:p>
          <a:p>
            <a:pPr lvl="0" rtl="0">
              <a:spcBef>
                <a:spcPts val="0"/>
              </a:spcBef>
              <a:buNone/>
            </a:pPr>
            <a:endParaRPr/>
          </a:p>
        </p:txBody>
      </p:sp>
      <p:sp>
        <p:nvSpPr>
          <p:cNvPr id="333" name="Shape 333"/>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34" name="Shape 334"/>
          <p:cNvSpPr/>
          <p:nvPr/>
        </p:nvSpPr>
        <p:spPr>
          <a:xfrm>
            <a:off x="5090100" y="2553050"/>
            <a:ext cx="2778600" cy="11013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Analog Ch1       </a:t>
            </a:r>
            <a:r>
              <a:rPr lang="en">
                <a:solidFill>
                  <a:schemeClr val="dk2"/>
                </a:solidFill>
              </a:rPr>
              <a:t>Analog Ch2</a:t>
            </a:r>
          </a:p>
        </p:txBody>
      </p:sp>
      <p:cxnSp>
        <p:nvCxnSpPr>
          <p:cNvPr id="335" name="Shape 335"/>
          <p:cNvCxnSpPr/>
          <p:nvPr/>
        </p:nvCxnSpPr>
        <p:spPr>
          <a:xfrm rot="10800000">
            <a:off x="6019150" y="3654350"/>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36" name="Shape 336"/>
          <p:cNvCxnSpPr/>
          <p:nvPr/>
        </p:nvCxnSpPr>
        <p:spPr>
          <a:xfrm rot="10800000" flipH="1">
            <a:off x="6998600" y="36543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37" name="Shape 337"/>
          <p:cNvSpPr/>
          <p:nvPr/>
        </p:nvSpPr>
        <p:spPr>
          <a:xfrm flipH="1">
            <a:off x="3035650" y="1680662"/>
            <a:ext cx="3444300" cy="7785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38" name="Shape 338"/>
          <p:cNvSpPr/>
          <p:nvPr/>
        </p:nvSpPr>
        <p:spPr>
          <a:xfrm>
            <a:off x="552225" y="1684600"/>
            <a:ext cx="1860900" cy="1367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CC0000"/>
                </a:solidFill>
                <a:latin typeface="Playfair Display"/>
                <a:ea typeface="Playfair Display"/>
                <a:cs typeface="Playfair Display"/>
                <a:sym typeface="Playfair Display"/>
              </a:rPr>
              <a:t>1.0f 1.1f </a:t>
            </a:r>
            <a:r>
              <a:rPr lang="en" b="1">
                <a:solidFill>
                  <a:schemeClr val="accent4"/>
                </a:solidFill>
                <a:latin typeface="Playfair Display"/>
                <a:ea typeface="Playfair Display"/>
                <a:cs typeface="Playfair Display"/>
                <a:sym typeface="Playfair Display"/>
              </a:rPr>
              <a:t>0.123f 1.30f</a:t>
            </a:r>
          </a:p>
          <a:p>
            <a:pPr lvl="0" rtl="0">
              <a:spcBef>
                <a:spcPts val="0"/>
              </a:spcBef>
              <a:buNone/>
            </a:pPr>
            <a:endParaRPr/>
          </a:p>
        </p:txBody>
      </p:sp>
      <p:sp>
        <p:nvSpPr>
          <p:cNvPr id="339" name="Shape 339"/>
          <p:cNvSpPr/>
          <p:nvPr/>
        </p:nvSpPr>
        <p:spPr>
          <a:xfrm>
            <a:off x="504775" y="711525"/>
            <a:ext cx="2778600" cy="9237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Single Richtextbox Ouput color (Analog 1MHZ Sampling, 12 Bit)</a:t>
            </a:r>
          </a:p>
          <a:p>
            <a:pPr lvl="0" rtl="0">
              <a:spcBef>
                <a:spcPts val="0"/>
              </a:spcBef>
              <a:buNone/>
            </a:pPr>
            <a:endParaRPr/>
          </a:p>
        </p:txBody>
      </p:sp>
      <p:sp>
        <p:nvSpPr>
          <p:cNvPr id="340" name="Shape 340"/>
          <p:cNvSpPr/>
          <p:nvPr/>
        </p:nvSpPr>
        <p:spPr>
          <a:xfrm>
            <a:off x="6676000" y="1794250"/>
            <a:ext cx="903225" cy="6619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600" b="1">
                <a:solidFill>
                  <a:srgbClr val="FF0000"/>
                </a:solidFill>
              </a:rPr>
              <a:t>Ethernet 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000"/>
                                        <p:tgtEl>
                                          <p:spTgt spid="33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1000"/>
                                        <p:tgtEl>
                                          <p:spTgt spid="335"/>
                                        </p:tgtEl>
                                      </p:cBhvr>
                                    </p:animEffect>
                                  </p:childTnLst>
                                </p:cTn>
                              </p:par>
                              <p:par>
                                <p:cTn id="12" presetID="10" presetClass="entr" presetSubtype="0" fill="hold" nodeType="withEffect">
                                  <p:stCondLst>
                                    <p:cond delay="0"/>
                                  </p:stCondLst>
                                  <p:childTnLst>
                                    <p:set>
                                      <p:cBhvr>
                                        <p:cTn id="13" dur="1" fill="hold">
                                          <p:stCondLst>
                                            <p:cond delay="0"/>
                                          </p:stCondLst>
                                        </p:cTn>
                                        <p:tgtEl>
                                          <p:spTgt spid="336"/>
                                        </p:tgtEl>
                                        <p:attrNameLst>
                                          <p:attrName>style.visibility</p:attrName>
                                        </p:attrNameLst>
                                      </p:cBhvr>
                                      <p:to>
                                        <p:strVal val="visible"/>
                                      </p:to>
                                    </p:set>
                                    <p:animEffect transition="in" filter="fade">
                                      <p:cBhvr>
                                        <p:cTn id="14" dur="9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311700" y="89450"/>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Analog Signal Generator</a:t>
            </a:r>
          </a:p>
        </p:txBody>
      </p:sp>
      <p:sp>
        <p:nvSpPr>
          <p:cNvPr id="346" name="Shape 346"/>
          <p:cNvSpPr txBox="1">
            <a:spLocks noGrp="1"/>
          </p:cNvSpPr>
          <p:nvPr>
            <p:ph type="body" idx="1"/>
          </p:nvPr>
        </p:nvSpPr>
        <p:spPr>
          <a:xfrm>
            <a:off x="358150" y="662150"/>
            <a:ext cx="8520600" cy="4374600"/>
          </a:xfrm>
          <a:prstGeom prst="rect">
            <a:avLst/>
          </a:prstGeom>
        </p:spPr>
        <p:txBody>
          <a:bodyPr lIns="91425" tIns="91425" rIns="91425" bIns="91425" anchor="t" anchorCtr="0">
            <a:noAutofit/>
          </a:bodyPr>
          <a:lstStyle/>
          <a:p>
            <a:pPr lvl="0" algn="l" rtl="0">
              <a:lnSpc>
                <a:spcPct val="100000"/>
              </a:lnSpc>
              <a:spcBef>
                <a:spcPts val="0"/>
              </a:spcBef>
              <a:spcAft>
                <a:spcPts val="0"/>
              </a:spcAft>
              <a:buNone/>
            </a:pPr>
            <a:endParaRPr sz="600" b="1">
              <a:solidFill>
                <a:srgbClr val="FF0000"/>
              </a:solidFill>
              <a:latin typeface="Arial"/>
              <a:ea typeface="Arial"/>
              <a:cs typeface="Arial"/>
              <a:sym typeface="Arial"/>
            </a:endParaRPr>
          </a:p>
        </p:txBody>
      </p:sp>
      <p:sp>
        <p:nvSpPr>
          <p:cNvPr id="347" name="Shape 347"/>
          <p:cNvSpPr/>
          <p:nvPr/>
        </p:nvSpPr>
        <p:spPr>
          <a:xfrm flipH="1">
            <a:off x="5327775" y="4268900"/>
            <a:ext cx="19041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 )</a:t>
            </a:r>
          </a:p>
        </p:txBody>
      </p:sp>
      <p:sp>
        <p:nvSpPr>
          <p:cNvPr id="348" name="Shape 348"/>
          <p:cNvSpPr/>
          <p:nvPr/>
        </p:nvSpPr>
        <p:spPr>
          <a:xfrm>
            <a:off x="7265125" y="4037000"/>
            <a:ext cx="1495500" cy="872100"/>
          </a:xfrm>
          <a:prstGeom prst="roundRect">
            <a:avLst>
              <a:gd name="adj" fmla="val 16667"/>
            </a:avLst>
          </a:prstGeom>
          <a:solidFill>
            <a:schemeClr val="dk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User Device</a:t>
            </a:r>
          </a:p>
          <a:p>
            <a:pPr lvl="0" rtl="0">
              <a:spcBef>
                <a:spcPts val="0"/>
              </a:spcBef>
              <a:buNone/>
            </a:pPr>
            <a:endParaRPr/>
          </a:p>
        </p:txBody>
      </p:sp>
      <p:sp>
        <p:nvSpPr>
          <p:cNvPr id="349" name="Shape 349"/>
          <p:cNvSpPr/>
          <p:nvPr/>
        </p:nvSpPr>
        <p:spPr>
          <a:xfrm flipH="1">
            <a:off x="5307075" y="4578050"/>
            <a:ext cx="1945500" cy="209700"/>
          </a:xfrm>
          <a:prstGeom prst="lef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600" b="1">
                <a:solidFill>
                  <a:srgbClr val="FF0000"/>
                </a:solidFill>
              </a:rPr>
              <a:t>Analog (Upto 3.3V)</a:t>
            </a:r>
          </a:p>
        </p:txBody>
      </p:sp>
      <p:sp>
        <p:nvSpPr>
          <p:cNvPr id="350" name="Shape 350"/>
          <p:cNvSpPr/>
          <p:nvPr/>
        </p:nvSpPr>
        <p:spPr>
          <a:xfrm>
            <a:off x="5090100" y="2782250"/>
            <a:ext cx="2471700" cy="8721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91666"/>
              <a:buFont typeface="Arial"/>
              <a:buNone/>
            </a:pPr>
            <a:r>
              <a:rPr lang="en" sz="1200" b="1">
                <a:solidFill>
                  <a:srgbClr val="1155CC"/>
                </a:solidFill>
                <a:latin typeface="Playfair Display"/>
                <a:ea typeface="Playfair Display"/>
                <a:cs typeface="Playfair Display"/>
                <a:sym typeface="Playfair Display"/>
              </a:rPr>
              <a:t>SMALL Task Computer Device </a:t>
            </a:r>
          </a:p>
          <a:p>
            <a:pPr lvl="0" rtl="0">
              <a:spcBef>
                <a:spcPts val="0"/>
              </a:spcBef>
              <a:buNone/>
            </a:pPr>
            <a:r>
              <a:rPr lang="en"/>
              <a:t>DAC Ch1       </a:t>
            </a:r>
            <a:r>
              <a:rPr lang="en">
                <a:solidFill>
                  <a:schemeClr val="dk2"/>
                </a:solidFill>
              </a:rPr>
              <a:t>DAC Ch2</a:t>
            </a:r>
          </a:p>
        </p:txBody>
      </p:sp>
      <p:cxnSp>
        <p:nvCxnSpPr>
          <p:cNvPr id="351" name="Shape 351"/>
          <p:cNvCxnSpPr/>
          <p:nvPr/>
        </p:nvCxnSpPr>
        <p:spPr>
          <a:xfrm flipH="1">
            <a:off x="5327775" y="3732275"/>
            <a:ext cx="6900" cy="600000"/>
          </a:xfrm>
          <a:prstGeom prst="straightConnector1">
            <a:avLst/>
          </a:prstGeom>
          <a:noFill/>
          <a:ln w="76200" cap="flat" cmpd="sng">
            <a:solidFill>
              <a:schemeClr val="dk2"/>
            </a:solidFill>
            <a:prstDash val="solid"/>
            <a:round/>
            <a:headEnd type="none" w="lg" len="lg"/>
            <a:tailEnd type="triangle" w="lg" len="lg"/>
          </a:ln>
        </p:spPr>
      </p:cxnSp>
      <p:cxnSp>
        <p:nvCxnSpPr>
          <p:cNvPr id="352" name="Shape 352"/>
          <p:cNvCxnSpPr/>
          <p:nvPr/>
        </p:nvCxnSpPr>
        <p:spPr>
          <a:xfrm>
            <a:off x="5796425" y="3692850"/>
            <a:ext cx="27600" cy="923700"/>
          </a:xfrm>
          <a:prstGeom prst="straightConnector1">
            <a:avLst/>
          </a:prstGeom>
          <a:noFill/>
          <a:ln w="76200" cap="flat" cmpd="sng">
            <a:solidFill>
              <a:schemeClr val="dk2"/>
            </a:solidFill>
            <a:prstDash val="solid"/>
            <a:round/>
            <a:headEnd type="none" w="lg" len="lg"/>
            <a:tailEnd type="triangle" w="lg" len="lg"/>
          </a:ln>
        </p:spPr>
      </p:cxnSp>
      <p:sp>
        <p:nvSpPr>
          <p:cNvPr id="353" name="Shape 353"/>
          <p:cNvSpPr/>
          <p:nvPr/>
        </p:nvSpPr>
        <p:spPr>
          <a:xfrm>
            <a:off x="2095000" y="2742425"/>
            <a:ext cx="2994900" cy="739200"/>
          </a:xfrm>
          <a:prstGeom prst="bentArrow">
            <a:avLst>
              <a:gd name="adj1" fmla="val 25000"/>
              <a:gd name="adj2" fmla="val 29177"/>
              <a:gd name="adj3" fmla="val 25000"/>
              <a:gd name="adj4" fmla="val 43750"/>
            </a:avLst>
          </a:prstGeom>
          <a:solidFill>
            <a:srgbClr val="FFE599"/>
          </a:solidFill>
          <a:ln w="9525" cap="flat" cmpd="sng">
            <a:solidFill>
              <a:srgbClr val="00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6B26B"/>
              </a:solidFill>
            </a:endParaRPr>
          </a:p>
        </p:txBody>
      </p:sp>
      <p:sp>
        <p:nvSpPr>
          <p:cNvPr id="354" name="Shape 354"/>
          <p:cNvSpPr/>
          <p:nvPr/>
        </p:nvSpPr>
        <p:spPr>
          <a:xfrm>
            <a:off x="762001" y="1276351"/>
            <a:ext cx="2895600" cy="99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10.5 Mega samples per second</a:t>
            </a:r>
          </a:p>
          <a:p>
            <a:pPr lvl="0" rtl="0">
              <a:lnSpc>
                <a:spcPct val="115000"/>
              </a:lnSpc>
              <a:spcBef>
                <a:spcPts val="0"/>
              </a:spcBef>
              <a:buClr>
                <a:schemeClr val="dk2"/>
              </a:buClr>
              <a:buFont typeface="Arial"/>
              <a:buNone/>
            </a:pPr>
            <a:r>
              <a:rPr lang="en" b="1" dirty="0">
                <a:solidFill>
                  <a:srgbClr val="1155CC"/>
                </a:solidFill>
                <a:latin typeface="Playfair Display"/>
                <a:ea typeface="Playfair Display"/>
                <a:cs typeface="Playfair Display"/>
                <a:sym typeface="Playfair Display"/>
              </a:rPr>
              <a:t>Direct play of signal from SDIO Card to DAC</a:t>
            </a:r>
          </a:p>
          <a:p>
            <a:pPr lvl="0" rtl="0">
              <a:spcBef>
                <a:spcPts val="0"/>
              </a:spcBef>
              <a:buNone/>
            </a:pPr>
            <a:endParaRPr dirty="0"/>
          </a:p>
        </p:txBody>
      </p:sp>
      <p:sp>
        <p:nvSpPr>
          <p:cNvPr id="355" name="Shape 355"/>
          <p:cNvSpPr/>
          <p:nvPr/>
        </p:nvSpPr>
        <p:spPr>
          <a:xfrm>
            <a:off x="1147500" y="3481625"/>
            <a:ext cx="1945500" cy="11013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b="1">
                <a:solidFill>
                  <a:srgbClr val="FF0000"/>
                </a:solidFill>
              </a:rPr>
              <a:t>Autonomous Start/User Trigger</a:t>
            </a:r>
          </a:p>
        </p:txBody>
      </p:sp>
      <p:sp>
        <p:nvSpPr>
          <p:cNvPr id="356" name="Shape 356"/>
          <p:cNvSpPr/>
          <p:nvPr/>
        </p:nvSpPr>
        <p:spPr>
          <a:xfrm>
            <a:off x="6483900" y="809775"/>
            <a:ext cx="1201200" cy="16632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600" b="1"/>
              <a:t>CSV Text File</a:t>
            </a:r>
          </a:p>
          <a:p>
            <a:pPr lvl="0">
              <a:spcBef>
                <a:spcPts val="0"/>
              </a:spcBef>
              <a:buNone/>
            </a:pPr>
            <a:r>
              <a:rPr lang="en" sz="600" b="1"/>
              <a:t>Ch1,Ch2</a:t>
            </a:r>
          </a:p>
          <a:p>
            <a:pPr lvl="0">
              <a:spcBef>
                <a:spcPts val="0"/>
              </a:spcBef>
              <a:buNone/>
            </a:pPr>
            <a:r>
              <a:rPr lang="en"/>
              <a:t>-------------</a:t>
            </a:r>
          </a:p>
          <a:p>
            <a:pPr lvl="0">
              <a:spcBef>
                <a:spcPts val="0"/>
              </a:spcBef>
              <a:buNone/>
            </a:pPr>
            <a:r>
              <a:rPr lang="en" b="1">
                <a:solidFill>
                  <a:schemeClr val="accent4"/>
                </a:solidFill>
              </a:rPr>
              <a:t>1.23,1.1</a:t>
            </a:r>
          </a:p>
          <a:p>
            <a:pPr lvl="0">
              <a:spcBef>
                <a:spcPts val="0"/>
              </a:spcBef>
              <a:buNone/>
            </a:pPr>
            <a:r>
              <a:rPr lang="en" b="1">
                <a:solidFill>
                  <a:schemeClr val="accent4"/>
                </a:solidFill>
              </a:rPr>
              <a:t>1.20,1.2</a:t>
            </a:r>
          </a:p>
          <a:p>
            <a:pPr lvl="0">
              <a:spcBef>
                <a:spcPts val="0"/>
              </a:spcBef>
              <a:buNone/>
            </a:pPr>
            <a:r>
              <a:rPr lang="en" b="1">
                <a:solidFill>
                  <a:schemeClr val="accent4"/>
                </a:solidFill>
              </a:rPr>
              <a:t>3.10,2.2</a:t>
            </a:r>
          </a:p>
          <a:p>
            <a:pPr lvl="0">
              <a:spcBef>
                <a:spcPts val="0"/>
              </a:spcBef>
              <a:buNone/>
            </a:pPr>
            <a:endParaRPr/>
          </a:p>
        </p:txBody>
      </p:sp>
      <p:sp>
        <p:nvSpPr>
          <p:cNvPr id="357" name="Shape 357"/>
          <p:cNvSpPr/>
          <p:nvPr/>
        </p:nvSpPr>
        <p:spPr>
          <a:xfrm rot="-5400000" flipH="1">
            <a:off x="5359850" y="1656650"/>
            <a:ext cx="916200" cy="1301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 name="Shape 358"/>
          <p:cNvSpPr/>
          <p:nvPr/>
        </p:nvSpPr>
        <p:spPr>
          <a:xfrm>
            <a:off x="7723500" y="748150"/>
            <a:ext cx="1108800" cy="1216600"/>
          </a:xfrm>
          <a:prstGeom prst="flowChartPunchedTap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l" rtl="0">
              <a:spcBef>
                <a:spcPts val="0"/>
              </a:spcBef>
              <a:buNone/>
            </a:pPr>
            <a:r>
              <a:rPr lang="en" sz="1200" b="1">
                <a:solidFill>
                  <a:srgbClr val="FF0000"/>
                </a:solidFill>
              </a:rPr>
              <a:t>Onboard SDIO Card(FAT32)</a:t>
            </a:r>
          </a:p>
        </p:txBody>
      </p:sp>
      <p:pic>
        <p:nvPicPr>
          <p:cNvPr id="359" name="Shape 359" descr="sig.png"/>
          <p:cNvPicPr preferRelativeResize="0"/>
          <p:nvPr/>
        </p:nvPicPr>
        <p:blipFill>
          <a:blip r:embed="rId3">
            <a:alphaModFix/>
          </a:blip>
          <a:stretch>
            <a:fillRect/>
          </a:stretch>
        </p:blipFill>
        <p:spPr>
          <a:xfrm>
            <a:off x="4251275" y="4141100"/>
            <a:ext cx="967350" cy="818900"/>
          </a:xfrm>
          <a:prstGeom prst="rect">
            <a:avLst/>
          </a:prstGeom>
          <a:noFill/>
          <a:ln>
            <a:noFill/>
          </a:ln>
        </p:spPr>
      </p:pic>
      <p:pic>
        <p:nvPicPr>
          <p:cNvPr id="360" name="Shape 360" descr="sig.png"/>
          <p:cNvPicPr preferRelativeResize="0"/>
          <p:nvPr/>
        </p:nvPicPr>
        <p:blipFill>
          <a:blip r:embed="rId3">
            <a:alphaModFix/>
          </a:blip>
          <a:stretch>
            <a:fillRect/>
          </a:stretch>
        </p:blipFill>
        <p:spPr>
          <a:xfrm>
            <a:off x="5501175" y="896050"/>
            <a:ext cx="967350" cy="81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1000"/>
                                        <p:tgtEl>
                                          <p:spTgt spid="3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51"/>
                                        </p:tgtEl>
                                        <p:attrNameLst>
                                          <p:attrName>style.visibility</p:attrName>
                                        </p:attrNameLst>
                                      </p:cBhvr>
                                      <p:to>
                                        <p:strVal val="visible"/>
                                      </p:to>
                                    </p:set>
                                    <p:animEffect transition="in" filter="fade">
                                      <p:cBhvr>
                                        <p:cTn id="11" dur="1000"/>
                                        <p:tgtEl>
                                          <p:spTgt spid="351"/>
                                        </p:tgtEl>
                                      </p:cBhvr>
                                    </p:animEffect>
                                  </p:childTnLst>
                                </p:cTn>
                              </p:par>
                              <p:par>
                                <p:cTn id="12" presetID="10" presetClass="entr" presetSubtype="0" fill="hold" nodeType="withEffect">
                                  <p:stCondLst>
                                    <p:cond delay="0"/>
                                  </p:stCondLst>
                                  <p:childTnLst>
                                    <p:set>
                                      <p:cBhvr>
                                        <p:cTn id="13" dur="1" fill="hold">
                                          <p:stCondLst>
                                            <p:cond delay="0"/>
                                          </p:stCondLst>
                                        </p:cTn>
                                        <p:tgtEl>
                                          <p:spTgt spid="352"/>
                                        </p:tgtEl>
                                        <p:attrNameLst>
                                          <p:attrName>style.visibility</p:attrName>
                                        </p:attrNameLst>
                                      </p:cBhvr>
                                      <p:to>
                                        <p:strVal val="visible"/>
                                      </p:to>
                                    </p:set>
                                    <p:animEffect transition="in" filter="fade">
                                      <p:cBhvr>
                                        <p:cTn id="14" dur="9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Sample “C” Script diff purpose (Generating signal,CSV)</a:t>
            </a:r>
          </a:p>
        </p:txBody>
      </p:sp>
      <p:sp>
        <p:nvSpPr>
          <p:cNvPr id="366" name="Shape 366"/>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lvl="0">
              <a:spcBef>
                <a:spcPts val="0"/>
              </a:spcBef>
              <a:buNone/>
            </a:pPr>
            <a:r>
              <a:rPr lang="en" dirty="0"/>
              <a:t>Step 1. Save signal file CSV into root of SDCARD (FAT32).</a:t>
            </a:r>
          </a:p>
          <a:p>
            <a:pPr lvl="0">
              <a:spcBef>
                <a:spcPts val="0"/>
              </a:spcBef>
              <a:buNone/>
            </a:pPr>
            <a:r>
              <a:rPr lang="en" dirty="0" smtClean="0"/>
              <a:t>Step 2. </a:t>
            </a:r>
            <a:r>
              <a:rPr lang="en" dirty="0"/>
              <a:t>Put following </a:t>
            </a:r>
            <a:r>
              <a:rPr lang="en" dirty="0" smtClean="0"/>
              <a:t>autoexec.c file </a:t>
            </a:r>
            <a:r>
              <a:rPr lang="en" dirty="0"/>
              <a:t>in </a:t>
            </a:r>
            <a:r>
              <a:rPr lang="en" dirty="0" smtClean="0"/>
              <a:t>SD card,</a:t>
            </a:r>
          </a:p>
          <a:p>
            <a:pPr lvl="0">
              <a:spcBef>
                <a:spcPts val="0"/>
              </a:spcBef>
              <a:buNone/>
            </a:pPr>
            <a:r>
              <a:rPr lang="en" dirty="0" smtClean="0"/>
              <a:t>alongwith </a:t>
            </a:r>
            <a:r>
              <a:rPr lang="en" dirty="0" smtClean="0">
                <a:solidFill>
                  <a:srgbClr val="FF0000"/>
                </a:solidFill>
              </a:rPr>
              <a:t>sig.csv (SD card size and FAT32 size is max limit)</a:t>
            </a:r>
            <a:endParaRPr lang="en" dirty="0">
              <a:solidFill>
                <a:srgbClr val="FF0000"/>
              </a:solidFill>
            </a:endParaRPr>
          </a:p>
          <a:p>
            <a:pPr lvl="0" rtl="0">
              <a:lnSpc>
                <a:spcPct val="100000"/>
              </a:lnSpc>
              <a:spcBef>
                <a:spcPts val="0"/>
              </a:spcBef>
              <a:buNone/>
            </a:pPr>
            <a:r>
              <a:rPr lang="en" sz="600" dirty="0" smtClean="0"/>
              <a:t> </a:t>
            </a:r>
            <a:endParaRPr lang="en" sz="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319175"/>
            <a:ext cx="1676400" cy="3260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00350"/>
            <a:ext cx="251609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2800350"/>
            <a:ext cx="3432175" cy="2194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Clr>
                <a:schemeClr val="dk2"/>
              </a:buClr>
              <a:buSzPct val="36666"/>
              <a:buFont typeface="Arial"/>
              <a:buNone/>
            </a:pPr>
            <a:r>
              <a:rPr lang="en">
                <a:highlight>
                  <a:srgbClr val="FFFF00"/>
                </a:highlight>
              </a:rPr>
              <a:t>Important  Note</a:t>
            </a:r>
          </a:p>
        </p:txBody>
      </p:sp>
      <p:sp>
        <p:nvSpPr>
          <p:cNvPr id="372" name="Shape 372"/>
          <p:cNvSpPr txBox="1">
            <a:spLocks noGrp="1"/>
          </p:cNvSpPr>
          <p:nvPr>
            <p:ph type="body" idx="1"/>
          </p:nvPr>
        </p:nvSpPr>
        <p:spPr>
          <a:xfrm>
            <a:off x="311700" y="1234075"/>
            <a:ext cx="8520600" cy="3334800"/>
          </a:xfrm>
          <a:prstGeom prst="rect">
            <a:avLst/>
          </a:prstGeom>
        </p:spPr>
        <p:txBody>
          <a:bodyPr lIns="91425" tIns="91425" rIns="91425" bIns="91425" anchor="t" anchorCtr="0">
            <a:noAutofit/>
          </a:bodyPr>
          <a:lstStyle/>
          <a:p>
            <a:pPr marL="457200" lvl="0" indent="-228600" rtl="0">
              <a:spcBef>
                <a:spcPts val="0"/>
              </a:spcBef>
              <a:buAutoNum type="arabicPeriod"/>
            </a:pPr>
            <a:r>
              <a:rPr lang="en"/>
              <a:t> Please note that system is able parse “C” script, but error in “C” syntax can cause script decoder to crash. Please run so PC based error check utility before downloading it in hardware.</a:t>
            </a:r>
          </a:p>
          <a:p>
            <a:pPr marL="457200" lvl="0" indent="-228600" rtl="0">
              <a:spcBef>
                <a:spcPts val="0"/>
              </a:spcBef>
              <a:buAutoNum type="arabicPeriod"/>
            </a:pPr>
            <a:r>
              <a:rPr lang="en"/>
              <a:t>Small syntax error can cause loss of time spent in debugging so please use tools to check error.</a:t>
            </a:r>
          </a:p>
          <a:p>
            <a:pPr marL="457200" lvl="0" indent="-228600" rtl="0">
              <a:spcBef>
                <a:spcPts val="0"/>
              </a:spcBef>
              <a:buAutoNum type="arabicPeriod"/>
            </a:pPr>
            <a:r>
              <a:rPr lang="en"/>
              <a:t>Maximum size of script can be 6 KByte, as all complex functions are encapsulated in ROM so it plenty for any purpose.</a:t>
            </a:r>
          </a:p>
          <a:p>
            <a:pPr marL="457200" lvl="0" indent="-228600" rtl="0">
              <a:spcBef>
                <a:spcPts val="0"/>
              </a:spcBef>
              <a:buAutoNum type="arabicPeriod"/>
            </a:pPr>
            <a:r>
              <a:rPr lang="en"/>
              <a:t>Next Release will have on board SDRAM, which will enable end user with unlimited size of “C” script.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deployment for purpose of logging</a:t>
            </a:r>
            <a:endParaRPr lang="en-US" dirty="0"/>
          </a:p>
        </p:txBody>
      </p:sp>
      <p:sp>
        <p:nvSpPr>
          <p:cNvPr id="3" name="Text Placeholder 2"/>
          <p:cNvSpPr>
            <a:spLocks noGrp="1"/>
          </p:cNvSpPr>
          <p:nvPr>
            <p:ph type="body" idx="1"/>
          </p:nvPr>
        </p:nvSpPr>
        <p:spPr/>
        <p:txBody>
          <a:bodyPr/>
          <a:lstStyle/>
          <a:p>
            <a:r>
              <a:rPr lang="en-US" dirty="0" smtClean="0"/>
              <a:t>1.Non stop logging of 2UART and 1RS485 Data into SD Card.</a:t>
            </a:r>
          </a:p>
          <a:p>
            <a:r>
              <a:rPr lang="en-US" dirty="0" smtClean="0"/>
              <a:t>2.Humidity / Temperature logging into CSV file .</a:t>
            </a:r>
          </a:p>
          <a:p>
            <a:r>
              <a:rPr lang="en-US" dirty="0" smtClean="0"/>
              <a:t>3.Dual Channel ADC 12bit logging to CSV file.</a:t>
            </a:r>
          </a:p>
          <a:p>
            <a:r>
              <a:rPr lang="en-US" dirty="0" smtClean="0"/>
              <a:t>4.Direct dual analog signal generation based off CSV file stored in SD Card.</a:t>
            </a:r>
          </a:p>
          <a:p>
            <a:r>
              <a:rPr lang="en-US" dirty="0" smtClean="0"/>
              <a:t>5.I2C Master signal.</a:t>
            </a:r>
          </a:p>
          <a:p>
            <a:r>
              <a:rPr lang="en-US" dirty="0" smtClean="0"/>
              <a:t>6. Completely open source cross platform QT application.</a:t>
            </a:r>
            <a:endParaRPr lang="en-US" dirty="0"/>
          </a:p>
        </p:txBody>
      </p:sp>
    </p:spTree>
    <p:extLst>
      <p:ext uri="{BB962C8B-B14F-4D97-AF65-F5344CB8AC3E}">
        <p14:creationId xmlns:p14="http://schemas.microsoft.com/office/powerpoint/2010/main" val="307301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en"/>
              <a:t>Concept</a:t>
            </a:r>
          </a:p>
        </p:txBody>
      </p:sp>
      <p:sp>
        <p:nvSpPr>
          <p:cNvPr id="110" name="Shape 110"/>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dirty="0"/>
              <a:t>Device </a:t>
            </a:r>
            <a:r>
              <a:rPr lang="en" b="1" dirty="0">
                <a:solidFill>
                  <a:srgbClr val="CC0000"/>
                </a:solidFill>
              </a:rPr>
              <a:t>runs user defined “C” code without compiling.</a:t>
            </a:r>
            <a:r>
              <a:rPr lang="en" dirty="0"/>
              <a:t> This saves time of learning device specific compiler/debugger/Libraries. STPS system has onboard SD card for saving device specific data.</a:t>
            </a:r>
          </a:p>
          <a:p>
            <a:pPr lvl="0">
              <a:spcBef>
                <a:spcPts val="0"/>
              </a:spcBef>
              <a:buNone/>
            </a:pPr>
            <a:endParaRPr dirty="0"/>
          </a:p>
        </p:txBody>
      </p:sp>
      <p:sp>
        <p:nvSpPr>
          <p:cNvPr id="111" name="Shape 111"/>
          <p:cNvSpPr/>
          <p:nvPr/>
        </p:nvSpPr>
        <p:spPr>
          <a:xfrm>
            <a:off x="4877750" y="2478275"/>
            <a:ext cx="2557200" cy="23745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#include&lt;stdio.h&gt;</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void  main()</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led_on(1); </a:t>
            </a:r>
          </a:p>
          <a:p>
            <a:pPr lvl="0" rtl="0">
              <a:lnSpc>
                <a:spcPct val="115000"/>
              </a:lnSpc>
              <a:spcBef>
                <a:spcPts val="0"/>
              </a:spcBef>
              <a:buNone/>
            </a:pPr>
            <a:r>
              <a:rPr lang="en" b="1">
                <a:solidFill>
                  <a:srgbClr val="1155CC"/>
                </a:solidFill>
                <a:latin typeface="Playfair Display"/>
                <a:ea typeface="Playfair Display"/>
                <a:cs typeface="Playfair Display"/>
                <a:sym typeface="Playfair Display"/>
              </a:rPr>
              <a:t>      ms_wait(100);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led_off(1);  </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      Return 0;</a:t>
            </a:r>
          </a:p>
          <a:p>
            <a:pPr lvl="0" rtl="0">
              <a:lnSpc>
                <a:spcPct val="115000"/>
              </a:lnSpc>
              <a:spcBef>
                <a:spcPts val="0"/>
              </a:spcBef>
              <a:buClr>
                <a:schemeClr val="dk2"/>
              </a:buClr>
              <a:buFont typeface="Arial"/>
              <a:buNone/>
            </a:pPr>
            <a:r>
              <a:rPr lang="en" b="1">
                <a:solidFill>
                  <a:srgbClr val="1155CC"/>
                </a:solidFill>
                <a:latin typeface="Playfair Display"/>
                <a:ea typeface="Playfair Display"/>
                <a:cs typeface="Playfair Display"/>
                <a:sym typeface="Playfair Display"/>
              </a:rPr>
              <a:t>}</a:t>
            </a:r>
          </a:p>
          <a:p>
            <a:pPr lvl="0">
              <a:spcBef>
                <a:spcPts val="0"/>
              </a:spcBef>
              <a:buNone/>
            </a:pPr>
            <a:endParaRPr/>
          </a:p>
        </p:txBody>
      </p:sp>
      <p:sp>
        <p:nvSpPr>
          <p:cNvPr id="112" name="Shape 112"/>
          <p:cNvSpPr txBox="1"/>
          <p:nvPr/>
        </p:nvSpPr>
        <p:spPr>
          <a:xfrm>
            <a:off x="1979875" y="2478275"/>
            <a:ext cx="2520000" cy="24852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2"/>
              </a:buClr>
              <a:buSzPct val="61111"/>
              <a:buFont typeface="Arial"/>
              <a:buNone/>
            </a:pPr>
            <a:r>
              <a:rPr lang="en" sz="1800" b="1">
                <a:solidFill>
                  <a:schemeClr val="dk2"/>
                </a:solidFill>
                <a:latin typeface="Playfair Display"/>
                <a:ea typeface="Playfair Display"/>
                <a:cs typeface="Playfair Display"/>
                <a:sym typeface="Playfair Display"/>
              </a:rPr>
              <a:t>For example:</a:t>
            </a:r>
            <a:r>
              <a:rPr lang="en" sz="1800">
                <a:solidFill>
                  <a:schemeClr val="dk2"/>
                </a:solidFill>
                <a:latin typeface="Playfair Display"/>
                <a:ea typeface="Playfair Display"/>
                <a:cs typeface="Playfair Display"/>
                <a:sym typeface="Playfair Display"/>
              </a:rPr>
              <a:t> “</a:t>
            </a:r>
            <a:r>
              <a:rPr lang="en" sz="1800" b="1">
                <a:solidFill>
                  <a:srgbClr val="CC0000"/>
                </a:solidFill>
                <a:latin typeface="Playfair Display"/>
                <a:ea typeface="Playfair Display"/>
                <a:cs typeface="Playfair Display"/>
                <a:sym typeface="Playfair Display"/>
              </a:rPr>
              <a:t>autoexec.c”</a:t>
            </a:r>
            <a:r>
              <a:rPr lang="en" sz="1800">
                <a:solidFill>
                  <a:schemeClr val="dk2"/>
                </a:solidFill>
                <a:latin typeface="Playfair Display"/>
                <a:ea typeface="Playfair Display"/>
                <a:cs typeface="Playfair Display"/>
                <a:sym typeface="Playfair Display"/>
              </a:rPr>
              <a:t> file in SD Card(FAT32) will cause LED to be ON for second and then turned OFF.</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much time it will take to run first “C” script</a:t>
            </a:r>
          </a:p>
        </p:txBody>
      </p:sp>
      <p:sp>
        <p:nvSpPr>
          <p:cNvPr id="118" name="Shape 118"/>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a:spcBef>
                <a:spcPts val="0"/>
              </a:spcBef>
              <a:buNone/>
            </a:pPr>
            <a:r>
              <a:rPr lang="en"/>
              <a:t>May take less then 5 mins, open box connect to ethernet ( Where device can get IP address via DHCP). Start application on any of local network computer Windows PC/Linux PC/or Raspberry PI.  Start running supplied “C” scripts.</a:t>
            </a:r>
          </a:p>
          <a:p>
            <a:pPr lvl="0" rtl="0">
              <a:spcBef>
                <a:spcPts val="0"/>
              </a:spcBef>
              <a:buNone/>
            </a:pPr>
            <a:r>
              <a:rPr lang="en"/>
              <a:t>There are </a:t>
            </a:r>
            <a:r>
              <a:rPr lang="en">
                <a:solidFill>
                  <a:srgbClr val="FF0000"/>
                </a:solidFill>
              </a:rPr>
              <a:t>10 </a:t>
            </a:r>
            <a:r>
              <a:rPr lang="en"/>
              <a:t>onboard </a:t>
            </a:r>
            <a:r>
              <a:rPr lang="en">
                <a:solidFill>
                  <a:srgbClr val="FF0000"/>
                </a:solidFill>
              </a:rPr>
              <a:t>LED  </a:t>
            </a:r>
            <a:r>
              <a:rPr lang="en"/>
              <a:t>               with 1 audible buzzer. Which user can interact with “C” during learning flow and later stage LED/Buzzer can be used for feedback. </a:t>
            </a:r>
          </a:p>
        </p:txBody>
      </p:sp>
      <p:sp>
        <p:nvSpPr>
          <p:cNvPr id="119" name="Shape 119"/>
          <p:cNvSpPr/>
          <p:nvPr/>
        </p:nvSpPr>
        <p:spPr>
          <a:xfrm>
            <a:off x="2488575" y="3157200"/>
            <a:ext cx="2841900" cy="1710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#include&lt;stdio.h&gt;</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void  main()</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led_on(1);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buzzer_beep(100);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ms_wait(100);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led_off(1);  </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    Return 0;</a:t>
            </a:r>
          </a:p>
          <a:p>
            <a:pPr lvl="0" rtl="0">
              <a:lnSpc>
                <a:spcPct val="115000"/>
              </a:lnSpc>
              <a:spcBef>
                <a:spcPts val="0"/>
              </a:spcBef>
              <a:buNone/>
            </a:pPr>
            <a:r>
              <a:rPr lang="en" sz="900">
                <a:solidFill>
                  <a:srgbClr val="FF0000"/>
                </a:solidFill>
                <a:latin typeface="Playfair Display"/>
                <a:ea typeface="Playfair Display"/>
                <a:cs typeface="Playfair Display"/>
                <a:sym typeface="Playfair Display"/>
              </a:rPr>
              <a:t>}</a:t>
            </a:r>
          </a:p>
          <a:p>
            <a:pPr lvl="0" rtl="0">
              <a:spcBef>
                <a:spcPts val="0"/>
              </a:spcBef>
              <a:buNone/>
            </a:pPr>
            <a:endParaRPr/>
          </a:p>
        </p:txBody>
      </p:sp>
      <p:pic>
        <p:nvPicPr>
          <p:cNvPr id="120" name="Shape 120" descr="led2.png"/>
          <p:cNvPicPr preferRelativeResize="0"/>
          <p:nvPr/>
        </p:nvPicPr>
        <p:blipFill>
          <a:blip r:embed="rId3">
            <a:alphaModFix/>
          </a:blip>
          <a:stretch>
            <a:fillRect/>
          </a:stretch>
        </p:blipFill>
        <p:spPr>
          <a:xfrm>
            <a:off x="3159125" y="2341237"/>
            <a:ext cx="760524" cy="461025"/>
          </a:xfrm>
          <a:prstGeom prst="rect">
            <a:avLst/>
          </a:prstGeom>
          <a:noFill/>
          <a:ln>
            <a:noFill/>
          </a:ln>
        </p:spPr>
      </p:pic>
      <p:pic>
        <p:nvPicPr>
          <p:cNvPr id="121" name="Shape 121" descr="led.png"/>
          <p:cNvPicPr preferRelativeResize="0"/>
          <p:nvPr/>
        </p:nvPicPr>
        <p:blipFill>
          <a:blip r:embed="rId4">
            <a:alphaModFix/>
          </a:blip>
          <a:stretch>
            <a:fillRect/>
          </a:stretch>
        </p:blipFill>
        <p:spPr>
          <a:xfrm>
            <a:off x="4009650" y="3726150"/>
            <a:ext cx="927300" cy="572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en"/>
              <a:t>How Application can locate my Device on same network</a:t>
            </a:r>
          </a:p>
        </p:txBody>
      </p:sp>
      <p:sp>
        <p:nvSpPr>
          <p:cNvPr id="127" name="Shape 127"/>
          <p:cNvSpPr txBox="1">
            <a:spLocks noGrp="1"/>
          </p:cNvSpPr>
          <p:nvPr>
            <p:ph type="body" idx="1"/>
          </p:nvPr>
        </p:nvSpPr>
        <p:spPr>
          <a:xfrm>
            <a:off x="311700" y="1234075"/>
            <a:ext cx="8520600" cy="3794400"/>
          </a:xfrm>
          <a:prstGeom prst="rect">
            <a:avLst/>
          </a:prstGeom>
        </p:spPr>
        <p:txBody>
          <a:bodyPr lIns="91425" tIns="91425" rIns="91425" bIns="91425" anchor="t" anchorCtr="0">
            <a:noAutofit/>
          </a:bodyPr>
          <a:lstStyle/>
          <a:p>
            <a:pPr lvl="0" rtl="0">
              <a:spcBef>
                <a:spcPts val="0"/>
              </a:spcBef>
              <a:buNone/>
            </a:pPr>
            <a:r>
              <a:rPr lang="en"/>
              <a:t>Device starts broadcasting  one packet every 5 seconds interval with its IP address as soon as DHCP allocates IP address. PC application listens to this port for packets and connects to device so user can run script. </a:t>
            </a:r>
          </a:p>
        </p:txBody>
      </p:sp>
      <p:sp>
        <p:nvSpPr>
          <p:cNvPr id="128" name="Shape 128"/>
          <p:cNvSpPr/>
          <p:nvPr/>
        </p:nvSpPr>
        <p:spPr>
          <a:xfrm>
            <a:off x="754075" y="2948962"/>
            <a:ext cx="2185500" cy="15939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lnSpc>
                <a:spcPct val="115000"/>
              </a:lnSpc>
              <a:spcBef>
                <a:spcPts val="0"/>
              </a:spcBef>
              <a:buNone/>
            </a:pPr>
            <a:r>
              <a:rPr lang="en">
                <a:solidFill>
                  <a:srgbClr val="FF0000"/>
                </a:solidFill>
                <a:latin typeface="Playfair Display"/>
                <a:ea typeface="Playfair Display"/>
                <a:cs typeface="Playfair Display"/>
                <a:sym typeface="Playfair Display"/>
              </a:rPr>
              <a:t>DEVICE </a:t>
            </a:r>
          </a:p>
          <a:p>
            <a:pPr lvl="0" rtl="0">
              <a:spcBef>
                <a:spcPts val="0"/>
              </a:spcBef>
              <a:buNone/>
            </a:pPr>
            <a:endParaRPr/>
          </a:p>
        </p:txBody>
      </p:sp>
      <p:sp>
        <p:nvSpPr>
          <p:cNvPr id="129" name="Shape 129"/>
          <p:cNvSpPr/>
          <p:nvPr/>
        </p:nvSpPr>
        <p:spPr>
          <a:xfrm>
            <a:off x="5066450" y="2604662"/>
            <a:ext cx="2578500" cy="2282525"/>
          </a:xfrm>
          <a:prstGeom prst="irregularSeal1">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 User control  </a:t>
            </a:r>
          </a:p>
          <a:p>
            <a:pPr lvl="0">
              <a:spcBef>
                <a:spcPts val="0"/>
              </a:spcBef>
              <a:buNone/>
            </a:pPr>
            <a:r>
              <a:rPr lang="en"/>
              <a:t>   Interface</a:t>
            </a:r>
          </a:p>
        </p:txBody>
      </p:sp>
      <p:sp>
        <p:nvSpPr>
          <p:cNvPr id="130" name="Shape 130"/>
          <p:cNvSpPr/>
          <p:nvPr/>
        </p:nvSpPr>
        <p:spPr>
          <a:xfrm rot="10800000">
            <a:off x="3478150" y="3218062"/>
            <a:ext cx="1281900" cy="1055700"/>
          </a:xfrm>
          <a:prstGeom prst="lef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txBox="1"/>
          <p:nvPr/>
        </p:nvSpPr>
        <p:spPr>
          <a:xfrm>
            <a:off x="3478150" y="3459575"/>
            <a:ext cx="1281900" cy="572700"/>
          </a:xfrm>
          <a:prstGeom prst="rect">
            <a:avLst/>
          </a:prstGeom>
          <a:noFill/>
          <a:ln>
            <a:noFill/>
          </a:ln>
        </p:spPr>
        <p:txBody>
          <a:bodyPr lIns="91425" tIns="91425" rIns="91425" bIns="91425" anchor="t" anchorCtr="0">
            <a:noAutofit/>
          </a:bodyPr>
          <a:lstStyle/>
          <a:p>
            <a:pPr lvl="0">
              <a:spcBef>
                <a:spcPts val="0"/>
              </a:spcBef>
              <a:buClr>
                <a:schemeClr val="dk2"/>
              </a:buClr>
              <a:buFont typeface="Arial"/>
              <a:buNone/>
            </a:pPr>
            <a:r>
              <a:rPr lang="en">
                <a:solidFill>
                  <a:schemeClr val="dk2"/>
                </a:solidFill>
              </a:rPr>
              <a:t>RJ45 Ethernet</a:t>
            </a:r>
          </a:p>
          <a:p>
            <a:pPr lvl="0">
              <a:spcBef>
                <a:spcPts val="0"/>
              </a:spcBef>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Available Resources on Device</a:t>
            </a:r>
          </a:p>
        </p:txBody>
      </p:sp>
      <p:sp>
        <p:nvSpPr>
          <p:cNvPr id="137" name="Shape 137"/>
          <p:cNvSpPr txBox="1">
            <a:spLocks noGrp="1"/>
          </p:cNvSpPr>
          <p:nvPr>
            <p:ph type="body" idx="1"/>
          </p:nvPr>
        </p:nvSpPr>
        <p:spPr>
          <a:xfrm>
            <a:off x="311700" y="1234075"/>
            <a:ext cx="8520600"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1 Ethernet 10/100 Port</a:t>
            </a:r>
          </a:p>
          <a:p>
            <a:pPr marL="0" marR="0" lvl="0" indent="0" algn="l" rtl="0">
              <a:lnSpc>
                <a:spcPct val="115000"/>
              </a:lnSpc>
              <a:spcBef>
                <a:spcPts val="0"/>
              </a:spcBef>
              <a:spcAft>
                <a:spcPts val="0"/>
              </a:spcAft>
              <a:buClr>
                <a:schemeClr val="dk2"/>
              </a:buClr>
              <a:buSzPct val="25000"/>
              <a:buFont typeface="Playfair Display"/>
              <a:buNone/>
            </a:pPr>
            <a:r>
              <a:rPr lang="en" b="1"/>
              <a:t>         2 TTL UART (max 5.65MBPS)</a:t>
            </a:r>
          </a:p>
          <a:p>
            <a:pPr marL="0" marR="0" lvl="0" indent="0" algn="l" rtl="0">
              <a:lnSpc>
                <a:spcPct val="115000"/>
              </a:lnSpc>
              <a:spcBef>
                <a:spcPts val="0"/>
              </a:spcBef>
              <a:spcAft>
                <a:spcPts val="0"/>
              </a:spcAft>
              <a:buClr>
                <a:schemeClr val="dk2"/>
              </a:buClr>
              <a:buSzPct val="25000"/>
              <a:buFont typeface="Playfair Display"/>
              <a:buNone/>
            </a:pPr>
            <a:r>
              <a:rPr lang="en" b="1"/>
              <a:t>         1 RS485 Port with (max 15MBPS)  (</a:t>
            </a:r>
            <a:r>
              <a:rPr lang="en" b="1">
                <a:solidFill>
                  <a:srgbClr val="CC0000"/>
                </a:solidFill>
              </a:rPr>
              <a:t>LTC2855CGN</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1 I2C</a:t>
            </a:r>
          </a:p>
          <a:p>
            <a:pPr marL="0" marR="0" lvl="0" indent="0" algn="l" rtl="0">
              <a:lnSpc>
                <a:spcPct val="115000"/>
              </a:lnSpc>
              <a:spcBef>
                <a:spcPts val="0"/>
              </a:spcBef>
              <a:spcAft>
                <a:spcPts val="0"/>
              </a:spcAft>
              <a:buClr>
                <a:schemeClr val="dk2"/>
              </a:buClr>
              <a:buSzPct val="25000"/>
              <a:buFont typeface="Playfair Display"/>
              <a:buNone/>
            </a:pPr>
            <a:r>
              <a:rPr lang="en" b="1"/>
              <a:t>         10 LED (Intended for active visual feedback) </a:t>
            </a:r>
          </a:p>
          <a:p>
            <a:pPr marL="0" marR="0" lvl="0" indent="0" algn="l" rtl="0">
              <a:lnSpc>
                <a:spcPct val="115000"/>
              </a:lnSpc>
              <a:spcBef>
                <a:spcPts val="0"/>
              </a:spcBef>
              <a:spcAft>
                <a:spcPts val="0"/>
              </a:spcAft>
              <a:buClr>
                <a:schemeClr val="dk2"/>
              </a:buClr>
              <a:buSzPct val="25000"/>
              <a:buFont typeface="Playfair Display"/>
              <a:buNone/>
            </a:pPr>
            <a:r>
              <a:rPr lang="en" b="1"/>
              <a:t>         1 Buzzer (3 KHz audible feedback )</a:t>
            </a:r>
          </a:p>
          <a:p>
            <a:pPr marL="0" marR="0" lvl="0" indent="0" algn="l" rtl="0">
              <a:lnSpc>
                <a:spcPct val="115000"/>
              </a:lnSpc>
              <a:spcBef>
                <a:spcPts val="0"/>
              </a:spcBef>
              <a:spcAft>
                <a:spcPts val="0"/>
              </a:spcAft>
              <a:buClr>
                <a:schemeClr val="dk2"/>
              </a:buClr>
              <a:buSzPct val="25000"/>
              <a:buFont typeface="Playfair Display"/>
              <a:buNone/>
            </a:pPr>
            <a:r>
              <a:rPr lang="en" b="1"/>
              <a:t>         1 SD Card slot (FAT32 )</a:t>
            </a:r>
          </a:p>
          <a:p>
            <a:pPr marL="0" marR="0" lvl="0" indent="0" algn="l" rtl="0">
              <a:lnSpc>
                <a:spcPct val="115000"/>
              </a:lnSpc>
              <a:spcBef>
                <a:spcPts val="0"/>
              </a:spcBef>
              <a:spcAft>
                <a:spcPts val="0"/>
              </a:spcAft>
              <a:buClr>
                <a:schemeClr val="dk2"/>
              </a:buClr>
              <a:buSzPct val="25000"/>
              <a:buFont typeface="Playfair Display"/>
              <a:buNone/>
            </a:pPr>
            <a:r>
              <a:rPr lang="en" b="1"/>
              <a:t>         1 Temperature/Humidity Sensor (</a:t>
            </a:r>
            <a:r>
              <a:rPr lang="en" b="1">
                <a:solidFill>
                  <a:srgbClr val="CC0000"/>
                </a:solidFill>
              </a:rPr>
              <a:t>SI7020</a:t>
            </a:r>
            <a:r>
              <a:rPr lang="en" b="1"/>
              <a:t>)</a:t>
            </a:r>
          </a:p>
          <a:p>
            <a:pPr marL="0" marR="0" lvl="0" indent="0" algn="l" rtl="0">
              <a:lnSpc>
                <a:spcPct val="115000"/>
              </a:lnSpc>
              <a:spcBef>
                <a:spcPts val="0"/>
              </a:spcBef>
              <a:spcAft>
                <a:spcPts val="0"/>
              </a:spcAft>
              <a:buClr>
                <a:schemeClr val="dk2"/>
              </a:buClr>
              <a:buSzPct val="25000"/>
              <a:buFont typeface="Playfair Display"/>
              <a:buNone/>
            </a:pPr>
            <a:r>
              <a:rPr lang="en" b="1"/>
              <a:t>         2 ADC Port Input (Dual 12 bit 3.3V)</a:t>
            </a:r>
          </a:p>
          <a:p>
            <a:pPr marL="0" marR="0" lvl="0" indent="0" algn="l" rtl="0">
              <a:lnSpc>
                <a:spcPct val="115000"/>
              </a:lnSpc>
              <a:spcBef>
                <a:spcPts val="0"/>
              </a:spcBef>
              <a:spcAft>
                <a:spcPts val="0"/>
              </a:spcAft>
              <a:buClr>
                <a:schemeClr val="dk2"/>
              </a:buClr>
              <a:buSzPct val="25000"/>
              <a:buFont typeface="Playfair Display"/>
              <a:buNone/>
            </a:pPr>
            <a:r>
              <a:rPr lang="en" b="1"/>
              <a:t>         2 DAC Port Ouput (Dual 12 bit 3.3V)</a:t>
            </a:r>
          </a:p>
          <a:p>
            <a:pPr marL="0" marR="0" lvl="0" indent="0" algn="l" rtl="0">
              <a:lnSpc>
                <a:spcPct val="115000"/>
              </a:lnSpc>
              <a:spcBef>
                <a:spcPts val="0"/>
              </a:spcBef>
              <a:spcAft>
                <a:spcPts val="0"/>
              </a:spcAft>
              <a:buClr>
                <a:schemeClr val="dk2"/>
              </a:buClr>
              <a:buSzPct val="25000"/>
              <a:buFont typeface="Playfair Display"/>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Protocol is been used for communication</a:t>
            </a:r>
          </a:p>
        </p:txBody>
      </p:sp>
      <p:sp>
        <p:nvSpPr>
          <p:cNvPr id="143" name="Shape 143"/>
          <p:cNvSpPr txBox="1">
            <a:spLocks noGrp="1"/>
          </p:cNvSpPr>
          <p:nvPr>
            <p:ph type="body" idx="1"/>
          </p:nvPr>
        </p:nvSpPr>
        <p:spPr>
          <a:xfrm>
            <a:off x="498525" y="1345825"/>
            <a:ext cx="8145300" cy="33477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        </a:t>
            </a:r>
            <a:r>
              <a:rPr lang="en" b="1"/>
              <a:t> </a:t>
            </a:r>
            <a:r>
              <a:rPr lang="en"/>
              <a:t>CoAP protocol encapsulated in RP (header below)is been used for communication, bottom layer of protocol is not part of CoAP standard.Every time when following frame transmitted receiver puts header (8 bytes in black) back to sender, sender marks frame received.  </a:t>
            </a: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44" name="Shape 144"/>
          <p:cNvSpPr/>
          <p:nvPr/>
        </p:nvSpPr>
        <p:spPr>
          <a:xfrm>
            <a:off x="5268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a:t>0x55H</a:t>
            </a:r>
          </a:p>
        </p:txBody>
      </p:sp>
      <p:sp>
        <p:nvSpPr>
          <p:cNvPr id="145" name="Shape 145"/>
          <p:cNvSpPr/>
          <p:nvPr/>
        </p:nvSpPr>
        <p:spPr>
          <a:xfrm>
            <a:off x="13155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0x55H</a:t>
            </a:r>
          </a:p>
        </p:txBody>
      </p:sp>
      <p:sp>
        <p:nvSpPr>
          <p:cNvPr id="146" name="Shape 146"/>
          <p:cNvSpPr/>
          <p:nvPr/>
        </p:nvSpPr>
        <p:spPr>
          <a:xfrm>
            <a:off x="21042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H</a:t>
            </a:r>
          </a:p>
        </p:txBody>
      </p:sp>
      <p:sp>
        <p:nvSpPr>
          <p:cNvPr id="147" name="Shape 147"/>
          <p:cNvSpPr/>
          <p:nvPr/>
        </p:nvSpPr>
        <p:spPr>
          <a:xfrm>
            <a:off x="28929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Len L</a:t>
            </a:r>
          </a:p>
        </p:txBody>
      </p:sp>
      <p:sp>
        <p:nvSpPr>
          <p:cNvPr id="148" name="Shape 148"/>
          <p:cNvSpPr/>
          <p:nvPr/>
        </p:nvSpPr>
        <p:spPr>
          <a:xfrm>
            <a:off x="36816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H</a:t>
            </a:r>
          </a:p>
        </p:txBody>
      </p:sp>
      <p:sp>
        <p:nvSpPr>
          <p:cNvPr id="149" name="Shape 149"/>
          <p:cNvSpPr/>
          <p:nvPr/>
        </p:nvSpPr>
        <p:spPr>
          <a:xfrm>
            <a:off x="44703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CRC L</a:t>
            </a:r>
          </a:p>
        </p:txBody>
      </p:sp>
      <p:sp>
        <p:nvSpPr>
          <p:cNvPr id="150" name="Shape 150"/>
          <p:cNvSpPr/>
          <p:nvPr/>
        </p:nvSpPr>
        <p:spPr>
          <a:xfrm>
            <a:off x="52590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H</a:t>
            </a:r>
          </a:p>
        </p:txBody>
      </p:sp>
      <p:sp>
        <p:nvSpPr>
          <p:cNvPr id="151" name="Shape 151"/>
          <p:cNvSpPr/>
          <p:nvPr/>
        </p:nvSpPr>
        <p:spPr>
          <a:xfrm>
            <a:off x="60477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MID L</a:t>
            </a:r>
          </a:p>
        </p:txBody>
      </p:sp>
      <p:sp>
        <p:nvSpPr>
          <p:cNvPr id="152" name="Shape 152"/>
          <p:cNvSpPr/>
          <p:nvPr/>
        </p:nvSpPr>
        <p:spPr>
          <a:xfrm>
            <a:off x="6836400" y="3040650"/>
            <a:ext cx="788700" cy="3780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b="1">
                <a:solidFill>
                  <a:srgbClr val="FF0000"/>
                </a:solidFill>
              </a:rPr>
              <a:t>CoAP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Autoexec.c/Autoexe.ini</a:t>
            </a:r>
          </a:p>
        </p:txBody>
      </p:sp>
      <p:sp>
        <p:nvSpPr>
          <p:cNvPr id="158" name="Shape 158"/>
          <p:cNvSpPr txBox="1">
            <a:spLocks noGrp="1"/>
          </p:cNvSpPr>
          <p:nvPr>
            <p:ph type="body" idx="1"/>
          </p:nvPr>
        </p:nvSpPr>
        <p:spPr>
          <a:xfrm>
            <a:off x="311700" y="1234075"/>
            <a:ext cx="8520600" cy="3605400"/>
          </a:xfrm>
          <a:prstGeom prst="rect">
            <a:avLst/>
          </a:prstGeom>
          <a:noFill/>
          <a:ln w="9525" cap="flat" cmpd="sng">
            <a:solidFill>
              <a:srgbClr val="1155CC">
                <a:alpha val="0"/>
              </a:srgbClr>
            </a:solidFill>
            <a:prstDash val="solid"/>
            <a:round/>
            <a:headEnd type="none" w="med" len="med"/>
            <a:tailEnd type="none" w="med" len="med"/>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starts executing autoexec.c file loaded from FAT32 SD Card.</a:t>
            </a:r>
          </a:p>
          <a:p>
            <a:pPr marL="0" marR="0" lvl="0" indent="0" algn="l" rtl="0">
              <a:lnSpc>
                <a:spcPct val="115000"/>
              </a:lnSpc>
              <a:spcBef>
                <a:spcPts val="0"/>
              </a:spcBef>
              <a:spcAft>
                <a:spcPts val="0"/>
              </a:spcAft>
              <a:buClr>
                <a:schemeClr val="dk2"/>
              </a:buClr>
              <a:buSzPct val="25000"/>
              <a:buFont typeface="Playfair Display"/>
              <a:buNone/>
            </a:pPr>
            <a:r>
              <a:rPr lang="en"/>
              <a:t>For example following script turns LED off and LED on, at the end it issues audible buzzer</a:t>
            </a:r>
          </a:p>
          <a:p>
            <a:pPr marL="0" marR="0" lvl="0" indent="-69850" algn="l" rtl="0">
              <a:lnSpc>
                <a:spcPct val="115000"/>
              </a:lnSpc>
              <a:spcBef>
                <a:spcPts val="0"/>
              </a:spcBef>
              <a:spcAft>
                <a:spcPts val="0"/>
              </a:spcAft>
              <a:buClr>
                <a:schemeClr val="dk2"/>
              </a:buClr>
              <a:buSzPct val="61111"/>
              <a:buFont typeface="Arial"/>
              <a:buNone/>
            </a:pPr>
            <a:r>
              <a:rPr lang="en"/>
              <a:t>        </a:t>
            </a:r>
          </a:p>
          <a:p>
            <a:pPr marL="0" marR="0" lvl="0" indent="0" algn="l" rtl="0">
              <a:lnSpc>
                <a:spcPct val="115000"/>
              </a:lnSpc>
              <a:spcBef>
                <a:spcPts val="0"/>
              </a:spcBef>
              <a:spcAft>
                <a:spcPts val="0"/>
              </a:spcAft>
              <a:buClr>
                <a:schemeClr val="dk2"/>
              </a:buClr>
              <a:buSzPct val="25000"/>
              <a:buFont typeface="Playfair Display"/>
              <a:buNone/>
            </a:pPr>
            <a:endParaRPr/>
          </a:p>
        </p:txBody>
      </p:sp>
      <p:sp>
        <p:nvSpPr>
          <p:cNvPr id="159" name="Shape 159"/>
          <p:cNvSpPr/>
          <p:nvPr/>
        </p:nvSpPr>
        <p:spPr>
          <a:xfrm>
            <a:off x="2902525" y="2059050"/>
            <a:ext cx="3175500" cy="3049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lnSpc>
                <a:spcPct val="115000"/>
              </a:lnSpc>
              <a:spcBef>
                <a:spcPts val="0"/>
              </a:spcBef>
              <a:buClr>
                <a:schemeClr val="dk2"/>
              </a:buClr>
              <a:buFont typeface="Arial"/>
              <a:buNone/>
            </a:pPr>
            <a:endParaRPr sz="1300">
              <a:solidFill>
                <a:srgbClr val="FF0000"/>
              </a:solidFill>
              <a:latin typeface="Playfair Display"/>
              <a:ea typeface="Playfair Display"/>
              <a:cs typeface="Playfair Display"/>
              <a:sym typeface="Playfair Display"/>
            </a:endParaRP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#include&lt;stdio.h&gt;</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void  main()</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int i,j;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for(j=1; j&lt;=9; 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ms_sleep(20);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led_on(j);</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buzzer_on(300);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      Return 0;</a:t>
            </a:r>
          </a:p>
          <a:p>
            <a:pPr lvl="0" rtl="0">
              <a:lnSpc>
                <a:spcPct val="115000"/>
              </a:lnSpc>
              <a:spcBef>
                <a:spcPts val="0"/>
              </a:spcBef>
              <a:buClr>
                <a:schemeClr val="dk2"/>
              </a:buClr>
              <a:buSzPct val="84615"/>
              <a:buFont typeface="Arial"/>
              <a:buNone/>
            </a:pPr>
            <a:r>
              <a:rPr lang="en" sz="1300">
                <a:solidFill>
                  <a:srgbClr val="FF0000"/>
                </a:solidFill>
                <a:latin typeface="Playfair Display"/>
                <a:ea typeface="Playfair Display"/>
                <a:cs typeface="Playfair Display"/>
                <a:sym typeface="Playfair Display"/>
              </a:rPr>
              <a:t>}</a:t>
            </a:r>
          </a:p>
          <a:p>
            <a:pPr lvl="0">
              <a:spcBef>
                <a:spcPts val="0"/>
              </a:spcBef>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dk2"/>
              </a:buClr>
              <a:buSzPct val="25000"/>
              <a:buFont typeface="Oswald"/>
              <a:buNone/>
            </a:pPr>
            <a:r>
              <a:rPr lang="en">
                <a:solidFill>
                  <a:srgbClr val="4A86E8"/>
                </a:solidFill>
              </a:rPr>
              <a:t>Possible/Intended Use cases.</a:t>
            </a:r>
          </a:p>
        </p:txBody>
      </p:sp>
      <p:sp>
        <p:nvSpPr>
          <p:cNvPr id="165" name="Shape 165"/>
          <p:cNvSpPr txBox="1">
            <a:spLocks noGrp="1"/>
          </p:cNvSpPr>
          <p:nvPr>
            <p:ph type="body" idx="1"/>
          </p:nvPr>
        </p:nvSpPr>
        <p:spPr>
          <a:xfrm>
            <a:off x="311700" y="1310275"/>
            <a:ext cx="8520599" cy="3334800"/>
          </a:xfrm>
          <a:prstGeom prst="rect">
            <a:avLst/>
          </a:prstGeom>
          <a:noFill/>
          <a:ln>
            <a:noFill/>
          </a:ln>
        </p:spPr>
        <p:txBody>
          <a:bodyPr lIns="91425" tIns="91425" rIns="91425" bIns="91425" anchor="t" anchorCtr="0">
            <a:noAutofit/>
          </a:bodyPr>
          <a:lstStyle/>
          <a:p>
            <a:pPr marL="0" marR="0" lvl="0" indent="0" algn="l" rtl="0">
              <a:lnSpc>
                <a:spcPct val="115000"/>
              </a:lnSpc>
              <a:spcBef>
                <a:spcPts val="0"/>
              </a:spcBef>
              <a:spcAft>
                <a:spcPts val="0"/>
              </a:spcAft>
              <a:buClr>
                <a:schemeClr val="dk2"/>
              </a:buClr>
              <a:buSzPct val="25000"/>
              <a:buFont typeface="Playfair Display"/>
              <a:buNone/>
            </a:pPr>
            <a:r>
              <a:rPr lang="en"/>
              <a:t>System can accept memory card upto 32G SD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Remote/autonomous data logging for UART/RS485/Analog/Digital</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highlight>
                  <a:srgbClr val="FFFF00"/>
                </a:highlight>
              </a:rPr>
              <a:t>Home </a:t>
            </a:r>
            <a:r>
              <a:rPr lang="en" sz="1800" b="0" i="0" u="none" strike="noStrike" cap="none">
                <a:solidFill>
                  <a:schemeClr val="dk2"/>
                </a:solidFill>
                <a:highlight>
                  <a:srgbClr val="FFFF00"/>
                </a:highlight>
                <a:latin typeface="Playfair Display"/>
                <a:ea typeface="Playfair Display"/>
                <a:cs typeface="Playfair Display"/>
                <a:sym typeface="Playfair Display"/>
              </a:rPr>
              <a:t>Temperature/H</a:t>
            </a:r>
            <a:r>
              <a:rPr lang="en">
                <a:highlight>
                  <a:srgbClr val="FFFF00"/>
                </a:highlight>
              </a:rPr>
              <a:t>umidity logging</a:t>
            </a:r>
            <a:r>
              <a:rPr lang="en" sz="1800" b="0" i="0" u="none" strike="noStrike" cap="none">
                <a:solidFill>
                  <a:schemeClr val="dk2"/>
                </a:solidFill>
                <a:latin typeface="Playfair Display"/>
                <a:ea typeface="Playfair Display"/>
                <a:cs typeface="Playfair Display"/>
                <a:sym typeface="Playfair Display"/>
              </a:rPr>
              <a:t> directly into SDIO card.</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Quick turnaround rapid prototype development system.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Teaching assistance with “C”programming hardware </a:t>
            </a:r>
          </a:p>
          <a:p>
            <a:pPr marL="457200" marR="0" lvl="0" indent="-228600" algn="l" rtl="0">
              <a:lnSpc>
                <a:spcPct val="115000"/>
              </a:lnSpc>
              <a:spcBef>
                <a:spcPts val="1600"/>
              </a:spcBef>
              <a:spcAft>
                <a:spcPts val="0"/>
              </a:spcAft>
              <a:buClr>
                <a:schemeClr val="dk2"/>
              </a:buClr>
              <a:buSzPct val="100000"/>
              <a:buFont typeface="Playfair Display"/>
              <a:buAutoNum type="alphaUcPeriod"/>
            </a:pPr>
            <a:r>
              <a:rPr lang="en"/>
              <a:t>Close loop automated testing platform.</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1471</Words>
  <Application>Microsoft Office PowerPoint</Application>
  <PresentationFormat>On-screen Show (16:9)</PresentationFormat>
  <Paragraphs>259</Paragraphs>
  <Slides>24</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Montserrat</vt:lpstr>
      <vt:lpstr>Playfair Display</vt:lpstr>
      <vt:lpstr>Oswald</vt:lpstr>
      <vt:lpstr>simple-light-2</vt:lpstr>
      <vt:lpstr>pop</vt:lpstr>
      <vt:lpstr>Small Task Prototype System V1</vt:lpstr>
      <vt:lpstr>Open source GUI https://github.com/vijayandra/logger_v1</vt:lpstr>
      <vt:lpstr>Concept</vt:lpstr>
      <vt:lpstr>How much time it will take to run first “C” script</vt:lpstr>
      <vt:lpstr>How Application can locate my Device on same network</vt:lpstr>
      <vt:lpstr>Available Resources on Device</vt:lpstr>
      <vt:lpstr>Protocol is been used for communication</vt:lpstr>
      <vt:lpstr>Autoexec.c/Autoexe.ini</vt:lpstr>
      <vt:lpstr>Possible/Intended Use cases.</vt:lpstr>
      <vt:lpstr>Reuse Raspberry PI2 Enclosure </vt:lpstr>
      <vt:lpstr>Connector  </vt:lpstr>
      <vt:lpstr>First look into GUI </vt:lpstr>
      <vt:lpstr>DIRECT Push script mode </vt:lpstr>
      <vt:lpstr>Autonomous Mode</vt:lpstr>
      <vt:lpstr>Prerequisites </vt:lpstr>
      <vt:lpstr>How to I run first autonomous mode data logger</vt:lpstr>
      <vt:lpstr>Hello LED (Autonomous mode)</vt:lpstr>
      <vt:lpstr>Hello BUZZER (Autonomous mode)</vt:lpstr>
      <vt:lpstr>Non Intrusive UART Bidirectional Sniffing/Logging</vt:lpstr>
      <vt:lpstr>Flexible Analog Logging</vt:lpstr>
      <vt:lpstr>Analog Signal Generator</vt:lpstr>
      <vt:lpstr>Sample “C” Script diff purpose (Generating signal,CSV)</vt:lpstr>
      <vt:lpstr>Important  Note</vt:lpstr>
      <vt:lpstr>Permanent deployment for purpose of logging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Task Prototype System V1</dc:title>
  <dc:creator>vs</dc:creator>
  <cp:lastModifiedBy>vs</cp:lastModifiedBy>
  <cp:revision>13</cp:revision>
  <dcterms:modified xsi:type="dcterms:W3CDTF">2016-12-03T09:17:50Z</dcterms:modified>
</cp:coreProperties>
</file>