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69" r:id="rId4"/>
    <p:sldId id="259" r:id="rId5"/>
    <p:sldId id="260" r:id="rId6"/>
    <p:sldId id="258" r:id="rId7"/>
    <p:sldId id="261" r:id="rId8"/>
    <p:sldId id="263" r:id="rId9"/>
    <p:sldId id="265" r:id="rId10"/>
    <p:sldId id="267" r:id="rId11"/>
    <p:sldId id="274" r:id="rId12"/>
    <p:sldId id="268" r:id="rId13"/>
    <p:sldId id="270" r:id="rId14"/>
    <p:sldId id="271" r:id="rId15"/>
    <p:sldId id="272" r:id="rId16"/>
    <p:sldId id="273" r:id="rId17"/>
    <p:sldId id="275" r:id="rId18"/>
    <p:sldId id="276" r:id="rId19"/>
    <p:sldId id="26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1E1A6A5-2C7F-433E-A678-AED8D315B241}" type="datetimeFigureOut">
              <a:rPr lang="en-IN" smtClean="0"/>
              <a:t>18-05-2018</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775FDEA-2917-4BD2-B1BE-EEAAE58228D9}"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7246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1A6A5-2C7F-433E-A678-AED8D315B241}" type="datetimeFigureOut">
              <a:rPr lang="en-IN" smtClean="0"/>
              <a:t>18-05-2018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75FDEA-2917-4BD2-B1BE-EEAAE58228D9}" type="slidenum">
              <a:rPr lang="en-IN" smtClean="0"/>
              <a:t>‹#›</a:t>
            </a:fld>
            <a:endParaRPr lang="en-IN"/>
          </a:p>
        </p:txBody>
      </p:sp>
    </p:spTree>
    <p:extLst>
      <p:ext uri="{BB962C8B-B14F-4D97-AF65-F5344CB8AC3E}">
        <p14:creationId xmlns:p14="http://schemas.microsoft.com/office/powerpoint/2010/main" val="382423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1A6A5-2C7F-433E-A678-AED8D315B241}" type="datetimeFigureOut">
              <a:rPr lang="en-IN" smtClean="0"/>
              <a:t>18-05-2018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75FDEA-2917-4BD2-B1BE-EEAAE58228D9}" type="slidenum">
              <a:rPr lang="en-IN" smtClean="0"/>
              <a:t>‹#›</a:t>
            </a:fld>
            <a:endParaRPr lang="en-IN"/>
          </a:p>
        </p:txBody>
      </p:sp>
    </p:spTree>
    <p:extLst>
      <p:ext uri="{BB962C8B-B14F-4D97-AF65-F5344CB8AC3E}">
        <p14:creationId xmlns:p14="http://schemas.microsoft.com/office/powerpoint/2010/main" val="400658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1A6A5-2C7F-433E-A678-AED8D315B241}" type="datetimeFigureOut">
              <a:rPr lang="en-IN" smtClean="0"/>
              <a:t>18-05-2018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75FDEA-2917-4BD2-B1BE-EEAAE58228D9}" type="slidenum">
              <a:rPr lang="en-IN" smtClean="0"/>
              <a:t>‹#›</a:t>
            </a:fld>
            <a:endParaRPr lang="en-IN"/>
          </a:p>
        </p:txBody>
      </p:sp>
    </p:spTree>
    <p:extLst>
      <p:ext uri="{BB962C8B-B14F-4D97-AF65-F5344CB8AC3E}">
        <p14:creationId xmlns:p14="http://schemas.microsoft.com/office/powerpoint/2010/main" val="297855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1E1A6A5-2C7F-433E-A678-AED8D315B241}" type="datetimeFigureOut">
              <a:rPr lang="en-IN" smtClean="0"/>
              <a:t>18-05-2018</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775FDEA-2917-4BD2-B1BE-EEAAE58228D9}"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923013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E1A6A5-2C7F-433E-A678-AED8D315B241}" type="datetimeFigureOut">
              <a:rPr lang="en-IN" smtClean="0"/>
              <a:t>18-05-2018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75FDEA-2917-4BD2-B1BE-EEAAE58228D9}" type="slidenum">
              <a:rPr lang="en-IN" smtClean="0"/>
              <a:t>‹#›</a:t>
            </a:fld>
            <a:endParaRPr lang="en-IN"/>
          </a:p>
        </p:txBody>
      </p:sp>
    </p:spTree>
    <p:extLst>
      <p:ext uri="{BB962C8B-B14F-4D97-AF65-F5344CB8AC3E}">
        <p14:creationId xmlns:p14="http://schemas.microsoft.com/office/powerpoint/2010/main" val="5059772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E1A6A5-2C7F-433E-A678-AED8D315B241}" type="datetimeFigureOut">
              <a:rPr lang="en-IN" smtClean="0"/>
              <a:t>18-05-2018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75FDEA-2917-4BD2-B1BE-EEAAE58228D9}" type="slidenum">
              <a:rPr lang="en-IN" smtClean="0"/>
              <a:t>‹#›</a:t>
            </a:fld>
            <a:endParaRPr lang="en-IN"/>
          </a:p>
        </p:txBody>
      </p:sp>
    </p:spTree>
    <p:extLst>
      <p:ext uri="{BB962C8B-B14F-4D97-AF65-F5344CB8AC3E}">
        <p14:creationId xmlns:p14="http://schemas.microsoft.com/office/powerpoint/2010/main" val="102947715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E1A6A5-2C7F-433E-A678-AED8D315B241}" type="datetimeFigureOut">
              <a:rPr lang="en-IN" smtClean="0"/>
              <a:t>18-05-2018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75FDEA-2917-4BD2-B1BE-EEAAE58228D9}" type="slidenum">
              <a:rPr lang="en-IN" smtClean="0"/>
              <a:t>‹#›</a:t>
            </a:fld>
            <a:endParaRPr lang="en-IN"/>
          </a:p>
        </p:txBody>
      </p:sp>
    </p:spTree>
    <p:extLst>
      <p:ext uri="{BB962C8B-B14F-4D97-AF65-F5344CB8AC3E}">
        <p14:creationId xmlns:p14="http://schemas.microsoft.com/office/powerpoint/2010/main" val="63012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1A6A5-2C7F-433E-A678-AED8D315B241}" type="datetimeFigureOut">
              <a:rPr lang="en-IN" smtClean="0"/>
              <a:t>18-05-2018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75FDEA-2917-4BD2-B1BE-EEAAE58228D9}" type="slidenum">
              <a:rPr lang="en-IN" smtClean="0"/>
              <a:t>‹#›</a:t>
            </a:fld>
            <a:endParaRPr lang="en-IN"/>
          </a:p>
        </p:txBody>
      </p:sp>
    </p:spTree>
    <p:extLst>
      <p:ext uri="{BB962C8B-B14F-4D97-AF65-F5344CB8AC3E}">
        <p14:creationId xmlns:p14="http://schemas.microsoft.com/office/powerpoint/2010/main" val="168097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1E1A6A5-2C7F-433E-A678-AED8D315B241}" type="datetimeFigureOut">
              <a:rPr lang="en-IN" smtClean="0"/>
              <a:t>18-05-2018</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1775FDEA-2917-4BD2-B1BE-EEAAE58228D9}"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785135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1E1A6A5-2C7F-433E-A678-AED8D315B241}" type="datetimeFigureOut">
              <a:rPr lang="en-IN" smtClean="0"/>
              <a:t>18-05-2018</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1775FDEA-2917-4BD2-B1BE-EEAAE58228D9}" type="slidenum">
              <a:rPr lang="en-IN" smtClean="0"/>
              <a:t>‹#›</a:t>
            </a:fld>
            <a:endParaRPr lang="en-IN"/>
          </a:p>
        </p:txBody>
      </p:sp>
    </p:spTree>
    <p:extLst>
      <p:ext uri="{BB962C8B-B14F-4D97-AF65-F5344CB8AC3E}">
        <p14:creationId xmlns:p14="http://schemas.microsoft.com/office/powerpoint/2010/main" val="67647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1E1A6A5-2C7F-433E-A678-AED8D315B241}" type="datetimeFigureOut">
              <a:rPr lang="en-IN" smtClean="0"/>
              <a:t>18-05-2018</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775FDEA-2917-4BD2-B1BE-EEAAE58228D9}"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652914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853C879-FCB7-4A7B-AE81-F8D736949EC1}"/>
              </a:ext>
            </a:extLst>
          </p:cNvPr>
          <p:cNvSpPr/>
          <p:nvPr/>
        </p:nvSpPr>
        <p:spPr>
          <a:xfrm>
            <a:off x="1199321" y="484357"/>
            <a:ext cx="9793356" cy="5920147"/>
          </a:xfrm>
          <a:prstGeom prst="rect">
            <a:avLst/>
          </a:prstGeom>
        </p:spPr>
        <p:txBody>
          <a:bodyPr wrap="square">
            <a:spAutoFit/>
          </a:bodyPr>
          <a:lstStyle/>
          <a:p>
            <a:pPr algn="ctr">
              <a:lnSpc>
                <a:spcPct val="115000"/>
              </a:lnSpc>
              <a:spcAft>
                <a:spcPts val="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15000"/>
              </a:lnSpc>
              <a:spcAft>
                <a:spcPts val="0"/>
              </a:spcAft>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15000"/>
              </a:lnSpc>
              <a:spcAft>
                <a:spcPts val="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Under the Guidance of</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Dr. N.J. NALINI,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ASSISTANT PROFESSOR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DEPT OF COMP. SCI. AND ENGG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indent="457200" algn="just">
              <a:lnSpc>
                <a:spcPct val="115000"/>
              </a:lnSpc>
              <a:spcAft>
                <a:spcPts val="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Project Members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Name                                             Reg. No.</a:t>
            </a:r>
          </a:p>
          <a:p>
            <a:pPr algn="ctr">
              <a:lnSpc>
                <a:spcPct val="150000"/>
              </a:lnSpc>
            </a:pPr>
            <a:r>
              <a:rPr lang="en-IN" sz="2000" b="1" dirty="0">
                <a:latin typeface="Times New Roman" panose="02020603050405020304" pitchFamily="18" charset="0"/>
                <a:cs typeface="Times New Roman" panose="02020603050405020304" pitchFamily="18" charset="0"/>
              </a:rPr>
              <a:t>     C. ALEXANDAR            -           141080903</a:t>
            </a:r>
            <a:endParaRPr lang="en-IN" sz="2000" dirty="0">
              <a:latin typeface="Times New Roman" panose="02020603050405020304" pitchFamily="18" charset="0"/>
              <a:cs typeface="Times New Roman" panose="02020603050405020304" pitchFamily="18" charset="0"/>
            </a:endParaRPr>
          </a:p>
          <a:p>
            <a:pPr algn="ctr">
              <a:lnSpc>
                <a:spcPct val="150000"/>
              </a:lnSpc>
            </a:pPr>
            <a:r>
              <a:rPr lang="en-IN" sz="2000" b="1" dirty="0">
                <a:latin typeface="Times New Roman" panose="02020603050405020304" pitchFamily="18" charset="0"/>
                <a:cs typeface="Times New Roman" panose="02020603050405020304" pitchFamily="18" charset="0"/>
              </a:rPr>
              <a:t>      S. SELVENDIRAN         -           141080967</a:t>
            </a:r>
            <a:endParaRPr lang="en-IN" sz="2000" dirty="0">
              <a:latin typeface="Times New Roman" panose="02020603050405020304" pitchFamily="18" charset="0"/>
              <a:cs typeface="Times New Roman" panose="02020603050405020304" pitchFamily="18" charset="0"/>
            </a:endParaRPr>
          </a:p>
          <a:p>
            <a:pPr algn="ctr">
              <a:lnSpc>
                <a:spcPct val="150000"/>
              </a:lnSpc>
            </a:pPr>
            <a:r>
              <a:rPr lang="en-IN" sz="2000" b="1" dirty="0">
                <a:latin typeface="Times New Roman" panose="02020603050405020304" pitchFamily="18" charset="0"/>
                <a:cs typeface="Times New Roman" panose="02020603050405020304" pitchFamily="18" charset="0"/>
              </a:rPr>
              <a:t>      G. VIJAYARAJ               -           141080981</a:t>
            </a:r>
          </a:p>
        </p:txBody>
      </p:sp>
      <p:sp>
        <p:nvSpPr>
          <p:cNvPr id="2" name="Rectangle 1">
            <a:extLst>
              <a:ext uri="{FF2B5EF4-FFF2-40B4-BE49-F238E27FC236}">
                <a16:creationId xmlns:a16="http://schemas.microsoft.com/office/drawing/2014/main" id="{0E04C74F-64BB-4344-B43C-5EA6D7D2BFB3}"/>
              </a:ext>
            </a:extLst>
          </p:cNvPr>
          <p:cNvSpPr/>
          <p:nvPr/>
        </p:nvSpPr>
        <p:spPr>
          <a:xfrm>
            <a:off x="1444488" y="291178"/>
            <a:ext cx="9793355" cy="914930"/>
          </a:xfrm>
          <a:prstGeom prst="rect">
            <a:avLst/>
          </a:prstGeom>
          <a:ln>
            <a:solidFill>
              <a:schemeClr val="accent1"/>
            </a:solidFill>
          </a:ln>
        </p:spPr>
        <p:txBody>
          <a:bodyPr wrap="square">
            <a:spAutoFit/>
          </a:bodyPr>
          <a:lstStyle/>
          <a:p>
            <a:pPr algn="ctr">
              <a:lnSpc>
                <a:spcPct val="115000"/>
              </a:lnSpc>
              <a:spcAft>
                <a:spcPts val="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IDENTIFICATION OF BRAIN TUMOR FROM MRI IMAGES USING </a:t>
            </a:r>
          </a:p>
          <a:p>
            <a:pPr algn="ctr">
              <a:lnSpc>
                <a:spcPct val="115000"/>
              </a:lnSpc>
              <a:spcAft>
                <a:spcPts val="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7404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A17DFB-B76C-4BCB-B68C-242B6A989812}"/>
              </a:ext>
            </a:extLst>
          </p:cNvPr>
          <p:cNvSpPr/>
          <p:nvPr/>
        </p:nvSpPr>
        <p:spPr>
          <a:xfrm>
            <a:off x="2425149" y="1802048"/>
            <a:ext cx="7991060" cy="2227982"/>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following are the modules designed for the proposed system.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Pre – processing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Segmentation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BA8682A-9C34-41B0-9781-3C6DA4092A55}"/>
              </a:ext>
            </a:extLst>
          </p:cNvPr>
          <p:cNvSpPr/>
          <p:nvPr/>
        </p:nvSpPr>
        <p:spPr>
          <a:xfrm>
            <a:off x="4949538" y="811911"/>
            <a:ext cx="2531462" cy="504625"/>
          </a:xfrm>
          <a:prstGeom prst="rect">
            <a:avLst/>
          </a:prstGeom>
        </p:spPr>
        <p:txBody>
          <a:bodyPr wrap="non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DESIGN MODULES</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301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15B9CB-566B-4443-A7E4-D41D9B4CB886}"/>
              </a:ext>
            </a:extLst>
          </p:cNvPr>
          <p:cNvSpPr/>
          <p:nvPr/>
        </p:nvSpPr>
        <p:spPr>
          <a:xfrm>
            <a:off x="1895060" y="1448015"/>
            <a:ext cx="8885583" cy="4818242"/>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cs typeface="Times New Roman" panose="02020603050405020304" pitchFamily="18" charset="0"/>
              </a:rPr>
              <a:t>The main goal of the pre-processing is to enhance the visual appearance of images and improve the manipulation of datasets. </a:t>
            </a:r>
          </a:p>
          <a:p>
            <a:pPr marL="800100" lvl="1" indent="-342900">
              <a:lnSpc>
                <a:spcPct val="150000"/>
              </a:lnSpc>
              <a:buAutoNum type="alphaLcParenR"/>
            </a:pPr>
            <a:r>
              <a:rPr lang="en-US" b="1" dirty="0">
                <a:latin typeface="Times New Roman" panose="02020603050405020304" pitchFamily="18" charset="0"/>
                <a:cs typeface="Times New Roman" panose="02020603050405020304" pitchFamily="18" charset="0"/>
              </a:rPr>
              <a:t>Gray Scale Conversion</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The image acquired is in RGB color. It is converted into gray scale because it carries only the intensity information which is easy to process instead of processing three components R (Red), G (Green), B (Blue). </a:t>
            </a:r>
            <a:r>
              <a:rPr lang="en-IN" dirty="0">
                <a:latin typeface="Times New Roman" panose="02020603050405020304" pitchFamily="18" charset="0"/>
                <a:cs typeface="Times New Roman" panose="02020603050405020304" pitchFamily="18" charset="0"/>
              </a:rPr>
              <a:t>For many applications of image processing, colour information doesn't help us to identify important edges or other features. </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b)  </a:t>
            </a:r>
            <a:r>
              <a:rPr lang="en-IN" b="1" dirty="0">
                <a:latin typeface="Times New Roman" panose="02020603050405020304" pitchFamily="18" charset="0"/>
                <a:cs typeface="Times New Roman" panose="02020603050405020304" pitchFamily="18" charset="0"/>
              </a:rPr>
              <a:t>Resizing Image </a:t>
            </a:r>
          </a:p>
          <a:p>
            <a:pPr algn="just">
              <a:lnSpc>
                <a:spcPct val="150000"/>
              </a:lnSpc>
              <a:spcAft>
                <a:spcPts val="8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Image resizing is necessary when you need to increase or decrease the total number of pixels. </a:t>
            </a:r>
            <a:r>
              <a:rPr lang="en-US" dirty="0">
                <a:latin typeface="Times New Roman" panose="02020603050405020304" pitchFamily="18" charset="0"/>
                <a:cs typeface="Times New Roman" panose="02020603050405020304" pitchFamily="18" charset="0"/>
              </a:rPr>
              <a:t>The datasets consist of MRI brain tumor images</a:t>
            </a:r>
            <a:r>
              <a:rPr lang="en-IN" dirty="0">
                <a:latin typeface="Times New Roman" panose="02020603050405020304" pitchFamily="18" charset="0"/>
                <a:cs typeface="Times New Roman" panose="02020603050405020304" pitchFamily="18" charset="0"/>
              </a:rPr>
              <a:t>, each of whose size is converted into 256x256.</a:t>
            </a:r>
          </a:p>
        </p:txBody>
      </p:sp>
      <p:sp>
        <p:nvSpPr>
          <p:cNvPr id="3" name="Rectangle 2">
            <a:extLst>
              <a:ext uri="{FF2B5EF4-FFF2-40B4-BE49-F238E27FC236}">
                <a16:creationId xmlns:a16="http://schemas.microsoft.com/office/drawing/2014/main" id="{F5D44123-9DAD-4ED3-814D-42A4A8E61C07}"/>
              </a:ext>
            </a:extLst>
          </p:cNvPr>
          <p:cNvSpPr/>
          <p:nvPr/>
        </p:nvSpPr>
        <p:spPr>
          <a:xfrm>
            <a:off x="1941443" y="777074"/>
            <a:ext cx="2452916" cy="498663"/>
          </a:xfrm>
          <a:prstGeom prst="rect">
            <a:avLst/>
          </a:prstGeom>
        </p:spPr>
        <p:txBody>
          <a:bodyPr wrap="non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PRE-PROCESSING</a:t>
            </a:r>
          </a:p>
        </p:txBody>
      </p:sp>
      <p:sp>
        <p:nvSpPr>
          <p:cNvPr id="4" name="Rectangle 3">
            <a:extLst>
              <a:ext uri="{FF2B5EF4-FFF2-40B4-BE49-F238E27FC236}">
                <a16:creationId xmlns:a16="http://schemas.microsoft.com/office/drawing/2014/main" id="{AE0EE36E-1A3D-4053-A4E5-7265D80417F4}"/>
              </a:ext>
            </a:extLst>
          </p:cNvPr>
          <p:cNvSpPr/>
          <p:nvPr/>
        </p:nvSpPr>
        <p:spPr>
          <a:xfrm>
            <a:off x="4814150" y="269468"/>
            <a:ext cx="3252814" cy="504625"/>
          </a:xfrm>
          <a:prstGeom prst="rect">
            <a:avLst/>
          </a:prstGeom>
        </p:spPr>
        <p:txBody>
          <a:bodyPr wrap="non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MODULE DESCRIPTION </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364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45001-B1C2-41BD-BDF7-81C7B7841E51}"/>
              </a:ext>
            </a:extLst>
          </p:cNvPr>
          <p:cNvSpPr/>
          <p:nvPr/>
        </p:nvSpPr>
        <p:spPr>
          <a:xfrm>
            <a:off x="1908313" y="1631935"/>
            <a:ext cx="8905461" cy="4193712"/>
          </a:xfrm>
          <a:prstGeom prst="rect">
            <a:avLst/>
          </a:prstGeom>
        </p:spPr>
        <p:txBody>
          <a:bodyPr wrap="square">
            <a:spAutoFit/>
          </a:bodyPr>
          <a:lstStyle/>
          <a:p>
            <a:pPr marL="285750" indent="-285750" algn="just">
              <a:lnSpc>
                <a:spcPct val="200000"/>
              </a:lnSpc>
              <a:spcAft>
                <a:spcPts val="8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In this work the segmentation of MRI brain image is performed using Otsu’s  thresholding.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Otsu’s Thresholding Method</a:t>
            </a:r>
          </a:p>
          <a:p>
            <a:pPr marL="285750" indent="-285750" algn="just">
              <a:lnSpc>
                <a:spcPct val="200000"/>
              </a:lnSpc>
              <a:spcAft>
                <a:spcPts val="800"/>
              </a:spcAf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Thresholding is the simplest method of image segmentation. From a grayscale image, thresholding can be used to create binary image (black and white image).</a:t>
            </a:r>
            <a:r>
              <a:rPr lang="en-IN" b="1" dirty="0">
                <a:latin typeface="Times New Roman" panose="02020603050405020304" pitchFamily="18" charset="0"/>
                <a:cs typeface="Times New Roman" panose="02020603050405020304" pitchFamily="18" charset="0"/>
              </a:rPr>
              <a:t> </a:t>
            </a:r>
          </a:p>
          <a:p>
            <a:pPr marL="285750" indent="-285750" algn="just">
              <a:lnSpc>
                <a:spcPct val="200000"/>
              </a:lnSpc>
              <a:spcAft>
                <a:spcPts val="800"/>
              </a:spcAft>
              <a:buFont typeface="Wingdings" panose="05000000000000000000" pitchFamily="2" charset="2"/>
              <a:buChar char="Ø"/>
            </a:pP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It</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c</a:t>
            </a:r>
            <a:r>
              <a:rPr lang="en-IN" dirty="0" err="1">
                <a:latin typeface="Times New Roman" panose="02020603050405020304" pitchFamily="18" charset="0"/>
                <a:ea typeface="Calibri" panose="020F0502020204030204" pitchFamily="34" charset="0"/>
                <a:cs typeface="Times New Roman" panose="02020603050405020304" pitchFamily="18" charset="0"/>
              </a:rPr>
              <a:t>omputes</a:t>
            </a:r>
            <a:r>
              <a:rPr lang="en-IN" dirty="0">
                <a:latin typeface="Times New Roman" panose="02020603050405020304" pitchFamily="18" charset="0"/>
                <a:ea typeface="Calibri" panose="020F0502020204030204" pitchFamily="34" charset="0"/>
                <a:cs typeface="Times New Roman" panose="02020603050405020304" pitchFamily="18" charset="0"/>
              </a:rPr>
              <a:t> a global threshold that can be used to convert an intensity image to a binary image. The Otsu's method, which chooses the threshold to minimize the intraclass variance of the black and white pixels.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BD2E6561-5640-496D-9179-F412242F0419}"/>
              </a:ext>
            </a:extLst>
          </p:cNvPr>
          <p:cNvSpPr/>
          <p:nvPr/>
        </p:nvSpPr>
        <p:spPr>
          <a:xfrm>
            <a:off x="1908313" y="834887"/>
            <a:ext cx="2262515" cy="504625"/>
          </a:xfrm>
          <a:prstGeom prst="rect">
            <a:avLst/>
          </a:prstGeom>
        </p:spPr>
        <p:txBody>
          <a:bodyPr wrap="squar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SEGMENTATION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374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B222E3-2693-43D3-99A7-E008A7E0AA9C}"/>
              </a:ext>
            </a:extLst>
          </p:cNvPr>
          <p:cNvSpPr/>
          <p:nvPr/>
        </p:nvSpPr>
        <p:spPr>
          <a:xfrm>
            <a:off x="1828799" y="1786651"/>
            <a:ext cx="8560905" cy="4613058"/>
          </a:xfrm>
          <a:prstGeom prst="rect">
            <a:avLst/>
          </a:prstGeom>
        </p:spPr>
        <p:txBody>
          <a:bodyPr wrap="square">
            <a:spAutoFit/>
          </a:bodyPr>
          <a:lstStyle/>
          <a:p>
            <a:pPr marL="285750" indent="-285750">
              <a:lnSpc>
                <a:spcPct val="150000"/>
              </a:lnSpc>
              <a:buFont typeface="Wingdings" panose="05000000000000000000" pitchFamily="2" charset="2"/>
              <a:buChar char="v"/>
            </a:pPr>
            <a:r>
              <a:rPr lang="en-IN" dirty="0">
                <a:solidFill>
                  <a:srgbClr val="000000"/>
                </a:solidFill>
                <a:latin typeface="Times New Roman" panose="02020603050405020304" pitchFamily="18" charset="0"/>
                <a:ea typeface="Calibri" panose="020F0502020204030204" pitchFamily="34" charset="0"/>
              </a:rPr>
              <a:t>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Feature extraction is a special form of dimensional reduction. When the input data to an algorithm is too large to be processed and it is suspected to be very redundant then the input data will be transformed into a reduced representation set of features (</a:t>
            </a:r>
            <a:r>
              <a:rPr lang="en-IN" dirty="0">
                <a:latin typeface="Times New Roman" panose="02020603050405020304" pitchFamily="18" charset="0"/>
                <a:ea typeface="Calibri" panose="020F0502020204030204" pitchFamily="34" charset="0"/>
                <a:cs typeface="Times New Roman" panose="02020603050405020304" pitchFamily="18" charset="0"/>
              </a:rPr>
              <a:t>also named a feature vector)</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nSpc>
                <a:spcPct val="150000"/>
              </a:lnSpc>
              <a:buFont typeface="Wingdings" panose="05000000000000000000" pitchFamily="2" charset="2"/>
              <a:buChar char="v"/>
            </a:pPr>
            <a:r>
              <a:rPr lang="en-IN" dirty="0">
                <a:solidFill>
                  <a:srgbClr val="00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Features of an image are the properties that completely describe the image.</a:t>
            </a:r>
          </a:p>
          <a:p>
            <a:pPr>
              <a:lnSpc>
                <a:spcPct val="150000"/>
              </a:lnSpc>
            </a:pPr>
            <a:r>
              <a:rPr lang="en-IN" b="1" dirty="0">
                <a:latin typeface="Times New Roman" panose="02020603050405020304" pitchFamily="18" charset="0"/>
                <a:cs typeface="Times New Roman" panose="02020603050405020304" pitchFamily="18" charset="0"/>
              </a:rPr>
              <a:t>GLCM (</a:t>
            </a:r>
            <a:r>
              <a:rPr lang="en-IN" b="1" dirty="0" err="1">
                <a:latin typeface="Times New Roman" panose="02020603050405020304" pitchFamily="18" charset="0"/>
                <a:cs typeface="Times New Roman" panose="02020603050405020304" pitchFamily="18" charset="0"/>
              </a:rPr>
              <a:t>GrayLevel</a:t>
            </a:r>
            <a:r>
              <a:rPr lang="en-IN" b="1" dirty="0">
                <a:latin typeface="Times New Roman" panose="02020603050405020304" pitchFamily="18" charset="0"/>
                <a:cs typeface="Times New Roman" panose="02020603050405020304" pitchFamily="18" charset="0"/>
              </a:rPr>
              <a:t> Co-occurrence Matrix) features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The co-occurrence matrix and texture features are the most popular second order statistical features today.</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The important texture features for classifying the image into water body and non-water body are Energy (E), Entropy (Ent), Contrast (Con), Inverse Difference Moment (IDM) and Directional Moment (DM). </a:t>
            </a:r>
          </a:p>
        </p:txBody>
      </p:sp>
      <p:sp>
        <p:nvSpPr>
          <p:cNvPr id="3" name="Rectangle 2">
            <a:extLst>
              <a:ext uri="{FF2B5EF4-FFF2-40B4-BE49-F238E27FC236}">
                <a16:creationId xmlns:a16="http://schemas.microsoft.com/office/drawing/2014/main" id="{58B5F2A4-04C5-48EC-B3C4-0B2D0F19D926}"/>
              </a:ext>
            </a:extLst>
          </p:cNvPr>
          <p:cNvSpPr/>
          <p:nvPr/>
        </p:nvSpPr>
        <p:spPr>
          <a:xfrm>
            <a:off x="1828799" y="1116710"/>
            <a:ext cx="3201710" cy="504625"/>
          </a:xfrm>
          <a:prstGeom prst="rect">
            <a:avLst/>
          </a:prstGeom>
        </p:spPr>
        <p:txBody>
          <a:bodyPr wrap="non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684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AF3B5-5542-41C2-8B53-D72B84847547}"/>
              </a:ext>
            </a:extLst>
          </p:cNvPr>
          <p:cNvSpPr/>
          <p:nvPr/>
        </p:nvSpPr>
        <p:spPr>
          <a:xfrm>
            <a:off x="1934818" y="1173179"/>
            <a:ext cx="8613912" cy="5355312"/>
          </a:xfrm>
          <a:prstGeom prst="rect">
            <a:avLst/>
          </a:prstGeom>
        </p:spPr>
        <p:txBody>
          <a:bodyPr wrap="square">
            <a:spAutoFit/>
          </a:bodyPr>
          <a:lstStyle/>
          <a:p>
            <a:pPr>
              <a:lnSpc>
                <a:spcPct val="150000"/>
              </a:lnSpc>
              <a:spcAft>
                <a:spcPts val="0"/>
              </a:spcAft>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INTENSITY-BASED FEATURES</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IBF</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spcAft>
                <a:spcPts val="0"/>
              </a:spcAft>
            </a:pPr>
            <a:endParaRPr lang="en-IN"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Intensity pattern in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tumor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region is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modeled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using histograms of target image and range filtered image.</a:t>
            </a:r>
          </a:p>
          <a:p>
            <a:pPr>
              <a:lnSpc>
                <a:spcPct val="20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Intensity-statistical parameters namely: mean intensity, standard deviation, skewness, and kurtosis from the histogram of an image within the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segment are calculated.</a:t>
            </a:r>
          </a:p>
          <a:p>
            <a:pPr>
              <a:lnSpc>
                <a:spcPct val="20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6763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F8CC28-DC27-4E31-9B58-81ABDDEF9E89}"/>
              </a:ext>
            </a:extLst>
          </p:cNvPr>
          <p:cNvSpPr/>
          <p:nvPr/>
        </p:nvSpPr>
        <p:spPr>
          <a:xfrm>
            <a:off x="1590261" y="1666658"/>
            <a:ext cx="9289773" cy="378206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Image classification analyzes the numerical properties of various image features and organizes data into categories.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Classification algorithms typically employ two phases of processing: </a:t>
            </a:r>
            <a:r>
              <a:rPr lang="en-US" i="1" dirty="0">
                <a:latin typeface="Times New Roman" panose="02020603050405020304" pitchFamily="18" charset="0"/>
                <a:ea typeface="Times New Roman" panose="02020603050405020304" pitchFamily="18" charset="0"/>
              </a:rPr>
              <a:t>training</a:t>
            </a:r>
            <a:r>
              <a:rPr lang="en-US" dirty="0">
                <a:latin typeface="Times New Roman" panose="02020603050405020304" pitchFamily="18" charset="0"/>
                <a:ea typeface="Times New Roman" panose="02020603050405020304" pitchFamily="18" charset="0"/>
              </a:rPr>
              <a:t> and </a:t>
            </a:r>
            <a:r>
              <a:rPr lang="en-US" i="1" dirty="0">
                <a:latin typeface="Times New Roman" panose="02020603050405020304" pitchFamily="18" charset="0"/>
                <a:ea typeface="Times New Roman" panose="02020603050405020304" pitchFamily="18" charset="0"/>
              </a:rPr>
              <a:t>testing</a:t>
            </a:r>
            <a:r>
              <a:rPr lang="en-US" dirty="0">
                <a:latin typeface="Times New Roman" panose="02020603050405020304" pitchFamily="18" charset="0"/>
                <a:ea typeface="Times New Roman" panose="02020603050405020304" pitchFamily="18" charset="0"/>
              </a:rPr>
              <a: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In the initial training phase, characteristic properties of typical image features are isolated and, based on these, a unique description of each classification category, </a:t>
            </a:r>
            <a:r>
              <a:rPr lang="en-US" i="1" dirty="0">
                <a:latin typeface="Times New Roman" panose="02020603050405020304" pitchFamily="18" charset="0"/>
                <a:ea typeface="Times New Roman" panose="02020603050405020304" pitchFamily="18" charset="0"/>
              </a:rPr>
              <a:t>i.e.</a:t>
            </a:r>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training class</a:t>
            </a:r>
            <a:r>
              <a:rPr lang="en-US" dirty="0">
                <a:latin typeface="Times New Roman" panose="02020603050405020304" pitchFamily="18" charset="0"/>
                <a:ea typeface="Times New Roman" panose="02020603050405020304" pitchFamily="18" charset="0"/>
              </a:rPr>
              <a:t>, is created.</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In the subsequent testing phase, these feature-space partitions are used to classify image features. </a:t>
            </a:r>
            <a:endParaRPr lang="en-IN"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F8E860D9-7E8E-49E6-BEAF-D60441739326}"/>
              </a:ext>
            </a:extLst>
          </p:cNvPr>
          <p:cNvSpPr/>
          <p:nvPr/>
        </p:nvSpPr>
        <p:spPr>
          <a:xfrm>
            <a:off x="1590261" y="751216"/>
            <a:ext cx="2377767" cy="504625"/>
          </a:xfrm>
          <a:prstGeom prst="rect">
            <a:avLst/>
          </a:prstGeom>
        </p:spPr>
        <p:txBody>
          <a:bodyPr wrap="non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447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3C6AB5-28FE-4F7D-8AAD-5C06F9D56C03}"/>
              </a:ext>
            </a:extLst>
          </p:cNvPr>
          <p:cNvSpPr/>
          <p:nvPr/>
        </p:nvSpPr>
        <p:spPr>
          <a:xfrm>
            <a:off x="1696279" y="1407934"/>
            <a:ext cx="9011478" cy="4677178"/>
          </a:xfrm>
          <a:prstGeom prst="rect">
            <a:avLst/>
          </a:prstGeom>
        </p:spPr>
        <p:txBody>
          <a:bodyPr wrap="square">
            <a:spAutoFit/>
          </a:bodyPr>
          <a:lstStyle/>
          <a:p>
            <a:pPr marL="285750" indent="-285750" algn="just">
              <a:lnSpc>
                <a:spcPct val="150000"/>
              </a:lnSpc>
              <a:spcAft>
                <a:spcPts val="120"/>
              </a:spcAft>
              <a:buFont typeface="Wingdings" panose="05000000000000000000" pitchFamily="2" charset="2"/>
              <a:buChar char="v"/>
            </a:pPr>
            <a:r>
              <a:rPr lang="en-IN" dirty="0">
                <a:latin typeface="Times New Roman" panose="02020603050405020304" pitchFamily="18" charset="0"/>
                <a:ea typeface="Calibri" panose="020F0502020204030204" pitchFamily="34" charset="0"/>
                <a:cs typeface="Times New Roman" panose="02020603050405020304" pitchFamily="18" charset="0"/>
              </a:rPr>
              <a:t>SVM algorithm is a binary classifier based on supervised learning which gives better result than other classifiers. </a:t>
            </a:r>
          </a:p>
          <a:p>
            <a:pPr marL="285750" indent="-285750" algn="just">
              <a:lnSpc>
                <a:spcPct val="150000"/>
              </a:lnSpc>
              <a:spcAft>
                <a:spcPts val="120"/>
              </a:spcAft>
              <a:buFont typeface="Wingdings" panose="05000000000000000000" pitchFamily="2" charset="2"/>
              <a:buChar char="v"/>
            </a:pPr>
            <a:r>
              <a:rPr lang="en-IN" dirty="0">
                <a:latin typeface="Times New Roman" panose="02020603050405020304" pitchFamily="18" charset="0"/>
                <a:ea typeface="Calibri" panose="020F0502020204030204" pitchFamily="34" charset="0"/>
                <a:cs typeface="Times New Roman" panose="02020603050405020304" pitchFamily="18" charset="0"/>
              </a:rPr>
              <a:t>SVM classifies between two classes by constructing a hyperplane in high-dimensional feature space which can be used for classification.</a:t>
            </a:r>
          </a:p>
          <a:p>
            <a:pPr marL="285750" indent="-285750" algn="just">
              <a:lnSpc>
                <a:spcPct val="150000"/>
              </a:lnSpc>
              <a:spcAft>
                <a:spcPts val="120"/>
              </a:spcAft>
              <a:buFont typeface="Wingdings" panose="05000000000000000000" pitchFamily="2" charset="2"/>
              <a:buChar char="v"/>
            </a:pPr>
            <a:r>
              <a:rPr lang="en-IN" dirty="0">
                <a:latin typeface="Times New Roman" panose="02020603050405020304" pitchFamily="18" charset="0"/>
                <a:ea typeface="Calibri" panose="020F0502020204030204" pitchFamily="34" charset="0"/>
                <a:cs typeface="Times New Roman" panose="02020603050405020304" pitchFamily="18" charset="0"/>
              </a:rPr>
              <a:t>SVM is a classification algorithm, which is based on different kernel methods. It classifies the segmented object with GLCM features which gives the best results.</a:t>
            </a:r>
          </a:p>
          <a:p>
            <a:pPr marL="285750" indent="-285750" algn="just">
              <a:lnSpc>
                <a:spcPct val="150000"/>
              </a:lnSpc>
              <a:spcAft>
                <a:spcPts val="12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mainly gives better results for pattern classification and non-linear regression. It maps input space into higher dimensional feature space. </a:t>
            </a:r>
          </a:p>
          <a:p>
            <a:pPr marL="285750" indent="-285750" algn="just">
              <a:lnSpc>
                <a:spcPct val="150000"/>
              </a:lnSpc>
              <a:spcAft>
                <a:spcPts val="12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 this work support vector machines are chosen for identifying the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affected brain. The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is recognized using segmentation and the GLCM features are extracted for classification.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D9D2C1AC-3BF2-4E14-B2A8-401634CCEA97}"/>
              </a:ext>
            </a:extLst>
          </p:cNvPr>
          <p:cNvSpPr/>
          <p:nvPr/>
        </p:nvSpPr>
        <p:spPr>
          <a:xfrm>
            <a:off x="4382452" y="586624"/>
            <a:ext cx="3858300" cy="504625"/>
          </a:xfrm>
          <a:prstGeom prst="rect">
            <a:avLst/>
          </a:prstGeom>
        </p:spPr>
        <p:txBody>
          <a:bodyPr wrap="none">
            <a:spAutoFit/>
          </a:bodyPr>
          <a:lstStyle/>
          <a:p>
            <a:pPr algn="just">
              <a:lnSpc>
                <a:spcPct val="150000"/>
              </a:lnSpc>
              <a:spcAft>
                <a:spcPts val="12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564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123BA34-2817-4C0A-9986-716EE7EA89A3}"/>
              </a:ext>
            </a:extLst>
          </p:cNvPr>
          <p:cNvPicPr>
            <a:picLocks noChangeAspect="1"/>
          </p:cNvPicPr>
          <p:nvPr/>
        </p:nvPicPr>
        <p:blipFill>
          <a:blip r:embed="rId2"/>
          <a:stretch>
            <a:fillRect/>
          </a:stretch>
        </p:blipFill>
        <p:spPr>
          <a:xfrm>
            <a:off x="4057366" y="520468"/>
            <a:ext cx="3244582" cy="2129967"/>
          </a:xfrm>
          <a:prstGeom prst="rect">
            <a:avLst/>
          </a:prstGeom>
        </p:spPr>
      </p:pic>
      <p:sp>
        <p:nvSpPr>
          <p:cNvPr id="3" name="Rectangle 2">
            <a:extLst>
              <a:ext uri="{FF2B5EF4-FFF2-40B4-BE49-F238E27FC236}">
                <a16:creationId xmlns:a16="http://schemas.microsoft.com/office/drawing/2014/main" id="{E7BB42EF-25C4-4734-B64A-5C290FD4601C}"/>
              </a:ext>
            </a:extLst>
          </p:cNvPr>
          <p:cNvSpPr/>
          <p:nvPr/>
        </p:nvSpPr>
        <p:spPr>
          <a:xfrm>
            <a:off x="1689652" y="2914904"/>
            <a:ext cx="8812695" cy="3554819"/>
          </a:xfrm>
          <a:prstGeom prst="rect">
            <a:avLst/>
          </a:prstGeom>
        </p:spPr>
        <p:txBody>
          <a:bodyPr wrap="square">
            <a:spAutoFit/>
          </a:bodyPr>
          <a:lstStyle/>
          <a:p>
            <a:pPr algn="ctr"/>
            <a:r>
              <a:rPr lang="en-US" b="1" dirty="0">
                <a:latin typeface="Bookman Old Style" panose="02050604050505020204" pitchFamily="18" charset="0"/>
                <a:cs typeface="Times New Roman" panose="02020603050405020304" pitchFamily="18" charset="0"/>
              </a:rPr>
              <a:t> </a:t>
            </a:r>
            <a:r>
              <a:rPr lang="en-US" sz="1600" b="1" dirty="0">
                <a:latin typeface="Bookman Old Style" panose="02050604050505020204" pitchFamily="18" charset="0"/>
                <a:cs typeface="Times New Roman" panose="02020603050405020304" pitchFamily="18" charset="0"/>
              </a:rPr>
              <a:t>Support Vector Machine</a:t>
            </a:r>
          </a:p>
          <a:p>
            <a:pPr algn="ctr">
              <a:lnSpc>
                <a:spcPct val="150000"/>
              </a:lnSpc>
            </a:pPr>
            <a:endParaRPr lang="en-US" b="1" dirty="0">
              <a:latin typeface="Bookman Old Style" panose="020506040505050202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dirty="0">
                <a:latin typeface="Bookman Old Style" panose="02050604050505020204" pitchFamily="18" charset="0"/>
                <a:cs typeface="Times New Roman" panose="02020603050405020304" pitchFamily="18" charset="0"/>
              </a:rPr>
              <a:t>In the above figure, there are two classes ‘x’ and ‘o’ and there are 4 hyperplanes namely A, B and C. </a:t>
            </a:r>
          </a:p>
          <a:p>
            <a:pPr marL="285750" indent="-285750" algn="just">
              <a:lnSpc>
                <a:spcPct val="150000"/>
              </a:lnSpc>
              <a:buFont typeface="Wingdings" panose="05000000000000000000" pitchFamily="2" charset="2"/>
              <a:buChar char="v"/>
            </a:pPr>
            <a:endParaRPr lang="en-US" dirty="0">
              <a:latin typeface="Bookman Old Style" panose="020506040505050202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dirty="0">
                <a:latin typeface="Bookman Old Style" panose="02050604050505020204" pitchFamily="18" charset="0"/>
                <a:cs typeface="Times New Roman" panose="02020603050405020304" pitchFamily="18" charset="0"/>
              </a:rPr>
              <a:t>Hyperplane A provides the best separation between the classes, because the normal distance of any of the data points is the largest, so it represents the maximum margin of separation.</a:t>
            </a:r>
          </a:p>
          <a:p>
            <a:pPr marL="285750" indent="-285750" algn="just">
              <a:buFont typeface="Wingdings" panose="05000000000000000000" pitchFamily="2" charset="2"/>
              <a:buChar char="v"/>
            </a:pPr>
            <a:endParaRPr lang="en-US"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47167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61">
            <a:extLst>
              <a:ext uri="{FF2B5EF4-FFF2-40B4-BE49-F238E27FC236}">
                <a16:creationId xmlns:a16="http://schemas.microsoft.com/office/drawing/2014/main" id="{F1F10A8E-B230-422D-AA25-84C5269A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457200"/>
            <a:ext cx="57340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62">
            <a:extLst>
              <a:ext uri="{FF2B5EF4-FFF2-40B4-BE49-F238E27FC236}">
                <a16:creationId xmlns:a16="http://schemas.microsoft.com/office/drawing/2014/main" id="{64209B98-60A5-41DA-BAE7-947BEB39B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3519487"/>
            <a:ext cx="5734050" cy="18002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5B886CD2-98FE-41DC-8213-3A1F23E2231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6D49F2F9-1F2F-424D-BB3E-E0A59D05CCBA}"/>
              </a:ext>
            </a:extLst>
          </p:cNvPr>
          <p:cNvSpPr>
            <a:spLocks noChangeArrowheads="1"/>
          </p:cNvSpPr>
          <p:nvPr/>
        </p:nvSpPr>
        <p:spPr bwMode="auto">
          <a:xfrm>
            <a:off x="4278836" y="2526268"/>
            <a:ext cx="36343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Sample images of Benign tumor</a:t>
            </a: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EBB894AA-691F-4EE6-B520-709A4FEA10B7}"/>
              </a:ext>
            </a:extLst>
          </p:cNvPr>
          <p:cNvSpPr>
            <a:spLocks noChangeArrowheads="1"/>
          </p:cNvSpPr>
          <p:nvPr/>
        </p:nvSpPr>
        <p:spPr bwMode="auto">
          <a:xfrm>
            <a:off x="4278836" y="5460192"/>
            <a:ext cx="3967753"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Sample images of Malignant tumor</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6514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C0004B-B254-4E6A-B3C6-43C176AAD6DD}"/>
              </a:ext>
            </a:extLst>
          </p:cNvPr>
          <p:cNvSpPr/>
          <p:nvPr/>
        </p:nvSpPr>
        <p:spPr>
          <a:xfrm>
            <a:off x="2769704" y="1833760"/>
            <a:ext cx="7487478" cy="4225324"/>
          </a:xfrm>
          <a:prstGeom prst="rect">
            <a:avLst/>
          </a:prstGeom>
        </p:spPr>
        <p:txBody>
          <a:bodyPr wrap="square">
            <a:spAutoFit/>
          </a:bodyPr>
          <a:lstStyle/>
          <a:p>
            <a:pPr algn="ctr"/>
            <a:r>
              <a:rPr lang="en-US" b="1" dirty="0">
                <a:latin typeface="Times New Roman" panose="02020603050405020304" pitchFamily="18" charset="0"/>
                <a:ea typeface="Calibri" panose="020F0502020204030204" pitchFamily="34" charset="0"/>
              </a:rPr>
              <a:t>DATABASE COLLECTED</a:t>
            </a:r>
            <a:endParaRPr lang="en-IN" b="1" dirty="0">
              <a:latin typeface="Times New Roman" panose="02020603050405020304" pitchFamily="18" charset="0"/>
              <a:ea typeface="Times New Roman" panose="02020603050405020304" pitchFamily="18" charset="0"/>
            </a:endParaRPr>
          </a:p>
          <a:p>
            <a:pPr algn="ctr"/>
            <a:endParaRPr lang="en-US" b="1" dirty="0">
              <a:latin typeface="Times New Roman" panose="02020603050405020304" pitchFamily="18" charset="0"/>
              <a:ea typeface="Calibri" panose="020F0502020204030204" pitchFamily="34" charset="0"/>
            </a:endParaRPr>
          </a:p>
          <a:p>
            <a:pPr algn="ctr"/>
            <a:r>
              <a:rPr lang="en-US" b="1" dirty="0">
                <a:latin typeface="Times New Roman" panose="02020603050405020304" pitchFamily="18" charset="0"/>
                <a:ea typeface="Calibri" panose="020F0502020204030204" pitchFamily="34" charset="0"/>
              </a:rPr>
              <a:t> </a:t>
            </a:r>
            <a:endParaRPr lang="en-IN" b="1" dirty="0">
              <a:latin typeface="Times New Roman" panose="02020603050405020304" pitchFamily="18" charset="0"/>
              <a:ea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Harvard Medical School (URL: http://med.harvard.edu/AANLIB/)</a:t>
            </a:r>
          </a:p>
          <a:p>
            <a:pPr marL="285750" indent="-285750">
              <a:lnSpc>
                <a:spcPct val="115000"/>
              </a:lnSpc>
              <a:spcAft>
                <a:spcPts val="1000"/>
              </a:spcAft>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OASIS dataset (URL: http://www.oasis-brains.org/)</a:t>
            </a:r>
          </a:p>
          <a:p>
            <a:pPr marL="285750" indent="-285750">
              <a:lnSpc>
                <a:spcPct val="115000"/>
              </a:lnSpc>
              <a:spcAft>
                <a:spcPts val="1000"/>
              </a:spcAft>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ADNI dataset (URL: http://adni.loni.ucla.edu/).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78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79E502-EFEC-4B37-A4A2-3CDD6C29DE9A}"/>
              </a:ext>
            </a:extLst>
          </p:cNvPr>
          <p:cNvSpPr/>
          <p:nvPr/>
        </p:nvSpPr>
        <p:spPr>
          <a:xfrm>
            <a:off x="1775791" y="914401"/>
            <a:ext cx="8852452" cy="4803046"/>
          </a:xfrm>
          <a:prstGeom prst="rect">
            <a:avLst/>
          </a:prstGeom>
        </p:spPr>
        <p:txBody>
          <a:bodyPr wrap="square">
            <a:spAutoFit/>
          </a:bodyPr>
          <a:lstStyle/>
          <a:p>
            <a:pPr algn="ctr">
              <a:lnSpc>
                <a:spcPct val="150000"/>
              </a:lnSpc>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ABSTRACT</a:t>
            </a:r>
          </a:p>
          <a:p>
            <a:pPr algn="ctr">
              <a:lnSpc>
                <a:spcPct val="150000"/>
              </a:lnSpc>
              <a:spcAft>
                <a:spcPts val="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Symbol" panose="05050102010706020507" pitchFamily="18" charset="2"/>
              <a:buChar char=""/>
            </a:pPr>
            <a:r>
              <a:rPr lang="en-IN" dirty="0">
                <a:latin typeface="Times New Roman" panose="02020603050405020304" pitchFamily="18" charset="0"/>
                <a:cs typeface="Times New Roman" panose="02020603050405020304" pitchFamily="18" charset="0"/>
              </a:rPr>
              <a:t>Medical image processing is a challenging field now a days and also to process the MRI images because it is the scan of the soft tissues.</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MRI (Magnetic Resonance Imaging)</a:t>
            </a:r>
            <a:r>
              <a:rPr lang="en-IN" dirty="0">
                <a:latin typeface="Times New Roman" panose="02020603050405020304" pitchFamily="18" charset="0"/>
                <a:ea typeface="Calibri" panose="020F0502020204030204" pitchFamily="34" charset="0"/>
                <a:cs typeface="Times New Roman" panose="02020603050405020304" pitchFamily="18" charset="0"/>
              </a:rPr>
              <a:t> play an important role in brain tumour for analysis, diagnosis and treatment planning.</a:t>
            </a:r>
          </a:p>
          <a:p>
            <a:pPr marL="342900" lvl="0" indent="-342900" algn="just">
              <a:lnSpc>
                <a:spcPct val="150000"/>
              </a:lnSpc>
              <a:buFont typeface="Symbol" panose="05050102010706020507" pitchFamily="18" charset="2"/>
              <a:buChar char=""/>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MRI is mainly used to get images of the human body cancerous tissues because of its high resolution and better quality images compared with other imaging techniques.</a:t>
            </a:r>
          </a:p>
          <a:p>
            <a:pPr lvl="0" algn="just">
              <a:lnSpc>
                <a:spcPct val="150000"/>
              </a:lnSpc>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 process of identifying brain </a:t>
            </a:r>
            <a:r>
              <a:rPr lang="en-IN" dirty="0" err="1">
                <a:latin typeface="Times New Roman" panose="02020603050405020304" pitchFamily="18" charset="0"/>
                <a:ea typeface="Calibri" panose="020F0502020204030204" pitchFamily="34" charset="0"/>
                <a:cs typeface="Times New Roman" panose="02020603050405020304" pitchFamily="18" charset="0"/>
              </a:rPr>
              <a:t>tumor</a:t>
            </a:r>
            <a:r>
              <a:rPr lang="en-IN" dirty="0">
                <a:latin typeface="Times New Roman" panose="02020603050405020304" pitchFamily="18" charset="0"/>
                <a:ea typeface="Calibri" panose="020F0502020204030204" pitchFamily="34" charset="0"/>
                <a:cs typeface="Times New Roman" panose="02020603050405020304" pitchFamily="18" charset="0"/>
              </a:rPr>
              <a:t> through MRI images includes pre-processing, segmentation, feature extraction and classification</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8791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49BEE1-E739-4E39-83F9-B01CA421723D}"/>
              </a:ext>
            </a:extLst>
          </p:cNvPr>
          <p:cNvSpPr/>
          <p:nvPr/>
        </p:nvSpPr>
        <p:spPr>
          <a:xfrm>
            <a:off x="1550505" y="607706"/>
            <a:ext cx="9409043" cy="5485091"/>
          </a:xfrm>
          <a:prstGeom prst="rect">
            <a:avLst/>
          </a:prstGeom>
        </p:spPr>
        <p:txBody>
          <a:bodyPr wrap="square">
            <a:spAutoFit/>
          </a:bodyPr>
          <a:lstStyle/>
          <a:p>
            <a:pPr algn="ctr">
              <a:lnSpc>
                <a:spcPct val="150000"/>
              </a:lnSpc>
              <a:spcAft>
                <a:spcPts val="800"/>
              </a:spcAft>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SUMMARY OF WORK</a:t>
            </a:r>
          </a:p>
          <a:p>
            <a:pPr marL="742950" lvl="1" indent="-285750">
              <a:lnSpc>
                <a:spcPct val="150000"/>
              </a:lnSpc>
              <a:spcAft>
                <a:spcPts val="800"/>
              </a:spcAft>
              <a:buFont typeface="Wingdings" panose="05000000000000000000" pitchFamily="2" charset="2"/>
              <a:buChar char="v"/>
            </a:pPr>
            <a:r>
              <a:rPr lang="en-IN" dirty="0">
                <a:latin typeface="Times New Roman" panose="02020603050405020304" pitchFamily="18" charset="0"/>
                <a:ea typeface="Calibri" panose="020F0502020204030204" pitchFamily="34" charset="0"/>
                <a:cs typeface="Times New Roman" panose="02020603050405020304" pitchFamily="18" charset="0"/>
              </a:rPr>
              <a:t>In this work developed a novel approach for identification of </a:t>
            </a:r>
            <a:r>
              <a:rPr lang="en-IN" dirty="0" err="1">
                <a:latin typeface="Times New Roman" panose="02020603050405020304" pitchFamily="18" charset="0"/>
                <a:ea typeface="Calibri" panose="020F0502020204030204" pitchFamily="34" charset="0"/>
                <a:cs typeface="Times New Roman" panose="02020603050405020304" pitchFamily="18" charset="0"/>
              </a:rPr>
              <a:t>tumor</a:t>
            </a:r>
            <a:r>
              <a:rPr lang="en-IN" dirty="0">
                <a:latin typeface="Times New Roman" panose="02020603050405020304" pitchFamily="18" charset="0"/>
                <a:ea typeface="Calibri" panose="020F0502020204030204" pitchFamily="34" charset="0"/>
                <a:cs typeface="Times New Roman" panose="02020603050405020304" pitchFamily="18" charset="0"/>
              </a:rPr>
              <a:t> affected brain. The work        involves using SVM with Linear kernel function to identify the input images which is MRI Brain </a:t>
            </a:r>
            <a:r>
              <a:rPr lang="en-IN" dirty="0" err="1">
                <a:latin typeface="Times New Roman" panose="02020603050405020304" pitchFamily="18" charset="0"/>
                <a:ea typeface="Calibri" panose="020F0502020204030204" pitchFamily="34" charset="0"/>
                <a:cs typeface="Times New Roman" panose="02020603050405020304" pitchFamily="18" charset="0"/>
              </a:rPr>
              <a:t>tumor</a:t>
            </a:r>
            <a:r>
              <a:rPr lang="en-IN" dirty="0">
                <a:latin typeface="Times New Roman" panose="02020603050405020304" pitchFamily="18" charset="0"/>
                <a:ea typeface="Calibri" panose="020F0502020204030204" pitchFamily="34" charset="0"/>
                <a:cs typeface="Times New Roman" panose="02020603050405020304" pitchFamily="18" charset="0"/>
              </a:rPr>
              <a:t> image belongs to benign and malignant classification.</a:t>
            </a:r>
          </a:p>
          <a:p>
            <a:pPr marL="742950" lvl="1" indent="-285750">
              <a:lnSpc>
                <a:spcPct val="150000"/>
              </a:lnSpc>
              <a:spcAft>
                <a:spcPts val="800"/>
              </a:spcAft>
              <a:buFont typeface="Wingdings" panose="05000000000000000000" pitchFamily="2" charset="2"/>
              <a:buChar char="v"/>
            </a:pPr>
            <a:r>
              <a:rPr lang="en-IN" dirty="0">
                <a:latin typeface="Times New Roman" panose="02020603050405020304" pitchFamily="18" charset="0"/>
                <a:ea typeface="Calibri" panose="020F0502020204030204" pitchFamily="34" charset="0"/>
                <a:cs typeface="Times New Roman" panose="02020603050405020304" pitchFamily="18" charset="0"/>
              </a:rPr>
              <a:t>The proposed work gives more accurate result than the other research work. The method obtained 90.0% classification accuracy on the T2-weighted brain MRI image datasets.</a:t>
            </a:r>
          </a:p>
          <a:p>
            <a:pPr>
              <a:lnSpc>
                <a:spcPct val="150000"/>
              </a:lnSpc>
            </a:pPr>
            <a:r>
              <a:rPr lang="en-IN" b="1" dirty="0">
                <a:latin typeface="Times New Roman" panose="02020603050405020304" pitchFamily="18" charset="0"/>
                <a:cs typeface="Times New Roman" panose="02020603050405020304" pitchFamily="18" charset="0"/>
              </a:rPr>
              <a:t>FUTURE ENHANCEMENT</a:t>
            </a:r>
            <a:endParaRPr lang="en-IN"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For future work, to get better accuracy rate and less error rate a Hybrid SVM algorithm is to be proposed. </a:t>
            </a:r>
          </a:p>
          <a:p>
            <a:pPr marL="742950" lvl="1"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proposed algorithm can also be extended to produce such accuracy in other modality images such as CT, PET and ultrasound.</a:t>
            </a:r>
          </a:p>
        </p:txBody>
      </p:sp>
    </p:spTree>
    <p:extLst>
      <p:ext uri="{BB962C8B-B14F-4D97-AF65-F5344CB8AC3E}">
        <p14:creationId xmlns:p14="http://schemas.microsoft.com/office/powerpoint/2010/main" val="232374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E07F3-BF53-4C80-AB91-40F4DCEA6E57}"/>
              </a:ext>
            </a:extLst>
          </p:cNvPr>
          <p:cNvSpPr/>
          <p:nvPr/>
        </p:nvSpPr>
        <p:spPr>
          <a:xfrm>
            <a:off x="1656521" y="1468214"/>
            <a:ext cx="8878957" cy="3366563"/>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Abnormal growth of tissues in the brain which affect proper brain function is consider as </a:t>
            </a:r>
            <a:r>
              <a:rPr lang="en-IN" b="1" dirty="0">
                <a:latin typeface="Times New Roman" panose="02020603050405020304" pitchFamily="18" charset="0"/>
                <a:ea typeface="Calibri" panose="020F0502020204030204" pitchFamily="34" charset="0"/>
                <a:cs typeface="Times New Roman" panose="02020603050405020304" pitchFamily="18" charset="0"/>
              </a:rPr>
              <a:t>brain </a:t>
            </a:r>
            <a:r>
              <a:rPr lang="en-IN" b="1" dirty="0" err="1">
                <a:latin typeface="Times New Roman" panose="02020603050405020304" pitchFamily="18" charset="0"/>
                <a:ea typeface="Calibri" panose="020F0502020204030204" pitchFamily="34" charset="0"/>
                <a:cs typeface="Times New Roman" panose="02020603050405020304" pitchFamily="18" charset="0"/>
              </a:rPr>
              <a:t>tumor</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lnSpc>
                <a:spcPct val="150000"/>
              </a:lnSpc>
              <a:buFont typeface="Symbol" panose="05050102010706020507" pitchFamily="18" charset="2"/>
              <a:buChar char=""/>
            </a:pPr>
            <a:r>
              <a:rPr lang="en-IN" dirty="0">
                <a:latin typeface="Times New Roman" panose="02020603050405020304" pitchFamily="18" charset="0"/>
                <a:cs typeface="Times New Roman" panose="02020603050405020304" pitchFamily="18" charset="0"/>
              </a:rPr>
              <a:t>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can primary and metastatic, also can be benign or malignant</a:t>
            </a:r>
          </a:p>
          <a:p>
            <a:pPr marL="342900" indent="-342900" algn="just">
              <a:lnSpc>
                <a:spcPct val="150000"/>
              </a:lnSpc>
              <a:buFont typeface="Symbol" panose="05050102010706020507" pitchFamily="18" charset="2"/>
              <a:buChar char=""/>
            </a:pPr>
            <a:r>
              <a:rPr lang="en-IN" dirty="0">
                <a:latin typeface="Times New Roman" panose="02020603050405020304" pitchFamily="18" charset="0"/>
                <a:cs typeface="Times New Roman" panose="02020603050405020304" pitchFamily="18" charset="0"/>
              </a:rPr>
              <a:t>Primary brain </a:t>
            </a:r>
            <a:r>
              <a:rPr lang="en-IN" dirty="0" err="1">
                <a:latin typeface="Times New Roman" panose="02020603050405020304" pitchFamily="18" charset="0"/>
                <a:cs typeface="Times New Roman" panose="02020603050405020304" pitchFamily="18" charset="0"/>
              </a:rPr>
              <a:t>tumors</a:t>
            </a:r>
            <a:r>
              <a:rPr lang="en-IN" dirty="0">
                <a:latin typeface="Times New Roman" panose="02020603050405020304" pitchFamily="18" charset="0"/>
                <a:cs typeface="Times New Roman" panose="02020603050405020304" pitchFamily="18" charset="0"/>
              </a:rPr>
              <a:t> include any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that start within the brain also it affect the membrane around the brain, nerves or glands.</a:t>
            </a:r>
          </a:p>
          <a:p>
            <a:pPr marL="342900" indent="-342900" algn="just">
              <a:lnSpc>
                <a:spcPct val="150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Metastatic brain </a:t>
            </a:r>
            <a:r>
              <a:rPr lang="en-IN" dirty="0" err="1">
                <a:latin typeface="Times New Roman" panose="02020603050405020304" pitchFamily="18" charset="0"/>
                <a:ea typeface="Calibri" panose="020F0502020204030204" pitchFamily="34" charset="0"/>
                <a:cs typeface="Times New Roman" panose="02020603050405020304" pitchFamily="18" charset="0"/>
              </a:rPr>
              <a:t>tumor</a:t>
            </a:r>
            <a:r>
              <a:rPr lang="en-IN" dirty="0">
                <a:latin typeface="Times New Roman" panose="02020603050405020304" pitchFamily="18" charset="0"/>
                <a:ea typeface="Calibri" panose="020F0502020204030204" pitchFamily="34" charset="0"/>
                <a:cs typeface="Times New Roman" panose="02020603050405020304" pitchFamily="18" charset="0"/>
              </a:rPr>
              <a:t> is a cancer that can spread from elsewhere in the body to any part of the brain.</a:t>
            </a:r>
          </a:p>
          <a:p>
            <a:pPr marL="342900" indent="-342900" algn="just">
              <a:lnSpc>
                <a:spcPct val="150000"/>
              </a:lnSpc>
              <a:buFont typeface="Symbol" panose="05050102010706020507" pitchFamily="18" charset="2"/>
              <a:buChar char=""/>
            </a:pP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7AA201A-2A62-436E-8712-5CF2073D10FF}"/>
              </a:ext>
            </a:extLst>
          </p:cNvPr>
          <p:cNvSpPr/>
          <p:nvPr/>
        </p:nvSpPr>
        <p:spPr>
          <a:xfrm>
            <a:off x="4631585" y="564285"/>
            <a:ext cx="2239717" cy="399405"/>
          </a:xfrm>
          <a:prstGeom prst="rect">
            <a:avLst/>
          </a:prstGeom>
        </p:spPr>
        <p:txBody>
          <a:bodyPr wrap="none">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289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23123E-ECE9-4592-8C79-B9ADDA38EC2A}"/>
              </a:ext>
            </a:extLst>
          </p:cNvPr>
          <p:cNvSpPr/>
          <p:nvPr/>
        </p:nvSpPr>
        <p:spPr>
          <a:xfrm>
            <a:off x="2093843" y="1597633"/>
            <a:ext cx="8507895" cy="3662734"/>
          </a:xfrm>
          <a:prstGeom prst="rect">
            <a:avLst/>
          </a:prstGeom>
        </p:spPr>
        <p:txBody>
          <a:bodyPr wrap="square">
            <a:spAutoFit/>
          </a:bodyPr>
          <a:lstStyle/>
          <a:p>
            <a:pPr marL="228600" algn="ctr">
              <a:lnSpc>
                <a:spcPct val="115000"/>
              </a:lnSpc>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228600" algn="ctr">
              <a:lnSpc>
                <a:spcPct val="115000"/>
              </a:lnSpc>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This work describes the strategy to identify the types of tumour affected brain from given MRI brain images.</a:t>
            </a:r>
          </a:p>
          <a:p>
            <a:pPr lvl="0" algn="just">
              <a:lnSpc>
                <a:spcPct val="150000"/>
              </a:lnSpc>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 goal of Medical Image processing is to identify accurate and meaningful information using images with minimum error possible.</a:t>
            </a:r>
          </a:p>
          <a:p>
            <a:pPr lvl="0" algn="just">
              <a:lnSpc>
                <a:spcPct val="150000"/>
              </a:lnSpc>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Magnetic Resonance Imaging (MRI) provides greater contrast images of the brain and cancerous tissue.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32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9530AA-34D7-4E1A-B1CA-B32B86E6C17A}"/>
              </a:ext>
            </a:extLst>
          </p:cNvPr>
          <p:cNvGraphicFramePr>
            <a:graphicFrameLocks noGrp="1"/>
          </p:cNvGraphicFramePr>
          <p:nvPr>
            <p:extLst>
              <p:ext uri="{D42A27DB-BD31-4B8C-83A1-F6EECF244321}">
                <p14:modId xmlns:p14="http://schemas.microsoft.com/office/powerpoint/2010/main" val="713555952"/>
              </p:ext>
            </p:extLst>
          </p:nvPr>
        </p:nvGraphicFramePr>
        <p:xfrm>
          <a:off x="1680949" y="1733266"/>
          <a:ext cx="8830101" cy="4123831"/>
        </p:xfrm>
        <a:graphic>
          <a:graphicData uri="http://schemas.openxmlformats.org/drawingml/2006/table">
            <a:tbl>
              <a:tblPr firstRow="1" firstCol="1" bandRow="1">
                <a:tableStyleId>{5C22544A-7EE6-4342-B048-85BDC9FD1C3A}</a:tableStyleId>
              </a:tblPr>
              <a:tblGrid>
                <a:gridCol w="1310185">
                  <a:extLst>
                    <a:ext uri="{9D8B030D-6E8A-4147-A177-3AD203B41FA5}">
                      <a16:colId xmlns:a16="http://schemas.microsoft.com/office/drawing/2014/main" val="3943067463"/>
                    </a:ext>
                  </a:extLst>
                </a:gridCol>
                <a:gridCol w="3459872">
                  <a:extLst>
                    <a:ext uri="{9D8B030D-6E8A-4147-A177-3AD203B41FA5}">
                      <a16:colId xmlns:a16="http://schemas.microsoft.com/office/drawing/2014/main" val="3811116068"/>
                    </a:ext>
                  </a:extLst>
                </a:gridCol>
                <a:gridCol w="4060044">
                  <a:extLst>
                    <a:ext uri="{9D8B030D-6E8A-4147-A177-3AD203B41FA5}">
                      <a16:colId xmlns:a16="http://schemas.microsoft.com/office/drawing/2014/main" val="998045022"/>
                    </a:ext>
                  </a:extLst>
                </a:gridCol>
              </a:tblGrid>
              <a:tr h="704417">
                <a:tc>
                  <a:txBody>
                    <a:bodyPr/>
                    <a:lstStyle/>
                    <a:p>
                      <a:pPr algn="ctr">
                        <a:lnSpc>
                          <a:spcPct val="115000"/>
                        </a:lnSpc>
                        <a:spcAft>
                          <a:spcPts val="1000"/>
                        </a:spcAft>
                      </a:pPr>
                      <a:r>
                        <a:rPr lang="en-US" sz="1800" dirty="0">
                          <a:effectLst/>
                          <a:latin typeface="Times New Roman" panose="02020603050405020304" pitchFamily="18" charset="0"/>
                          <a:cs typeface="Times New Roman" panose="02020603050405020304" pitchFamily="18" charset="0"/>
                        </a:rPr>
                        <a:t>Serial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tc>
                  <a:txBody>
                    <a:bodyPr/>
                    <a:lstStyle/>
                    <a:p>
                      <a:pPr algn="ctr">
                        <a:lnSpc>
                          <a:spcPct val="115000"/>
                        </a:lnSpc>
                        <a:spcAft>
                          <a:spcPts val="1000"/>
                        </a:spcAft>
                      </a:pPr>
                      <a:r>
                        <a:rPr lang="en-US" sz="1800" dirty="0">
                          <a:effectLst/>
                          <a:latin typeface="Times New Roman" panose="02020603050405020304" pitchFamily="18" charset="0"/>
                          <a:cs typeface="Times New Roman" panose="02020603050405020304" pitchFamily="18" charset="0"/>
                        </a:rPr>
                        <a:t>Benign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tc>
                  <a:txBody>
                    <a:bodyPr/>
                    <a:lstStyle/>
                    <a:p>
                      <a:pPr algn="ctr">
                        <a:lnSpc>
                          <a:spcPct val="115000"/>
                        </a:lnSpc>
                        <a:spcAft>
                          <a:spcPts val="1000"/>
                        </a:spcAft>
                      </a:pPr>
                      <a:r>
                        <a:rPr lang="en-US" sz="1800" dirty="0">
                          <a:effectLst/>
                          <a:latin typeface="Times New Roman" panose="02020603050405020304" pitchFamily="18" charset="0"/>
                          <a:cs typeface="Times New Roman" panose="02020603050405020304" pitchFamily="18" charset="0"/>
                        </a:rPr>
                        <a:t>Malignant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extLst>
                  <a:ext uri="{0D108BD9-81ED-4DB2-BD59-A6C34878D82A}">
                    <a16:rowId xmlns:a16="http://schemas.microsoft.com/office/drawing/2014/main" val="309654544"/>
                  </a:ext>
                </a:extLst>
              </a:tr>
              <a:tr h="979914">
                <a:tc>
                  <a:txBody>
                    <a:bodyPr/>
                    <a:lstStyle/>
                    <a:p>
                      <a:pPr algn="ctr">
                        <a:lnSpc>
                          <a:spcPct val="115000"/>
                        </a:lnSpc>
                        <a:spcAft>
                          <a:spcPts val="1000"/>
                        </a:spcAft>
                      </a:pPr>
                      <a:endParaRPr lang="en-US" sz="18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tc>
                  <a:txBody>
                    <a:bodyPr/>
                    <a:lstStyle/>
                    <a:p>
                      <a:pPr>
                        <a:lnSpc>
                          <a:spcPct val="115000"/>
                        </a:lnSpc>
                        <a:spcAft>
                          <a:spcPts val="1000"/>
                        </a:spcAft>
                      </a:pPr>
                      <a:endParaRPr lang="en-US" sz="18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cs typeface="Times New Roman" panose="02020603050405020304" pitchFamily="18" charset="0"/>
                        </a:rPr>
                        <a:t>Non-Cancerous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15000"/>
                        </a:lnSpc>
                        <a:spcAft>
                          <a:spcPts val="1000"/>
                        </a:spcAft>
                      </a:pPr>
                      <a:endParaRPr lang="en-US" sz="18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cs typeface="Times New Roman" panose="02020603050405020304" pitchFamily="18" charset="0"/>
                        </a:rPr>
                        <a:t> Cancerous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2229554590"/>
                  </a:ext>
                </a:extLst>
              </a:tr>
              <a:tr h="969078">
                <a:tc>
                  <a:txBody>
                    <a:bodyPr/>
                    <a:lstStyle/>
                    <a:p>
                      <a:pPr algn="ctr">
                        <a:lnSpc>
                          <a:spcPct val="115000"/>
                        </a:lnSpc>
                        <a:spcAft>
                          <a:spcPts val="1000"/>
                        </a:spcAft>
                      </a:pPr>
                      <a:r>
                        <a:rPr lang="en-US" sz="1800" dirty="0">
                          <a:effectLst/>
                          <a:latin typeface="Times New Roman" panose="02020603050405020304" pitchFamily="18" charset="0"/>
                          <a:cs typeface="Times New Roman" panose="02020603050405020304" pitchFamily="18" charset="0"/>
                        </a:rPr>
                        <a:t>    </a:t>
                      </a:r>
                    </a:p>
                    <a:p>
                      <a:pPr algn="ctr">
                        <a:lnSpc>
                          <a:spcPct val="115000"/>
                        </a:lnSpc>
                        <a:spcAft>
                          <a:spcPts val="1000"/>
                        </a:spcAft>
                      </a:pPr>
                      <a:r>
                        <a:rPr lang="en-US" sz="1800" dirty="0">
                          <a:effectLst/>
                          <a:latin typeface="Times New Roman" panose="02020603050405020304" pitchFamily="18" charset="0"/>
                          <a:cs typeface="Times New Roman" panose="02020603050405020304" pitchFamily="18" charset="0"/>
                        </a:rPr>
                        <a:t>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tc>
                  <a:txBody>
                    <a:bodyPr/>
                    <a:lstStyle/>
                    <a:p>
                      <a:pPr>
                        <a:lnSpc>
                          <a:spcPct val="115000"/>
                        </a:lnSpc>
                        <a:spcAft>
                          <a:spcPts val="1000"/>
                        </a:spcAft>
                      </a:pPr>
                      <a:r>
                        <a:rPr lang="en-US" sz="1800" dirty="0">
                          <a:effectLst/>
                          <a:latin typeface="Times New Roman" panose="02020603050405020304" pitchFamily="18" charset="0"/>
                          <a:cs typeface="Times New Roman" panose="02020603050405020304" pitchFamily="18" charset="0"/>
                        </a:rPr>
                        <a:t> </a:t>
                      </a:r>
                    </a:p>
                    <a:p>
                      <a:pPr>
                        <a:lnSpc>
                          <a:spcPct val="115000"/>
                        </a:lnSpc>
                        <a:spcAft>
                          <a:spcPts val="1000"/>
                        </a:spcAft>
                      </a:pPr>
                      <a:r>
                        <a:rPr lang="en-US" sz="1800" dirty="0">
                          <a:effectLst/>
                          <a:latin typeface="Times New Roman" panose="02020603050405020304" pitchFamily="18" charset="0"/>
                          <a:cs typeface="Times New Roman" panose="02020603050405020304" pitchFamily="18" charset="0"/>
                        </a:rPr>
                        <a:t>Slow-growing</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15000"/>
                        </a:lnSpc>
                        <a:spcAft>
                          <a:spcPts val="1000"/>
                        </a:spcAft>
                      </a:pPr>
                      <a:r>
                        <a:rPr lang="en-US" sz="1800" dirty="0">
                          <a:effectLst/>
                          <a:latin typeface="Times New Roman" panose="02020603050405020304" pitchFamily="18" charset="0"/>
                          <a:cs typeface="Times New Roman" panose="02020603050405020304" pitchFamily="18" charset="0"/>
                        </a:rPr>
                        <a:t> </a:t>
                      </a:r>
                    </a:p>
                    <a:p>
                      <a:pPr>
                        <a:lnSpc>
                          <a:spcPct val="115000"/>
                        </a:lnSpc>
                        <a:spcAft>
                          <a:spcPts val="1000"/>
                        </a:spcAft>
                      </a:pPr>
                      <a:r>
                        <a:rPr lang="en-US" sz="1800" dirty="0">
                          <a:effectLst/>
                          <a:latin typeface="Times New Roman" panose="02020603050405020304" pitchFamily="18" charset="0"/>
                          <a:cs typeface="Times New Roman" panose="02020603050405020304" pitchFamily="18" charset="0"/>
                        </a:rPr>
                        <a:t>Fast-growing and Aggressive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1569724299"/>
                  </a:ext>
                </a:extLst>
              </a:tr>
              <a:tr h="1470422">
                <a:tc>
                  <a:txBody>
                    <a:bodyPr/>
                    <a:lstStyle/>
                    <a:p>
                      <a:pPr algn="ctr">
                        <a:lnSpc>
                          <a:spcPct val="115000"/>
                        </a:lnSpc>
                        <a:spcAft>
                          <a:spcPts val="1000"/>
                        </a:spcAft>
                      </a:pPr>
                      <a:r>
                        <a:rPr lang="en-US" sz="1800" dirty="0">
                          <a:effectLst/>
                          <a:latin typeface="Times New Roman" panose="02020603050405020304" pitchFamily="18" charset="0"/>
                          <a:cs typeface="Times New Roman" panose="02020603050405020304" pitchFamily="18" charset="0"/>
                        </a:rPr>
                        <a:t>    </a:t>
                      </a:r>
                    </a:p>
                    <a:p>
                      <a:pPr algn="ctr">
                        <a:lnSpc>
                          <a:spcPct val="115000"/>
                        </a:lnSpc>
                        <a:spcAft>
                          <a:spcPts val="1000"/>
                        </a:spcAft>
                      </a:pPr>
                      <a:r>
                        <a:rPr lang="en-US" sz="1800" dirty="0">
                          <a:effectLst/>
                          <a:latin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tc>
                  <a:txBody>
                    <a:bodyPr/>
                    <a:lstStyle/>
                    <a:p>
                      <a:pPr>
                        <a:lnSpc>
                          <a:spcPct val="115000"/>
                        </a:lnSpc>
                        <a:spcAft>
                          <a:spcPts val="1000"/>
                        </a:spcAft>
                      </a:pPr>
                      <a:r>
                        <a:rPr lang="en-US" sz="1800" dirty="0">
                          <a:effectLst/>
                          <a:latin typeface="Times New Roman" panose="02020603050405020304" pitchFamily="18" charset="0"/>
                          <a:cs typeface="Times New Roman" panose="02020603050405020304" pitchFamily="18" charset="0"/>
                        </a:rPr>
                        <a:t>  </a:t>
                      </a:r>
                    </a:p>
                    <a:p>
                      <a:pPr>
                        <a:lnSpc>
                          <a:spcPct val="115000"/>
                        </a:lnSpc>
                        <a:spcAft>
                          <a:spcPts val="1000"/>
                        </a:spcAft>
                      </a:pPr>
                      <a:r>
                        <a:rPr lang="en-US" sz="1800" dirty="0">
                          <a:effectLst/>
                          <a:latin typeface="Times New Roman" panose="02020603050405020304" pitchFamily="18" charset="0"/>
                          <a:cs typeface="Times New Roman" panose="02020603050405020304" pitchFamily="18" charset="0"/>
                        </a:rPr>
                        <a:t>Do not spread to surrounding tissue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15000"/>
                        </a:lnSpc>
                        <a:spcAft>
                          <a:spcPts val="1000"/>
                        </a:spcAft>
                      </a:pPr>
                      <a:endParaRPr lang="en-US" sz="18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cs typeface="Times New Roman" panose="02020603050405020304" pitchFamily="18" charset="0"/>
                        </a:rPr>
                        <a:t>Can invade nearby tissue and                               also are more likely to recur after treatment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3378106415"/>
                  </a:ext>
                </a:extLst>
              </a:tr>
            </a:tbl>
          </a:graphicData>
        </a:graphic>
      </p:graphicFrame>
      <p:sp>
        <p:nvSpPr>
          <p:cNvPr id="4" name="Rectangle 1">
            <a:extLst>
              <a:ext uri="{FF2B5EF4-FFF2-40B4-BE49-F238E27FC236}">
                <a16:creationId xmlns:a16="http://schemas.microsoft.com/office/drawing/2014/main" id="{343DFD36-99A0-42C0-B8B2-B801F98470FB}"/>
              </a:ext>
            </a:extLst>
          </p:cNvPr>
          <p:cNvSpPr>
            <a:spLocks noChangeArrowheads="1"/>
          </p:cNvSpPr>
          <p:nvPr/>
        </p:nvSpPr>
        <p:spPr bwMode="auto">
          <a:xfrm>
            <a:off x="3337600" y="10191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t>TYPES OF PRIMARY BRAIN TUMORS</a:t>
            </a:r>
            <a:endPar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926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E524F7C-A2B2-4184-83A4-1A8B280106E7}"/>
              </a:ext>
            </a:extLst>
          </p:cNvPr>
          <p:cNvGraphicFramePr>
            <a:graphicFrameLocks noGrp="1"/>
          </p:cNvGraphicFramePr>
          <p:nvPr>
            <p:extLst>
              <p:ext uri="{D42A27DB-BD31-4B8C-83A1-F6EECF244321}">
                <p14:modId xmlns:p14="http://schemas.microsoft.com/office/powerpoint/2010/main" val="2266303684"/>
              </p:ext>
            </p:extLst>
          </p:nvPr>
        </p:nvGraphicFramePr>
        <p:xfrm>
          <a:off x="1219200" y="1497496"/>
          <a:ext cx="10018643" cy="4673851"/>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3406382963"/>
                    </a:ext>
                  </a:extLst>
                </a:gridCol>
                <a:gridCol w="2783943">
                  <a:extLst>
                    <a:ext uri="{9D8B030D-6E8A-4147-A177-3AD203B41FA5}">
                      <a16:colId xmlns:a16="http://schemas.microsoft.com/office/drawing/2014/main" val="2194938943"/>
                    </a:ext>
                  </a:extLst>
                </a:gridCol>
                <a:gridCol w="2732357">
                  <a:extLst>
                    <a:ext uri="{9D8B030D-6E8A-4147-A177-3AD203B41FA5}">
                      <a16:colId xmlns:a16="http://schemas.microsoft.com/office/drawing/2014/main" val="1938302635"/>
                    </a:ext>
                  </a:extLst>
                </a:gridCol>
                <a:gridCol w="3587943">
                  <a:extLst>
                    <a:ext uri="{9D8B030D-6E8A-4147-A177-3AD203B41FA5}">
                      <a16:colId xmlns:a16="http://schemas.microsoft.com/office/drawing/2014/main" val="3168520952"/>
                    </a:ext>
                  </a:extLst>
                </a:gridCol>
              </a:tblGrid>
              <a:tr h="524689">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SI.NO</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           TITLE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AUTHORS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TECHNIQUES APPLIED</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tc>
                <a:extLst>
                  <a:ext uri="{0D108BD9-81ED-4DB2-BD59-A6C34878D82A}">
                    <a16:rowId xmlns:a16="http://schemas.microsoft.com/office/drawing/2014/main" val="1626637273"/>
                  </a:ext>
                </a:extLst>
              </a:tr>
              <a:tr h="1104607">
                <a:tc>
                  <a:txBody>
                    <a:bodyPr/>
                    <a:lstStyle/>
                    <a:p>
                      <a:pPr>
                        <a:spcAft>
                          <a:spcPts val="0"/>
                        </a:spcAft>
                      </a:pPr>
                      <a:endParaRPr lang="en-US" sz="1800" dirty="0">
                        <a:effectLst/>
                        <a:latin typeface="Times New Roman" panose="02020603050405020304" pitchFamily="18" charset="0"/>
                        <a:cs typeface="Times New Roman" panose="02020603050405020304" pitchFamily="18" charset="0"/>
                      </a:endParaRPr>
                    </a:p>
                    <a:p>
                      <a:pPr>
                        <a:spcAft>
                          <a:spcPts val="0"/>
                        </a:spcAft>
                      </a:pPr>
                      <a:r>
                        <a:rPr lang="en-US" sz="1800" dirty="0">
                          <a:effectLst/>
                          <a:latin typeface="Times New Roman" panose="02020603050405020304" pitchFamily="18" charset="0"/>
                          <a:cs typeface="Times New Roman" panose="02020603050405020304" pitchFamily="18" charset="0"/>
                        </a:rPr>
                        <a:t>     1.</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tc>
                <a:tc>
                  <a:txBody>
                    <a:bodyPr/>
                    <a:lstStyle/>
                    <a:p>
                      <a:pPr>
                        <a:spcAft>
                          <a:spcPts val="0"/>
                        </a:spcAft>
                      </a:pPr>
                      <a:r>
                        <a:rPr lang="en-US" sz="1800" dirty="0">
                          <a:effectLst/>
                          <a:latin typeface="Times New Roman" panose="02020603050405020304" pitchFamily="18" charset="0"/>
                          <a:cs typeface="Times New Roman" panose="02020603050405020304" pitchFamily="18" charset="0"/>
                        </a:rPr>
                        <a:t>Detection of Possibility of Brain Tumor Using Image Segmentation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solidFill>
                      <a:schemeClr val="accent1">
                        <a:lumMod val="20000"/>
                        <a:lumOff val="80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Swati </a:t>
                      </a:r>
                      <a:r>
                        <a:rPr lang="en-US" sz="1800" dirty="0" err="1">
                          <a:effectLst/>
                          <a:latin typeface="Times New Roman" panose="02020603050405020304" pitchFamily="18" charset="0"/>
                          <a:cs typeface="Times New Roman" panose="02020603050405020304" pitchFamily="18" charset="0"/>
                        </a:rPr>
                        <a:t>Ghare</a:t>
                      </a:r>
                      <a:r>
                        <a:rPr lang="en-US" sz="1800" dirty="0">
                          <a:effectLst/>
                          <a:latin typeface="Times New Roman" panose="02020603050405020304" pitchFamily="18" charset="0"/>
                          <a:cs typeface="Times New Roman" panose="02020603050405020304" pitchFamily="18" charset="0"/>
                        </a:rPr>
                        <a:t>, Nikita Gaikwad et al ,2015</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solidFill>
                      <a:schemeClr val="accent1">
                        <a:lumMod val="20000"/>
                        <a:lumOff val="80000"/>
                      </a:schemeClr>
                    </a:solidFill>
                  </a:tcPr>
                </a:tc>
                <a:tc>
                  <a:txBody>
                    <a:bodyPr/>
                    <a:lstStyle/>
                    <a:p>
                      <a:pPr algn="just">
                        <a:spcAft>
                          <a:spcPts val="0"/>
                        </a:spcAft>
                      </a:pPr>
                      <a:r>
                        <a:rPr lang="en-US" sz="1800">
                          <a:effectLst/>
                          <a:latin typeface="Times New Roman" panose="02020603050405020304" pitchFamily="18" charset="0"/>
                          <a:cs typeface="Times New Roman" panose="02020603050405020304" pitchFamily="18" charset="0"/>
                        </a:rPr>
                        <a:t>Segmentation using Fuzzy C means</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solidFill>
                      <a:schemeClr val="accent1">
                        <a:lumMod val="20000"/>
                        <a:lumOff val="80000"/>
                      </a:schemeClr>
                    </a:solidFill>
                  </a:tcPr>
                </a:tc>
                <a:extLst>
                  <a:ext uri="{0D108BD9-81ED-4DB2-BD59-A6C34878D82A}">
                    <a16:rowId xmlns:a16="http://schemas.microsoft.com/office/drawing/2014/main" val="225368954"/>
                  </a:ext>
                </a:extLst>
              </a:tr>
              <a:tr h="1933064">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cs typeface="Times New Roman" panose="02020603050405020304" pitchFamily="18" charset="0"/>
                      </a:endParaRPr>
                    </a:p>
                    <a:p>
                      <a:pPr algn="just">
                        <a:spcAft>
                          <a:spcPts val="0"/>
                        </a:spcAft>
                      </a:pPr>
                      <a:r>
                        <a:rPr lang="en-US" sz="1800" dirty="0">
                          <a:effectLst/>
                          <a:latin typeface="Times New Roman" panose="02020603050405020304" pitchFamily="18" charset="0"/>
                          <a:cs typeface="Times New Roman" panose="02020603050405020304" pitchFamily="18" charset="0"/>
                        </a:rPr>
                        <a:t> </a:t>
                      </a:r>
                    </a:p>
                    <a:p>
                      <a:pPr algn="just">
                        <a:spcAft>
                          <a:spcPts val="0"/>
                        </a:spcAft>
                      </a:pPr>
                      <a:endParaRPr lang="en-US" sz="1800" dirty="0">
                        <a:effectLst/>
                        <a:latin typeface="Times New Roman" panose="02020603050405020304" pitchFamily="18" charset="0"/>
                        <a:cs typeface="Times New Roman" panose="02020603050405020304" pitchFamily="18" charset="0"/>
                      </a:endParaRPr>
                    </a:p>
                    <a:p>
                      <a:pPr algn="just">
                        <a:spcAft>
                          <a:spcPts val="0"/>
                        </a:spcAft>
                      </a:pPr>
                      <a:r>
                        <a:rPr lang="en-US" sz="1800" dirty="0">
                          <a:effectLst/>
                          <a:latin typeface="Times New Roman" panose="02020603050405020304" pitchFamily="18" charset="0"/>
                          <a:cs typeface="Times New Roman" panose="02020603050405020304" pitchFamily="18" charset="0"/>
                        </a:rPr>
                        <a:t>     2.</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Image Analysis for MRI Based Brain Tumor Detection and Feature Extraction Using Biologically Inspired BWT and SVM</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solidFill>
                      <a:schemeClr val="accent1">
                        <a:lumMod val="20000"/>
                        <a:lumOff val="80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Nilesh </a:t>
                      </a:r>
                      <a:r>
                        <a:rPr lang="en-US" sz="1800" dirty="0" err="1">
                          <a:effectLst/>
                          <a:latin typeface="Times New Roman" panose="02020603050405020304" pitchFamily="18" charset="0"/>
                          <a:cs typeface="Times New Roman" panose="02020603050405020304" pitchFamily="18" charset="0"/>
                        </a:rPr>
                        <a:t>Bhaskarrao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Bahadure</a:t>
                      </a:r>
                      <a:r>
                        <a:rPr lang="en-US" sz="1800" dirty="0">
                          <a:effectLst/>
                          <a:latin typeface="Times New Roman" panose="02020603050405020304" pitchFamily="18" charset="0"/>
                          <a:cs typeface="Times New Roman" panose="02020603050405020304" pitchFamily="18" charset="0"/>
                        </a:rPr>
                        <a:t>, Arun  Kumar Ray et al,2017</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solidFill>
                      <a:schemeClr val="accent1">
                        <a:lumMod val="20000"/>
                        <a:lumOff val="80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Segmentation using Berkeley wavelet transform and classification using support vector machine.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solidFill>
                      <a:schemeClr val="accent1">
                        <a:lumMod val="20000"/>
                        <a:lumOff val="80000"/>
                      </a:schemeClr>
                    </a:solidFill>
                  </a:tcPr>
                </a:tc>
                <a:extLst>
                  <a:ext uri="{0D108BD9-81ED-4DB2-BD59-A6C34878D82A}">
                    <a16:rowId xmlns:a16="http://schemas.microsoft.com/office/drawing/2014/main" val="1062554223"/>
                  </a:ext>
                </a:extLst>
              </a:tr>
              <a:tr h="1111491">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 </a:t>
                      </a:r>
                    </a:p>
                    <a:p>
                      <a:pPr algn="just">
                        <a:spcAft>
                          <a:spcPts val="0"/>
                        </a:spcAft>
                      </a:pPr>
                      <a:r>
                        <a:rPr lang="en-US" sz="1800" dirty="0">
                          <a:effectLst/>
                          <a:latin typeface="Times New Roman" panose="02020603050405020304" pitchFamily="18" charset="0"/>
                          <a:cs typeface="Times New Roman" panose="02020603050405020304" pitchFamily="18" charset="0"/>
                        </a:rPr>
                        <a:t>     3.</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tc>
                <a:tc>
                  <a:txBody>
                    <a:bodyPr/>
                    <a:lstStyle/>
                    <a:p>
                      <a:pPr algn="just">
                        <a:spcAft>
                          <a:spcPts val="0"/>
                        </a:spcAft>
                      </a:pPr>
                      <a:r>
                        <a:rPr lang="en-US" sz="1800">
                          <a:effectLst/>
                          <a:latin typeface="Times New Roman" panose="02020603050405020304" pitchFamily="18" charset="0"/>
                          <a:cs typeface="Times New Roman" panose="02020603050405020304" pitchFamily="18" charset="0"/>
                        </a:rPr>
                        <a:t>Brain tumor MRI image segmentation and detection in image processing</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solidFill>
                      <a:schemeClr val="accent1">
                        <a:lumMod val="20000"/>
                        <a:lumOff val="80000"/>
                      </a:schemeClr>
                    </a:solidFill>
                  </a:tcPr>
                </a:tc>
                <a:tc>
                  <a:txBody>
                    <a:bodyPr/>
                    <a:lstStyle/>
                    <a:p>
                      <a:pPr algn="just">
                        <a:spcAft>
                          <a:spcPts val="0"/>
                        </a:spcAft>
                      </a:pPr>
                      <a:r>
                        <a:rPr lang="en-US" sz="1800">
                          <a:effectLst/>
                          <a:latin typeface="Times New Roman" panose="02020603050405020304" pitchFamily="18" charset="0"/>
                          <a:cs typeface="Times New Roman" panose="02020603050405020304" pitchFamily="18" charset="0"/>
                        </a:rPr>
                        <a:t>Rohini Paul Joseph, C. Senthil Singh, 2014</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solidFill>
                      <a:schemeClr val="accent1">
                        <a:lumMod val="20000"/>
                        <a:lumOff val="80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K-means clustering algorithm followed by morphological filtering.</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932" marR="57932" marT="0" marB="0">
                    <a:solidFill>
                      <a:schemeClr val="accent1">
                        <a:lumMod val="20000"/>
                        <a:lumOff val="80000"/>
                      </a:schemeClr>
                    </a:solidFill>
                  </a:tcPr>
                </a:tc>
                <a:extLst>
                  <a:ext uri="{0D108BD9-81ED-4DB2-BD59-A6C34878D82A}">
                    <a16:rowId xmlns:a16="http://schemas.microsoft.com/office/drawing/2014/main" val="3458688558"/>
                  </a:ext>
                </a:extLst>
              </a:tr>
            </a:tbl>
          </a:graphicData>
        </a:graphic>
      </p:graphicFrame>
      <p:sp>
        <p:nvSpPr>
          <p:cNvPr id="7" name="Rectangle 6">
            <a:extLst>
              <a:ext uri="{FF2B5EF4-FFF2-40B4-BE49-F238E27FC236}">
                <a16:creationId xmlns:a16="http://schemas.microsoft.com/office/drawing/2014/main" id="{46A561BC-7872-4C6C-8D0C-E50950FFACD3}"/>
              </a:ext>
            </a:extLst>
          </p:cNvPr>
          <p:cNvSpPr/>
          <p:nvPr/>
        </p:nvSpPr>
        <p:spPr>
          <a:xfrm>
            <a:off x="4595332" y="885447"/>
            <a:ext cx="3001335" cy="400110"/>
          </a:xfrm>
          <a:prstGeom prst="rect">
            <a:avLst/>
          </a:prstGeom>
        </p:spPr>
        <p:txBody>
          <a:bodyPr wrap="none">
            <a:spAutoFit/>
          </a:bodyPr>
          <a:lstStyle/>
          <a:p>
            <a:pPr algn="ctr"/>
            <a:r>
              <a:rPr lang="en-US" sz="2000" b="1" dirty="0">
                <a:latin typeface="Times New Roman" panose="02020603050405020304" pitchFamily="18" charset="0"/>
                <a:ea typeface="Calibri" panose="020F0502020204030204" pitchFamily="34" charset="0"/>
              </a:rPr>
              <a:t>LITERATURE REVIEW</a:t>
            </a:r>
            <a:endParaRPr lang="en-IN" sz="20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174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A7AA690-DC5C-4E63-9ABC-5B1E5B5468B5}"/>
              </a:ext>
            </a:extLst>
          </p:cNvPr>
          <p:cNvGraphicFramePr>
            <a:graphicFrameLocks noGrp="1"/>
          </p:cNvGraphicFramePr>
          <p:nvPr>
            <p:extLst>
              <p:ext uri="{D42A27DB-BD31-4B8C-83A1-F6EECF244321}">
                <p14:modId xmlns:p14="http://schemas.microsoft.com/office/powerpoint/2010/main" val="3404297704"/>
              </p:ext>
            </p:extLst>
          </p:nvPr>
        </p:nvGraphicFramePr>
        <p:xfrm>
          <a:off x="1139687" y="1099931"/>
          <a:ext cx="10045148" cy="4996696"/>
        </p:xfrm>
        <a:graphic>
          <a:graphicData uri="http://schemas.openxmlformats.org/drawingml/2006/table">
            <a:tbl>
              <a:tblPr firstRow="1" firstCol="1" bandRow="1">
                <a:tableStyleId>{5C22544A-7EE6-4342-B048-85BDC9FD1C3A}</a:tableStyleId>
              </a:tblPr>
              <a:tblGrid>
                <a:gridCol w="808383">
                  <a:extLst>
                    <a:ext uri="{9D8B030D-6E8A-4147-A177-3AD203B41FA5}">
                      <a16:colId xmlns:a16="http://schemas.microsoft.com/office/drawing/2014/main" val="3761884678"/>
                    </a:ext>
                  </a:extLst>
                </a:gridCol>
                <a:gridCol w="2809460">
                  <a:extLst>
                    <a:ext uri="{9D8B030D-6E8A-4147-A177-3AD203B41FA5}">
                      <a16:colId xmlns:a16="http://schemas.microsoft.com/office/drawing/2014/main" val="2149682188"/>
                    </a:ext>
                  </a:extLst>
                </a:gridCol>
                <a:gridCol w="2581767">
                  <a:extLst>
                    <a:ext uri="{9D8B030D-6E8A-4147-A177-3AD203B41FA5}">
                      <a16:colId xmlns:a16="http://schemas.microsoft.com/office/drawing/2014/main" val="107972147"/>
                    </a:ext>
                  </a:extLst>
                </a:gridCol>
                <a:gridCol w="3845538">
                  <a:extLst>
                    <a:ext uri="{9D8B030D-6E8A-4147-A177-3AD203B41FA5}">
                      <a16:colId xmlns:a16="http://schemas.microsoft.com/office/drawing/2014/main" val="1111061931"/>
                    </a:ext>
                  </a:extLst>
                </a:gridCol>
              </a:tblGrid>
              <a:tr h="1043434">
                <a:tc>
                  <a:txBody>
                    <a:bodyPr/>
                    <a:lstStyle/>
                    <a:p>
                      <a:pPr algn="just">
                        <a:spcAft>
                          <a:spcPts val="0"/>
                        </a:spcAft>
                      </a:pPr>
                      <a:endParaRPr lang="en-US" sz="1800" dirty="0">
                        <a:effectLst/>
                        <a:latin typeface="Times New Roman" panose="02020603050405020304" pitchFamily="18" charset="0"/>
                        <a:cs typeface="Times New Roman" panose="02020603050405020304" pitchFamily="18" charset="0"/>
                      </a:endParaRPr>
                    </a:p>
                    <a:p>
                      <a:pPr algn="just">
                        <a:spcAft>
                          <a:spcPts val="0"/>
                        </a:spcAft>
                      </a:pPr>
                      <a:r>
                        <a:rPr lang="en-US" sz="1800" dirty="0">
                          <a:effectLst/>
                          <a:latin typeface="Times New Roman" panose="02020603050405020304" pitchFamily="18" charset="0"/>
                          <a:cs typeface="Times New Roman" panose="02020603050405020304" pitchFamily="18" charset="0"/>
                        </a:rPr>
                        <a:t>   4.</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tc>
                <a:tc>
                  <a:txBody>
                    <a:bodyPr/>
                    <a:lstStyle/>
                    <a:p>
                      <a:pPr>
                        <a:spcAft>
                          <a:spcPts val="0"/>
                        </a:spcAft>
                      </a:pPr>
                      <a:r>
                        <a:rPr lang="en-US" sz="1800" b="0" dirty="0">
                          <a:solidFill>
                            <a:schemeClr val="bg2">
                              <a:lumMod val="25000"/>
                            </a:schemeClr>
                          </a:solidFill>
                          <a:effectLst/>
                          <a:latin typeface="Times New Roman" panose="02020603050405020304" pitchFamily="18" charset="0"/>
                          <a:cs typeface="Times New Roman" panose="02020603050405020304" pitchFamily="18" charset="0"/>
                        </a:rPr>
                        <a:t>Brain tumor extraction from MRI images using MATLAB</a:t>
                      </a:r>
                      <a:endParaRPr lang="en-IN" sz="1800" b="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tc>
                  <a:txBody>
                    <a:bodyPr/>
                    <a:lstStyle/>
                    <a:p>
                      <a:pPr algn="just">
                        <a:spcAft>
                          <a:spcPts val="0"/>
                        </a:spcAft>
                      </a:pPr>
                      <a:r>
                        <a:rPr lang="en-US" sz="1800" b="0" dirty="0">
                          <a:solidFill>
                            <a:schemeClr val="bg2">
                              <a:lumMod val="25000"/>
                            </a:schemeClr>
                          </a:solidFill>
                          <a:effectLst/>
                          <a:latin typeface="Times New Roman" panose="02020603050405020304" pitchFamily="18" charset="0"/>
                          <a:cs typeface="Times New Roman" panose="02020603050405020304" pitchFamily="18" charset="0"/>
                        </a:rPr>
                        <a:t>Rajesh C. Patil and </a:t>
                      </a:r>
                      <a:r>
                        <a:rPr lang="en-US" sz="1800" b="0" dirty="0" err="1">
                          <a:solidFill>
                            <a:schemeClr val="bg2">
                              <a:lumMod val="25000"/>
                            </a:schemeClr>
                          </a:solidFill>
                          <a:effectLst/>
                          <a:latin typeface="Times New Roman" panose="02020603050405020304" pitchFamily="18" charset="0"/>
                          <a:cs typeface="Times New Roman" panose="02020603050405020304" pitchFamily="18" charset="0"/>
                        </a:rPr>
                        <a:t>Dr.A.S</a:t>
                      </a:r>
                      <a:r>
                        <a:rPr lang="en-US" sz="1800" b="0" dirty="0">
                          <a:solidFill>
                            <a:schemeClr val="bg2">
                              <a:lumMod val="25000"/>
                            </a:schemeClr>
                          </a:solidFill>
                          <a:effectLst/>
                          <a:latin typeface="Times New Roman" panose="02020603050405020304" pitchFamily="18" charset="0"/>
                          <a:cs typeface="Times New Roman" panose="02020603050405020304" pitchFamily="18" charset="0"/>
                        </a:rPr>
                        <a:t>. </a:t>
                      </a:r>
                      <a:r>
                        <a:rPr lang="en-US" sz="1800" b="0" dirty="0" err="1">
                          <a:solidFill>
                            <a:schemeClr val="bg2">
                              <a:lumMod val="25000"/>
                            </a:schemeClr>
                          </a:solidFill>
                          <a:effectLst/>
                          <a:latin typeface="Times New Roman" panose="02020603050405020304" pitchFamily="18" charset="0"/>
                          <a:cs typeface="Times New Roman" panose="02020603050405020304" pitchFamily="18" charset="0"/>
                        </a:rPr>
                        <a:t>Bhalchandra</a:t>
                      </a:r>
                      <a:r>
                        <a:rPr lang="en-US" sz="1800" b="0" dirty="0">
                          <a:solidFill>
                            <a:schemeClr val="bg2">
                              <a:lumMod val="25000"/>
                            </a:schemeClr>
                          </a:solidFill>
                          <a:effectLst/>
                          <a:latin typeface="Times New Roman" panose="02020603050405020304" pitchFamily="18" charset="0"/>
                          <a:cs typeface="Times New Roman" panose="02020603050405020304" pitchFamily="18" charset="0"/>
                        </a:rPr>
                        <a:t> et al – 2012</a:t>
                      </a:r>
                      <a:endParaRPr lang="en-IN" sz="1800" b="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tc>
                  <a:txBody>
                    <a:bodyPr/>
                    <a:lstStyle/>
                    <a:p>
                      <a:pPr algn="just">
                        <a:spcAft>
                          <a:spcPts val="0"/>
                        </a:spcAft>
                      </a:pPr>
                      <a:r>
                        <a:rPr lang="en-US" sz="1800" b="0" dirty="0">
                          <a:solidFill>
                            <a:schemeClr val="bg2">
                              <a:lumMod val="25000"/>
                            </a:schemeClr>
                          </a:solidFill>
                          <a:effectLst/>
                          <a:latin typeface="Times New Roman" panose="02020603050405020304" pitchFamily="18" charset="0"/>
                          <a:cs typeface="Times New Roman" panose="02020603050405020304" pitchFamily="18" charset="0"/>
                        </a:rPr>
                        <a:t>Meyer’s flooding watershed algorithm and also morphological operation</a:t>
                      </a:r>
                      <a:endParaRPr lang="en-IN" sz="1800" b="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extLst>
                  <a:ext uri="{0D108BD9-81ED-4DB2-BD59-A6C34878D82A}">
                    <a16:rowId xmlns:a16="http://schemas.microsoft.com/office/drawing/2014/main" val="1678416973"/>
                  </a:ext>
                </a:extLst>
              </a:tr>
              <a:tr h="782575">
                <a:tc>
                  <a:txBody>
                    <a:bodyPr/>
                    <a:lstStyle/>
                    <a:p>
                      <a:pPr algn="just">
                        <a:spcAft>
                          <a:spcPts val="0"/>
                        </a:spcAft>
                      </a:pPr>
                      <a:endParaRPr lang="en-US" sz="1800" dirty="0">
                        <a:effectLst/>
                        <a:latin typeface="Times New Roman" panose="02020603050405020304" pitchFamily="18" charset="0"/>
                        <a:cs typeface="Times New Roman" panose="02020603050405020304" pitchFamily="18" charset="0"/>
                      </a:endParaRPr>
                    </a:p>
                    <a:p>
                      <a:pPr algn="just">
                        <a:spcAft>
                          <a:spcPts val="0"/>
                        </a:spcAft>
                      </a:pPr>
                      <a:r>
                        <a:rPr lang="en-US" sz="1800" dirty="0">
                          <a:effectLst/>
                          <a:latin typeface="Times New Roman" panose="02020603050405020304" pitchFamily="18" charset="0"/>
                          <a:cs typeface="Times New Roman" panose="02020603050405020304" pitchFamily="18" charset="0"/>
                        </a:rPr>
                        <a:t>   5.</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Brain tumor image segmentation using MATLAB</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tc>
                  <a:txBody>
                    <a:bodyPr/>
                    <a:lstStyle/>
                    <a:p>
                      <a:pPr algn="just">
                        <a:spcAft>
                          <a:spcPts val="0"/>
                        </a:spcAft>
                      </a:pPr>
                      <a:r>
                        <a:rPr lang="en-US" sz="1800" dirty="0" err="1">
                          <a:effectLst/>
                          <a:latin typeface="Times New Roman" panose="02020603050405020304" pitchFamily="18" charset="0"/>
                          <a:cs typeface="Times New Roman" panose="02020603050405020304" pitchFamily="18" charset="0"/>
                        </a:rPr>
                        <a:t>D.Dhilip</a:t>
                      </a:r>
                      <a:r>
                        <a:rPr lang="en-US" sz="1800" dirty="0">
                          <a:effectLst/>
                          <a:latin typeface="Times New Roman" panose="02020603050405020304" pitchFamily="18" charset="0"/>
                          <a:cs typeface="Times New Roman" panose="02020603050405020304" pitchFamily="18" charset="0"/>
                        </a:rPr>
                        <a:t> Kumar, </a:t>
                      </a:r>
                      <a:r>
                        <a:rPr lang="en-US" sz="1800" dirty="0" err="1">
                          <a:effectLst/>
                          <a:latin typeface="Times New Roman" panose="02020603050405020304" pitchFamily="18" charset="0"/>
                          <a:cs typeface="Times New Roman" panose="02020603050405020304" pitchFamily="18" charset="0"/>
                        </a:rPr>
                        <a:t>S.Vandhana</a:t>
                      </a:r>
                      <a:r>
                        <a:rPr lang="en-US" sz="1800" dirty="0">
                          <a:effectLst/>
                          <a:latin typeface="Times New Roman" panose="02020603050405020304" pitchFamily="18" charset="0"/>
                          <a:cs typeface="Times New Roman" panose="02020603050405020304" pitchFamily="18" charset="0"/>
                        </a:rPr>
                        <a:t> et al ,2015</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Segmentation through threshold and classification using SVM</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extLst>
                  <a:ext uri="{0D108BD9-81ED-4DB2-BD59-A6C34878D82A}">
                    <a16:rowId xmlns:a16="http://schemas.microsoft.com/office/drawing/2014/main" val="3632538091"/>
                  </a:ext>
                </a:extLst>
              </a:tr>
              <a:tr h="1565151">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  </a:t>
                      </a:r>
                    </a:p>
                    <a:p>
                      <a:pPr algn="just">
                        <a:spcAft>
                          <a:spcPts val="0"/>
                        </a:spcAft>
                      </a:pPr>
                      <a:endParaRPr lang="en-US" sz="1800" dirty="0">
                        <a:effectLst/>
                        <a:latin typeface="Times New Roman" panose="02020603050405020304" pitchFamily="18" charset="0"/>
                        <a:cs typeface="Times New Roman" panose="02020603050405020304" pitchFamily="18" charset="0"/>
                      </a:endParaRPr>
                    </a:p>
                    <a:p>
                      <a:pPr algn="just">
                        <a:spcAft>
                          <a:spcPts val="0"/>
                        </a:spcAft>
                      </a:pPr>
                      <a:r>
                        <a:rPr lang="en-US" sz="1800" dirty="0">
                          <a:effectLst/>
                          <a:latin typeface="Times New Roman" panose="02020603050405020304" pitchFamily="18" charset="0"/>
                          <a:cs typeface="Times New Roman" panose="02020603050405020304" pitchFamily="18" charset="0"/>
                        </a:rPr>
                        <a:t>   6.</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Analysis and Comparison of Brain Tumor Detection and Extraction Techniques from MRI Images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tc>
                  <a:txBody>
                    <a:bodyPr/>
                    <a:lstStyle/>
                    <a:p>
                      <a:pPr>
                        <a:spcAft>
                          <a:spcPts val="0"/>
                        </a:spcAft>
                      </a:pPr>
                      <a:r>
                        <a:rPr lang="en-US" sz="1800" dirty="0" err="1">
                          <a:effectLst/>
                          <a:latin typeface="Times New Roman" panose="02020603050405020304" pitchFamily="18" charset="0"/>
                          <a:cs typeface="Times New Roman" panose="02020603050405020304" pitchFamily="18" charset="0"/>
                        </a:rPr>
                        <a:t>Geetika</a:t>
                      </a:r>
                      <a:r>
                        <a:rPr lang="en-US" sz="1800" dirty="0">
                          <a:effectLst/>
                          <a:latin typeface="Times New Roman" panose="02020603050405020304" pitchFamily="18" charset="0"/>
                          <a:cs typeface="Times New Roman" panose="02020603050405020304" pitchFamily="18" charset="0"/>
                        </a:rPr>
                        <a:t>       Gupta, Rupinder Kaur,2014</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Segmentations cellular neural network, watershed and edge detection, k-means clustering</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extLst>
                  <a:ext uri="{0D108BD9-81ED-4DB2-BD59-A6C34878D82A}">
                    <a16:rowId xmlns:a16="http://schemas.microsoft.com/office/drawing/2014/main" val="571239546"/>
                  </a:ext>
                </a:extLst>
              </a:tr>
              <a:tr h="1565151">
                <a:tc>
                  <a:txBody>
                    <a:bodyPr/>
                    <a:lstStyle/>
                    <a:p>
                      <a:pPr algn="just">
                        <a:spcAft>
                          <a:spcPts val="0"/>
                        </a:spcAft>
                      </a:pPr>
                      <a:endParaRPr lang="en-US" sz="1800" dirty="0">
                        <a:effectLst/>
                        <a:latin typeface="Times New Roman" panose="02020603050405020304" pitchFamily="18" charset="0"/>
                        <a:cs typeface="Times New Roman" panose="02020603050405020304" pitchFamily="18" charset="0"/>
                      </a:endParaRPr>
                    </a:p>
                    <a:p>
                      <a:pPr algn="just">
                        <a:spcAft>
                          <a:spcPts val="0"/>
                        </a:spcAft>
                      </a:pPr>
                      <a:endParaRPr lang="en-US" sz="1800" dirty="0">
                        <a:effectLst/>
                        <a:latin typeface="Times New Roman" panose="02020603050405020304" pitchFamily="18" charset="0"/>
                        <a:cs typeface="Times New Roman" panose="02020603050405020304" pitchFamily="18" charset="0"/>
                      </a:endParaRPr>
                    </a:p>
                    <a:p>
                      <a:pPr algn="just">
                        <a:spcAft>
                          <a:spcPts val="0"/>
                        </a:spcAft>
                      </a:pPr>
                      <a:r>
                        <a:rPr lang="en-US" sz="1800" dirty="0">
                          <a:effectLst/>
                          <a:latin typeface="Times New Roman" panose="02020603050405020304" pitchFamily="18" charset="0"/>
                          <a:cs typeface="Times New Roman" panose="02020603050405020304" pitchFamily="18" charset="0"/>
                        </a:rPr>
                        <a:t>   7.</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A Classifier to Detect Tumor Disease in MRI Brain Images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Amer Al-</a:t>
                      </a:r>
                      <a:r>
                        <a:rPr lang="en-US" sz="1800" dirty="0" err="1">
                          <a:effectLst/>
                          <a:latin typeface="Times New Roman" panose="02020603050405020304" pitchFamily="18" charset="0"/>
                          <a:cs typeface="Times New Roman" panose="02020603050405020304" pitchFamily="18" charset="0"/>
                        </a:rPr>
                        <a:t>Badarnech</a:t>
                      </a:r>
                      <a:r>
                        <a:rPr lang="en-US" sz="1800" dirty="0">
                          <a:effectLst/>
                          <a:latin typeface="Times New Roman" panose="02020603050405020304" pitchFamily="18" charset="0"/>
                          <a:cs typeface="Times New Roman" panose="02020603050405020304" pitchFamily="18" charset="0"/>
                        </a:rPr>
                        <a:t>, Hassan </a:t>
                      </a:r>
                      <a:r>
                        <a:rPr lang="en-US" sz="1800" dirty="0" err="1">
                          <a:effectLst/>
                          <a:latin typeface="Times New Roman" panose="02020603050405020304" pitchFamily="18" charset="0"/>
                          <a:cs typeface="Times New Roman" panose="02020603050405020304" pitchFamily="18" charset="0"/>
                        </a:rPr>
                        <a:t>Najadat</a:t>
                      </a:r>
                      <a:r>
                        <a:rPr lang="en-US" sz="1800" dirty="0">
                          <a:effectLst/>
                          <a:latin typeface="Times New Roman" panose="02020603050405020304" pitchFamily="18" charset="0"/>
                          <a:cs typeface="Times New Roman" panose="02020603050405020304" pitchFamily="18" charset="0"/>
                        </a:rPr>
                        <a:t>, Ali M. </a:t>
                      </a:r>
                      <a:r>
                        <a:rPr lang="en-US" sz="1800" dirty="0" err="1">
                          <a:effectLst/>
                          <a:latin typeface="Times New Roman" panose="02020603050405020304" pitchFamily="18" charset="0"/>
                          <a:cs typeface="Times New Roman" panose="02020603050405020304" pitchFamily="18" charset="0"/>
                        </a:rPr>
                        <a:t>Alraziqi</a:t>
                      </a:r>
                      <a:r>
                        <a:rPr lang="en-US" sz="1800" dirty="0">
                          <a:effectLst/>
                          <a:latin typeface="Times New Roman" panose="02020603050405020304" pitchFamily="18" charset="0"/>
                          <a:cs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Neural Network (NN) and k- Nearest Neighbor(k-NN) on classification has been achieved 100% accuracy using k-NN and 98.92% using NN.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529" marR="51529" marT="0" marB="0">
                    <a:solidFill>
                      <a:schemeClr val="accent5">
                        <a:lumMod val="20000"/>
                        <a:lumOff val="80000"/>
                      </a:schemeClr>
                    </a:solidFill>
                  </a:tcPr>
                </a:tc>
                <a:extLst>
                  <a:ext uri="{0D108BD9-81ED-4DB2-BD59-A6C34878D82A}">
                    <a16:rowId xmlns:a16="http://schemas.microsoft.com/office/drawing/2014/main" val="2650765216"/>
                  </a:ext>
                </a:extLst>
              </a:tr>
            </a:tbl>
          </a:graphicData>
        </a:graphic>
      </p:graphicFrame>
    </p:spTree>
    <p:extLst>
      <p:ext uri="{BB962C8B-B14F-4D97-AF65-F5344CB8AC3E}">
        <p14:creationId xmlns:p14="http://schemas.microsoft.com/office/powerpoint/2010/main" val="8635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60F2D5-5550-4866-A2FC-B57718382C7E}"/>
              </a:ext>
            </a:extLst>
          </p:cNvPr>
          <p:cNvSpPr/>
          <p:nvPr/>
        </p:nvSpPr>
        <p:spPr>
          <a:xfrm>
            <a:off x="1782417" y="1320730"/>
            <a:ext cx="8627165" cy="4524315"/>
          </a:xfrm>
          <a:prstGeom prst="rect">
            <a:avLst/>
          </a:prstGeom>
        </p:spPr>
        <p:txBody>
          <a:bodyPr wrap="square">
            <a:spAutoFit/>
          </a:bodyPr>
          <a:lstStyle/>
          <a:p>
            <a:pPr algn="ctr"/>
            <a:r>
              <a:rPr lang="en-US" b="1" dirty="0">
                <a:latin typeface="Times New Roman" panose="02020603050405020304" pitchFamily="18" charset="0"/>
                <a:ea typeface="Calibri" panose="020F0502020204030204" pitchFamily="34" charset="0"/>
              </a:rPr>
              <a:t>METHODOLOGY</a:t>
            </a:r>
            <a:endParaRPr lang="en-IN" b="1" dirty="0">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Calibri" panose="020F0502020204030204" pitchFamily="34" charset="0"/>
              </a:rPr>
              <a:t> </a:t>
            </a:r>
            <a:endParaRPr lang="en-IN" b="1" dirty="0">
              <a:latin typeface="Times New Roman" panose="02020603050405020304" pitchFamily="18" charset="0"/>
              <a:ea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rPr>
              <a:t>The major steps to identify a tumor affected brain from MRI image are given as follows</a:t>
            </a:r>
          </a:p>
          <a:p>
            <a:pPr algn="just"/>
            <a:r>
              <a:rPr lang="en-US" sz="2000" dirty="0">
                <a:latin typeface="Times New Roman" panose="02020603050405020304" pitchFamily="18" charset="0"/>
                <a:ea typeface="Calibri" panose="020F0502020204030204" pitchFamily="34" charset="0"/>
              </a:rPr>
              <a:t> </a:t>
            </a:r>
            <a:endParaRPr lang="en-IN" b="1" dirty="0">
              <a:latin typeface="Times New Roman" panose="02020603050405020304" pitchFamily="18" charset="0"/>
              <a:ea typeface="Times New Roman" panose="02020603050405020304" pitchFamily="18" charset="0"/>
            </a:endParaRPr>
          </a:p>
          <a:p>
            <a:pPr marL="800100" lvl="1" indent="-342900">
              <a:buAutoNum type="arabicParenR"/>
            </a:pPr>
            <a:r>
              <a:rPr lang="en-US" sz="2000" dirty="0">
                <a:latin typeface="Times New Roman" panose="02020603050405020304" pitchFamily="18" charset="0"/>
                <a:ea typeface="Calibri" panose="020F0502020204030204" pitchFamily="34" charset="0"/>
              </a:rPr>
              <a:t>Give MRI image of brain as input.</a:t>
            </a:r>
          </a:p>
          <a:p>
            <a:endParaRPr lang="en-IN" b="1" dirty="0">
              <a:latin typeface="Times New Roman" panose="02020603050405020304" pitchFamily="18" charset="0"/>
              <a:ea typeface="Times New Roman" panose="02020603050405020304" pitchFamily="18" charset="0"/>
            </a:endParaRPr>
          </a:p>
          <a:p>
            <a:pPr indent="457200"/>
            <a:r>
              <a:rPr lang="en-US" sz="2000" dirty="0">
                <a:latin typeface="Times New Roman" panose="02020603050405020304" pitchFamily="18" charset="0"/>
                <a:ea typeface="Calibri" panose="020F0502020204030204" pitchFamily="34" charset="0"/>
              </a:rPr>
              <a:t>2)  Convert it into grayscale.</a:t>
            </a:r>
          </a:p>
          <a:p>
            <a:pPr indent="457200"/>
            <a:endParaRPr lang="en-IN" b="1" dirty="0">
              <a:latin typeface="Times New Roman" panose="02020603050405020304" pitchFamily="18" charset="0"/>
              <a:ea typeface="Times New Roman" panose="02020603050405020304" pitchFamily="18" charset="0"/>
            </a:endParaRPr>
          </a:p>
          <a:p>
            <a:pPr indent="457200"/>
            <a:r>
              <a:rPr lang="en-US" sz="2000" dirty="0">
                <a:latin typeface="Times New Roman" panose="02020603050405020304" pitchFamily="18" charset="0"/>
                <a:ea typeface="Calibri" panose="020F0502020204030204" pitchFamily="34" charset="0"/>
              </a:rPr>
              <a:t>3)  Compute segmentation using thresholding.</a:t>
            </a:r>
          </a:p>
          <a:p>
            <a:pPr indent="457200"/>
            <a:endParaRPr lang="en-IN" b="1" dirty="0">
              <a:latin typeface="Times New Roman" panose="02020603050405020304" pitchFamily="18" charset="0"/>
              <a:ea typeface="Times New Roman" panose="02020603050405020304" pitchFamily="18" charset="0"/>
            </a:endParaRPr>
          </a:p>
          <a:p>
            <a:pPr indent="457200"/>
            <a:r>
              <a:rPr lang="en-US" sz="2000" dirty="0">
                <a:latin typeface="Times New Roman" panose="02020603050405020304" pitchFamily="18" charset="0"/>
                <a:ea typeface="Calibri" panose="020F0502020204030204" pitchFamily="34" charset="0"/>
              </a:rPr>
              <a:t>4)  Feature extraction using GLCM (Gray Level Co-occurrence Matrix).</a:t>
            </a:r>
          </a:p>
          <a:p>
            <a:pPr indent="457200"/>
            <a:endParaRPr lang="en-IN" b="1"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Calibri" panose="020F0502020204030204" pitchFamily="34" charset="0"/>
              </a:rPr>
              <a:t>       5)  Identification of tumor affected brain using SVM (Support Vector Machine)</a:t>
            </a: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128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DDB24A-1AAB-4564-853E-EE9D5C2C74A5}"/>
              </a:ext>
            </a:extLst>
          </p:cNvPr>
          <p:cNvGraphicFramePr>
            <a:graphicFrameLocks noGrp="1"/>
          </p:cNvGraphicFramePr>
          <p:nvPr>
            <p:extLst>
              <p:ext uri="{D42A27DB-BD31-4B8C-83A1-F6EECF244321}">
                <p14:modId xmlns:p14="http://schemas.microsoft.com/office/powerpoint/2010/main" val="1919536118"/>
              </p:ext>
            </p:extLst>
          </p:nvPr>
        </p:nvGraphicFramePr>
        <p:xfrm>
          <a:off x="6969942" y="4233532"/>
          <a:ext cx="1423072" cy="248222"/>
        </p:xfrm>
        <a:graphic>
          <a:graphicData uri="http://schemas.openxmlformats.org/drawingml/2006/table">
            <a:tbl>
              <a:tblPr firstRow="1" firstCol="1" bandRow="1">
                <a:tableStyleId>{5C22544A-7EE6-4342-B048-85BDC9FD1C3A}</a:tableStyleId>
              </a:tblPr>
              <a:tblGrid>
                <a:gridCol w="1423072">
                  <a:extLst>
                    <a:ext uri="{9D8B030D-6E8A-4147-A177-3AD203B41FA5}">
                      <a16:colId xmlns:a16="http://schemas.microsoft.com/office/drawing/2014/main" val="1321987768"/>
                    </a:ext>
                  </a:extLst>
                </a:gridCol>
              </a:tblGrid>
              <a:tr h="235780">
                <a:tc>
                  <a:txBody>
                    <a:bodyPr/>
                    <a:lstStyle/>
                    <a:p>
                      <a:pPr algn="l">
                        <a:lnSpc>
                          <a:spcPct val="107000"/>
                        </a:lnSpc>
                        <a:spcAft>
                          <a:spcPts val="0"/>
                        </a:spcAft>
                      </a:pPr>
                      <a:r>
                        <a:rPr lang="en-IN" sz="1600" dirty="0">
                          <a:effectLst/>
                        </a:rPr>
                        <a:t>Testing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F0"/>
                    </a:solidFill>
                  </a:tcPr>
                </a:tc>
                <a:extLst>
                  <a:ext uri="{0D108BD9-81ED-4DB2-BD59-A6C34878D82A}">
                    <a16:rowId xmlns:a16="http://schemas.microsoft.com/office/drawing/2014/main" val="106883541"/>
                  </a:ext>
                </a:extLst>
              </a:tr>
            </a:tbl>
          </a:graphicData>
        </a:graphic>
      </p:graphicFrame>
      <p:graphicFrame>
        <p:nvGraphicFramePr>
          <p:cNvPr id="3" name="Table 2">
            <a:extLst>
              <a:ext uri="{FF2B5EF4-FFF2-40B4-BE49-F238E27FC236}">
                <a16:creationId xmlns:a16="http://schemas.microsoft.com/office/drawing/2014/main" id="{94DE967A-3C14-4E7E-8195-CCBB53461E9D}"/>
              </a:ext>
            </a:extLst>
          </p:cNvPr>
          <p:cNvGraphicFramePr>
            <a:graphicFrameLocks noGrp="1"/>
          </p:cNvGraphicFramePr>
          <p:nvPr>
            <p:extLst>
              <p:ext uri="{D42A27DB-BD31-4B8C-83A1-F6EECF244321}">
                <p14:modId xmlns:p14="http://schemas.microsoft.com/office/powerpoint/2010/main" val="823934635"/>
              </p:ext>
            </p:extLst>
          </p:nvPr>
        </p:nvGraphicFramePr>
        <p:xfrm>
          <a:off x="3517475" y="4989976"/>
          <a:ext cx="1608837" cy="279019"/>
        </p:xfrm>
        <a:graphic>
          <a:graphicData uri="http://schemas.openxmlformats.org/drawingml/2006/table">
            <a:tbl>
              <a:tblPr firstRow="1" firstCol="1" bandRow="1">
                <a:tableStyleId>{5C22544A-7EE6-4342-B048-85BDC9FD1C3A}</a:tableStyleId>
              </a:tblPr>
              <a:tblGrid>
                <a:gridCol w="1608837">
                  <a:extLst>
                    <a:ext uri="{9D8B030D-6E8A-4147-A177-3AD203B41FA5}">
                      <a16:colId xmlns:a16="http://schemas.microsoft.com/office/drawing/2014/main" val="3062701471"/>
                    </a:ext>
                  </a:extLst>
                </a:gridCol>
              </a:tblGrid>
              <a:tr h="263265">
                <a:tc>
                  <a:txBody>
                    <a:bodyPr/>
                    <a:lstStyle/>
                    <a:p>
                      <a:pPr algn="l">
                        <a:lnSpc>
                          <a:spcPct val="107000"/>
                        </a:lnSpc>
                        <a:spcAft>
                          <a:spcPts val="0"/>
                        </a:spcAft>
                      </a:pPr>
                      <a:r>
                        <a:rPr lang="en-IN" sz="1100" dirty="0">
                          <a:effectLst/>
                        </a:rPr>
                        <a:t>  </a:t>
                      </a:r>
                      <a:r>
                        <a:rPr lang="en-IN" sz="1800" dirty="0">
                          <a:effectLst/>
                        </a:rPr>
                        <a:t>T</a:t>
                      </a:r>
                      <a:r>
                        <a:rPr lang="en-IN" sz="1800" dirty="0">
                          <a:effectLst/>
                          <a:latin typeface="Times New Roman" panose="02020603050405020304" pitchFamily="18" charset="0"/>
                          <a:cs typeface="Times New Roman" panose="02020603050405020304" pitchFamily="18" charset="0"/>
                        </a:rPr>
                        <a:t>rain</a:t>
                      </a:r>
                      <a:r>
                        <a:rPr lang="en-IN" sz="1800" dirty="0">
                          <a:effectLst/>
                        </a:rPr>
                        <a:t>ed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F0"/>
                    </a:solidFill>
                  </a:tcPr>
                </a:tc>
                <a:extLst>
                  <a:ext uri="{0D108BD9-81ED-4DB2-BD59-A6C34878D82A}">
                    <a16:rowId xmlns:a16="http://schemas.microsoft.com/office/drawing/2014/main" val="3071014583"/>
                  </a:ext>
                </a:extLst>
              </a:tr>
            </a:tbl>
          </a:graphicData>
        </a:graphic>
      </p:graphicFrame>
      <p:sp>
        <p:nvSpPr>
          <p:cNvPr id="5" name="Rectangle 3">
            <a:extLst>
              <a:ext uri="{FF2B5EF4-FFF2-40B4-BE49-F238E27FC236}">
                <a16:creationId xmlns:a16="http://schemas.microsoft.com/office/drawing/2014/main" id="{DAE3D14F-0D55-4D00-90F9-77B963D3BC72}"/>
              </a:ext>
            </a:extLst>
          </p:cNvPr>
          <p:cNvSpPr>
            <a:spLocks noChangeArrowheads="1"/>
          </p:cNvSpPr>
          <p:nvPr/>
        </p:nvSpPr>
        <p:spPr bwMode="auto">
          <a:xfrm>
            <a:off x="4661444" y="900066"/>
            <a:ext cx="1834889" cy="3619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 - processing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54">
            <a:extLst>
              <a:ext uri="{FF2B5EF4-FFF2-40B4-BE49-F238E27FC236}">
                <a16:creationId xmlns:a16="http://schemas.microsoft.com/office/drawing/2014/main" id="{01CA2F71-3312-448E-BF3D-368105A15DB7}"/>
              </a:ext>
            </a:extLst>
          </p:cNvPr>
          <p:cNvSpPr>
            <a:spLocks noChangeArrowheads="1"/>
          </p:cNvSpPr>
          <p:nvPr/>
        </p:nvSpPr>
        <p:spPr bwMode="auto">
          <a:xfrm>
            <a:off x="4661444" y="1534132"/>
            <a:ext cx="1834889" cy="4667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Segmentation of Images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57">
            <a:extLst>
              <a:ext uri="{FF2B5EF4-FFF2-40B4-BE49-F238E27FC236}">
                <a16:creationId xmlns:a16="http://schemas.microsoft.com/office/drawing/2014/main" id="{5E59E4BA-A7FB-49A6-B6C3-B4578A08086E}"/>
              </a:ext>
            </a:extLst>
          </p:cNvPr>
          <p:cNvSpPr>
            <a:spLocks noChangeArrowheads="1"/>
          </p:cNvSpPr>
          <p:nvPr/>
        </p:nvSpPr>
        <p:spPr bwMode="auto">
          <a:xfrm>
            <a:off x="3538008" y="3620457"/>
            <a:ext cx="1733238" cy="5429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(GLCM</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58">
            <a:extLst>
              <a:ext uri="{FF2B5EF4-FFF2-40B4-BE49-F238E27FC236}">
                <a16:creationId xmlns:a16="http://schemas.microsoft.com/office/drawing/2014/main" id="{E7C173F6-B8A7-439D-85CE-ECF5FA231265}"/>
              </a:ext>
            </a:extLst>
          </p:cNvPr>
          <p:cNvSpPr>
            <a:spLocks noChangeArrowheads="1"/>
          </p:cNvSpPr>
          <p:nvPr/>
        </p:nvSpPr>
        <p:spPr bwMode="auto">
          <a:xfrm>
            <a:off x="5931619" y="2784856"/>
            <a:ext cx="1733239" cy="3619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 Images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53">
            <a:extLst>
              <a:ext uri="{FF2B5EF4-FFF2-40B4-BE49-F238E27FC236}">
                <a16:creationId xmlns:a16="http://schemas.microsoft.com/office/drawing/2014/main" id="{8E175C75-E839-4FBE-99DA-08CD6E684B66}"/>
              </a:ext>
            </a:extLst>
          </p:cNvPr>
          <p:cNvSpPr>
            <a:spLocks noChangeArrowheads="1"/>
          </p:cNvSpPr>
          <p:nvPr/>
        </p:nvSpPr>
        <p:spPr bwMode="auto">
          <a:xfrm>
            <a:off x="3538007" y="2781906"/>
            <a:ext cx="1733239" cy="3619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 Images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55">
            <a:extLst>
              <a:ext uri="{FF2B5EF4-FFF2-40B4-BE49-F238E27FC236}">
                <a16:creationId xmlns:a16="http://schemas.microsoft.com/office/drawing/2014/main" id="{237D664E-33E2-43FF-9569-1D2789A8E32C}"/>
              </a:ext>
            </a:extLst>
          </p:cNvPr>
          <p:cNvSpPr>
            <a:spLocks noChangeArrowheads="1"/>
          </p:cNvSpPr>
          <p:nvPr/>
        </p:nvSpPr>
        <p:spPr bwMode="auto">
          <a:xfrm>
            <a:off x="5957453" y="4547859"/>
            <a:ext cx="1724025" cy="5619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SVM</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Classifier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ectangle 56">
            <a:extLst>
              <a:ext uri="{FF2B5EF4-FFF2-40B4-BE49-F238E27FC236}">
                <a16:creationId xmlns:a16="http://schemas.microsoft.com/office/drawing/2014/main" id="{3A9BBC4D-E68C-4B69-82F2-1AEF1E65B5E6}"/>
              </a:ext>
            </a:extLst>
          </p:cNvPr>
          <p:cNvSpPr>
            <a:spLocks noChangeArrowheads="1"/>
          </p:cNvSpPr>
          <p:nvPr/>
        </p:nvSpPr>
        <p:spPr bwMode="auto">
          <a:xfrm>
            <a:off x="5936819" y="3597274"/>
            <a:ext cx="1733239" cy="5429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(GDLCM)</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Rectangle 45">
            <a:extLst>
              <a:ext uri="{FF2B5EF4-FFF2-40B4-BE49-F238E27FC236}">
                <a16:creationId xmlns:a16="http://schemas.microsoft.com/office/drawing/2014/main" id="{D26382BF-DF24-4029-A930-D6217D7BEF46}"/>
              </a:ext>
            </a:extLst>
          </p:cNvPr>
          <p:cNvSpPr>
            <a:spLocks noChangeArrowheads="1"/>
          </p:cNvSpPr>
          <p:nvPr/>
        </p:nvSpPr>
        <p:spPr bwMode="auto">
          <a:xfrm>
            <a:off x="5974078" y="5528882"/>
            <a:ext cx="1707400" cy="4667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Brain Tumor Identification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Elbow Connector 46">
            <a:extLst>
              <a:ext uri="{FF2B5EF4-FFF2-40B4-BE49-F238E27FC236}">
                <a16:creationId xmlns:a16="http://schemas.microsoft.com/office/drawing/2014/main" id="{92E4FD12-E760-42CA-AA65-7691C34AA4E0}"/>
              </a:ext>
            </a:extLst>
          </p:cNvPr>
          <p:cNvSpPr>
            <a:spLocks noChangeShapeType="1"/>
          </p:cNvSpPr>
          <p:nvPr/>
        </p:nvSpPr>
        <p:spPr bwMode="auto">
          <a:xfrm>
            <a:off x="4321894" y="4163382"/>
            <a:ext cx="1609725" cy="752475"/>
          </a:xfrm>
          <a:prstGeom prst="bentConnector3">
            <a:avLst>
              <a:gd name="adj1" fmla="val 3898"/>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Straight Connector 5">
            <a:extLst>
              <a:ext uri="{FF2B5EF4-FFF2-40B4-BE49-F238E27FC236}">
                <a16:creationId xmlns:a16="http://schemas.microsoft.com/office/drawing/2014/main" id="{4926DD66-C6F5-4A20-829A-EB9D64E5D2A4}"/>
              </a:ext>
            </a:extLst>
          </p:cNvPr>
          <p:cNvSpPr>
            <a:spLocks noChangeShapeType="1"/>
          </p:cNvSpPr>
          <p:nvPr/>
        </p:nvSpPr>
        <p:spPr bwMode="auto">
          <a:xfrm>
            <a:off x="4383500" y="2315181"/>
            <a:ext cx="2390775"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Straight Arrow Connector 51">
            <a:extLst>
              <a:ext uri="{FF2B5EF4-FFF2-40B4-BE49-F238E27FC236}">
                <a16:creationId xmlns:a16="http://schemas.microsoft.com/office/drawing/2014/main" id="{EEECCD08-6512-494D-AB8D-C3470822E17D}"/>
              </a:ext>
            </a:extLst>
          </p:cNvPr>
          <p:cNvSpPr>
            <a:spLocks noChangeShapeType="1"/>
          </p:cNvSpPr>
          <p:nvPr/>
        </p:nvSpPr>
        <p:spPr bwMode="auto">
          <a:xfrm>
            <a:off x="4383500" y="2315182"/>
            <a:ext cx="0" cy="46672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Straight Arrow Connector 50">
            <a:extLst>
              <a:ext uri="{FF2B5EF4-FFF2-40B4-BE49-F238E27FC236}">
                <a16:creationId xmlns:a16="http://schemas.microsoft.com/office/drawing/2014/main" id="{CE6699C8-F197-40AF-BB3F-D2B42C0835A5}"/>
              </a:ext>
            </a:extLst>
          </p:cNvPr>
          <p:cNvSpPr>
            <a:spLocks noChangeShapeType="1"/>
          </p:cNvSpPr>
          <p:nvPr/>
        </p:nvSpPr>
        <p:spPr bwMode="auto">
          <a:xfrm>
            <a:off x="6774275" y="2315181"/>
            <a:ext cx="0" cy="46672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Straight Arrow Connector 19">
            <a:extLst>
              <a:ext uri="{FF2B5EF4-FFF2-40B4-BE49-F238E27FC236}">
                <a16:creationId xmlns:a16="http://schemas.microsoft.com/office/drawing/2014/main" id="{847DB974-1598-499C-906C-14C4920DAF25}"/>
              </a:ext>
            </a:extLst>
          </p:cNvPr>
          <p:cNvSpPr>
            <a:spLocks noChangeShapeType="1"/>
          </p:cNvSpPr>
          <p:nvPr/>
        </p:nvSpPr>
        <p:spPr bwMode="auto">
          <a:xfrm>
            <a:off x="5547626" y="547641"/>
            <a:ext cx="0" cy="35242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Straight Arrow Connector 48">
            <a:extLst>
              <a:ext uri="{FF2B5EF4-FFF2-40B4-BE49-F238E27FC236}">
                <a16:creationId xmlns:a16="http://schemas.microsoft.com/office/drawing/2014/main" id="{6464E8D5-E8F9-4AB1-977E-D11138F3D34E}"/>
              </a:ext>
            </a:extLst>
          </p:cNvPr>
          <p:cNvSpPr>
            <a:spLocks noChangeShapeType="1"/>
          </p:cNvSpPr>
          <p:nvPr/>
        </p:nvSpPr>
        <p:spPr bwMode="auto">
          <a:xfrm>
            <a:off x="4383500" y="3143856"/>
            <a:ext cx="0" cy="45720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Straight Arrow Connector 47">
            <a:extLst>
              <a:ext uri="{FF2B5EF4-FFF2-40B4-BE49-F238E27FC236}">
                <a16:creationId xmlns:a16="http://schemas.microsoft.com/office/drawing/2014/main" id="{C413C718-75CC-4358-BCC5-D8DFE49481A1}"/>
              </a:ext>
            </a:extLst>
          </p:cNvPr>
          <p:cNvSpPr>
            <a:spLocks noChangeShapeType="1"/>
          </p:cNvSpPr>
          <p:nvPr/>
        </p:nvSpPr>
        <p:spPr bwMode="auto">
          <a:xfrm>
            <a:off x="6774275" y="3143856"/>
            <a:ext cx="0" cy="45720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Straight Arrow Connector 44">
            <a:extLst>
              <a:ext uri="{FF2B5EF4-FFF2-40B4-BE49-F238E27FC236}">
                <a16:creationId xmlns:a16="http://schemas.microsoft.com/office/drawing/2014/main" id="{E6F2E782-CC40-45CB-8D2D-494762EF5401}"/>
              </a:ext>
            </a:extLst>
          </p:cNvPr>
          <p:cNvSpPr>
            <a:spLocks noChangeShapeType="1"/>
          </p:cNvSpPr>
          <p:nvPr/>
        </p:nvSpPr>
        <p:spPr bwMode="auto">
          <a:xfrm>
            <a:off x="6774275" y="4140199"/>
            <a:ext cx="0" cy="41910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Straight Arrow Connector 43">
            <a:extLst>
              <a:ext uri="{FF2B5EF4-FFF2-40B4-BE49-F238E27FC236}">
                <a16:creationId xmlns:a16="http://schemas.microsoft.com/office/drawing/2014/main" id="{014D5146-5948-44C7-8787-E05211595DED}"/>
              </a:ext>
            </a:extLst>
          </p:cNvPr>
          <p:cNvSpPr>
            <a:spLocks noChangeShapeType="1"/>
          </p:cNvSpPr>
          <p:nvPr/>
        </p:nvSpPr>
        <p:spPr bwMode="auto">
          <a:xfrm>
            <a:off x="6773922" y="5109782"/>
            <a:ext cx="0" cy="41910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Oval 42">
            <a:extLst>
              <a:ext uri="{FF2B5EF4-FFF2-40B4-BE49-F238E27FC236}">
                <a16:creationId xmlns:a16="http://schemas.microsoft.com/office/drawing/2014/main" id="{C9C577C2-73C7-45FC-B2BE-F228E629BAAD}"/>
              </a:ext>
            </a:extLst>
          </p:cNvPr>
          <p:cNvSpPr>
            <a:spLocks noChangeArrowheads="1"/>
          </p:cNvSpPr>
          <p:nvPr/>
        </p:nvSpPr>
        <p:spPr bwMode="auto">
          <a:xfrm>
            <a:off x="5271246" y="6367082"/>
            <a:ext cx="1419849" cy="494243"/>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Benign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Oval 29">
            <a:extLst>
              <a:ext uri="{FF2B5EF4-FFF2-40B4-BE49-F238E27FC236}">
                <a16:creationId xmlns:a16="http://schemas.microsoft.com/office/drawing/2014/main" id="{B61EEDC8-25D5-46D1-90DE-D2D273C05C25}"/>
              </a:ext>
            </a:extLst>
          </p:cNvPr>
          <p:cNvSpPr>
            <a:spLocks noChangeArrowheads="1"/>
          </p:cNvSpPr>
          <p:nvPr/>
        </p:nvSpPr>
        <p:spPr bwMode="auto">
          <a:xfrm>
            <a:off x="6969942" y="6350255"/>
            <a:ext cx="1475449" cy="493063"/>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lvl="0" algn="ctr" defTabSz="914400"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Malignant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Straight Arrow Connector 27">
            <a:extLst>
              <a:ext uri="{FF2B5EF4-FFF2-40B4-BE49-F238E27FC236}">
                <a16:creationId xmlns:a16="http://schemas.microsoft.com/office/drawing/2014/main" id="{E21A9965-4BA4-4E2E-B077-486DDA64B30B}"/>
              </a:ext>
            </a:extLst>
          </p:cNvPr>
          <p:cNvSpPr>
            <a:spLocks noChangeShapeType="1"/>
          </p:cNvSpPr>
          <p:nvPr/>
        </p:nvSpPr>
        <p:spPr bwMode="auto">
          <a:xfrm flipH="1">
            <a:off x="6095999" y="5995607"/>
            <a:ext cx="588094" cy="37147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Straight Arrow Connector 20">
            <a:extLst>
              <a:ext uri="{FF2B5EF4-FFF2-40B4-BE49-F238E27FC236}">
                <a16:creationId xmlns:a16="http://schemas.microsoft.com/office/drawing/2014/main" id="{3DAEDF71-9247-4217-9E9B-ABE79235525A}"/>
              </a:ext>
            </a:extLst>
          </p:cNvPr>
          <p:cNvSpPr>
            <a:spLocks noChangeShapeType="1"/>
          </p:cNvSpPr>
          <p:nvPr/>
        </p:nvSpPr>
        <p:spPr bwMode="auto">
          <a:xfrm>
            <a:off x="6827778" y="5995607"/>
            <a:ext cx="476105" cy="37147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Straight Arrow Connector 36">
            <a:extLst>
              <a:ext uri="{FF2B5EF4-FFF2-40B4-BE49-F238E27FC236}">
                <a16:creationId xmlns:a16="http://schemas.microsoft.com/office/drawing/2014/main" id="{84B0503F-3B70-4BF4-8C48-42C57561AC11}"/>
              </a:ext>
            </a:extLst>
          </p:cNvPr>
          <p:cNvSpPr>
            <a:spLocks noChangeShapeType="1"/>
          </p:cNvSpPr>
          <p:nvPr/>
        </p:nvSpPr>
        <p:spPr bwMode="auto">
          <a:xfrm>
            <a:off x="5547626" y="2000857"/>
            <a:ext cx="0" cy="31432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Rectangle 33">
            <a:extLst>
              <a:ext uri="{FF2B5EF4-FFF2-40B4-BE49-F238E27FC236}">
                <a16:creationId xmlns:a16="http://schemas.microsoft.com/office/drawing/2014/main" id="{3463CD76-E915-4236-B9AC-23A453ABD737}"/>
              </a:ext>
            </a:extLst>
          </p:cNvPr>
          <p:cNvSpPr>
            <a:spLocks noChangeArrowheads="1"/>
          </p:cNvSpPr>
          <p:nvPr/>
        </p:nvSpPr>
        <p:spPr bwMode="auto">
          <a:xfrm>
            <a:off x="5807075" y="44545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34">
            <a:extLst>
              <a:ext uri="{FF2B5EF4-FFF2-40B4-BE49-F238E27FC236}">
                <a16:creationId xmlns:a16="http://schemas.microsoft.com/office/drawing/2014/main" id="{BA78CD99-1C7A-460F-A19E-7A50D96775EA}"/>
              </a:ext>
            </a:extLst>
          </p:cNvPr>
          <p:cNvSpPr>
            <a:spLocks noChangeArrowheads="1"/>
          </p:cNvSpPr>
          <p:nvPr/>
        </p:nvSpPr>
        <p:spPr bwMode="auto">
          <a:xfrm>
            <a:off x="5807075" y="4454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5">
            <a:extLst>
              <a:ext uri="{FF2B5EF4-FFF2-40B4-BE49-F238E27FC236}">
                <a16:creationId xmlns:a16="http://schemas.microsoft.com/office/drawing/2014/main" id="{9AF28C31-B7DD-4CD9-A968-F489E91C0CC2}"/>
              </a:ext>
            </a:extLst>
          </p:cNvPr>
          <p:cNvSpPr>
            <a:spLocks noChangeArrowheads="1"/>
          </p:cNvSpPr>
          <p:nvPr/>
        </p:nvSpPr>
        <p:spPr bwMode="auto">
          <a:xfrm>
            <a:off x="6715505" y="4454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7">
            <a:extLst>
              <a:ext uri="{FF2B5EF4-FFF2-40B4-BE49-F238E27FC236}">
                <a16:creationId xmlns:a16="http://schemas.microsoft.com/office/drawing/2014/main" id="{C309050A-0EFE-4FED-B958-D08096F57748}"/>
              </a:ext>
            </a:extLst>
          </p:cNvPr>
          <p:cNvSpPr>
            <a:spLocks noChangeArrowheads="1"/>
          </p:cNvSpPr>
          <p:nvPr/>
        </p:nvSpPr>
        <p:spPr bwMode="auto">
          <a:xfrm>
            <a:off x="4661445" y="187279"/>
            <a:ext cx="1834889" cy="3619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MRI Image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3" name="Straight Arrow Connector 49">
            <a:extLst>
              <a:ext uri="{FF2B5EF4-FFF2-40B4-BE49-F238E27FC236}">
                <a16:creationId xmlns:a16="http://schemas.microsoft.com/office/drawing/2014/main" id="{7E82CD54-1A7F-47CE-BE24-E0DAD640E23A}"/>
              </a:ext>
            </a:extLst>
          </p:cNvPr>
          <p:cNvSpPr>
            <a:spLocks noChangeShapeType="1"/>
          </p:cNvSpPr>
          <p:nvPr/>
        </p:nvSpPr>
        <p:spPr bwMode="auto">
          <a:xfrm>
            <a:off x="5547626" y="1262016"/>
            <a:ext cx="0" cy="28575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1569F6A4-77F4-4AC9-8678-03AA205ECC8E}"/>
              </a:ext>
            </a:extLst>
          </p:cNvPr>
          <p:cNvSpPr/>
          <p:nvPr/>
        </p:nvSpPr>
        <p:spPr>
          <a:xfrm>
            <a:off x="8587555" y="6391008"/>
            <a:ext cx="1454244" cy="369332"/>
          </a:xfrm>
          <a:prstGeom prst="rect">
            <a:avLst/>
          </a:prstGeom>
        </p:spPr>
        <p:txBody>
          <a:bodyPr wrap="none">
            <a:spAutoFit/>
          </a:bodyPr>
          <a:lstStyle/>
          <a:p>
            <a:r>
              <a:rPr lang="en-US" altLang="en-US" dirty="0">
                <a:latin typeface="Arial" panose="020B0604020202020204" pitchFamily="34" charset="0"/>
                <a:ea typeface="Times New Roman" panose="02020603050405020304" pitchFamily="18" charset="0"/>
                <a:cs typeface="Times New Roman" panose="02020603050405020304" pitchFamily="18" charset="0"/>
              </a:rPr>
              <a:t>(Cancerous)</a:t>
            </a:r>
            <a:endParaRPr lang="en-IN" dirty="0"/>
          </a:p>
        </p:txBody>
      </p:sp>
      <p:sp>
        <p:nvSpPr>
          <p:cNvPr id="35" name="Rectangle 34">
            <a:extLst>
              <a:ext uri="{FF2B5EF4-FFF2-40B4-BE49-F238E27FC236}">
                <a16:creationId xmlns:a16="http://schemas.microsoft.com/office/drawing/2014/main" id="{AEE1955D-59ED-4757-B11C-B47C897904EC}"/>
              </a:ext>
            </a:extLst>
          </p:cNvPr>
          <p:cNvSpPr/>
          <p:nvPr/>
        </p:nvSpPr>
        <p:spPr>
          <a:xfrm>
            <a:off x="6965352" y="121586"/>
            <a:ext cx="2758127" cy="369332"/>
          </a:xfrm>
          <a:prstGeom prst="rect">
            <a:avLst/>
          </a:prstGeom>
          <a:solidFill>
            <a:srgbClr val="FFFF00"/>
          </a:solidFill>
        </p:spPr>
        <p:txBody>
          <a:bodyPr wrap="non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WORK FLOW DIAGRAM</a:t>
            </a:r>
            <a:endParaRPr lang="en-IN"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83213499-2C2B-4DC5-8166-E0248B3D9F21}"/>
              </a:ext>
            </a:extLst>
          </p:cNvPr>
          <p:cNvSpPr/>
          <p:nvPr/>
        </p:nvSpPr>
        <p:spPr>
          <a:xfrm>
            <a:off x="3060384" y="6430978"/>
            <a:ext cx="2210862" cy="369332"/>
          </a:xfrm>
          <a:prstGeom prst="rect">
            <a:avLst/>
          </a:prstGeom>
        </p:spPr>
        <p:txBody>
          <a:bodyPr wrap="none">
            <a:spAutoFit/>
          </a:bodyPr>
          <a:lstStyle/>
          <a:p>
            <a:r>
              <a:rPr lang="en-US" altLang="en-US" dirty="0">
                <a:latin typeface="Arial" panose="020B0604020202020204" pitchFamily="34" charset="0"/>
                <a:ea typeface="Times New Roman" panose="02020603050405020304" pitchFamily="18" charset="0"/>
                <a:cs typeface="Times New Roman" panose="02020603050405020304" pitchFamily="18" charset="0"/>
              </a:rPr>
              <a:t> (Non - Cancerous) </a:t>
            </a:r>
            <a:endParaRPr lang="en-IN" dirty="0"/>
          </a:p>
        </p:txBody>
      </p:sp>
    </p:spTree>
    <p:extLst>
      <p:ext uri="{BB962C8B-B14F-4D97-AF65-F5344CB8AC3E}">
        <p14:creationId xmlns:p14="http://schemas.microsoft.com/office/powerpoint/2010/main" val="28477982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608</TotalTime>
  <Words>1018</Words>
  <Application>Microsoft Office PowerPoint</Application>
  <PresentationFormat>Widescreen</PresentationFormat>
  <Paragraphs>214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Bookman Old Style</vt:lpstr>
      <vt:lpstr>Calibri</vt:lpstr>
      <vt:lpstr>Gill Sans MT</vt:lpstr>
      <vt:lpstr>Impact</vt:lpstr>
      <vt:lpstr>Symbol</vt:lpstr>
      <vt:lpstr>Times New Roman</vt:lpstr>
      <vt:lpstr>Wingdings</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ELCOT</cp:lastModifiedBy>
  <cp:revision>45</cp:revision>
  <dcterms:created xsi:type="dcterms:W3CDTF">2018-05-17T05:17:53Z</dcterms:created>
  <dcterms:modified xsi:type="dcterms:W3CDTF">2018-05-18T10:24:53Z</dcterms:modified>
</cp:coreProperties>
</file>