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92" r:id="rId3"/>
    <p:sldId id="294" r:id="rId4"/>
    <p:sldId id="342" r:id="rId5"/>
    <p:sldId id="295" r:id="rId6"/>
    <p:sldId id="296" r:id="rId7"/>
    <p:sldId id="302" r:id="rId8"/>
    <p:sldId id="300" r:id="rId9"/>
    <p:sldId id="312" r:id="rId10"/>
    <p:sldId id="313" r:id="rId11"/>
    <p:sldId id="315" r:id="rId12"/>
    <p:sldId id="318" r:id="rId13"/>
    <p:sldId id="317" r:id="rId14"/>
    <p:sldId id="343" r:id="rId15"/>
    <p:sldId id="316" r:id="rId16"/>
    <p:sldId id="319" r:id="rId17"/>
    <p:sldId id="320" r:id="rId18"/>
    <p:sldId id="344" r:id="rId19"/>
    <p:sldId id="327" r:id="rId20"/>
    <p:sldId id="345" r:id="rId21"/>
    <p:sldId id="326" r:id="rId22"/>
    <p:sldId id="346" r:id="rId23"/>
    <p:sldId id="325" r:id="rId24"/>
    <p:sldId id="324" r:id="rId25"/>
    <p:sldId id="323" r:id="rId26"/>
    <p:sldId id="322" r:id="rId27"/>
    <p:sldId id="321" r:id="rId28"/>
    <p:sldId id="328" r:id="rId29"/>
    <p:sldId id="329" r:id="rId30"/>
    <p:sldId id="341" r:id="rId31"/>
    <p:sldId id="340" r:id="rId32"/>
    <p:sldId id="338" r:id="rId33"/>
    <p:sldId id="337" r:id="rId34"/>
    <p:sldId id="336" r:id="rId35"/>
    <p:sldId id="335" r:id="rId36"/>
    <p:sldId id="334" r:id="rId37"/>
    <p:sldId id="333" r:id="rId38"/>
    <p:sldId id="332" r:id="rId39"/>
    <p:sldId id="331" r:id="rId40"/>
    <p:sldId id="27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DA"/>
    <a:srgbClr val="2604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434" autoAdjust="0"/>
  </p:normalViewPr>
  <p:slideViewPr>
    <p:cSldViewPr snapToGrid="0">
      <p:cViewPr varScale="1">
        <p:scale>
          <a:sx n="58" d="100"/>
          <a:sy n="58" d="100"/>
        </p:scale>
        <p:origin x="98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3982281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331897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8416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1580684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5520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4097482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907059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340841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134320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93789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258709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224287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63089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365688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7021F4-FE12-4D2E-8A90-C888DF1211AF}"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F99A-F8FD-4B90-A2E4-1C0EBA4EF387}" type="slidenum">
              <a:rPr lang="en-US" smtClean="0"/>
              <a:pPr/>
              <a:t>‹#›</a:t>
            </a:fld>
            <a:endParaRPr lang="en-US"/>
          </a:p>
        </p:txBody>
      </p:sp>
    </p:spTree>
    <p:extLst>
      <p:ext uri="{BB962C8B-B14F-4D97-AF65-F5344CB8AC3E}">
        <p14:creationId xmlns:p14="http://schemas.microsoft.com/office/powerpoint/2010/main" val="162906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F99A-F8FD-4B90-A2E4-1C0EBA4EF387}" type="slidenum">
              <a:rPr lang="en-US" smtClean="0"/>
              <a:pPr/>
              <a:t>‹#›</a:t>
            </a:fld>
            <a:endParaRPr lang="en-US"/>
          </a:p>
        </p:txBody>
      </p:sp>
      <p:sp>
        <p:nvSpPr>
          <p:cNvPr id="5" name="Date Placeholder 4"/>
          <p:cNvSpPr>
            <a:spLocks noGrp="1"/>
          </p:cNvSpPr>
          <p:nvPr>
            <p:ph type="dt" sz="half" idx="10"/>
          </p:nvPr>
        </p:nvSpPr>
        <p:spPr/>
        <p:txBody>
          <a:bodyPr/>
          <a:lstStyle/>
          <a:p>
            <a:fld id="{517021F4-FE12-4D2E-8A90-C888DF1211AF}" type="datetimeFigureOut">
              <a:rPr lang="en-US" smtClean="0"/>
              <a:pPr/>
              <a:t>10/27/2022</a:t>
            </a:fld>
            <a:endParaRPr lang="en-US"/>
          </a:p>
        </p:txBody>
      </p:sp>
    </p:spTree>
    <p:extLst>
      <p:ext uri="{BB962C8B-B14F-4D97-AF65-F5344CB8AC3E}">
        <p14:creationId xmlns:p14="http://schemas.microsoft.com/office/powerpoint/2010/main" val="285647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7021F4-FE12-4D2E-8A90-C888DF1211AF}" type="datetimeFigureOut">
              <a:rPr lang="en-US" smtClean="0"/>
              <a:pPr/>
              <a:t>10/27/2022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05F99A-F8FD-4B90-A2E4-1C0EBA4EF387}" type="slidenum">
              <a:rPr lang="en-US" smtClean="0"/>
              <a:pPr/>
              <a:t>‹#›</a:t>
            </a:fld>
            <a:endParaRPr lang="en-US"/>
          </a:p>
        </p:txBody>
      </p:sp>
    </p:spTree>
    <p:extLst>
      <p:ext uri="{BB962C8B-B14F-4D97-AF65-F5344CB8AC3E}">
        <p14:creationId xmlns:p14="http://schemas.microsoft.com/office/powerpoint/2010/main" val="317276289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ineetdhanawat/twitter-sentiment-analysis/blob/master/datase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9"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83865" y="-805153"/>
            <a:ext cx="5715000" cy="2352675"/>
          </a:xfrm>
          <a:prstGeom prst="rect">
            <a:avLst/>
          </a:prstGeom>
          <a:noFill/>
          <a:ln w="9525">
            <a:noFill/>
            <a:miter lim="800000"/>
            <a:headEnd/>
            <a:tailEnd/>
          </a:ln>
        </p:spPr>
        <p:txBody>
          <a:bodyPr/>
          <a:lstStyle/>
          <a:p>
            <a:endParaRPr lang="en-US"/>
          </a:p>
        </p:txBody>
      </p:sp>
      <p:sp>
        <p:nvSpPr>
          <p:cNvPr id="16" name="AutoShape 21"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83865" y="-805153"/>
            <a:ext cx="5715000" cy="2352675"/>
          </a:xfrm>
          <a:prstGeom prst="rect">
            <a:avLst/>
          </a:prstGeom>
          <a:noFill/>
          <a:ln w="9525">
            <a:noFill/>
            <a:miter lim="800000"/>
            <a:headEnd/>
            <a:tailEnd/>
          </a:ln>
        </p:spPr>
        <p:txBody>
          <a:bodyPr/>
          <a:lstStyle/>
          <a:p>
            <a:endParaRPr lang="en-US"/>
          </a:p>
        </p:txBody>
      </p:sp>
      <p:sp>
        <p:nvSpPr>
          <p:cNvPr id="17" name="AutoShape 23"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83865" y="-805153"/>
            <a:ext cx="5715000" cy="2352675"/>
          </a:xfrm>
          <a:prstGeom prst="rect">
            <a:avLst/>
          </a:prstGeom>
          <a:noFill/>
          <a:ln w="9525">
            <a:noFill/>
            <a:miter lim="800000"/>
            <a:headEnd/>
            <a:tailEnd/>
          </a:ln>
        </p:spPr>
        <p:txBody>
          <a:bodyPr/>
          <a:lstStyle/>
          <a:p>
            <a:endParaRPr lang="en-US"/>
          </a:p>
        </p:txBody>
      </p:sp>
      <p:sp>
        <p:nvSpPr>
          <p:cNvPr id="7" name="Rectangle 6"/>
          <p:cNvSpPr/>
          <p:nvPr/>
        </p:nvSpPr>
        <p:spPr>
          <a:xfrm>
            <a:off x="299045" y="5523208"/>
            <a:ext cx="4245660" cy="10431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ln/>
              <a:solidFill>
                <a:srgbClr val="3838DA"/>
              </a:solidFill>
              <a:latin typeface="Bookman Old Style" panose="02050604050505020204" pitchFamily="18" charset="0"/>
            </a:endParaRPr>
          </a:p>
        </p:txBody>
      </p:sp>
      <p:sp>
        <p:nvSpPr>
          <p:cNvPr id="2" name="TextBox 1"/>
          <p:cNvSpPr txBox="1"/>
          <p:nvPr/>
        </p:nvSpPr>
        <p:spPr>
          <a:xfrm>
            <a:off x="859810" y="839636"/>
            <a:ext cx="9758150" cy="1938992"/>
          </a:xfrm>
          <a:prstGeom prst="rect">
            <a:avLst/>
          </a:prstGeom>
          <a:noFill/>
        </p:spPr>
        <p:txBody>
          <a:bodyPr wrap="square" rtlCol="0">
            <a:spAutoFit/>
          </a:bodyPr>
          <a:lstStyle/>
          <a:p>
            <a:pPr algn="ctr"/>
            <a:r>
              <a:rPr lang="en-US" sz="4000" dirty="0" err="1">
                <a:ln w="0"/>
                <a:solidFill>
                  <a:schemeClr val="accent1">
                    <a:lumMod val="50000"/>
                  </a:schemeClr>
                </a:solidFill>
                <a:effectLst>
                  <a:outerShdw blurRad="60007" dist="310007" dir="7680000" sy="30000" kx="1300200" algn="ctr" rotWithShape="0">
                    <a:prstClr val="black">
                      <a:alpha val="32000"/>
                    </a:prstClr>
                  </a:outerShdw>
                </a:effectLst>
                <a:latin typeface="Algerian" panose="04020705040A02060702" pitchFamily="82" charset="0"/>
              </a:rPr>
              <a:t>Annamalai</a:t>
            </a:r>
            <a:r>
              <a:rPr lang="en-US" sz="4000" dirty="0">
                <a:ln w="0"/>
                <a:solidFill>
                  <a:schemeClr val="accent1">
                    <a:lumMod val="50000"/>
                  </a:schemeClr>
                </a:solidFill>
                <a:effectLst>
                  <a:outerShdw blurRad="60007" dist="310007" dir="7680000" sy="30000" kx="1300200" algn="ctr" rotWithShape="0">
                    <a:prstClr val="black">
                      <a:alpha val="32000"/>
                    </a:prstClr>
                  </a:outerShdw>
                </a:effectLst>
                <a:latin typeface="Algerian" panose="04020705040A02060702" pitchFamily="82" charset="0"/>
              </a:rPr>
              <a:t>       university</a:t>
            </a:r>
          </a:p>
          <a:p>
            <a:pPr algn="ctr"/>
            <a:r>
              <a:rPr lang="en-US" sz="4000" dirty="0">
                <a:ln w="0"/>
                <a:solidFill>
                  <a:schemeClr val="accent1">
                    <a:lumMod val="50000"/>
                  </a:schemeClr>
                </a:solidFill>
                <a:effectLst>
                  <a:outerShdw blurRad="60007" dist="310007" dir="7680000" sy="30000" kx="1300200" algn="ctr" rotWithShape="0">
                    <a:prstClr val="black">
                      <a:alpha val="32000"/>
                    </a:prstClr>
                  </a:outerShdw>
                </a:effectLst>
                <a:latin typeface="Algerian" panose="04020705040A02060702" pitchFamily="82" charset="0"/>
              </a:rPr>
              <a:t>Project viva-voce on</a:t>
            </a:r>
          </a:p>
          <a:p>
            <a:r>
              <a:rPr lang="en-US" sz="4000" dirty="0">
                <a:ln w="0"/>
                <a:solidFill>
                  <a:schemeClr val="accent1">
                    <a:lumMod val="50000"/>
                  </a:schemeClr>
                </a:solidFill>
                <a:effectLst>
                  <a:outerShdw blurRad="60007" dist="310007" dir="7680000" sy="30000" kx="1300200" algn="ctr" rotWithShape="0">
                    <a:prstClr val="black">
                      <a:alpha val="32000"/>
                    </a:prstClr>
                  </a:outerShdw>
                </a:effectLst>
                <a:latin typeface="Algerian" panose="04020705040A02060702" pitchFamily="82" charset="0"/>
              </a:rPr>
              <a:t>TWITTER SENTIMENT ANALYSIS USING R</a:t>
            </a:r>
          </a:p>
        </p:txBody>
      </p:sp>
      <p:sp>
        <p:nvSpPr>
          <p:cNvPr id="6" name="Rectangle 5"/>
          <p:cNvSpPr/>
          <p:nvPr/>
        </p:nvSpPr>
        <p:spPr>
          <a:xfrm>
            <a:off x="859810" y="2529597"/>
            <a:ext cx="10727139" cy="2769989"/>
          </a:xfrm>
          <a:prstGeom prst="rect">
            <a:avLst/>
          </a:prstGeom>
        </p:spPr>
        <p:txBody>
          <a:bodyPr wrap="square">
            <a:spAutoFit/>
            <a:scene3d>
              <a:camera prst="orthographicFront"/>
              <a:lightRig rig="threePt" dir="t"/>
            </a:scene3d>
            <a:sp3d extrusionH="57150">
              <a:bevelT w="38100" h="38100"/>
            </a:sp3d>
          </a:bodyPr>
          <a:lstStyle/>
          <a:p>
            <a:pPr algn="ct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Bookman Old Style" panose="02050604050505020204" pitchFamily="18" charset="0"/>
            </a:endParaRPr>
          </a:p>
          <a:p>
            <a:pPr algn="ct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Bookman Old Style" panose="02050604050505020204" pitchFamily="18" charset="0"/>
            </a:endParaRPr>
          </a:p>
          <a:p>
            <a:pPr algn="ctr"/>
            <a:r>
              <a:rPr lang="en-US" sz="2400" b="1" dirty="0">
                <a:ln w="22225">
                  <a:solidFill>
                    <a:schemeClr val="accent2"/>
                  </a:solidFill>
                  <a:prstDash val="solid"/>
                </a:ln>
                <a:solidFill>
                  <a:schemeClr val="accent2">
                    <a:lumMod val="40000"/>
                    <a:lumOff val="60000"/>
                  </a:schemeClr>
                </a:solidFill>
                <a:latin typeface="Bookman Old Style" panose="02050604050505020204" pitchFamily="18" charset="0"/>
              </a:rPr>
              <a:t>PROJECT MEMBERS</a:t>
            </a:r>
          </a:p>
          <a:p>
            <a:pPr algn="just"/>
            <a:endParaRPr lang="en-US" sz="2400" b="1" dirty="0">
              <a:ln w="22225">
                <a:solidFill>
                  <a:schemeClr val="accent2"/>
                </a:solidFill>
                <a:prstDash val="solid"/>
              </a:ln>
              <a:solidFill>
                <a:schemeClr val="accent2">
                  <a:lumMod val="40000"/>
                  <a:lumOff val="60000"/>
                </a:schemeClr>
              </a:solidFill>
              <a:latin typeface="Bookman Old Style" panose="02050604050505020204" pitchFamily="18" charset="0"/>
            </a:endParaRPr>
          </a:p>
          <a:p>
            <a:pPr algn="just"/>
            <a:r>
              <a:rPr lang="en-US" sz="2400" b="1" dirty="0">
                <a:ln w="22225">
                  <a:solidFill>
                    <a:schemeClr val="accent2"/>
                  </a:solidFill>
                  <a:prstDash val="solid"/>
                </a:ln>
                <a:solidFill>
                  <a:schemeClr val="accent2">
                    <a:lumMod val="40000"/>
                    <a:lumOff val="60000"/>
                  </a:schemeClr>
                </a:solidFill>
                <a:latin typeface="Bookman Old Style" panose="02050604050505020204" pitchFamily="18" charset="0"/>
              </a:rPr>
              <a:t>Vijayaraj G				</a:t>
            </a:r>
          </a:p>
          <a:p>
            <a:pPr algn="just"/>
            <a:r>
              <a:rPr lang="en-US" sz="2400" b="1" dirty="0">
                <a:ln w="22225">
                  <a:solidFill>
                    <a:schemeClr val="accent2"/>
                  </a:solidFill>
                  <a:prstDash val="solid"/>
                </a:ln>
                <a:solidFill>
                  <a:schemeClr val="accent2">
                    <a:lumMod val="40000"/>
                    <a:lumOff val="60000"/>
                  </a:schemeClr>
                </a:solidFill>
                <a:latin typeface="Bookman Old Style" panose="02050604050505020204" pitchFamily="18" charset="0"/>
              </a:rPr>
              <a:t>141080981					</a:t>
            </a:r>
          </a:p>
          <a:p>
            <a:pPr algn="just"/>
            <a:endParaRPr lang="en-US" sz="2400" b="1" dirty="0">
              <a:ln w="22225">
                <a:solidFill>
                  <a:schemeClr val="accent2"/>
                </a:solidFill>
                <a:prstDash val="solid"/>
              </a:ln>
              <a:solidFill>
                <a:schemeClr val="accent2">
                  <a:lumMod val="40000"/>
                  <a:lumOff val="60000"/>
                </a:schemeClr>
              </a:solidFill>
              <a:latin typeface="Bookman Old Style" panose="02050604050505020204" pitchFamily="18" charset="0"/>
            </a:endParaRPr>
          </a:p>
          <a:p>
            <a:pPr algn="just"/>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Bookman Old Style" panose="02050604050505020204" pitchFamily="18" charset="0"/>
            </a:endParaRPr>
          </a:p>
        </p:txBody>
      </p:sp>
      <p:pic>
        <p:nvPicPr>
          <p:cNvPr id="1028" name="Picture 1" descr="Annamalai University (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422" y="839636"/>
            <a:ext cx="687718" cy="66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176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6645"/>
            <a:ext cx="10158988" cy="768824"/>
          </a:xfrm>
        </p:spPr>
        <p:txBody>
          <a:bodyPr/>
          <a:lstStyle/>
          <a:p>
            <a:pPr algn="ctr"/>
            <a:r>
              <a:rPr lang="en-US" b="1" dirty="0">
                <a:ln w="22225">
                  <a:solidFill>
                    <a:schemeClr val="accent2"/>
                  </a:solidFill>
                  <a:prstDash val="solid"/>
                </a:ln>
                <a:solidFill>
                  <a:schemeClr val="accent2">
                    <a:lumMod val="40000"/>
                    <a:lumOff val="60000"/>
                  </a:schemeClr>
                </a:solidFill>
              </a:rPr>
              <a:t>TRAINING MODULE</a:t>
            </a:r>
          </a:p>
        </p:txBody>
      </p:sp>
      <p:sp>
        <p:nvSpPr>
          <p:cNvPr id="3" name="Content Placeholder 2"/>
          <p:cNvSpPr>
            <a:spLocks noGrp="1"/>
          </p:cNvSpPr>
          <p:nvPr>
            <p:ph idx="1"/>
          </p:nvPr>
        </p:nvSpPr>
        <p:spPr>
          <a:xfrm>
            <a:off x="499912" y="1282890"/>
            <a:ext cx="11100685" cy="5445456"/>
          </a:xfrm>
        </p:spPr>
        <p:txBody>
          <a:bodyPr>
            <a:noAutofit/>
          </a:bodyPr>
          <a:lstStyle/>
          <a:p>
            <a:pPr marL="0" indent="0" algn="just">
              <a:buNone/>
            </a:pPr>
            <a:r>
              <a:rPr lang="en-US" sz="1900" b="1" dirty="0">
                <a:latin typeface="Bookman Old Style" panose="02050604050505020204" pitchFamily="18" charset="0"/>
              </a:rPr>
              <a:t>a) DATASET:</a:t>
            </a:r>
            <a:endParaRPr lang="en-US" sz="1900" dirty="0">
              <a:latin typeface="Bookman Old Style" panose="02050604050505020204" pitchFamily="18" charset="0"/>
            </a:endParaRPr>
          </a:p>
          <a:p>
            <a:pPr algn="just"/>
            <a:r>
              <a:rPr lang="en-US" sz="1900" dirty="0">
                <a:latin typeface="Bookman Old Style" panose="02050604050505020204" pitchFamily="18" charset="0"/>
              </a:rPr>
              <a:t>A tweet contains a lot of opinions about the data which are expressed in different ways by different users.</a:t>
            </a:r>
          </a:p>
          <a:p>
            <a:pPr algn="just"/>
            <a:r>
              <a:rPr lang="en-US" sz="1900" dirty="0">
                <a:latin typeface="Bookman Old Style" panose="02050604050505020204" pitchFamily="18" charset="0"/>
              </a:rPr>
              <a:t>This phase is concerned with collection of twitter datasets which contains sentiment on a particular domain.  </a:t>
            </a:r>
          </a:p>
          <a:p>
            <a:pPr algn="just"/>
            <a:r>
              <a:rPr lang="en-US" sz="1900" dirty="0">
                <a:latin typeface="Bookman Old Style" panose="02050604050505020204" pitchFamily="18" charset="0"/>
              </a:rPr>
              <a:t>Here the project used the dataset available in </a:t>
            </a:r>
            <a:r>
              <a:rPr lang="en-US" sz="1900" dirty="0"/>
              <a:t>“</a:t>
            </a:r>
            <a:r>
              <a:rPr lang="en-US" sz="1900" u="sng" dirty="0">
                <a:hlinkClick r:id="rId2"/>
              </a:rPr>
              <a:t>https://github.com/</a:t>
            </a:r>
            <a:r>
              <a:rPr lang="en-US" sz="1900" u="sng" dirty="0" err="1">
                <a:hlinkClick r:id="rId2"/>
              </a:rPr>
              <a:t>vineetdhanawat</a:t>
            </a:r>
            <a:r>
              <a:rPr lang="en-US" sz="1900" u="sng" dirty="0">
                <a:hlinkClick r:id="rId2"/>
              </a:rPr>
              <a:t>/twitter-sentiment-analysis/blob/master/datasets/</a:t>
            </a:r>
            <a:r>
              <a:rPr lang="en-US" sz="1900" u="sng" dirty="0">
                <a:solidFill>
                  <a:schemeClr val="accent1"/>
                </a:solidFill>
              </a:rPr>
              <a:t>Sentiment%20Analysis%20Dataset.csv</a:t>
            </a:r>
            <a:r>
              <a:rPr lang="en-US" sz="1900" dirty="0">
                <a:solidFill>
                  <a:schemeClr val="accent1"/>
                </a:solidFill>
              </a:rPr>
              <a:t>”.</a:t>
            </a:r>
            <a:endParaRPr lang="en-US" sz="1900" dirty="0">
              <a:solidFill>
                <a:schemeClr val="accent1"/>
              </a:solidFill>
              <a:latin typeface="Bookman Old Style" panose="02050604050505020204" pitchFamily="18" charset="0"/>
            </a:endParaRPr>
          </a:p>
          <a:p>
            <a:pPr algn="just"/>
            <a:endParaRPr lang="en-US" sz="1900" dirty="0">
              <a:latin typeface="Bookman Old Style" panose="02050604050505020204" pitchFamily="18" charset="0"/>
            </a:endParaRPr>
          </a:p>
          <a:p>
            <a:pPr marL="0" indent="0" algn="just">
              <a:buNone/>
            </a:pPr>
            <a:r>
              <a:rPr lang="en-US" sz="1900" b="1" dirty="0">
                <a:latin typeface="Bookman Old Style" panose="02050604050505020204" pitchFamily="18" charset="0"/>
              </a:rPr>
              <a:t>b) DATA PREPROCESSING:</a:t>
            </a:r>
            <a:endParaRPr lang="en-US" sz="1900" dirty="0">
              <a:latin typeface="Bookman Old Style" panose="02050604050505020204" pitchFamily="18" charset="0"/>
            </a:endParaRPr>
          </a:p>
          <a:p>
            <a:pPr marL="0" indent="0" algn="just">
              <a:buNone/>
            </a:pPr>
            <a:endParaRPr lang="en-US" sz="1900" dirty="0">
              <a:latin typeface="Bookman Old Style" panose="02050604050505020204" pitchFamily="18" charset="0"/>
            </a:endParaRPr>
          </a:p>
          <a:p>
            <a:pPr algn="just"/>
            <a:r>
              <a:rPr lang="en-US" sz="1900" dirty="0">
                <a:latin typeface="Bookman Old Style" panose="02050604050505020204" pitchFamily="18" charset="0"/>
              </a:rPr>
              <a:t>This involves cleaning and simplifying the data by performing punctuation removal, control words (words that sounds like ‘</a:t>
            </a:r>
            <a:r>
              <a:rPr lang="en-US" sz="1900" dirty="0" err="1">
                <a:latin typeface="Bookman Old Style" panose="02050604050505020204" pitchFamily="18" charset="0"/>
              </a:rPr>
              <a:t>ar</a:t>
            </a:r>
            <a:r>
              <a:rPr lang="en-US" sz="1900" dirty="0">
                <a:latin typeface="Bookman Old Style" panose="02050604050505020204" pitchFamily="18" charset="0"/>
              </a:rPr>
              <a:t>’, ‘or’, ‘</a:t>
            </a:r>
            <a:r>
              <a:rPr lang="en-US" sz="1900" dirty="0" err="1">
                <a:latin typeface="Bookman Old Style" panose="02050604050505020204" pitchFamily="18" charset="0"/>
              </a:rPr>
              <a:t>er</a:t>
            </a:r>
            <a:r>
              <a:rPr lang="en-US" sz="1900" dirty="0">
                <a:latin typeface="Bookman Old Style" panose="02050604050505020204" pitchFamily="18" charset="0"/>
              </a:rPr>
              <a:t>’, ‘ur’) removal, digits removal, hyperlinks removal, removal of alphabets, lower case conversion, stop words (words like while, before, after, etc.) removal, removal of additional blank spaces, etc. in order to remove noise from the data. </a:t>
            </a:r>
          </a:p>
          <a:p>
            <a:pPr marL="0" indent="0" algn="just">
              <a:buNone/>
            </a:pPr>
            <a:endParaRPr lang="en-US" sz="1900" dirty="0">
              <a:latin typeface="Bookman Old Style" panose="02050604050505020204" pitchFamily="18" charset="0"/>
            </a:endParaRPr>
          </a:p>
          <a:p>
            <a:pPr algn="just"/>
            <a:endParaRPr lang="en-US" sz="1900" dirty="0"/>
          </a:p>
        </p:txBody>
      </p:sp>
    </p:spTree>
    <p:extLst>
      <p:ext uri="{BB962C8B-B14F-4D97-AF65-F5344CB8AC3E}">
        <p14:creationId xmlns:p14="http://schemas.microsoft.com/office/powerpoint/2010/main" val="191863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138" y="464024"/>
            <a:ext cx="11168924" cy="5609230"/>
          </a:xfrm>
        </p:spPr>
        <p:txBody>
          <a:bodyPr>
            <a:normAutofit/>
          </a:bodyPr>
          <a:lstStyle/>
          <a:p>
            <a:pPr marL="0" indent="0" algn="just">
              <a:buNone/>
            </a:pPr>
            <a:r>
              <a:rPr lang="en-US" sz="1900" b="1" dirty="0">
                <a:latin typeface="Bookman Old Style" panose="02050604050505020204" pitchFamily="18" charset="0"/>
              </a:rPr>
              <a:t>c) FEATURE EXTRACTION:</a:t>
            </a:r>
          </a:p>
          <a:p>
            <a:pPr marL="0" indent="0" algn="just">
              <a:buNone/>
            </a:pPr>
            <a:endParaRPr lang="en-US" sz="1900" dirty="0">
              <a:latin typeface="Bookman Old Style" panose="02050604050505020204" pitchFamily="18" charset="0"/>
            </a:endParaRPr>
          </a:p>
          <a:p>
            <a:pPr algn="just"/>
            <a:r>
              <a:rPr lang="en-US" sz="1900" dirty="0">
                <a:latin typeface="Bookman Old Style" panose="02050604050505020204" pitchFamily="18" charset="0"/>
              </a:rPr>
              <a:t>By the way of feature extraction method, various aspects of the processed dataset are being extracted.</a:t>
            </a:r>
          </a:p>
          <a:p>
            <a:pPr algn="just"/>
            <a:r>
              <a:rPr lang="en-US" sz="1900" dirty="0">
                <a:latin typeface="Bookman Old Style" panose="02050604050505020204" pitchFamily="18" charset="0"/>
              </a:rPr>
              <a:t>  Later, this aspect is used to compute the positive, negative polarity in a sentence which is useful for determining the opinion of particular tweet. </a:t>
            </a:r>
          </a:p>
          <a:p>
            <a:pPr algn="just"/>
            <a:r>
              <a:rPr lang="en-US" sz="1900" dirty="0">
                <a:latin typeface="Bookman Old Style" panose="02050604050505020204" pitchFamily="18" charset="0"/>
              </a:rPr>
              <a:t>The project has considered 2006 words as positive words and 4781 words as negative words which are officially available on </a:t>
            </a:r>
            <a:r>
              <a:rPr lang="en-US" sz="1900" dirty="0" err="1">
                <a:latin typeface="Bookman Old Style" panose="02050604050505020204" pitchFamily="18" charset="0"/>
              </a:rPr>
              <a:t>Github</a:t>
            </a:r>
            <a:r>
              <a:rPr lang="en-US" sz="1900" dirty="0">
                <a:latin typeface="Bookman Old Style" panose="02050604050505020204" pitchFamily="18" charset="0"/>
              </a:rPr>
              <a:t> Website, sample words from these list are tabulated in Table 1 and Table 2 respectively.  </a:t>
            </a:r>
          </a:p>
          <a:p>
            <a:pPr algn="just"/>
            <a:r>
              <a:rPr lang="en-US" sz="1900" dirty="0">
                <a:latin typeface="Bookman Old Style" panose="02050604050505020204" pitchFamily="18" charset="0"/>
              </a:rPr>
              <a:t>By comparing if a particular word is present in the extracted features, the number of positive and negative in individual tweets are counted.   </a:t>
            </a:r>
          </a:p>
          <a:p>
            <a:pPr algn="just"/>
            <a:r>
              <a:rPr lang="en-US" sz="1900" dirty="0">
                <a:latin typeface="Bookman Old Style" panose="02050604050505020204" pitchFamily="18" charset="0"/>
              </a:rPr>
              <a:t>By the process of summation of all the positive and negative values, the sentiment of the tweets that are considered for testing are known.</a:t>
            </a:r>
          </a:p>
          <a:p>
            <a:pPr algn="just"/>
            <a:endParaRPr lang="en-US" sz="1900" dirty="0"/>
          </a:p>
        </p:txBody>
      </p:sp>
    </p:spTree>
    <p:extLst>
      <p:ext uri="{BB962C8B-B14F-4D97-AF65-F5344CB8AC3E}">
        <p14:creationId xmlns:p14="http://schemas.microsoft.com/office/powerpoint/2010/main" val="320953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431944" cy="755176"/>
          </a:xfrm>
        </p:spPr>
        <p:txBody>
          <a:bodyPr/>
          <a:lstStyle/>
          <a:p>
            <a:pPr algn="ctr"/>
            <a:r>
              <a:rPr lang="en-US" b="1" dirty="0">
                <a:ln w="22225">
                  <a:solidFill>
                    <a:schemeClr val="accent2"/>
                  </a:solidFill>
                  <a:prstDash val="solid"/>
                </a:ln>
                <a:solidFill>
                  <a:schemeClr val="accent2">
                    <a:lumMod val="40000"/>
                    <a:lumOff val="60000"/>
                  </a:schemeClr>
                </a:solidFill>
              </a:rPr>
              <a:t>LIST OF POSITIVE AND NEGATIVE WORDS</a:t>
            </a:r>
          </a:p>
        </p:txBody>
      </p:sp>
      <p:pic>
        <p:nvPicPr>
          <p:cNvPr id="5" name="Content Placeholder 4"/>
          <p:cNvPicPr>
            <a:picLocks noGrp="1" noChangeAspect="1"/>
          </p:cNvPicPr>
          <p:nvPr>
            <p:ph idx="1"/>
          </p:nvPr>
        </p:nvPicPr>
        <p:blipFill>
          <a:blip r:embed="rId2"/>
          <a:stretch>
            <a:fillRect/>
          </a:stretch>
        </p:blipFill>
        <p:spPr>
          <a:xfrm>
            <a:off x="1364776" y="1542197"/>
            <a:ext cx="7806519" cy="4763068"/>
          </a:xfrm>
          <a:prstGeom prst="rect">
            <a:avLst/>
          </a:prstGeom>
        </p:spPr>
      </p:pic>
    </p:spTree>
    <p:extLst>
      <p:ext uri="{BB962C8B-B14F-4D97-AF65-F5344CB8AC3E}">
        <p14:creationId xmlns:p14="http://schemas.microsoft.com/office/powerpoint/2010/main" val="134424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2263"/>
            <a:ext cx="10868672" cy="5509099"/>
          </a:xfrm>
        </p:spPr>
        <p:txBody>
          <a:bodyPr>
            <a:noAutofit/>
          </a:bodyPr>
          <a:lstStyle/>
          <a:p>
            <a:pPr marL="0" indent="0" algn="just">
              <a:buNone/>
            </a:pPr>
            <a:r>
              <a:rPr lang="en-US" sz="1900" b="1" dirty="0">
                <a:latin typeface="Bookman Old Style" panose="02050604050505020204" pitchFamily="18" charset="0"/>
              </a:rPr>
              <a:t>d) MACHINE LEARNING ALGORITHM:</a:t>
            </a:r>
          </a:p>
          <a:p>
            <a:pPr algn="just"/>
            <a:endParaRPr lang="en-US" sz="1900" dirty="0">
              <a:latin typeface="Bookman Old Style" panose="02050604050505020204" pitchFamily="18" charset="0"/>
            </a:endParaRPr>
          </a:p>
          <a:p>
            <a:pPr marL="0" indent="0" algn="just">
              <a:buNone/>
            </a:pPr>
            <a:r>
              <a:rPr lang="en-US" sz="1900" dirty="0">
                <a:latin typeface="Bookman Old Style" panose="02050604050505020204" pitchFamily="18" charset="0"/>
              </a:rPr>
              <a:t>There are mainly two techniques for sentiment analysis of twitter data.</a:t>
            </a:r>
          </a:p>
          <a:p>
            <a:pPr marL="0" indent="0" algn="just">
              <a:buNone/>
            </a:pPr>
            <a:endParaRPr lang="en-US" sz="1900" dirty="0">
              <a:latin typeface="Bookman Old Style" panose="02050604050505020204" pitchFamily="18" charset="0"/>
            </a:endParaRPr>
          </a:p>
          <a:p>
            <a:pPr marL="0" lvl="0" indent="0" algn="just">
              <a:buNone/>
            </a:pPr>
            <a:r>
              <a:rPr lang="en-US" sz="1900" dirty="0">
                <a:latin typeface="Bookman Old Style" panose="02050604050505020204" pitchFamily="18" charset="0"/>
              </a:rPr>
              <a:t>			1) Machine Learning Algorithm</a:t>
            </a:r>
          </a:p>
          <a:p>
            <a:pPr marL="0" lvl="0" indent="0" algn="just">
              <a:buNone/>
            </a:pPr>
            <a:r>
              <a:rPr lang="en-US" sz="1900" dirty="0">
                <a:latin typeface="Bookman Old Style" panose="02050604050505020204" pitchFamily="18" charset="0"/>
              </a:rPr>
              <a:t>					a) Supervised Learning</a:t>
            </a:r>
          </a:p>
          <a:p>
            <a:pPr marL="0" lvl="0" indent="0" algn="just">
              <a:buNone/>
            </a:pPr>
            <a:r>
              <a:rPr lang="en-US" sz="1900" dirty="0">
                <a:latin typeface="Bookman Old Style" panose="02050604050505020204" pitchFamily="18" charset="0"/>
              </a:rPr>
              <a:t>					b) Unsupervised Learning</a:t>
            </a:r>
          </a:p>
          <a:p>
            <a:pPr marL="0" lvl="0" indent="0" algn="just">
              <a:buNone/>
            </a:pPr>
            <a:r>
              <a:rPr lang="en-US" sz="1900" dirty="0">
                <a:latin typeface="Bookman Old Style" panose="02050604050505020204" pitchFamily="18" charset="0"/>
              </a:rPr>
              <a:t>			2) Lexicon Based Approaches</a:t>
            </a:r>
          </a:p>
          <a:p>
            <a:pPr marL="0" lvl="0" indent="0" algn="just">
              <a:buNone/>
            </a:pPr>
            <a:r>
              <a:rPr lang="en-US" sz="1900" dirty="0">
                <a:latin typeface="Bookman Old Style" panose="02050604050505020204" pitchFamily="18" charset="0"/>
              </a:rPr>
              <a:t>					a) Dictionary based</a:t>
            </a:r>
          </a:p>
          <a:p>
            <a:pPr marL="0" lvl="0" indent="0" algn="just">
              <a:buNone/>
            </a:pPr>
            <a:r>
              <a:rPr lang="en-US" sz="1900" dirty="0">
                <a:latin typeface="Bookman Old Style" panose="02050604050505020204" pitchFamily="18" charset="0"/>
              </a:rPr>
              <a:t>					b) Corpus based</a:t>
            </a:r>
          </a:p>
        </p:txBody>
      </p:sp>
    </p:spTree>
    <p:extLst>
      <p:ext uri="{BB962C8B-B14F-4D97-AF65-F5344CB8AC3E}">
        <p14:creationId xmlns:p14="http://schemas.microsoft.com/office/powerpoint/2010/main" val="321057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1" y="341195"/>
            <a:ext cx="11150221" cy="6264322"/>
          </a:xfrm>
        </p:spPr>
        <p:txBody>
          <a:bodyPr>
            <a:noAutofit/>
          </a:bodyPr>
          <a:lstStyle/>
          <a:p>
            <a:pPr algn="just"/>
            <a:r>
              <a:rPr lang="en-US" sz="1900" dirty="0">
                <a:latin typeface="Bookman Old Style" panose="02050604050505020204" pitchFamily="18" charset="0"/>
              </a:rPr>
              <a:t>The project follows Machine Learning Algorithm.  </a:t>
            </a:r>
          </a:p>
          <a:p>
            <a:pPr algn="just"/>
            <a:r>
              <a:rPr lang="en-US" sz="1900" dirty="0">
                <a:latin typeface="Bookman Old Style" panose="02050604050505020204" pitchFamily="18" charset="0"/>
              </a:rPr>
              <a:t>There are two sets, namely</a:t>
            </a:r>
          </a:p>
          <a:p>
            <a:pPr marL="0" indent="0" algn="just">
              <a:buNone/>
            </a:pPr>
            <a:r>
              <a:rPr lang="en-US" sz="1900" dirty="0">
                <a:latin typeface="Bookman Old Style" panose="02050604050505020204" pitchFamily="18" charset="0"/>
              </a:rPr>
              <a:t>		a) training set – 70% of data</a:t>
            </a:r>
          </a:p>
          <a:p>
            <a:pPr marL="0" indent="0" algn="just">
              <a:buNone/>
            </a:pPr>
            <a:r>
              <a:rPr lang="en-US" sz="1900" dirty="0">
                <a:latin typeface="Bookman Old Style" panose="02050604050505020204" pitchFamily="18" charset="0"/>
              </a:rPr>
              <a:t>		b) test set – 30% of data</a:t>
            </a:r>
          </a:p>
          <a:p>
            <a:pPr marL="0" indent="0" algn="just">
              <a:buNone/>
            </a:pPr>
            <a:endParaRPr lang="en-US" sz="1900" dirty="0">
              <a:latin typeface="Bookman Old Style" panose="02050604050505020204" pitchFamily="18" charset="0"/>
            </a:endParaRPr>
          </a:p>
          <a:p>
            <a:pPr marL="0" indent="0" algn="just">
              <a:buNone/>
            </a:pPr>
            <a:r>
              <a:rPr lang="en-US" sz="1900" b="1" dirty="0">
                <a:latin typeface="Bookman Old Style" panose="02050604050505020204" pitchFamily="18" charset="0"/>
              </a:rPr>
              <a:t>SUPERVISED MACHINE LEARNING:</a:t>
            </a:r>
          </a:p>
          <a:p>
            <a:pPr marL="0" indent="0" algn="just">
              <a:buNone/>
            </a:pPr>
            <a:endParaRPr lang="en-US" sz="1900" dirty="0">
              <a:latin typeface="Bookman Old Style" panose="02050604050505020204" pitchFamily="18" charset="0"/>
            </a:endParaRPr>
          </a:p>
          <a:p>
            <a:pPr algn="just"/>
            <a:r>
              <a:rPr lang="en-US" sz="1900" dirty="0">
                <a:latin typeface="Bookman Old Style" panose="02050604050505020204" pitchFamily="18" charset="0"/>
              </a:rPr>
              <a:t>Supervised learning is based on labeled dataset and thus the labels are provided to the model during the process.</a:t>
            </a:r>
          </a:p>
          <a:p>
            <a:pPr algn="just"/>
            <a:r>
              <a:rPr lang="en-US" sz="1900" dirty="0">
                <a:latin typeface="Bookman Old Style" panose="02050604050505020204" pitchFamily="18" charset="0"/>
              </a:rPr>
              <a:t>The success of this learning mainly depends on the selection and extraction of the specific set of features used to detect sentiment. </a:t>
            </a:r>
          </a:p>
          <a:p>
            <a:pPr algn="just"/>
            <a:r>
              <a:rPr lang="en-US" sz="1900" dirty="0">
                <a:latin typeface="Bookman Old Style" panose="02050604050505020204" pitchFamily="18" charset="0"/>
              </a:rPr>
              <a:t>The project implements two Supervised Machine Learning techniques [3] , namely</a:t>
            </a:r>
          </a:p>
          <a:p>
            <a:pPr marL="0" indent="0" algn="just">
              <a:buNone/>
            </a:pPr>
            <a:r>
              <a:rPr lang="en-US" sz="1900" dirty="0">
                <a:latin typeface="Bookman Old Style" panose="02050604050505020204" pitchFamily="18" charset="0"/>
              </a:rPr>
              <a:t>			a) Support Vector Machine </a:t>
            </a:r>
          </a:p>
          <a:p>
            <a:pPr marL="0" indent="0" algn="just">
              <a:buNone/>
            </a:pPr>
            <a:r>
              <a:rPr lang="en-US" sz="1900" dirty="0">
                <a:latin typeface="Bookman Old Style" panose="02050604050505020204" pitchFamily="18" charset="0"/>
              </a:rPr>
              <a:t>			b) Naïve Bayes</a:t>
            </a:r>
          </a:p>
          <a:p>
            <a:pPr marL="0" indent="0" algn="just">
              <a:buNone/>
            </a:pPr>
            <a:endParaRPr lang="en-US" sz="1900" dirty="0"/>
          </a:p>
        </p:txBody>
      </p:sp>
    </p:spTree>
    <p:extLst>
      <p:ext uri="{BB962C8B-B14F-4D97-AF65-F5344CB8AC3E}">
        <p14:creationId xmlns:p14="http://schemas.microsoft.com/office/powerpoint/2010/main" val="894015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905" y="445827"/>
            <a:ext cx="8596668" cy="864358"/>
          </a:xfrm>
        </p:spPr>
        <p:txBody>
          <a:bodyPr/>
          <a:lstStyle/>
          <a:p>
            <a:pPr algn="ctr"/>
            <a:r>
              <a:rPr lang="en-US" b="1" dirty="0">
                <a:ln w="22225">
                  <a:solidFill>
                    <a:schemeClr val="accent2"/>
                  </a:solidFill>
                  <a:prstDash val="solid"/>
                </a:ln>
                <a:solidFill>
                  <a:schemeClr val="accent2">
                    <a:lumMod val="40000"/>
                    <a:lumOff val="60000"/>
                  </a:schemeClr>
                </a:solidFill>
              </a:rPr>
              <a:t>SUPPORT VECTOR MACHINE</a:t>
            </a:r>
          </a:p>
        </p:txBody>
      </p:sp>
      <p:sp>
        <p:nvSpPr>
          <p:cNvPr id="3" name="Content Placeholder 2"/>
          <p:cNvSpPr>
            <a:spLocks noGrp="1"/>
          </p:cNvSpPr>
          <p:nvPr>
            <p:ph idx="1"/>
          </p:nvPr>
        </p:nvSpPr>
        <p:spPr>
          <a:xfrm>
            <a:off x="677334" y="1637731"/>
            <a:ext cx="10773138" cy="4403631"/>
          </a:xfrm>
        </p:spPr>
        <p:txBody>
          <a:bodyPr>
            <a:normAutofit/>
          </a:bodyPr>
          <a:lstStyle/>
          <a:p>
            <a:pPr algn="just"/>
            <a:r>
              <a:rPr lang="en-US" sz="1900" dirty="0">
                <a:latin typeface="Bookman Old Style" panose="02050604050505020204" pitchFamily="18" charset="0"/>
              </a:rPr>
              <a:t>The main principle of SVM is to determine linear separators in the search space which can best separate the different classes.  </a:t>
            </a:r>
          </a:p>
          <a:p>
            <a:pPr algn="just"/>
            <a:r>
              <a:rPr lang="en-US" sz="1900" dirty="0">
                <a:latin typeface="Bookman Old Style" panose="02050604050505020204" pitchFamily="18" charset="0"/>
              </a:rPr>
              <a:t>SVM analyzes the data, define the decision boundaries and uses the kernels for computation which are performed in input space.  </a:t>
            </a:r>
          </a:p>
          <a:p>
            <a:pPr algn="just"/>
            <a:r>
              <a:rPr lang="en-US" sz="1900" dirty="0">
                <a:latin typeface="Bookman Old Style" panose="02050604050505020204" pitchFamily="18" charset="0"/>
              </a:rPr>
              <a:t>A margin will be found between the two classes that is far from any point.  </a:t>
            </a:r>
          </a:p>
          <a:p>
            <a:pPr algn="just"/>
            <a:r>
              <a:rPr lang="en-US" sz="1900" dirty="0">
                <a:latin typeface="Bookman Old Style" panose="02050604050505020204" pitchFamily="18" charset="0"/>
              </a:rPr>
              <a:t>The distance defines the margin of the classifier, maximizing the margin reduces indecisive decisions.  </a:t>
            </a:r>
          </a:p>
        </p:txBody>
      </p:sp>
    </p:spTree>
    <p:extLst>
      <p:ext uri="{BB962C8B-B14F-4D97-AF65-F5344CB8AC3E}">
        <p14:creationId xmlns:p14="http://schemas.microsoft.com/office/powerpoint/2010/main" val="417475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470" y="500418"/>
            <a:ext cx="9462953" cy="850710"/>
          </a:xfrm>
        </p:spPr>
        <p:txBody>
          <a:bodyPr/>
          <a:lstStyle/>
          <a:p>
            <a:pPr algn="ctr"/>
            <a:r>
              <a:rPr lang="en-US" b="1" dirty="0">
                <a:ln w="22225">
                  <a:solidFill>
                    <a:schemeClr val="accent2"/>
                  </a:solidFill>
                  <a:prstDash val="solid"/>
                </a:ln>
                <a:solidFill>
                  <a:schemeClr val="accent2">
                    <a:lumMod val="40000"/>
                    <a:lumOff val="60000"/>
                  </a:schemeClr>
                </a:solidFill>
              </a:rPr>
              <a:t>SUPPORT VECTOR MACHINE</a:t>
            </a:r>
          </a:p>
        </p:txBody>
      </p:sp>
      <p:pic>
        <p:nvPicPr>
          <p:cNvPr id="4" name="Content Placeholder 3"/>
          <p:cNvPicPr>
            <a:picLocks noGrp="1" noChangeAspect="1"/>
          </p:cNvPicPr>
          <p:nvPr>
            <p:ph idx="1"/>
          </p:nvPr>
        </p:nvPicPr>
        <p:blipFill>
          <a:blip r:embed="rId2"/>
          <a:stretch>
            <a:fillRect/>
          </a:stretch>
        </p:blipFill>
        <p:spPr>
          <a:xfrm>
            <a:off x="3169396" y="1869743"/>
            <a:ext cx="4077269" cy="3446740"/>
          </a:xfrm>
          <a:prstGeom prst="rect">
            <a:avLst/>
          </a:prstGeom>
        </p:spPr>
      </p:pic>
      <p:sp>
        <p:nvSpPr>
          <p:cNvPr id="5" name="Rectangle 4"/>
          <p:cNvSpPr/>
          <p:nvPr/>
        </p:nvSpPr>
        <p:spPr>
          <a:xfrm>
            <a:off x="3627828" y="5835098"/>
            <a:ext cx="3386825" cy="507831"/>
          </a:xfrm>
          <a:prstGeom prst="rect">
            <a:avLst/>
          </a:prstGeom>
        </p:spPr>
        <p:txBody>
          <a:bodyPr wrap="none">
            <a:spAutoFit/>
          </a:bodyPr>
          <a:lstStyle/>
          <a:p>
            <a:pPr algn="ctr">
              <a:lnSpc>
                <a:spcPct val="150000"/>
              </a:lnSpc>
            </a:pPr>
            <a:r>
              <a:rPr lang="en-US" b="1" dirty="0">
                <a:latin typeface="Times New Roman" panose="02020603050405020304" pitchFamily="18" charset="0"/>
                <a:ea typeface="Times New Roman" panose="02020603050405020304" pitchFamily="18" charset="0"/>
                <a:cs typeface="Times New Roman" panose="02020603050405020304" pitchFamily="18" charset="0"/>
              </a:rPr>
              <a:t>Fig. 4 – Support Vector Machine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4006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450376" y="1132764"/>
                <a:ext cx="11245755" cy="4189863"/>
              </a:xfrm>
            </p:spPr>
            <p:txBody>
              <a:bodyPr>
                <a:normAutofit/>
              </a:bodyPr>
              <a:lstStyle/>
              <a:p>
                <a:pPr algn="just">
                  <a:buFont typeface="Wingdings" panose="05000000000000000000" pitchFamily="2" charset="2"/>
                  <a:buChar char="ü"/>
                </a:pPr>
                <a:r>
                  <a:rPr lang="en-US" sz="1900" dirty="0">
                    <a:latin typeface="Bookman Old Style" panose="02050604050505020204" pitchFamily="18" charset="0"/>
                    <a:cs typeface="Times New Roman" panose="02020603050405020304" pitchFamily="18" charset="0"/>
                  </a:rPr>
                  <a:t>In the above figure, there are two classes ‘x’ and ‘o’ and there are 4 </a:t>
                </a:r>
                <a:r>
                  <a:rPr lang="en-US" sz="1900" dirty="0" err="1">
                    <a:latin typeface="Bookman Old Style" panose="02050604050505020204" pitchFamily="18" charset="0"/>
                    <a:cs typeface="Times New Roman" panose="02020603050405020304" pitchFamily="18" charset="0"/>
                  </a:rPr>
                  <a:t>hyperplanes</a:t>
                </a:r>
                <a:r>
                  <a:rPr lang="en-US" sz="1900" dirty="0">
                    <a:latin typeface="Bookman Old Style" panose="02050604050505020204" pitchFamily="18" charset="0"/>
                    <a:cs typeface="Times New Roman" panose="02020603050405020304" pitchFamily="18" charset="0"/>
                  </a:rPr>
                  <a:t> namely A, B and C. </a:t>
                </a:r>
              </a:p>
              <a:p>
                <a:pPr algn="just">
                  <a:buFont typeface="Wingdings" panose="05000000000000000000" pitchFamily="2" charset="2"/>
                  <a:buChar char="ü"/>
                </a:pPr>
                <a:r>
                  <a:rPr lang="en-US" sz="1900" dirty="0" err="1">
                    <a:latin typeface="Bookman Old Style" panose="02050604050505020204" pitchFamily="18" charset="0"/>
                    <a:cs typeface="Times New Roman" panose="02020603050405020304" pitchFamily="18" charset="0"/>
                  </a:rPr>
                  <a:t>Hyperplane</a:t>
                </a:r>
                <a:r>
                  <a:rPr lang="en-US" sz="1900" dirty="0">
                    <a:latin typeface="Bookman Old Style" panose="02050604050505020204" pitchFamily="18" charset="0"/>
                    <a:cs typeface="Times New Roman" panose="02020603050405020304" pitchFamily="18" charset="0"/>
                  </a:rPr>
                  <a:t> A provides the best separation between the classes, because the normal distance of any of the data points is the largest, so it represents the maximum margin of separation.</a:t>
                </a:r>
              </a:p>
              <a:p>
                <a:pPr algn="just">
                  <a:buFont typeface="Wingdings" panose="05000000000000000000" pitchFamily="2" charset="2"/>
                  <a:buChar char="ü"/>
                </a:pPr>
                <a:r>
                  <a:rPr lang="en-US" sz="1900" dirty="0">
                    <a:latin typeface="Bookman Old Style" panose="02050604050505020204" pitchFamily="18" charset="0"/>
                    <a:cs typeface="Times New Roman" panose="02020603050405020304" pitchFamily="18" charset="0"/>
                  </a:rPr>
                  <a:t>SVM includes 4 kernels namely linear, radial, polygonal and sigmoid.</a:t>
                </a:r>
              </a:p>
              <a:p>
                <a:pPr marL="0" indent="0" algn="just">
                  <a:buNone/>
                </a:pPr>
                <a:r>
                  <a:rPr lang="en-US" sz="1900" dirty="0">
                    <a:latin typeface="Bookman Old Style" panose="02050604050505020204" pitchFamily="18" charset="0"/>
                    <a:cs typeface="Times New Roman" panose="02020603050405020304" pitchFamily="18" charset="0"/>
                  </a:rPr>
                  <a:t>                                                      </a:t>
                </a:r>
                <a14:m>
                  <m:oMath xmlns:m="http://schemas.openxmlformats.org/officeDocument/2006/math">
                    <m:r>
                      <a:rPr lang="en-US" sz="1900" i="1">
                        <a:latin typeface="Cambria Math" panose="02040503050406030204" pitchFamily="18" charset="0"/>
                      </a:rPr>
                      <m:t>h</m:t>
                    </m:r>
                    <m:r>
                      <a:rPr lang="en-US" sz="1900" i="1">
                        <a:latin typeface="Cambria Math" panose="02040503050406030204" pitchFamily="18" charset="0"/>
                      </a:rPr>
                      <m:t> </m:t>
                    </m:r>
                    <m:d>
                      <m:dPr>
                        <m:ctrlPr>
                          <a:rPr lang="en-US" sz="1900" i="1">
                            <a:latin typeface="Cambria Math" panose="02040503050406030204" pitchFamily="18" charset="0"/>
                          </a:rPr>
                        </m:ctrlPr>
                      </m:dPr>
                      <m:e>
                        <m:r>
                          <a:rPr lang="en-US" sz="1900" i="1">
                            <a:latin typeface="Cambria Math" panose="02040503050406030204" pitchFamily="18" charset="0"/>
                          </a:rPr>
                          <m:t>𝑋</m:t>
                        </m:r>
                      </m:e>
                    </m:d>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𝑧</m:t>
                        </m:r>
                      </m:e>
                      <m:sup>
                        <m:r>
                          <a:rPr lang="en-US" sz="1900" i="1">
                            <a:latin typeface="Cambria Math" panose="02040503050406030204" pitchFamily="18" charset="0"/>
                          </a:rPr>
                          <m:t>𝑥</m:t>
                        </m:r>
                      </m:sup>
                    </m:sSup>
                    <m:r>
                      <a:rPr lang="en-US" sz="1900" i="1">
                        <a:latin typeface="Cambria Math" panose="02040503050406030204" pitchFamily="18" charset="0"/>
                      </a:rPr>
                      <m:t>Ø </m:t>
                    </m:r>
                    <m:d>
                      <m:dPr>
                        <m:ctrlPr>
                          <a:rPr lang="en-US" sz="1900" i="1">
                            <a:latin typeface="Cambria Math" panose="02040503050406030204" pitchFamily="18" charset="0"/>
                          </a:rPr>
                        </m:ctrlPr>
                      </m:dPr>
                      <m:e>
                        <m:r>
                          <a:rPr lang="en-US" sz="1900" i="1">
                            <a:latin typeface="Cambria Math" panose="02040503050406030204" pitchFamily="18" charset="0"/>
                          </a:rPr>
                          <m:t>𝑋</m:t>
                        </m:r>
                      </m:e>
                    </m:d>
                    <m:r>
                      <a:rPr lang="en-US" sz="1900" i="1">
                        <a:latin typeface="Cambria Math" panose="02040503050406030204" pitchFamily="18" charset="0"/>
                      </a:rPr>
                      <m:t>+</m:t>
                    </m:r>
                    <m:r>
                      <a:rPr lang="en-US" sz="1900" i="1">
                        <a:latin typeface="Cambria Math" panose="02040503050406030204" pitchFamily="18" charset="0"/>
                      </a:rPr>
                      <m:t>𝑐</m:t>
                    </m:r>
                  </m:oMath>
                </a14:m>
                <a:r>
                  <a:rPr lang="en-US" sz="1900" dirty="0">
                    <a:latin typeface="Bookman Old Style" panose="02050604050505020204" pitchFamily="18" charset="0"/>
                  </a:rPr>
                  <a:t>	</a:t>
                </a:r>
                <a:endParaRPr lang="en-US" sz="1900" dirty="0">
                  <a:latin typeface="Bookman Old Style" panose="02050604050505020204" pitchFamily="18" charset="0"/>
                  <a:cs typeface="Times New Roman" panose="02020603050405020304" pitchFamily="18" charset="0"/>
                </a:endParaRPr>
              </a:p>
              <a:p>
                <a:pPr algn="just">
                  <a:buFont typeface="Wingdings" panose="05000000000000000000" pitchFamily="2" charset="2"/>
                  <a:buChar char="ü"/>
                </a:pPr>
                <a:r>
                  <a:rPr lang="en-US" sz="1900" dirty="0">
                    <a:latin typeface="Bookman Old Style" panose="02050604050505020204" pitchFamily="18" charset="0"/>
                    <a:cs typeface="Times New Roman" panose="02020603050405020304" pitchFamily="18" charset="0"/>
                  </a:rPr>
                  <a:t>Where the feature vector is represented by X, z suggests the vector of different weights. Non-linear mapping function is given by Ø and c is bias vector. Both z and c learn from the training data set automatically.</a:t>
                </a:r>
              </a:p>
              <a:p>
                <a:pPr algn="just"/>
                <a:endParaRPr lang="en-US" sz="1900" dirty="0">
                  <a:latin typeface="Bookman Old Style" panose="02050604050505020204" pitchFamily="18" charset="0"/>
                  <a:cs typeface="Times New Roman" panose="02020603050405020304" pitchFamily="18" charset="0"/>
                </a:endParaRP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450376" y="1132764"/>
                <a:ext cx="11245755" cy="4189863"/>
              </a:xfrm>
              <a:blipFill rotWithShape="0">
                <a:blip r:embed="rId2"/>
                <a:stretch>
                  <a:fillRect l="-217" t="-728" r="-488"/>
                </a:stretch>
              </a:blipFill>
            </p:spPr>
            <p:txBody>
              <a:bodyPr/>
              <a:lstStyle/>
              <a:p>
                <a:r>
                  <a:rPr lang="en-US">
                    <a:noFill/>
                  </a:rPr>
                  <a:t> </a:t>
                </a:r>
              </a:p>
            </p:txBody>
          </p:sp>
        </mc:Fallback>
      </mc:AlternateContent>
    </p:spTree>
    <p:extLst>
      <p:ext uri="{BB962C8B-B14F-4D97-AF65-F5344CB8AC3E}">
        <p14:creationId xmlns:p14="http://schemas.microsoft.com/office/powerpoint/2010/main" val="376072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137" y="955343"/>
            <a:ext cx="10918209" cy="3416320"/>
          </a:xfrm>
          <a:prstGeom prst="rect">
            <a:avLst/>
          </a:prstGeom>
        </p:spPr>
        <p:txBody>
          <a:bodyPr wrap="square">
            <a:spAutoFit/>
          </a:bodyPr>
          <a:lstStyle/>
          <a:p>
            <a:pPr algn="just"/>
            <a:r>
              <a:rPr lang="en-US" b="1" dirty="0">
                <a:latin typeface="Bookman Old Style" panose="02050604050505020204" pitchFamily="18" charset="0"/>
                <a:cs typeface="Times New Roman" panose="02020603050405020304" pitchFamily="18" charset="0"/>
              </a:rPr>
              <a:t>ADVANTAGES OF SVM:</a:t>
            </a:r>
          </a:p>
          <a:p>
            <a:pPr algn="just"/>
            <a:endParaRPr lang="en-US" b="1" dirty="0">
              <a:latin typeface="Bookman Old Style" panose="02050604050505020204" pitchFamily="18" charset="0"/>
              <a:cs typeface="Times New Roman" panose="02020603050405020304" pitchFamily="18" charset="0"/>
            </a:endParaRPr>
          </a:p>
          <a:p>
            <a:pPr algn="just"/>
            <a:endParaRPr lang="en-US" b="1" dirty="0">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Bookman Old Style" panose="02050604050505020204" pitchFamily="18" charset="0"/>
                <a:cs typeface="Times New Roman" panose="02020603050405020304" pitchFamily="18" charset="0"/>
              </a:rPr>
              <a:t>SVM is one of the most highly accurate classifier in all other classifiers.  It can achieve good performance in high dimensional feature space.  </a:t>
            </a:r>
          </a:p>
          <a:p>
            <a:pPr marL="285750" indent="-285750" algn="just">
              <a:buFont typeface="Wingdings" panose="05000000000000000000" pitchFamily="2" charset="2"/>
              <a:buChar char="Ø"/>
            </a:pPr>
            <a:endParaRPr lang="en-US" dirty="0">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Bookman Old Style" panose="02050604050505020204" pitchFamily="18" charset="0"/>
                <a:cs typeface="Times New Roman" panose="02020603050405020304" pitchFamily="18" charset="0"/>
              </a:rPr>
              <a:t>SVM performs well on data sets that have many attributes, even if there are very few cases to train the model. </a:t>
            </a:r>
          </a:p>
          <a:p>
            <a:pPr marL="285750" indent="-285750" algn="just">
              <a:buFont typeface="Wingdings" panose="05000000000000000000" pitchFamily="2" charset="2"/>
              <a:buChar char="Ø"/>
            </a:pPr>
            <a:endParaRPr lang="en-US" dirty="0">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Bookman Old Style" panose="02050604050505020204" pitchFamily="18" charset="0"/>
                <a:cs typeface="Times New Roman" panose="02020603050405020304" pitchFamily="18" charset="0"/>
              </a:rPr>
              <a:t>There is no upper limit on the number of attributes.</a:t>
            </a:r>
          </a:p>
        </p:txBody>
      </p:sp>
    </p:spTree>
    <p:extLst>
      <p:ext uri="{BB962C8B-B14F-4D97-AF65-F5344CB8AC3E}">
        <p14:creationId xmlns:p14="http://schemas.microsoft.com/office/powerpoint/2010/main" val="359228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50293"/>
            <a:ext cx="10936911" cy="686937"/>
          </a:xfrm>
        </p:spPr>
        <p:txBody>
          <a:bodyPr/>
          <a:lstStyle/>
          <a:p>
            <a:pPr algn="ctr"/>
            <a:r>
              <a:rPr lang="en-US" b="1" dirty="0">
                <a:ln w="22225">
                  <a:solidFill>
                    <a:schemeClr val="accent2"/>
                  </a:solidFill>
                  <a:prstDash val="solid"/>
                </a:ln>
                <a:solidFill>
                  <a:schemeClr val="accent2">
                    <a:lumMod val="40000"/>
                    <a:lumOff val="60000"/>
                  </a:schemeClr>
                </a:solidFill>
              </a:rPr>
              <a:t>NAÏVE BAYES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7547" y="1037230"/>
                <a:ext cx="11532358" cy="5459103"/>
              </a:xfrm>
            </p:spPr>
            <p:txBody>
              <a:bodyPr>
                <a:normAutofit fontScale="92500"/>
              </a:bodyPr>
              <a:lstStyle/>
              <a:p>
                <a:pPr algn="just"/>
                <a:r>
                  <a:rPr lang="en-US" sz="1900" dirty="0">
                    <a:latin typeface="Bookman Old Style" panose="02050604050505020204" pitchFamily="18" charset="0"/>
                  </a:rPr>
                  <a:t>NB classifier uses Bayes Theorem, which finds the probability of an event given the probability of another event that has already occurred.  </a:t>
                </a:r>
              </a:p>
              <a:p>
                <a:pPr algn="just"/>
                <a:r>
                  <a:rPr lang="en-US" sz="1900" dirty="0">
                    <a:latin typeface="Bookman Old Style" panose="02050604050505020204" pitchFamily="18" charset="0"/>
                  </a:rPr>
                  <a:t>NB classifier performs extremely well for problems which are linearly separable.  </a:t>
                </a:r>
              </a:p>
              <a:p>
                <a:pPr algn="just"/>
                <a:r>
                  <a:rPr lang="en-US" sz="1900" dirty="0">
                    <a:latin typeface="Bookman Old Style" panose="02050604050505020204" pitchFamily="18" charset="0"/>
                  </a:rPr>
                  <a:t>In general, NB is a probabilistic classifier and can learn the pattern of examining a set of documents that has been categorized.  It compares the content with the list of words to classify the documents to their right category or class.</a:t>
                </a:r>
              </a:p>
              <a:p>
                <a:pPr algn="just"/>
                <a:r>
                  <a:rPr lang="en-US" sz="1900" dirty="0">
                    <a:latin typeface="Bookman Old Style" panose="02050604050505020204" pitchFamily="18" charset="0"/>
                  </a:rPr>
                  <a:t>The probability value by which NB classifier works could be predicted by the eqn. as</a:t>
                </a:r>
              </a:p>
              <a:p>
                <a:pPr marL="0" indent="0" algn="just">
                  <a:buNone/>
                </a:pPr>
                <a:endParaRPr lang="en-US" sz="1900" dirty="0">
                  <a:latin typeface="Bookman Old Style" panose="0205060405050502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𝑙𝑎𝑏𝑒𝑙</m:t>
                          </m:r>
                        </m:e>
                        <m:e>
                          <m:r>
                            <a:rPr lang="en-US" sz="2000" i="1">
                              <a:latin typeface="Cambria Math" panose="02040503050406030204" pitchFamily="18" charset="0"/>
                            </a:rPr>
                            <m:t>𝑓𝑒𝑎𝑡𝑢𝑟𝑒𝑠</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𝑙𝑎𝑏𝑒𝑙</m:t>
                              </m:r>
                            </m:e>
                          </m:d>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𝑓𝑒𝑎𝑡𝑢𝑟𝑒𝑠</m:t>
                          </m:r>
                          <m:r>
                            <a:rPr lang="en-US" sz="2000" i="1">
                              <a:latin typeface="Cambria Math" panose="02040503050406030204" pitchFamily="18" charset="0"/>
                            </a:rPr>
                            <m:t>|</m:t>
                          </m:r>
                          <m:r>
                            <a:rPr lang="en-US" sz="2000" i="1">
                              <a:latin typeface="Cambria Math" panose="02040503050406030204" pitchFamily="18" charset="0"/>
                            </a:rPr>
                            <m:t>𝑙𝑎𝑏𝑒𝑙</m:t>
                          </m:r>
                          <m:r>
                            <a:rPr lang="en-US" sz="2000" i="1">
                              <a:latin typeface="Cambria Math" panose="02040503050406030204" pitchFamily="18" charset="0"/>
                            </a:rPr>
                            <m:t>)</m:t>
                          </m:r>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𝑓𝑒𝑎𝑡𝑢𝑟𝑒𝑠</m:t>
                          </m:r>
                          <m:r>
                            <a:rPr lang="en-US" sz="2000" i="1">
                              <a:latin typeface="Cambria Math" panose="02040503050406030204" pitchFamily="18" charset="0"/>
                            </a:rPr>
                            <m:t>)</m:t>
                          </m:r>
                        </m:den>
                      </m:f>
                      <m:r>
                        <a:rPr lang="en-US" sz="2000" i="1">
                          <a:latin typeface="Cambria Math" panose="02040503050406030204" pitchFamily="18" charset="0"/>
                        </a:rPr>
                        <m:t> </m:t>
                      </m:r>
                    </m:oMath>
                  </m:oMathPara>
                </a14:m>
                <a:endParaRPr lang="en-US" sz="1900" dirty="0">
                  <a:latin typeface="Bookman Old Style" panose="02050604050505020204" pitchFamily="18" charset="0"/>
                </a:endParaRPr>
              </a:p>
              <a:p>
                <a:pPr algn="just"/>
                <a:r>
                  <a:rPr lang="en-US" sz="1900" i="1" dirty="0">
                    <a:latin typeface="Bookman Old Style" panose="02050604050505020204" pitchFamily="18" charset="0"/>
                  </a:rPr>
                  <a:t>P </a:t>
                </a:r>
                <a:r>
                  <a:rPr lang="en-US" sz="1900" dirty="0">
                    <a:latin typeface="Bookman Old Style" panose="02050604050505020204" pitchFamily="18" charset="0"/>
                  </a:rPr>
                  <a:t>(</a:t>
                </a:r>
                <a:r>
                  <a:rPr lang="en-US" sz="1900" i="1" dirty="0">
                    <a:latin typeface="Bookman Old Style" panose="02050604050505020204" pitchFamily="18" charset="0"/>
                  </a:rPr>
                  <a:t>label</a:t>
                </a:r>
                <a:r>
                  <a:rPr lang="en-US" sz="1900" dirty="0">
                    <a:latin typeface="Bookman Old Style" panose="02050604050505020204" pitchFamily="18" charset="0"/>
                  </a:rPr>
                  <a:t>) is the prior probability of a label or the likelihood that a random feature set the label. </a:t>
                </a:r>
              </a:p>
              <a:p>
                <a:pPr algn="just"/>
                <a:r>
                  <a:rPr lang="en-US" sz="1900" i="1" dirty="0">
                    <a:latin typeface="Bookman Old Style" panose="02050604050505020204" pitchFamily="18" charset="0"/>
                  </a:rPr>
                  <a:t>P </a:t>
                </a:r>
                <a:r>
                  <a:rPr lang="en-US" sz="1900" dirty="0">
                    <a:latin typeface="Bookman Old Style" panose="02050604050505020204" pitchFamily="18" charset="0"/>
                  </a:rPr>
                  <a:t>(</a:t>
                </a:r>
                <a:r>
                  <a:rPr lang="en-US" sz="1900" i="1" dirty="0" err="1">
                    <a:latin typeface="Bookman Old Style" panose="02050604050505020204" pitchFamily="18" charset="0"/>
                  </a:rPr>
                  <a:t>features|label</a:t>
                </a:r>
                <a:r>
                  <a:rPr lang="en-US" sz="1900" dirty="0">
                    <a:latin typeface="Bookman Old Style" panose="02050604050505020204" pitchFamily="18" charset="0"/>
                  </a:rPr>
                  <a:t>) is the prior probability that a given feature set is being classified as a label.  </a:t>
                </a:r>
              </a:p>
              <a:p>
                <a:pPr algn="just"/>
                <a:r>
                  <a:rPr lang="en-US" sz="1900" i="1" dirty="0">
                    <a:latin typeface="Bookman Old Style" panose="02050604050505020204" pitchFamily="18" charset="0"/>
                  </a:rPr>
                  <a:t>P </a:t>
                </a:r>
                <a:r>
                  <a:rPr lang="en-US" sz="1900" dirty="0">
                    <a:latin typeface="Bookman Old Style" panose="02050604050505020204" pitchFamily="18" charset="0"/>
                  </a:rPr>
                  <a:t>(</a:t>
                </a:r>
                <a:r>
                  <a:rPr lang="en-US" sz="1900" i="1" dirty="0">
                    <a:latin typeface="Bookman Old Style" panose="02050604050505020204" pitchFamily="18" charset="0"/>
                  </a:rPr>
                  <a:t>features</a:t>
                </a:r>
                <a:r>
                  <a:rPr lang="en-US" sz="1900" dirty="0">
                    <a:latin typeface="Bookman Old Style" panose="02050604050505020204" pitchFamily="18" charset="0"/>
                  </a:rPr>
                  <a:t>) is the prior probability that a given feature set is occurred.</a:t>
                </a:r>
              </a:p>
              <a:p>
                <a:pPr algn="just"/>
                <a:endParaRPr lang="en-US" sz="1900" dirty="0">
                  <a:latin typeface="Bookman Old Style" panose="0205060405050502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7547" y="1037230"/>
                <a:ext cx="11532358" cy="5459103"/>
              </a:xfrm>
              <a:blipFill rotWithShape="0">
                <a:blip r:embed="rId2"/>
                <a:stretch>
                  <a:fillRect l="-159" t="-446" r="-423"/>
                </a:stretch>
              </a:blipFill>
            </p:spPr>
            <p:txBody>
              <a:bodyPr/>
              <a:lstStyle/>
              <a:p>
                <a:r>
                  <a:rPr lang="en-US">
                    <a:noFill/>
                  </a:rPr>
                  <a:t> </a:t>
                </a:r>
              </a:p>
            </p:txBody>
          </p:sp>
        </mc:Fallback>
      </mc:AlternateContent>
    </p:spTree>
    <p:extLst>
      <p:ext uri="{BB962C8B-B14F-4D97-AF65-F5344CB8AC3E}">
        <p14:creationId xmlns:p14="http://schemas.microsoft.com/office/powerpoint/2010/main" val="61005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075" y="145576"/>
            <a:ext cx="8596668" cy="714233"/>
          </a:xfrm>
        </p:spPr>
        <p:txBody>
          <a:bodyPr/>
          <a:lstStyle/>
          <a:p>
            <a:pPr algn="ctr"/>
            <a:r>
              <a:rPr lang="en-US" b="1" dirty="0">
                <a:ln w="22225">
                  <a:solidFill>
                    <a:schemeClr val="accent2"/>
                  </a:solidFill>
                  <a:prstDash val="solid"/>
                </a:ln>
                <a:solidFill>
                  <a:schemeClr val="accent2">
                    <a:lumMod val="40000"/>
                    <a:lumOff val="60000"/>
                  </a:schemeClr>
                </a:solidFill>
              </a:rPr>
              <a:t>ABSTRACT</a:t>
            </a:r>
          </a:p>
        </p:txBody>
      </p:sp>
      <p:sp>
        <p:nvSpPr>
          <p:cNvPr id="3" name="Content Placeholder 2"/>
          <p:cNvSpPr>
            <a:spLocks noGrp="1"/>
          </p:cNvSpPr>
          <p:nvPr>
            <p:ph idx="1"/>
          </p:nvPr>
        </p:nvSpPr>
        <p:spPr>
          <a:xfrm>
            <a:off x="690981" y="1023582"/>
            <a:ext cx="10773137" cy="5268036"/>
          </a:xfrm>
        </p:spPr>
        <p:txBody>
          <a:bodyPr>
            <a:noAutofit/>
          </a:bodyPr>
          <a:lstStyle/>
          <a:p>
            <a:pPr algn="just"/>
            <a:r>
              <a:rPr lang="en-US" sz="1900" dirty="0">
                <a:latin typeface="Bookman Old Style" panose="02050604050505020204" pitchFamily="18" charset="0"/>
              </a:rPr>
              <a:t>Twitter is a public platform with a mine of public opinion of people all over the world where users post their experiences.  But, due to the massive volume of reviews, users can’t read all reviews.  </a:t>
            </a:r>
          </a:p>
          <a:p>
            <a:pPr algn="just"/>
            <a:r>
              <a:rPr lang="en-US" sz="1900" dirty="0">
                <a:latin typeface="Bookman Old Style" panose="02050604050505020204" pitchFamily="18" charset="0"/>
              </a:rPr>
              <a:t>Sentiment Analysis is an approach to classify the sentiments of user reviews, documents, etc. in terms of positive (good), negative (bad).  </a:t>
            </a:r>
          </a:p>
          <a:p>
            <a:pPr algn="just"/>
            <a:r>
              <a:rPr lang="en-US" sz="1900" dirty="0">
                <a:latin typeface="Bookman Old Style" panose="02050604050505020204" pitchFamily="18" charset="0"/>
              </a:rPr>
              <a:t>The main objective of this project is to implement algorithms like a Support Vector Machine (SVM) and Naïve Bayes (NB) for automatic classification of tweets and making a comparative analysis among SVM and NB by visualizing graphically in the form of the line chart.  </a:t>
            </a:r>
          </a:p>
          <a:p>
            <a:pPr algn="just"/>
            <a:r>
              <a:rPr lang="en-US" sz="1900" dirty="0">
                <a:latin typeface="Bookman Old Style" panose="02050604050505020204" pitchFamily="18" charset="0"/>
              </a:rPr>
              <a:t>The primary approach of this project is to focus on real-time analysis and to classify the polarity of a given tweet at the word level.</a:t>
            </a:r>
          </a:p>
          <a:p>
            <a:pPr algn="just"/>
            <a:r>
              <a:rPr lang="en-US" sz="1900" dirty="0">
                <a:latin typeface="Bookman Old Style" panose="02050604050505020204" pitchFamily="18" charset="0"/>
              </a:rPr>
              <a:t>  With the help of feature vector and classifiers such as SVM and NB, each tweet is categorized as either positive or negative. </a:t>
            </a:r>
          </a:p>
          <a:p>
            <a:pPr algn="just"/>
            <a:r>
              <a:rPr lang="en-US" sz="1900" dirty="0">
                <a:latin typeface="Bookman Old Style" panose="02050604050505020204" pitchFamily="18" charset="0"/>
              </a:rPr>
              <a:t>Qualitative analysis of SVM and NB are carried out through performance metrics like accuracy, sensitivity, specificity, prevalence, kappa, etc. </a:t>
            </a:r>
          </a:p>
          <a:p>
            <a:pPr algn="just"/>
            <a:endParaRPr lang="en-US" sz="1900" dirty="0"/>
          </a:p>
        </p:txBody>
      </p:sp>
    </p:spTree>
    <p:extLst>
      <p:ext uri="{BB962C8B-B14F-4D97-AF65-F5344CB8AC3E}">
        <p14:creationId xmlns:p14="http://schemas.microsoft.com/office/powerpoint/2010/main" val="185671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137" y="955343"/>
            <a:ext cx="10918209" cy="2585323"/>
          </a:xfrm>
          <a:prstGeom prst="rect">
            <a:avLst/>
          </a:prstGeom>
        </p:spPr>
        <p:txBody>
          <a:bodyPr wrap="square">
            <a:spAutoFit/>
          </a:bodyPr>
          <a:lstStyle/>
          <a:p>
            <a:pPr algn="just"/>
            <a:r>
              <a:rPr lang="en-US" b="1" dirty="0">
                <a:latin typeface="Bookman Old Style" panose="02050604050505020204" pitchFamily="18" charset="0"/>
                <a:cs typeface="Times New Roman" panose="02020603050405020304" pitchFamily="18" charset="0"/>
              </a:rPr>
              <a:t>ADVANTAGES OF NB:</a:t>
            </a:r>
          </a:p>
          <a:p>
            <a:pPr algn="just"/>
            <a:endParaRPr lang="en-US" b="1" dirty="0">
              <a:latin typeface="Bookman Old Style" panose="02050604050505020204" pitchFamily="18" charset="0"/>
              <a:cs typeface="Times New Roman" panose="02020603050405020304" pitchFamily="18" charset="0"/>
            </a:endParaRPr>
          </a:p>
          <a:p>
            <a:pPr algn="just"/>
            <a:endParaRPr lang="en-US" b="1" dirty="0">
              <a:latin typeface="Bookman Old Style" panose="0205060405050502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Bookman Old Style" panose="02050604050505020204" pitchFamily="18" charset="0"/>
              </a:rPr>
              <a:t>The main advantage of NB classifier is that in analysis each feature is independent.  So it makes use of all the features in feature vector. </a:t>
            </a:r>
          </a:p>
          <a:p>
            <a:pPr marL="285750" indent="-285750" algn="just">
              <a:buFont typeface="Wingdings" panose="05000000000000000000" pitchFamily="2" charset="2"/>
              <a:buChar char="Ø"/>
            </a:pPr>
            <a:endParaRPr lang="en-US" dirty="0">
              <a:latin typeface="Bookman Old Style" panose="02050604050505020204" pitchFamily="18" charset="0"/>
            </a:endParaRPr>
          </a:p>
          <a:p>
            <a:pPr marL="285750" indent="-285750" algn="just">
              <a:buFont typeface="Wingdings" panose="05000000000000000000" pitchFamily="2" charset="2"/>
              <a:buChar char="Ø"/>
            </a:pPr>
            <a:endParaRPr lang="en-US" dirty="0">
              <a:latin typeface="Bookman Old Style" panose="02050604050505020204" pitchFamily="18" charset="0"/>
            </a:endParaRPr>
          </a:p>
          <a:p>
            <a:pPr marL="285750" indent="-285750" algn="just">
              <a:buFont typeface="Wingdings" panose="05000000000000000000" pitchFamily="2" charset="2"/>
              <a:buChar char="Ø"/>
            </a:pPr>
            <a:r>
              <a:rPr lang="en-US" dirty="0">
                <a:latin typeface="Bookman Old Style" panose="02050604050505020204" pitchFamily="18" charset="0"/>
              </a:rPr>
              <a:t> The major advantage of NB Classification is easy to interpret and efficient computation.</a:t>
            </a:r>
          </a:p>
          <a:p>
            <a:pPr marL="285750" indent="-285750" algn="just">
              <a:buFont typeface="Wingdings" panose="05000000000000000000" pitchFamily="2" charset="2"/>
              <a:buChar char="Ø"/>
            </a:pPr>
            <a:endParaRPr lang="en-US"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75235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628" y="282054"/>
            <a:ext cx="10745844" cy="741528"/>
          </a:xfrm>
        </p:spPr>
        <p:txBody>
          <a:bodyPr/>
          <a:lstStyle/>
          <a:p>
            <a:pPr algn="ctr"/>
            <a:r>
              <a:rPr lang="en-US" b="1" dirty="0">
                <a:ln w="22225">
                  <a:solidFill>
                    <a:schemeClr val="accent2"/>
                  </a:solidFill>
                  <a:prstDash val="solid"/>
                </a:ln>
                <a:solidFill>
                  <a:schemeClr val="accent2">
                    <a:lumMod val="40000"/>
                    <a:lumOff val="60000"/>
                  </a:schemeClr>
                </a:solidFill>
              </a:rPr>
              <a:t>REAL – TIME IMPLEMENTATION</a:t>
            </a:r>
          </a:p>
        </p:txBody>
      </p:sp>
      <p:sp>
        <p:nvSpPr>
          <p:cNvPr id="3" name="Content Placeholder 2"/>
          <p:cNvSpPr>
            <a:spLocks noGrp="1"/>
          </p:cNvSpPr>
          <p:nvPr>
            <p:ph idx="1"/>
          </p:nvPr>
        </p:nvSpPr>
        <p:spPr>
          <a:xfrm>
            <a:off x="540855" y="1214650"/>
            <a:ext cx="11291753" cy="5377219"/>
          </a:xfrm>
        </p:spPr>
        <p:txBody>
          <a:bodyPr>
            <a:noAutofit/>
          </a:bodyPr>
          <a:lstStyle/>
          <a:p>
            <a:pPr algn="just">
              <a:buFont typeface="Wingdings" panose="05000000000000000000" pitchFamily="2" charset="2"/>
              <a:buChar char="v"/>
            </a:pPr>
            <a:r>
              <a:rPr lang="en-US" sz="1900" dirty="0">
                <a:latin typeface="Bookman Old Style" panose="02050604050505020204" pitchFamily="18" charset="0"/>
              </a:rPr>
              <a:t>Prediction is where the actual deployment comes.  </a:t>
            </a:r>
          </a:p>
          <a:p>
            <a:pPr algn="just">
              <a:buFont typeface="Wingdings" panose="05000000000000000000" pitchFamily="2" charset="2"/>
              <a:buChar char="v"/>
            </a:pPr>
            <a:r>
              <a:rPr lang="en-US" sz="1900" dirty="0">
                <a:latin typeface="Bookman Old Style" panose="02050604050505020204" pitchFamily="18" charset="0"/>
              </a:rPr>
              <a:t>The term deployment stands for the action of bringing resources into effective action.  As machine will adapt accordingly from trained data by means MLA, it provides test result with the help of Classification model. </a:t>
            </a:r>
          </a:p>
          <a:p>
            <a:pPr algn="just">
              <a:buFont typeface="Wingdings" panose="05000000000000000000" pitchFamily="2" charset="2"/>
              <a:buChar char="v"/>
            </a:pPr>
            <a:r>
              <a:rPr lang="en-US" sz="1900" dirty="0">
                <a:latin typeface="Bookman Old Style" panose="02050604050505020204" pitchFamily="18" charset="0"/>
              </a:rPr>
              <a:t>There are two halves in real-time implementation.  They include</a:t>
            </a:r>
          </a:p>
          <a:p>
            <a:pPr marL="0" lvl="0" indent="0" algn="just">
              <a:buNone/>
            </a:pPr>
            <a:r>
              <a:rPr lang="en-US" sz="1900" dirty="0">
                <a:latin typeface="Bookman Old Style" panose="02050604050505020204" pitchFamily="18" charset="0"/>
              </a:rPr>
              <a:t>				a) Training</a:t>
            </a:r>
          </a:p>
          <a:p>
            <a:pPr marL="0" lvl="0" indent="0" algn="just">
              <a:buNone/>
            </a:pPr>
            <a:r>
              <a:rPr lang="en-US" sz="1900" dirty="0">
                <a:latin typeface="Bookman Old Style" panose="02050604050505020204" pitchFamily="18" charset="0"/>
              </a:rPr>
              <a:t>				b) Deployment</a:t>
            </a:r>
          </a:p>
          <a:p>
            <a:pPr marL="0" indent="0" algn="just">
              <a:buNone/>
            </a:pPr>
            <a:r>
              <a:rPr lang="en-US" sz="1900" b="1" dirty="0">
                <a:latin typeface="Bookman Old Style" panose="02050604050505020204" pitchFamily="18" charset="0"/>
              </a:rPr>
              <a:t>a) TRAINING:</a:t>
            </a:r>
            <a:r>
              <a:rPr lang="en-US" sz="1900" dirty="0">
                <a:latin typeface="Bookman Old Style" panose="02050604050505020204" pitchFamily="18" charset="0"/>
              </a:rPr>
              <a:t> </a:t>
            </a:r>
          </a:p>
          <a:p>
            <a:pPr marL="0" indent="0" algn="just">
              <a:buNone/>
            </a:pPr>
            <a:r>
              <a:rPr lang="en-US" sz="1900" dirty="0">
                <a:latin typeface="Bookman Old Style" panose="02050604050505020204" pitchFamily="18" charset="0"/>
              </a:rPr>
              <a:t>		Here the training phase is employed to obtain the real time data results (which is similar to training done earlier as discussed). </a:t>
            </a:r>
          </a:p>
          <a:p>
            <a:pPr marL="0" indent="0" algn="just">
              <a:buNone/>
            </a:pPr>
            <a:r>
              <a:rPr lang="en-US" sz="1900" b="1" dirty="0">
                <a:latin typeface="Bookman Old Style" panose="02050604050505020204" pitchFamily="18" charset="0"/>
              </a:rPr>
              <a:t>b) DEPLOYMENT:</a:t>
            </a:r>
            <a:r>
              <a:rPr lang="en-US" sz="1900" dirty="0">
                <a:latin typeface="Bookman Old Style" panose="02050604050505020204" pitchFamily="18" charset="0"/>
              </a:rPr>
              <a:t> </a:t>
            </a:r>
          </a:p>
          <a:p>
            <a:pPr marL="0" indent="0" algn="just">
              <a:buNone/>
            </a:pPr>
            <a:r>
              <a:rPr lang="en-US" sz="1900" dirty="0">
                <a:latin typeface="Bookman Old Style" panose="02050604050505020204" pitchFamily="18" charset="0"/>
              </a:rPr>
              <a:t>		For implementing deployment, certain prerequisites like package installation and importing libraries are needed.  Some of the packages that must be downloaded are </a:t>
            </a:r>
            <a:r>
              <a:rPr lang="en-US" sz="1900" dirty="0" err="1">
                <a:latin typeface="Bookman Old Style" panose="02050604050505020204" pitchFamily="18" charset="0"/>
              </a:rPr>
              <a:t>twitteR</a:t>
            </a:r>
            <a:r>
              <a:rPr lang="en-US" sz="1900" dirty="0">
                <a:latin typeface="Bookman Old Style" panose="02050604050505020204" pitchFamily="18" charset="0"/>
              </a:rPr>
              <a:t>, </a:t>
            </a:r>
            <a:r>
              <a:rPr lang="en-US" sz="1900" dirty="0" err="1">
                <a:latin typeface="Bookman Old Style" panose="02050604050505020204" pitchFamily="18" charset="0"/>
              </a:rPr>
              <a:t>ROAuth</a:t>
            </a:r>
            <a:r>
              <a:rPr lang="en-US" sz="1900" dirty="0">
                <a:latin typeface="Bookman Old Style" panose="02050604050505020204" pitchFamily="18" charset="0"/>
              </a:rPr>
              <a:t>, tm, </a:t>
            </a:r>
            <a:r>
              <a:rPr lang="en-US" sz="1900" dirty="0" err="1">
                <a:latin typeface="Bookman Old Style" panose="02050604050505020204" pitchFamily="18" charset="0"/>
              </a:rPr>
              <a:t>stringr</a:t>
            </a:r>
            <a:r>
              <a:rPr lang="en-US" sz="1900" dirty="0">
                <a:latin typeface="Bookman Old Style" panose="02050604050505020204" pitchFamily="18" charset="0"/>
              </a:rPr>
              <a:t>, </a:t>
            </a:r>
            <a:r>
              <a:rPr lang="en-US" sz="1900" dirty="0" err="1">
                <a:latin typeface="Bookman Old Style" panose="02050604050505020204" pitchFamily="18" charset="0"/>
              </a:rPr>
              <a:t>plyr</a:t>
            </a:r>
            <a:r>
              <a:rPr lang="en-US" sz="1900" dirty="0">
                <a:latin typeface="Bookman Old Style" panose="02050604050505020204" pitchFamily="18" charset="0"/>
              </a:rPr>
              <a:t>, </a:t>
            </a:r>
            <a:r>
              <a:rPr lang="en-US" sz="1900" dirty="0" err="1">
                <a:latin typeface="Bookman Old Style" panose="02050604050505020204" pitchFamily="18" charset="0"/>
              </a:rPr>
              <a:t>dplyr</a:t>
            </a:r>
            <a:r>
              <a:rPr lang="en-US" sz="1900" dirty="0">
                <a:latin typeface="Bookman Old Style" panose="02050604050505020204" pitchFamily="18" charset="0"/>
              </a:rPr>
              <a:t>, </a:t>
            </a:r>
            <a:r>
              <a:rPr lang="en-US" sz="1900" dirty="0" err="1">
                <a:latin typeface="Bookman Old Style" panose="02050604050505020204" pitchFamily="18" charset="0"/>
              </a:rPr>
              <a:t>RColorBrewer</a:t>
            </a:r>
            <a:r>
              <a:rPr lang="en-US" sz="1900" dirty="0">
                <a:latin typeface="Bookman Old Style" panose="02050604050505020204" pitchFamily="18" charset="0"/>
              </a:rPr>
              <a:t>, </a:t>
            </a:r>
            <a:r>
              <a:rPr lang="en-US" sz="1900" dirty="0" err="1">
                <a:latin typeface="Bookman Old Style" panose="02050604050505020204" pitchFamily="18" charset="0"/>
              </a:rPr>
              <a:t>SnowballC</a:t>
            </a:r>
            <a:r>
              <a:rPr lang="en-US" sz="1900" dirty="0">
                <a:latin typeface="Bookman Old Style" panose="02050604050505020204" pitchFamily="18" charset="0"/>
              </a:rPr>
              <a:t>, </a:t>
            </a:r>
            <a:r>
              <a:rPr lang="en-US" sz="1900" dirty="0" err="1">
                <a:latin typeface="Bookman Old Style" panose="02050604050505020204" pitchFamily="18" charset="0"/>
              </a:rPr>
              <a:t>purrr</a:t>
            </a:r>
            <a:r>
              <a:rPr lang="en-US" sz="1900" dirty="0">
                <a:latin typeface="Bookman Old Style" panose="02050604050505020204" pitchFamily="18" charset="0"/>
              </a:rPr>
              <a:t>, etc.  </a:t>
            </a:r>
          </a:p>
          <a:p>
            <a:pPr algn="just"/>
            <a:endParaRPr lang="en-US" sz="1900" dirty="0">
              <a:latin typeface="Bookman Old Style" panose="02050604050505020204" pitchFamily="18" charset="0"/>
            </a:endParaRPr>
          </a:p>
        </p:txBody>
      </p:sp>
    </p:spTree>
    <p:extLst>
      <p:ext uri="{BB962C8B-B14F-4D97-AF65-F5344CB8AC3E}">
        <p14:creationId xmlns:p14="http://schemas.microsoft.com/office/powerpoint/2010/main" val="194384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5093" y="1466925"/>
            <a:ext cx="10727140" cy="4678204"/>
          </a:xfrm>
          <a:prstGeom prst="rect">
            <a:avLst/>
          </a:prstGeom>
        </p:spPr>
        <p:txBody>
          <a:bodyPr wrap="square">
            <a:spAutoFit/>
          </a:bodyPr>
          <a:lstStyle/>
          <a:p>
            <a:pPr indent="457200" algn="just">
              <a:lnSpc>
                <a:spcPct val="150000"/>
              </a:lnSpc>
              <a:spcBef>
                <a:spcPts val="600"/>
              </a:spcBef>
              <a:spcAft>
                <a:spcPts val="600"/>
              </a:spcAft>
            </a:pPr>
            <a:r>
              <a:rPr lang="en-US" sz="1900" dirty="0">
                <a:latin typeface="Bookman Old Style" panose="02050604050505020204" pitchFamily="18" charset="0"/>
                <a:ea typeface="Calibri" panose="020F0502020204030204" pitchFamily="34" charset="0"/>
                <a:cs typeface="Times New Roman" panose="02020603050405020304" pitchFamily="18" charset="0"/>
              </a:rPr>
              <a:t>The modules in deployment are:</a:t>
            </a:r>
          </a:p>
          <a:p>
            <a:pPr indent="457200" algn="just">
              <a:lnSpc>
                <a:spcPct val="150000"/>
              </a:lnSpc>
              <a:spcBef>
                <a:spcPts val="600"/>
              </a:spcBef>
              <a:spcAft>
                <a:spcPts val="600"/>
              </a:spcAft>
            </a:pPr>
            <a:r>
              <a:rPr lang="en-US" sz="1900" dirty="0">
                <a:latin typeface="Bookman Old Style" panose="02050604050505020204" pitchFamily="18" charset="0"/>
                <a:ea typeface="Calibri" panose="020F0502020204030204" pitchFamily="34" charset="0"/>
                <a:cs typeface="Times New Roman" panose="02020603050405020304" pitchFamily="18" charset="0"/>
              </a:rPr>
              <a:t>	</a:t>
            </a:r>
            <a:r>
              <a:rPr lang="en-US" sz="1900" b="1" dirty="0">
                <a:latin typeface="Bookman Old Style" panose="02050604050505020204" pitchFamily="18" charset="0"/>
                <a:ea typeface="Calibri" panose="020F0502020204030204" pitchFamily="34" charset="0"/>
                <a:cs typeface="Times New Roman" panose="02020603050405020304" pitchFamily="18" charset="0"/>
              </a:rPr>
              <a:t>MODULE 1:</a:t>
            </a:r>
            <a:r>
              <a:rPr lang="en-US" sz="1900" dirty="0">
                <a:latin typeface="Bookman Old Style" panose="02050604050505020204" pitchFamily="18" charset="0"/>
                <a:ea typeface="Calibri" panose="020F0502020204030204" pitchFamily="34" charset="0"/>
                <a:cs typeface="Times New Roman" panose="02020603050405020304" pitchFamily="18" charset="0"/>
              </a:rPr>
              <a:t> Creating twitter account</a:t>
            </a:r>
          </a:p>
          <a:p>
            <a:pPr algn="just">
              <a:lnSpc>
                <a:spcPct val="150000"/>
              </a:lnSpc>
              <a:spcBef>
                <a:spcPts val="600"/>
              </a:spcBef>
              <a:spcAft>
                <a:spcPts val="600"/>
              </a:spcAft>
            </a:pPr>
            <a:r>
              <a:rPr lang="en-US" sz="1900" dirty="0">
                <a:latin typeface="Bookman Old Style" panose="02050604050505020204" pitchFamily="18" charset="0"/>
                <a:ea typeface="Calibri" panose="020F0502020204030204" pitchFamily="34" charset="0"/>
                <a:cs typeface="Times New Roman" panose="02020603050405020304" pitchFamily="18" charset="0"/>
              </a:rPr>
              <a:t>	</a:t>
            </a:r>
            <a:r>
              <a:rPr lang="en-US" sz="1900" b="1" dirty="0">
                <a:latin typeface="Bookman Old Style" panose="02050604050505020204" pitchFamily="18" charset="0"/>
                <a:ea typeface="Calibri" panose="020F0502020204030204" pitchFamily="34" charset="0"/>
                <a:cs typeface="Times New Roman" panose="02020603050405020304" pitchFamily="18" charset="0"/>
              </a:rPr>
              <a:t>MODULE 2:</a:t>
            </a:r>
            <a:r>
              <a:rPr lang="en-US" sz="1900" dirty="0">
                <a:latin typeface="Bookman Old Style" panose="02050604050505020204" pitchFamily="18" charset="0"/>
                <a:ea typeface="Calibri" panose="020F0502020204030204" pitchFamily="34" charset="0"/>
                <a:cs typeface="Times New Roman" panose="02020603050405020304" pitchFamily="18" charset="0"/>
              </a:rPr>
              <a:t> Twitter API registration</a:t>
            </a:r>
          </a:p>
          <a:p>
            <a:pPr algn="just">
              <a:lnSpc>
                <a:spcPct val="150000"/>
              </a:lnSpc>
              <a:spcBef>
                <a:spcPts val="600"/>
              </a:spcBef>
              <a:spcAft>
                <a:spcPts val="600"/>
              </a:spcAft>
            </a:pPr>
            <a:r>
              <a:rPr lang="en-US" sz="1900" dirty="0">
                <a:latin typeface="Bookman Old Style" panose="02050604050505020204" pitchFamily="18" charset="0"/>
                <a:ea typeface="Calibri" panose="020F0502020204030204" pitchFamily="34" charset="0"/>
                <a:cs typeface="Times New Roman" panose="02020603050405020304" pitchFamily="18" charset="0"/>
              </a:rPr>
              <a:t>	</a:t>
            </a:r>
            <a:r>
              <a:rPr lang="en-US" sz="1900" b="1" dirty="0">
                <a:latin typeface="Bookman Old Style" panose="02050604050505020204" pitchFamily="18" charset="0"/>
                <a:ea typeface="Calibri" panose="020F0502020204030204" pitchFamily="34" charset="0"/>
                <a:cs typeface="Times New Roman" panose="02020603050405020304" pitchFamily="18" charset="0"/>
              </a:rPr>
              <a:t>MODULE 3:</a:t>
            </a:r>
            <a:r>
              <a:rPr lang="en-US" sz="1900" dirty="0">
                <a:latin typeface="Bookman Old Style" panose="02050604050505020204" pitchFamily="18" charset="0"/>
                <a:ea typeface="Calibri" panose="020F0502020204030204" pitchFamily="34" charset="0"/>
                <a:cs typeface="Times New Roman" panose="02020603050405020304" pitchFamily="18" charset="0"/>
              </a:rPr>
              <a:t> Twitter Authentication</a:t>
            </a:r>
          </a:p>
          <a:p>
            <a:pPr algn="just">
              <a:lnSpc>
                <a:spcPct val="150000"/>
              </a:lnSpc>
              <a:spcBef>
                <a:spcPts val="600"/>
              </a:spcBef>
              <a:spcAft>
                <a:spcPts val="600"/>
              </a:spcAft>
            </a:pPr>
            <a:r>
              <a:rPr lang="en-US" sz="1900" dirty="0">
                <a:latin typeface="Bookman Old Style" panose="02050604050505020204" pitchFamily="18" charset="0"/>
                <a:ea typeface="Calibri" panose="020F0502020204030204" pitchFamily="34" charset="0"/>
                <a:cs typeface="Times New Roman" panose="02020603050405020304" pitchFamily="18" charset="0"/>
              </a:rPr>
              <a:t>	</a:t>
            </a:r>
            <a:r>
              <a:rPr lang="en-US" sz="1900" b="1" dirty="0">
                <a:latin typeface="Bookman Old Style" panose="02050604050505020204" pitchFamily="18" charset="0"/>
                <a:ea typeface="Calibri" panose="020F0502020204030204" pitchFamily="34" charset="0"/>
                <a:cs typeface="Times New Roman" panose="02020603050405020304" pitchFamily="18" charset="0"/>
              </a:rPr>
              <a:t>MODULE 4:</a:t>
            </a:r>
            <a:r>
              <a:rPr lang="en-US" sz="1900" dirty="0">
                <a:latin typeface="Bookman Old Style" panose="02050604050505020204" pitchFamily="18" charset="0"/>
                <a:ea typeface="Calibri" panose="020F0502020204030204" pitchFamily="34" charset="0"/>
                <a:cs typeface="Times New Roman" panose="02020603050405020304" pitchFamily="18" charset="0"/>
              </a:rPr>
              <a:t> Data Preprocessing</a:t>
            </a:r>
          </a:p>
          <a:p>
            <a:pPr algn="just">
              <a:lnSpc>
                <a:spcPct val="150000"/>
              </a:lnSpc>
              <a:spcBef>
                <a:spcPts val="600"/>
              </a:spcBef>
              <a:spcAft>
                <a:spcPts val="600"/>
              </a:spcAft>
            </a:pPr>
            <a:r>
              <a:rPr lang="en-US" sz="1900" dirty="0">
                <a:latin typeface="Bookman Old Style" panose="02050604050505020204" pitchFamily="18" charset="0"/>
                <a:ea typeface="Calibri" panose="020F0502020204030204" pitchFamily="34" charset="0"/>
                <a:cs typeface="Times New Roman" panose="02020603050405020304" pitchFamily="18" charset="0"/>
              </a:rPr>
              <a:t>	</a:t>
            </a:r>
            <a:r>
              <a:rPr lang="en-US" sz="1900" b="1" dirty="0">
                <a:latin typeface="Bookman Old Style" panose="02050604050505020204" pitchFamily="18" charset="0"/>
                <a:ea typeface="Calibri" panose="020F0502020204030204" pitchFamily="34" charset="0"/>
                <a:cs typeface="Times New Roman" panose="02020603050405020304" pitchFamily="18" charset="0"/>
              </a:rPr>
              <a:t>MODULE 5:</a:t>
            </a:r>
            <a:r>
              <a:rPr lang="en-US" sz="1900" dirty="0">
                <a:latin typeface="Bookman Old Style" panose="02050604050505020204" pitchFamily="18" charset="0"/>
                <a:ea typeface="Calibri" panose="020F0502020204030204" pitchFamily="34" charset="0"/>
                <a:cs typeface="Times New Roman" panose="02020603050405020304" pitchFamily="18" charset="0"/>
              </a:rPr>
              <a:t> Feature Extraction</a:t>
            </a:r>
          </a:p>
          <a:p>
            <a:pPr algn="just">
              <a:lnSpc>
                <a:spcPct val="150000"/>
              </a:lnSpc>
              <a:spcBef>
                <a:spcPts val="600"/>
              </a:spcBef>
              <a:spcAft>
                <a:spcPts val="600"/>
              </a:spcAft>
            </a:pPr>
            <a:r>
              <a:rPr lang="en-US" sz="1900" dirty="0">
                <a:latin typeface="Bookman Old Style" panose="02050604050505020204" pitchFamily="18" charset="0"/>
                <a:ea typeface="Calibri" panose="020F0502020204030204" pitchFamily="34" charset="0"/>
                <a:cs typeface="Times New Roman" panose="02020603050405020304" pitchFamily="18" charset="0"/>
              </a:rPr>
              <a:t>	</a:t>
            </a:r>
            <a:r>
              <a:rPr lang="en-US" sz="1900" b="1" dirty="0">
                <a:latin typeface="Bookman Old Style" panose="02050604050505020204" pitchFamily="18" charset="0"/>
                <a:ea typeface="Calibri" panose="020F0502020204030204" pitchFamily="34" charset="0"/>
                <a:cs typeface="Times New Roman" panose="02020603050405020304" pitchFamily="18" charset="0"/>
              </a:rPr>
              <a:t>MODULE 6:</a:t>
            </a:r>
            <a:r>
              <a:rPr lang="en-US" sz="1900" dirty="0">
                <a:latin typeface="Bookman Old Style" panose="02050604050505020204" pitchFamily="18" charset="0"/>
                <a:ea typeface="Calibri" panose="020F0502020204030204" pitchFamily="34" charset="0"/>
                <a:cs typeface="Times New Roman" panose="02020603050405020304" pitchFamily="18" charset="0"/>
              </a:rPr>
              <a:t> Classification Model</a:t>
            </a:r>
          </a:p>
          <a:p>
            <a:pPr algn="just">
              <a:lnSpc>
                <a:spcPct val="150000"/>
              </a:lnSpc>
              <a:spcBef>
                <a:spcPts val="600"/>
              </a:spcBef>
              <a:spcAft>
                <a:spcPts val="600"/>
              </a:spcAft>
            </a:pPr>
            <a:r>
              <a:rPr lang="en-US" sz="1900" dirty="0">
                <a:latin typeface="Bookman Old Style" panose="02050604050505020204" pitchFamily="18" charset="0"/>
                <a:ea typeface="Calibri" panose="020F0502020204030204" pitchFamily="34" charset="0"/>
                <a:cs typeface="Times New Roman" panose="02020603050405020304" pitchFamily="18" charset="0"/>
              </a:rPr>
              <a:t>	</a:t>
            </a:r>
            <a:r>
              <a:rPr lang="en-US" sz="1900" b="1" dirty="0">
                <a:latin typeface="Bookman Old Style" panose="02050604050505020204" pitchFamily="18" charset="0"/>
                <a:ea typeface="Calibri" panose="020F0502020204030204" pitchFamily="34" charset="0"/>
                <a:cs typeface="Times New Roman" panose="02020603050405020304" pitchFamily="18" charset="0"/>
              </a:rPr>
              <a:t>MODULE 7:</a:t>
            </a:r>
            <a:r>
              <a:rPr lang="en-US" sz="1900" dirty="0">
                <a:latin typeface="Bookman Old Style" panose="02050604050505020204" pitchFamily="18" charset="0"/>
                <a:ea typeface="Calibri" panose="020F0502020204030204" pitchFamily="34" charset="0"/>
                <a:cs typeface="Times New Roman" panose="02020603050405020304" pitchFamily="18" charset="0"/>
              </a:rPr>
              <a:t> Output</a:t>
            </a:r>
            <a:endParaRPr lang="en-US" sz="19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4517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377353" cy="755176"/>
          </a:xfrm>
        </p:spPr>
        <p:txBody>
          <a:bodyPr>
            <a:normAutofit fontScale="90000"/>
          </a:bodyPr>
          <a:lstStyle/>
          <a:p>
            <a:pPr algn="ctr"/>
            <a:r>
              <a:rPr lang="en-US" b="1" dirty="0">
                <a:ln w="22225">
                  <a:solidFill>
                    <a:schemeClr val="accent2"/>
                  </a:solidFill>
                  <a:prstDash val="solid"/>
                </a:ln>
                <a:solidFill>
                  <a:schemeClr val="accent2">
                    <a:lumMod val="40000"/>
                    <a:lumOff val="60000"/>
                  </a:schemeClr>
                </a:solidFill>
              </a:rPr>
              <a:t>MODULE 1: CREATING TWITTER ACCOUNT  </a:t>
            </a:r>
            <a:br>
              <a:rPr lang="en-US" b="1" dirty="0">
                <a:ln w="22225">
                  <a:solidFill>
                    <a:schemeClr val="accent2"/>
                  </a:solidFill>
                  <a:prstDash val="solid"/>
                </a:ln>
                <a:solidFill>
                  <a:schemeClr val="accent2">
                    <a:lumMod val="40000"/>
                    <a:lumOff val="60000"/>
                  </a:schemeClr>
                </a:solidFill>
              </a:rPr>
            </a:br>
            <a:endParaRPr lang="en-US" b="1" dirty="0">
              <a:ln w="22225">
                <a:solidFill>
                  <a:schemeClr val="accent2"/>
                </a:solidFill>
                <a:prstDash val="solid"/>
              </a:ln>
              <a:solidFill>
                <a:schemeClr val="accent2">
                  <a:lumMod val="40000"/>
                  <a:lumOff val="60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2621" y="2210830"/>
            <a:ext cx="4086795" cy="3780952"/>
          </a:xfrm>
          <a:prstGeom prst="rect">
            <a:avLst/>
          </a:prstGeom>
          <a:noFill/>
          <a:ln>
            <a:noFill/>
          </a:ln>
        </p:spPr>
      </p:pic>
    </p:spTree>
    <p:extLst>
      <p:ext uri="{BB962C8B-B14F-4D97-AF65-F5344CB8AC3E}">
        <p14:creationId xmlns:p14="http://schemas.microsoft.com/office/powerpoint/2010/main" val="2648176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350057" cy="973540"/>
          </a:xfrm>
        </p:spPr>
        <p:txBody>
          <a:bodyPr/>
          <a:lstStyle/>
          <a:p>
            <a:pPr algn="ctr"/>
            <a:r>
              <a:rPr lang="en-US" b="1" dirty="0">
                <a:ln w="22225">
                  <a:solidFill>
                    <a:schemeClr val="accent2"/>
                  </a:solidFill>
                  <a:prstDash val="solid"/>
                </a:ln>
                <a:solidFill>
                  <a:schemeClr val="accent2">
                    <a:lumMod val="40000"/>
                    <a:lumOff val="60000"/>
                  </a:schemeClr>
                </a:solidFill>
              </a:rPr>
              <a:t>TWITTER ACCOUNT VERIFICATION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3162" y="2487021"/>
            <a:ext cx="3885714" cy="3228571"/>
          </a:xfrm>
          <a:prstGeom prst="rect">
            <a:avLst/>
          </a:prstGeom>
          <a:noFill/>
          <a:ln>
            <a:noFill/>
          </a:ln>
        </p:spPr>
      </p:pic>
    </p:spTree>
    <p:extLst>
      <p:ext uri="{BB962C8B-B14F-4D97-AF65-F5344CB8AC3E}">
        <p14:creationId xmlns:p14="http://schemas.microsoft.com/office/powerpoint/2010/main" val="4137960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582069" cy="850710"/>
          </a:xfrm>
        </p:spPr>
        <p:txBody>
          <a:bodyPr/>
          <a:lstStyle/>
          <a:p>
            <a:pPr algn="ctr"/>
            <a:r>
              <a:rPr lang="en-US" b="1" dirty="0">
                <a:ln w="22225">
                  <a:solidFill>
                    <a:schemeClr val="accent2"/>
                  </a:solidFill>
                  <a:prstDash val="solid"/>
                </a:ln>
                <a:solidFill>
                  <a:schemeClr val="accent2">
                    <a:lumMod val="40000"/>
                    <a:lumOff val="60000"/>
                  </a:schemeClr>
                </a:solidFill>
              </a:rPr>
              <a:t>MODULE 2: TWITTER API REGISTRATION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3475" y="2213575"/>
            <a:ext cx="8596312" cy="2683642"/>
          </a:xfrm>
          <a:prstGeom prst="rect">
            <a:avLst/>
          </a:prstGeom>
          <a:noFill/>
          <a:ln>
            <a:noFill/>
          </a:ln>
        </p:spPr>
      </p:pic>
    </p:spTree>
    <p:extLst>
      <p:ext uri="{BB962C8B-B14F-4D97-AF65-F5344CB8AC3E}">
        <p14:creationId xmlns:p14="http://schemas.microsoft.com/office/powerpoint/2010/main" val="1711297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077102" cy="864358"/>
          </a:xfrm>
        </p:spPr>
        <p:txBody>
          <a:bodyPr/>
          <a:lstStyle/>
          <a:p>
            <a:pPr algn="ctr"/>
            <a:r>
              <a:rPr lang="en-US" b="1" dirty="0">
                <a:ln w="22225">
                  <a:solidFill>
                    <a:schemeClr val="accent2"/>
                  </a:solidFill>
                  <a:prstDash val="solid"/>
                </a:ln>
                <a:solidFill>
                  <a:schemeClr val="accent2">
                    <a:lumMod val="40000"/>
                    <a:lumOff val="60000"/>
                  </a:schemeClr>
                </a:solidFill>
              </a:rPr>
              <a:t>APPLICATION CREATION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6220" y="2174236"/>
            <a:ext cx="6099598" cy="3881437"/>
          </a:xfrm>
          <a:prstGeom prst="rect">
            <a:avLst/>
          </a:prstGeom>
          <a:noFill/>
          <a:ln>
            <a:noFill/>
          </a:ln>
        </p:spPr>
      </p:pic>
    </p:spTree>
    <p:extLst>
      <p:ext uri="{BB962C8B-B14F-4D97-AF65-F5344CB8AC3E}">
        <p14:creationId xmlns:p14="http://schemas.microsoft.com/office/powerpoint/2010/main" val="3531300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585782" cy="1273791"/>
          </a:xfrm>
        </p:spPr>
        <p:txBody>
          <a:bodyPr>
            <a:normAutofit/>
          </a:bodyPr>
          <a:lstStyle/>
          <a:p>
            <a:pPr algn="ctr"/>
            <a:r>
              <a:rPr lang="en-US" sz="3200" b="1" dirty="0">
                <a:ln w="22225">
                  <a:solidFill>
                    <a:schemeClr val="accent2"/>
                  </a:solidFill>
                  <a:prstDash val="solid"/>
                </a:ln>
                <a:solidFill>
                  <a:schemeClr val="accent2">
                    <a:lumMod val="40000"/>
                    <a:lumOff val="60000"/>
                  </a:schemeClr>
                </a:solidFill>
              </a:rPr>
              <a:t>GENERATION OF CONSUMER AND </a:t>
            </a:r>
            <a:br>
              <a:rPr lang="en-US" sz="3200" b="1" dirty="0">
                <a:ln w="22225">
                  <a:solidFill>
                    <a:schemeClr val="accent2"/>
                  </a:solidFill>
                  <a:prstDash val="solid"/>
                </a:ln>
                <a:solidFill>
                  <a:schemeClr val="accent2">
                    <a:lumMod val="40000"/>
                    <a:lumOff val="60000"/>
                  </a:schemeClr>
                </a:solidFill>
              </a:rPr>
            </a:br>
            <a:r>
              <a:rPr lang="en-US" sz="3200" b="1" dirty="0">
                <a:ln w="22225">
                  <a:solidFill>
                    <a:schemeClr val="accent2"/>
                  </a:solidFill>
                  <a:prstDash val="solid"/>
                </a:ln>
                <a:solidFill>
                  <a:schemeClr val="accent2">
                    <a:lumMod val="40000"/>
                    <a:lumOff val="60000"/>
                  </a:schemeClr>
                </a:solidFill>
              </a:rPr>
              <a:t>CONSUMER SECRET KEYS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2309" y="2160588"/>
            <a:ext cx="7847419" cy="3881437"/>
          </a:xfrm>
          <a:prstGeom prst="rect">
            <a:avLst/>
          </a:prstGeom>
          <a:noFill/>
          <a:ln>
            <a:noFill/>
          </a:ln>
        </p:spPr>
      </p:pic>
    </p:spTree>
    <p:extLst>
      <p:ext uri="{BB962C8B-B14F-4D97-AF65-F5344CB8AC3E}">
        <p14:creationId xmlns:p14="http://schemas.microsoft.com/office/powerpoint/2010/main" val="2031010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52" y="500418"/>
            <a:ext cx="9981567" cy="1041779"/>
          </a:xfrm>
        </p:spPr>
        <p:txBody>
          <a:bodyPr>
            <a:normAutofit fontScale="90000"/>
          </a:bodyPr>
          <a:lstStyle/>
          <a:p>
            <a:pPr algn="ctr"/>
            <a:r>
              <a:rPr lang="en-US" b="1" dirty="0">
                <a:ln w="22225">
                  <a:solidFill>
                    <a:schemeClr val="accent2"/>
                  </a:solidFill>
                  <a:prstDash val="solid"/>
                </a:ln>
                <a:solidFill>
                  <a:schemeClr val="accent2">
                    <a:lumMod val="40000"/>
                    <a:lumOff val="60000"/>
                  </a:schemeClr>
                </a:solidFill>
              </a:rPr>
              <a:t>GENERATION OF ACCESS AND ACCESS TOKEN </a:t>
            </a:r>
            <a:br>
              <a:rPr lang="en-US" b="1" dirty="0">
                <a:ln w="22225">
                  <a:solidFill>
                    <a:schemeClr val="accent2"/>
                  </a:solidFill>
                  <a:prstDash val="solid"/>
                </a:ln>
                <a:solidFill>
                  <a:schemeClr val="accent2">
                    <a:lumMod val="40000"/>
                    <a:lumOff val="60000"/>
                  </a:schemeClr>
                </a:solidFill>
              </a:rPr>
            </a:br>
            <a:r>
              <a:rPr lang="en-US" b="1" dirty="0">
                <a:ln w="22225">
                  <a:solidFill>
                    <a:schemeClr val="accent2"/>
                  </a:solidFill>
                  <a:prstDash val="solid"/>
                </a:ln>
                <a:solidFill>
                  <a:schemeClr val="accent2">
                    <a:lumMod val="40000"/>
                    <a:lumOff val="60000"/>
                  </a:schemeClr>
                </a:solidFill>
              </a:rPr>
              <a:t>SECRET KEYS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1407" y="2160588"/>
            <a:ext cx="7829223" cy="3881437"/>
          </a:xfrm>
          <a:prstGeom prst="rect">
            <a:avLst/>
          </a:prstGeom>
          <a:noFill/>
          <a:ln>
            <a:noFill/>
          </a:ln>
        </p:spPr>
      </p:pic>
    </p:spTree>
    <p:extLst>
      <p:ext uri="{BB962C8B-B14F-4D97-AF65-F5344CB8AC3E}">
        <p14:creationId xmlns:p14="http://schemas.microsoft.com/office/powerpoint/2010/main" val="4102943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967920" cy="837063"/>
          </a:xfrm>
        </p:spPr>
        <p:txBody>
          <a:bodyPr>
            <a:normAutofit fontScale="90000"/>
          </a:bodyPr>
          <a:lstStyle/>
          <a:p>
            <a:pPr algn="ctr"/>
            <a:r>
              <a:rPr lang="en-US" b="1" dirty="0">
                <a:ln w="22225">
                  <a:solidFill>
                    <a:schemeClr val="accent2"/>
                  </a:solidFill>
                  <a:prstDash val="solid"/>
                </a:ln>
                <a:solidFill>
                  <a:schemeClr val="accent2">
                    <a:lumMod val="40000"/>
                    <a:lumOff val="60000"/>
                  </a:schemeClr>
                </a:solidFill>
              </a:rPr>
              <a:t>MODULE 3: TWITTER AUTHENTICATION</a:t>
            </a:r>
            <a:br>
              <a:rPr lang="en-US" b="1" dirty="0">
                <a:ln w="22225">
                  <a:solidFill>
                    <a:schemeClr val="accent2"/>
                  </a:solidFill>
                  <a:prstDash val="solid"/>
                </a:ln>
                <a:solidFill>
                  <a:schemeClr val="accent2">
                    <a:lumMod val="40000"/>
                    <a:lumOff val="60000"/>
                  </a:schemeClr>
                </a:solidFill>
              </a:rPr>
            </a:br>
            <a:endParaRPr lang="en-US"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527208" y="1930400"/>
            <a:ext cx="10909616" cy="3880773"/>
          </a:xfrm>
        </p:spPr>
        <p:txBody>
          <a:bodyPr>
            <a:normAutofit/>
          </a:bodyPr>
          <a:lstStyle/>
          <a:p>
            <a:pPr algn="just"/>
            <a:r>
              <a:rPr lang="en-US" sz="1900" dirty="0">
                <a:latin typeface="Bookman Old Style" panose="02050604050505020204" pitchFamily="18" charset="0"/>
              </a:rPr>
              <a:t>For connecting the Developer and Twitter Streaming API, TOKENS and SECRET KEYS generated in MODULE 2 is copied and pasted in R code.  </a:t>
            </a:r>
          </a:p>
          <a:p>
            <a:pPr algn="just"/>
            <a:r>
              <a:rPr lang="en-US" sz="1900" dirty="0">
                <a:latin typeface="Bookman Old Style" panose="02050604050505020204" pitchFamily="18" charset="0"/>
              </a:rPr>
              <a:t>By making “</a:t>
            </a:r>
            <a:r>
              <a:rPr lang="en-US" sz="1900" dirty="0" err="1">
                <a:latin typeface="Bookman Old Style" panose="02050604050505020204" pitchFamily="18" charset="0"/>
              </a:rPr>
              <a:t>setup_twitter_auth</a:t>
            </a:r>
            <a:r>
              <a:rPr lang="en-US" sz="1900" dirty="0">
                <a:latin typeface="Bookman Old Style" panose="02050604050505020204" pitchFamily="18" charset="0"/>
              </a:rPr>
              <a:t>” with the above generated keys as parameters, function call is done.  For extracting the tweets, the function call namely </a:t>
            </a:r>
            <a:r>
              <a:rPr lang="en-US" sz="1900" dirty="0" err="1">
                <a:latin typeface="Bookman Old Style" panose="02050604050505020204" pitchFamily="18" charset="0"/>
              </a:rPr>
              <a:t>searchTwitter</a:t>
            </a:r>
            <a:r>
              <a:rPr lang="en-US" sz="1900" dirty="0">
                <a:latin typeface="Bookman Old Style" panose="02050604050505020204" pitchFamily="18" charset="0"/>
              </a:rPr>
              <a:t> (</a:t>
            </a:r>
            <a:r>
              <a:rPr lang="en-US" sz="1900" dirty="0" err="1">
                <a:latin typeface="Bookman Old Style" panose="02050604050505020204" pitchFamily="18" charset="0"/>
              </a:rPr>
              <a:t>searchString</a:t>
            </a:r>
            <a:r>
              <a:rPr lang="en-US" sz="1900" dirty="0">
                <a:latin typeface="Bookman Old Style" panose="02050604050505020204" pitchFamily="18" charset="0"/>
              </a:rPr>
              <a:t>, n=no. of tweets, </a:t>
            </a:r>
            <a:r>
              <a:rPr lang="en-US" sz="1900" dirty="0" err="1">
                <a:latin typeface="Bookman Old Style" panose="02050604050505020204" pitchFamily="18" charset="0"/>
              </a:rPr>
              <a:t>lang</a:t>
            </a:r>
            <a:r>
              <a:rPr lang="en-US" sz="1900" dirty="0">
                <a:latin typeface="Bookman Old Style" panose="02050604050505020204" pitchFamily="18" charset="0"/>
              </a:rPr>
              <a:t>=language in which tweets must be) can be used.</a:t>
            </a:r>
          </a:p>
          <a:p>
            <a:pPr algn="just"/>
            <a:endParaRPr lang="en-US" sz="1900" dirty="0">
              <a:latin typeface="Bookman Old Style" panose="02050604050505020204" pitchFamily="18" charset="0"/>
            </a:endParaRPr>
          </a:p>
          <a:p>
            <a:pPr marL="0" indent="0" algn="just">
              <a:buNone/>
            </a:pPr>
            <a:endParaRPr lang="en-US" sz="1900" b="1" dirty="0">
              <a:latin typeface="Bookman Old Style" panose="02050604050505020204" pitchFamily="18" charset="0"/>
            </a:endParaRPr>
          </a:p>
          <a:p>
            <a:pPr marL="0" indent="0" algn="just">
              <a:buNone/>
            </a:pPr>
            <a:endParaRPr lang="en-US" sz="1900" dirty="0">
              <a:latin typeface="Bookman Old Style" panose="02050604050505020204" pitchFamily="18" charset="0"/>
            </a:endParaRPr>
          </a:p>
          <a:p>
            <a:pPr algn="just"/>
            <a:r>
              <a:rPr lang="en-US" sz="1900" dirty="0">
                <a:latin typeface="Bookman Old Style" panose="02050604050505020204" pitchFamily="18" charset="0"/>
              </a:rPr>
              <a:t>This module is similar to preprocessing that is already being carried out in training and testing.</a:t>
            </a:r>
          </a:p>
          <a:p>
            <a:pPr algn="just"/>
            <a:endParaRPr lang="en-US" sz="1900" dirty="0">
              <a:latin typeface="Bookman Old Style" panose="02050604050505020204" pitchFamily="18" charset="0"/>
            </a:endParaRPr>
          </a:p>
          <a:p>
            <a:pPr algn="just"/>
            <a:endParaRPr lang="en-US" sz="1900" dirty="0"/>
          </a:p>
        </p:txBody>
      </p:sp>
      <p:sp>
        <p:nvSpPr>
          <p:cNvPr id="4" name="Title 1"/>
          <p:cNvSpPr txBox="1">
            <a:spLocks/>
          </p:cNvSpPr>
          <p:nvPr/>
        </p:nvSpPr>
        <p:spPr>
          <a:xfrm>
            <a:off x="870677" y="3870786"/>
            <a:ext cx="9967920" cy="837063"/>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ln w="22225">
                  <a:solidFill>
                    <a:schemeClr val="accent2"/>
                  </a:solidFill>
                  <a:prstDash val="solid"/>
                </a:ln>
                <a:solidFill>
                  <a:schemeClr val="accent2">
                    <a:lumMod val="40000"/>
                    <a:lumOff val="60000"/>
                  </a:schemeClr>
                </a:solidFill>
              </a:rPr>
              <a:t>MODULE 4: DATA PREPROCESSING</a:t>
            </a:r>
          </a:p>
        </p:txBody>
      </p:sp>
    </p:spTree>
    <p:extLst>
      <p:ext uri="{BB962C8B-B14F-4D97-AF65-F5344CB8AC3E}">
        <p14:creationId xmlns:p14="http://schemas.microsoft.com/office/powerpoint/2010/main" val="191715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746" y="500418"/>
            <a:ext cx="8596668" cy="768824"/>
          </a:xfrm>
        </p:spPr>
        <p:txBody>
          <a:bodyPr/>
          <a:lstStyle/>
          <a:p>
            <a:pPr algn="ctr"/>
            <a:r>
              <a:rPr lang="en-US" b="1" dirty="0">
                <a:ln w="22225">
                  <a:solidFill>
                    <a:schemeClr val="accent2"/>
                  </a:solidFill>
                  <a:prstDash val="solid"/>
                </a:ln>
                <a:solidFill>
                  <a:schemeClr val="accent2">
                    <a:lumMod val="40000"/>
                    <a:lumOff val="60000"/>
                  </a:schemeClr>
                </a:solidFill>
              </a:rPr>
              <a:t>TWITTER SENTIMENT ANALYSIS</a:t>
            </a:r>
          </a:p>
        </p:txBody>
      </p:sp>
      <p:sp>
        <p:nvSpPr>
          <p:cNvPr id="3" name="Content Placeholder 2"/>
          <p:cNvSpPr>
            <a:spLocks noGrp="1"/>
          </p:cNvSpPr>
          <p:nvPr>
            <p:ph idx="1"/>
          </p:nvPr>
        </p:nvSpPr>
        <p:spPr>
          <a:xfrm>
            <a:off x="677334" y="1583140"/>
            <a:ext cx="10077102" cy="4981433"/>
          </a:xfrm>
        </p:spPr>
        <p:txBody>
          <a:bodyPr>
            <a:normAutofit/>
          </a:bodyPr>
          <a:lstStyle/>
          <a:p>
            <a:pPr algn="just"/>
            <a:r>
              <a:rPr lang="en-US" sz="2000" dirty="0">
                <a:latin typeface="Bookman Old Style" panose="02050604050505020204" pitchFamily="18" charset="0"/>
              </a:rPr>
              <a:t>Microblogging is a mode through which the users of social media connect with each other in order to communicate the essential information among them in the form of shorter sentences namely instant messages.</a:t>
            </a:r>
          </a:p>
          <a:p>
            <a:pPr algn="just"/>
            <a:r>
              <a:rPr lang="en-US" sz="2000" dirty="0">
                <a:latin typeface="Bookman Old Style" panose="02050604050505020204" pitchFamily="18" charset="0"/>
              </a:rPr>
              <a:t> Twitter is one such well known example of microblogging for sharing information with other people through instant messages called “tweets”.  </a:t>
            </a:r>
          </a:p>
          <a:p>
            <a:pPr algn="just"/>
            <a:r>
              <a:rPr lang="en-US" sz="2000" dirty="0">
                <a:latin typeface="Bookman Old Style" panose="02050604050505020204" pitchFamily="18" charset="0"/>
              </a:rPr>
              <a:t>More specifically, twitter is an online news and social networking service that enable users to send and read short 140-character messages called “tweets”. </a:t>
            </a:r>
          </a:p>
          <a:p>
            <a:pPr algn="just"/>
            <a:r>
              <a:rPr lang="en-US" sz="2000" dirty="0">
                <a:latin typeface="Bookman Old Style" panose="02050604050505020204" pitchFamily="18" charset="0"/>
              </a:rPr>
              <a:t>Recently, applying the sentiment analysis on twitter in the name of the twitter sentiment analysis is getting focused. </a:t>
            </a:r>
          </a:p>
          <a:p>
            <a:pPr algn="just"/>
            <a:r>
              <a:rPr lang="en-US" sz="2000" dirty="0">
                <a:latin typeface="Bookman Old Style" panose="02050604050505020204" pitchFamily="18" charset="0"/>
              </a:rPr>
              <a:t>It is also known as Opinion extraction or Opinion mining or Sentiment mining or Subjectivity analysis.</a:t>
            </a:r>
          </a:p>
        </p:txBody>
      </p:sp>
    </p:spTree>
    <p:extLst>
      <p:ext uri="{BB962C8B-B14F-4D97-AF65-F5344CB8AC3E}">
        <p14:creationId xmlns:p14="http://schemas.microsoft.com/office/powerpoint/2010/main" val="358486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61666"/>
            <a:ext cx="9435657" cy="645994"/>
          </a:xfrm>
        </p:spPr>
        <p:txBody>
          <a:bodyPr/>
          <a:lstStyle/>
          <a:p>
            <a:pPr algn="ctr"/>
            <a:r>
              <a:rPr lang="en-US" b="1" dirty="0">
                <a:ln w="22225">
                  <a:solidFill>
                    <a:schemeClr val="accent2"/>
                  </a:solidFill>
                  <a:prstDash val="solid"/>
                </a:ln>
                <a:solidFill>
                  <a:schemeClr val="accent2">
                    <a:lumMod val="40000"/>
                    <a:lumOff val="60000"/>
                  </a:schemeClr>
                </a:solidFill>
              </a:rPr>
              <a:t>MODULE 5: FEATURE EXTRACTION</a:t>
            </a:r>
          </a:p>
        </p:txBody>
      </p:sp>
      <p:sp>
        <p:nvSpPr>
          <p:cNvPr id="3" name="Content Placeholder 2"/>
          <p:cNvSpPr>
            <a:spLocks noGrp="1"/>
          </p:cNvSpPr>
          <p:nvPr>
            <p:ph idx="1"/>
          </p:nvPr>
        </p:nvSpPr>
        <p:spPr>
          <a:xfrm>
            <a:off x="499912" y="1255594"/>
            <a:ext cx="11141628" cy="5404513"/>
          </a:xfrm>
        </p:spPr>
        <p:txBody>
          <a:bodyPr>
            <a:normAutofit/>
          </a:bodyPr>
          <a:lstStyle/>
          <a:p>
            <a:pPr algn="just"/>
            <a:r>
              <a:rPr lang="en-US" sz="1900" dirty="0">
                <a:latin typeface="Bookman Old Style" panose="02050604050505020204" pitchFamily="18" charset="0"/>
              </a:rPr>
              <a:t>This module is similar to feature extraction that is done in training and testing phase.</a:t>
            </a:r>
          </a:p>
          <a:p>
            <a:pPr algn="just"/>
            <a:endParaRPr lang="en-US" sz="2100" dirty="0">
              <a:latin typeface="Bookman Old Style" panose="02050604050505020204" pitchFamily="18" charset="0"/>
            </a:endParaRPr>
          </a:p>
          <a:p>
            <a:pPr marL="0" indent="0" algn="just">
              <a:buNone/>
            </a:pPr>
            <a:endParaRPr lang="en-US" sz="2100" dirty="0">
              <a:latin typeface="Bookman Old Style" panose="02050604050505020204" pitchFamily="18" charset="0"/>
            </a:endParaRPr>
          </a:p>
          <a:p>
            <a:pPr algn="just"/>
            <a:endParaRPr lang="en-US" sz="2100" dirty="0">
              <a:latin typeface="Bookman Old Style" panose="02050604050505020204" pitchFamily="18" charset="0"/>
            </a:endParaRPr>
          </a:p>
          <a:p>
            <a:pPr algn="just"/>
            <a:r>
              <a:rPr lang="en-US" sz="1900" dirty="0">
                <a:latin typeface="Bookman Old Style" panose="02050604050505020204" pitchFamily="18" charset="0"/>
              </a:rPr>
              <a:t>Based on the knowledge that is being acquired by the machine during training phase, deployment is carried out.  </a:t>
            </a:r>
          </a:p>
          <a:p>
            <a:pPr algn="just"/>
            <a:r>
              <a:rPr lang="en-US" sz="1900" dirty="0">
                <a:latin typeface="Bookman Old Style" panose="02050604050505020204" pitchFamily="18" charset="0"/>
              </a:rPr>
              <a:t>Through MLA namely SM and NB as the classified models, the final sentiment of the tweet in real time could be obtained.</a:t>
            </a:r>
          </a:p>
          <a:p>
            <a:pPr marL="0" indent="0" algn="just">
              <a:buNone/>
            </a:pPr>
            <a:endParaRPr lang="en-US" sz="2100" dirty="0">
              <a:latin typeface="Bookman Old Style" panose="02050604050505020204" pitchFamily="18" charset="0"/>
            </a:endParaRPr>
          </a:p>
          <a:p>
            <a:pPr algn="just"/>
            <a:endParaRPr lang="en-US" sz="2100" dirty="0">
              <a:latin typeface="Bookman Old Style" panose="02050604050505020204" pitchFamily="18" charset="0"/>
            </a:endParaRPr>
          </a:p>
          <a:p>
            <a:pPr algn="just"/>
            <a:r>
              <a:rPr lang="en-US" sz="1900" dirty="0">
                <a:latin typeface="Bookman Old Style" panose="02050604050505020204" pitchFamily="18" charset="0"/>
              </a:rPr>
              <a:t>Thereby by implementing the classification model into the real time tweets (deployment stage), prediction of sentiment that lies within the selected domain is easily done.  </a:t>
            </a:r>
          </a:p>
          <a:p>
            <a:pPr algn="just"/>
            <a:endParaRPr lang="en-US" dirty="0"/>
          </a:p>
        </p:txBody>
      </p:sp>
      <p:sp>
        <p:nvSpPr>
          <p:cNvPr id="5" name="Title 1"/>
          <p:cNvSpPr txBox="1">
            <a:spLocks/>
          </p:cNvSpPr>
          <p:nvPr/>
        </p:nvSpPr>
        <p:spPr>
          <a:xfrm>
            <a:off x="897971" y="2154072"/>
            <a:ext cx="9597157" cy="6459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ln w="22225">
                  <a:solidFill>
                    <a:schemeClr val="accent2"/>
                  </a:solidFill>
                  <a:prstDash val="solid"/>
                </a:ln>
                <a:solidFill>
                  <a:schemeClr val="accent2">
                    <a:lumMod val="40000"/>
                    <a:lumOff val="60000"/>
                  </a:schemeClr>
                </a:solidFill>
              </a:rPr>
              <a:t>MODULE 6: CLASSIFICATION MODEL</a:t>
            </a:r>
          </a:p>
        </p:txBody>
      </p:sp>
      <p:sp>
        <p:nvSpPr>
          <p:cNvPr id="6" name="Title 1"/>
          <p:cNvSpPr txBox="1">
            <a:spLocks/>
          </p:cNvSpPr>
          <p:nvPr/>
        </p:nvSpPr>
        <p:spPr>
          <a:xfrm>
            <a:off x="978720" y="4351361"/>
            <a:ext cx="9435657" cy="6459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ln w="22225">
                  <a:solidFill>
                    <a:schemeClr val="accent2"/>
                  </a:solidFill>
                  <a:prstDash val="solid"/>
                </a:ln>
                <a:solidFill>
                  <a:schemeClr val="accent2">
                    <a:lumMod val="40000"/>
                    <a:lumOff val="60000"/>
                  </a:schemeClr>
                </a:solidFill>
              </a:rPr>
              <a:t>MODULE 7: OUTPUT</a:t>
            </a:r>
          </a:p>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120518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1111"/>
            <a:ext cx="10254523" cy="796119"/>
          </a:xfrm>
        </p:spPr>
        <p:txBody>
          <a:bodyPr/>
          <a:lstStyle/>
          <a:p>
            <a:pPr algn="ctr"/>
            <a:r>
              <a:rPr lang="en-US" b="1" dirty="0">
                <a:ln w="22225">
                  <a:solidFill>
                    <a:schemeClr val="accent2"/>
                  </a:solidFill>
                  <a:prstDash val="solid"/>
                </a:ln>
                <a:solidFill>
                  <a:schemeClr val="accent2">
                    <a:lumMod val="40000"/>
                    <a:lumOff val="60000"/>
                  </a:schemeClr>
                </a:solidFill>
              </a:rPr>
              <a:t>RESULTS AND DISCUSSION</a:t>
            </a:r>
          </a:p>
        </p:txBody>
      </p:sp>
      <p:pic>
        <p:nvPicPr>
          <p:cNvPr id="5" name="Content Placeholder 4" descr="E:\siva\naive bayes\naiveBayes.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423" y="2265527"/>
            <a:ext cx="9171295" cy="3862317"/>
          </a:xfrm>
          <a:prstGeom prst="rect">
            <a:avLst/>
          </a:prstGeom>
          <a:noFill/>
          <a:ln>
            <a:noFill/>
          </a:ln>
        </p:spPr>
      </p:pic>
      <p:sp>
        <p:nvSpPr>
          <p:cNvPr id="7" name="Rectangle 6"/>
          <p:cNvSpPr/>
          <p:nvPr/>
        </p:nvSpPr>
        <p:spPr>
          <a:xfrm>
            <a:off x="677334" y="1037230"/>
            <a:ext cx="10527478" cy="923330"/>
          </a:xfrm>
          <a:prstGeom prst="rect">
            <a:avLst/>
          </a:prstGeom>
        </p:spPr>
        <p:txBody>
          <a:bodyPr wrap="square">
            <a:spAutoFit/>
          </a:bodyPr>
          <a:lstStyle/>
          <a:p>
            <a:r>
              <a:rPr lang="en-US" b="1" dirty="0">
                <a:latin typeface="Bookman Old Style" panose="02050604050505020204" pitchFamily="18" charset="0"/>
              </a:rPr>
              <a:t>NAÏVE BAYES AND ITS PERFORMANCE METRICS:</a:t>
            </a:r>
          </a:p>
          <a:p>
            <a:endParaRPr lang="en-US" dirty="0">
              <a:latin typeface="Bookman Old Style" panose="02050604050505020204" pitchFamily="18" charset="0"/>
            </a:endParaRPr>
          </a:p>
          <a:p>
            <a:r>
              <a:rPr lang="en-US" dirty="0">
                <a:latin typeface="Bookman Old Style" panose="02050604050505020204" pitchFamily="18" charset="0"/>
              </a:rPr>
              <a:t>Under Naïve Bayes, the project considered all 1048588 tweets together in the scales of 100.</a:t>
            </a:r>
            <a:endParaRPr lang="en-US" dirty="0"/>
          </a:p>
        </p:txBody>
      </p:sp>
    </p:spTree>
    <p:extLst>
      <p:ext uri="{BB962C8B-B14F-4D97-AF65-F5344CB8AC3E}">
        <p14:creationId xmlns:p14="http://schemas.microsoft.com/office/powerpoint/2010/main" val="3267676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64025"/>
            <a:ext cx="11059741" cy="5577338"/>
          </a:xfrm>
        </p:spPr>
        <p:txBody>
          <a:bodyPr/>
          <a:lstStyle/>
          <a:p>
            <a:pPr marL="0" indent="0">
              <a:buNone/>
            </a:pPr>
            <a:r>
              <a:rPr lang="en-US" sz="1900" b="1" dirty="0">
                <a:latin typeface="Bookman Old Style" panose="02050604050505020204" pitchFamily="18" charset="0"/>
              </a:rPr>
              <a:t>SVM – LINEAR KERNEL AND ITS PERFORMANCE METRICS:</a:t>
            </a:r>
            <a:endParaRPr lang="en-US" sz="1900" dirty="0">
              <a:latin typeface="Bookman Old Style" panose="02050604050505020204" pitchFamily="18" charset="0"/>
            </a:endParaRPr>
          </a:p>
          <a:p>
            <a:endParaRPr lang="en-US" dirty="0"/>
          </a:p>
        </p:txBody>
      </p:sp>
      <p:pic>
        <p:nvPicPr>
          <p:cNvPr id="4" name="Picture 3" descr="E:\siva\svm\linear\svm-linear.jpg"/>
          <p:cNvPicPr/>
          <p:nvPr/>
        </p:nvPicPr>
        <p:blipFill>
          <a:blip r:embed="rId2">
            <a:extLst>
              <a:ext uri="{28A0092B-C50C-407E-A947-70E740481C1C}">
                <a14:useLocalDpi xmlns:a14="http://schemas.microsoft.com/office/drawing/2010/main" val="0"/>
              </a:ext>
            </a:extLst>
          </a:blip>
          <a:srcRect/>
          <a:stretch>
            <a:fillRect/>
          </a:stretch>
        </p:blipFill>
        <p:spPr bwMode="auto">
          <a:xfrm>
            <a:off x="1624084" y="1433015"/>
            <a:ext cx="8420668" cy="4353636"/>
          </a:xfrm>
          <a:prstGeom prst="rect">
            <a:avLst/>
          </a:prstGeom>
          <a:noFill/>
          <a:ln>
            <a:noFill/>
          </a:ln>
        </p:spPr>
      </p:pic>
    </p:spTree>
    <p:extLst>
      <p:ext uri="{BB962C8B-B14F-4D97-AF65-F5344CB8AC3E}">
        <p14:creationId xmlns:p14="http://schemas.microsoft.com/office/powerpoint/2010/main" val="422625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siva\svm\polynomial\svm_polynomial.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8299" y="1897039"/>
            <a:ext cx="9662614" cy="4053385"/>
          </a:xfrm>
          <a:prstGeom prst="rect">
            <a:avLst/>
          </a:prstGeom>
          <a:noFill/>
          <a:ln>
            <a:noFill/>
          </a:ln>
        </p:spPr>
      </p:pic>
      <p:sp>
        <p:nvSpPr>
          <p:cNvPr id="5" name="Rectangle 4"/>
          <p:cNvSpPr/>
          <p:nvPr/>
        </p:nvSpPr>
        <p:spPr>
          <a:xfrm>
            <a:off x="727880" y="621942"/>
            <a:ext cx="8880143" cy="369332"/>
          </a:xfrm>
          <a:prstGeom prst="rect">
            <a:avLst/>
          </a:prstGeom>
        </p:spPr>
        <p:txBody>
          <a:bodyPr wrap="square">
            <a:spAutoFit/>
          </a:bodyPr>
          <a:lstStyle/>
          <a:p>
            <a:r>
              <a:rPr lang="en-US" b="1" dirty="0">
                <a:latin typeface="Bookman Old Style" panose="02050604050505020204" pitchFamily="18" charset="0"/>
              </a:rPr>
              <a:t>SVM – POLYNOMIAL KERNEL AND ITS PERFORMANCE METRICS:</a:t>
            </a:r>
            <a:endParaRPr lang="en-US" dirty="0">
              <a:latin typeface="Bookman Old Style" panose="02050604050505020204" pitchFamily="18" charset="0"/>
            </a:endParaRPr>
          </a:p>
        </p:txBody>
      </p:sp>
    </p:spTree>
    <p:extLst>
      <p:ext uri="{BB962C8B-B14F-4D97-AF65-F5344CB8AC3E}">
        <p14:creationId xmlns:p14="http://schemas.microsoft.com/office/powerpoint/2010/main" val="271360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333" y="608295"/>
            <a:ext cx="9217293" cy="369332"/>
          </a:xfrm>
          <a:prstGeom prst="rect">
            <a:avLst/>
          </a:prstGeom>
        </p:spPr>
        <p:txBody>
          <a:bodyPr wrap="square">
            <a:spAutoFit/>
          </a:bodyPr>
          <a:lstStyle/>
          <a:p>
            <a:r>
              <a:rPr lang="en-US" b="1" dirty="0">
                <a:latin typeface="Bookman Old Style" panose="02050604050505020204" pitchFamily="18" charset="0"/>
              </a:rPr>
              <a:t>SVM – RADIAL KERNEL AND ITS PERFORMANCE METRICS:</a:t>
            </a:r>
            <a:endParaRPr lang="en-US" dirty="0">
              <a:latin typeface="Bookman Old Style" panose="02050604050505020204" pitchFamily="18" charset="0"/>
            </a:endParaRPr>
          </a:p>
        </p:txBody>
      </p:sp>
      <p:pic>
        <p:nvPicPr>
          <p:cNvPr id="5" name="Content Placeholder 4" descr="E:\siva\svm\radial\svm_radial.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8968" y="1651379"/>
            <a:ext cx="7985657" cy="4069177"/>
          </a:xfrm>
          <a:prstGeom prst="rect">
            <a:avLst/>
          </a:prstGeom>
          <a:noFill/>
          <a:ln>
            <a:noFill/>
          </a:ln>
        </p:spPr>
      </p:pic>
    </p:spTree>
    <p:extLst>
      <p:ext uri="{BB962C8B-B14F-4D97-AF65-F5344CB8AC3E}">
        <p14:creationId xmlns:p14="http://schemas.microsoft.com/office/powerpoint/2010/main" val="2867004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333" y="608295"/>
            <a:ext cx="9217293" cy="369332"/>
          </a:xfrm>
          <a:prstGeom prst="rect">
            <a:avLst/>
          </a:prstGeom>
        </p:spPr>
        <p:txBody>
          <a:bodyPr wrap="square">
            <a:spAutoFit/>
          </a:bodyPr>
          <a:lstStyle/>
          <a:p>
            <a:r>
              <a:rPr lang="en-US" b="1" dirty="0">
                <a:latin typeface="Bookman Old Style" panose="02050604050505020204" pitchFamily="18" charset="0"/>
              </a:rPr>
              <a:t>SVM – SIGMOID KERNEL AND ITS PERFORMANCE METRICS:</a:t>
            </a:r>
            <a:endParaRPr lang="en-US" dirty="0">
              <a:latin typeface="Bookman Old Style" panose="02050604050505020204" pitchFamily="18" charset="0"/>
            </a:endParaRPr>
          </a:p>
        </p:txBody>
      </p:sp>
      <p:pic>
        <p:nvPicPr>
          <p:cNvPr id="5" name="Content Placeholder 4" descr="E:\siva\svm\sigmoid\svm_sigmoid.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1695" y="1542197"/>
            <a:ext cx="8952931" cy="4258102"/>
          </a:xfrm>
          <a:prstGeom prst="rect">
            <a:avLst/>
          </a:prstGeom>
          <a:noFill/>
          <a:ln>
            <a:noFill/>
          </a:ln>
        </p:spPr>
      </p:pic>
    </p:spTree>
    <p:extLst>
      <p:ext uri="{BB962C8B-B14F-4D97-AF65-F5344CB8AC3E}">
        <p14:creationId xmlns:p14="http://schemas.microsoft.com/office/powerpoint/2010/main" val="3622808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siva\svm-NaiveBayes comparison\svm-naiveBayes_accuracy.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4531" y="1869743"/>
            <a:ext cx="9445756" cy="3965113"/>
          </a:xfrm>
          <a:prstGeom prst="rect">
            <a:avLst/>
          </a:prstGeom>
          <a:noFill/>
          <a:ln>
            <a:noFill/>
          </a:ln>
        </p:spPr>
      </p:pic>
      <p:sp>
        <p:nvSpPr>
          <p:cNvPr id="5" name="Rectangle 4"/>
          <p:cNvSpPr/>
          <p:nvPr/>
        </p:nvSpPr>
        <p:spPr>
          <a:xfrm>
            <a:off x="677333" y="608295"/>
            <a:ext cx="9217293" cy="369332"/>
          </a:xfrm>
          <a:prstGeom prst="rect">
            <a:avLst/>
          </a:prstGeom>
        </p:spPr>
        <p:txBody>
          <a:bodyPr wrap="square">
            <a:spAutoFit/>
          </a:bodyPr>
          <a:lstStyle/>
          <a:p>
            <a:r>
              <a:rPr lang="en-US" b="1" dirty="0">
                <a:latin typeface="Bookman Old Style" panose="02050604050505020204" pitchFamily="18" charset="0"/>
              </a:rPr>
              <a:t>ACCURACY COMPARISON BETWEEN NB AND SVM:</a:t>
            </a:r>
            <a:endParaRPr lang="en-US" dirty="0">
              <a:latin typeface="Bookman Old Style" panose="02050604050505020204" pitchFamily="18" charset="0"/>
            </a:endParaRPr>
          </a:p>
        </p:txBody>
      </p:sp>
    </p:spTree>
    <p:extLst>
      <p:ext uri="{BB962C8B-B14F-4D97-AF65-F5344CB8AC3E}">
        <p14:creationId xmlns:p14="http://schemas.microsoft.com/office/powerpoint/2010/main" val="151398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333" y="608295"/>
            <a:ext cx="9217293" cy="369332"/>
          </a:xfrm>
          <a:prstGeom prst="rect">
            <a:avLst/>
          </a:prstGeom>
        </p:spPr>
        <p:txBody>
          <a:bodyPr wrap="square">
            <a:spAutoFit/>
          </a:bodyPr>
          <a:lstStyle/>
          <a:p>
            <a:r>
              <a:rPr lang="en-US" b="1" dirty="0">
                <a:latin typeface="Bookman Old Style" panose="02050604050505020204" pitchFamily="18" charset="0"/>
              </a:rPr>
              <a:t>SENSITIVITY COMPARISON BETWEEN NB AND SVM:</a:t>
            </a:r>
            <a:endParaRPr lang="en-US" dirty="0">
              <a:latin typeface="Bookman Old Style" panose="02050604050505020204"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820" y="1637732"/>
            <a:ext cx="8802806" cy="3596128"/>
          </a:xfrm>
          <a:prstGeom prst="rect">
            <a:avLst/>
          </a:prstGeom>
          <a:noFill/>
          <a:ln>
            <a:noFill/>
          </a:ln>
        </p:spPr>
      </p:pic>
    </p:spTree>
    <p:extLst>
      <p:ext uri="{BB962C8B-B14F-4D97-AF65-F5344CB8AC3E}">
        <p14:creationId xmlns:p14="http://schemas.microsoft.com/office/powerpoint/2010/main" val="779550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333" y="608295"/>
            <a:ext cx="9217293" cy="369332"/>
          </a:xfrm>
          <a:prstGeom prst="rect">
            <a:avLst/>
          </a:prstGeom>
        </p:spPr>
        <p:txBody>
          <a:bodyPr wrap="square">
            <a:spAutoFit/>
          </a:bodyPr>
          <a:lstStyle/>
          <a:p>
            <a:r>
              <a:rPr lang="en-US" b="1" dirty="0">
                <a:latin typeface="Bookman Old Style" panose="02050604050505020204" pitchFamily="18" charset="0"/>
              </a:rPr>
              <a:t>SPECIFICITY COMPARISON BETWEEN NB AND SVM:</a:t>
            </a:r>
            <a:endParaRPr lang="en-US" dirty="0">
              <a:latin typeface="Bookman Old Style" panose="02050604050505020204"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1695" y="1760562"/>
            <a:ext cx="9512489" cy="4203510"/>
          </a:xfrm>
          <a:prstGeom prst="rect">
            <a:avLst/>
          </a:prstGeom>
          <a:noFill/>
          <a:ln>
            <a:noFill/>
          </a:ln>
        </p:spPr>
      </p:pic>
    </p:spTree>
    <p:extLst>
      <p:ext uri="{BB962C8B-B14F-4D97-AF65-F5344CB8AC3E}">
        <p14:creationId xmlns:p14="http://schemas.microsoft.com/office/powerpoint/2010/main" val="1763616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199932" cy="837063"/>
          </a:xfrm>
        </p:spPr>
        <p:txBody>
          <a:bodyPr/>
          <a:lstStyle/>
          <a:p>
            <a:pPr algn="ctr"/>
            <a:r>
              <a:rPr lang="en-US" b="1" dirty="0">
                <a:ln w="22225">
                  <a:solidFill>
                    <a:schemeClr val="accent2"/>
                  </a:solidFill>
                  <a:prstDash val="solid"/>
                </a:ln>
                <a:solidFill>
                  <a:schemeClr val="accent2">
                    <a:lumMod val="40000"/>
                    <a:lumOff val="60000"/>
                  </a:schemeClr>
                </a:solidFill>
              </a:rPr>
              <a:t>CONCLUSION</a:t>
            </a:r>
          </a:p>
        </p:txBody>
      </p:sp>
      <p:sp>
        <p:nvSpPr>
          <p:cNvPr id="3" name="Content Placeholder 2"/>
          <p:cNvSpPr>
            <a:spLocks noGrp="1"/>
          </p:cNvSpPr>
          <p:nvPr>
            <p:ph idx="1"/>
          </p:nvPr>
        </p:nvSpPr>
        <p:spPr>
          <a:xfrm>
            <a:off x="677334" y="1446663"/>
            <a:ext cx="10063454" cy="4594699"/>
          </a:xfrm>
        </p:spPr>
        <p:txBody>
          <a:bodyPr>
            <a:normAutofit/>
          </a:bodyPr>
          <a:lstStyle/>
          <a:p>
            <a:r>
              <a:rPr lang="en-US" sz="1900" dirty="0">
                <a:latin typeface="Bookman Old Style" panose="02050604050505020204" pitchFamily="18" charset="0"/>
              </a:rPr>
              <a:t>In general, SVM gives 75% accuracy, whereas NB provides 65% only.  </a:t>
            </a:r>
          </a:p>
          <a:p>
            <a:r>
              <a:rPr lang="en-US" sz="1900" dirty="0">
                <a:latin typeface="Bookman Old Style" panose="02050604050505020204" pitchFamily="18" charset="0"/>
              </a:rPr>
              <a:t>In this project, it is observed that the accuracy value of NB is about 68% (average value) with some fluctuations.  </a:t>
            </a:r>
          </a:p>
          <a:p>
            <a:r>
              <a:rPr lang="en-US" sz="1900" dirty="0">
                <a:latin typeface="Bookman Old Style" panose="02050604050505020204" pitchFamily="18" charset="0"/>
              </a:rPr>
              <a:t>While consider SVM, the accuracy value remains almost constant as it provides accurate value nearby to 70% under Radial Kernel.</a:t>
            </a:r>
          </a:p>
          <a:p>
            <a:r>
              <a:rPr lang="en-US" sz="1900" dirty="0">
                <a:latin typeface="Bookman Old Style" panose="02050604050505020204" pitchFamily="18" charset="0"/>
              </a:rPr>
              <a:t>From various analysis and visualization, it is concluded that it is better to opt SVM with Radial Kernel for Twitter Sentiment Analysis to avoid fluctuations in the result.  </a:t>
            </a:r>
          </a:p>
          <a:p>
            <a:r>
              <a:rPr lang="en-US" sz="1900" dirty="0">
                <a:latin typeface="Bookman Old Style" panose="02050604050505020204" pitchFamily="18" charset="0"/>
              </a:rPr>
              <a:t>The second most analysis has been made under NB and tested the working ability of the classifier.   </a:t>
            </a:r>
          </a:p>
          <a:p>
            <a:r>
              <a:rPr lang="en-US" sz="1900" dirty="0">
                <a:latin typeface="Bookman Old Style" panose="02050604050505020204" pitchFamily="18" charset="0"/>
              </a:rPr>
              <a:t> If sensitivity is preferred, the linear kernel suits better. </a:t>
            </a:r>
          </a:p>
        </p:txBody>
      </p:sp>
    </p:spTree>
    <p:extLst>
      <p:ext uri="{BB962C8B-B14F-4D97-AF65-F5344CB8AC3E}">
        <p14:creationId xmlns:p14="http://schemas.microsoft.com/office/powerpoint/2010/main" val="5562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31" y="507089"/>
            <a:ext cx="10663956" cy="812860"/>
          </a:xfrm>
        </p:spPr>
        <p:txBody>
          <a:bodyPr/>
          <a:lstStyle/>
          <a:p>
            <a:pPr algn="ctr"/>
            <a:r>
              <a:rPr lang="en-US" b="1" dirty="0">
                <a:ln w="22225">
                  <a:solidFill>
                    <a:schemeClr val="accent2"/>
                  </a:solidFill>
                  <a:prstDash val="solid"/>
                </a:ln>
                <a:solidFill>
                  <a:schemeClr val="accent2">
                    <a:lumMod val="40000"/>
                    <a:lumOff val="60000"/>
                  </a:schemeClr>
                </a:solidFill>
              </a:rPr>
              <a:t>      DIFFERENT LEVELS OF SENTIMENT ANALYSIS</a:t>
            </a:r>
          </a:p>
        </p:txBody>
      </p:sp>
      <p:sp>
        <p:nvSpPr>
          <p:cNvPr id="5" name="Rectangle 4"/>
          <p:cNvSpPr/>
          <p:nvPr/>
        </p:nvSpPr>
        <p:spPr>
          <a:xfrm>
            <a:off x="3343701" y="2128080"/>
            <a:ext cx="4394579" cy="764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Bookman Old Style" panose="02050604050505020204" pitchFamily="18" charset="0"/>
              </a:rPr>
              <a:t>Sentiment Analysis (SA)</a:t>
            </a:r>
          </a:p>
        </p:txBody>
      </p:sp>
      <p:cxnSp>
        <p:nvCxnSpPr>
          <p:cNvPr id="7" name="Straight Connector 6"/>
          <p:cNvCxnSpPr/>
          <p:nvPr/>
        </p:nvCxnSpPr>
        <p:spPr>
          <a:xfrm>
            <a:off x="5540990" y="2892355"/>
            <a:ext cx="0" cy="464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4671" y="3356379"/>
            <a:ext cx="89586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77334" y="4164511"/>
            <a:ext cx="2529890" cy="4550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latin typeface="Bookman Old Style" panose="02050604050505020204" pitchFamily="18" charset="0"/>
              </a:rPr>
              <a:t>Document level SA</a:t>
            </a:r>
            <a:r>
              <a:rPr lang="en-US" dirty="0"/>
              <a:t>	</a:t>
            </a:r>
          </a:p>
        </p:txBody>
      </p:sp>
      <p:sp>
        <p:nvSpPr>
          <p:cNvPr id="12" name="Rectangle 11"/>
          <p:cNvSpPr/>
          <p:nvPr/>
        </p:nvSpPr>
        <p:spPr>
          <a:xfrm>
            <a:off x="3676920" y="4164511"/>
            <a:ext cx="2425840" cy="4550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Bookman Old Style" panose="02050604050505020204" pitchFamily="18" charset="0"/>
              </a:rPr>
              <a:t>Sentence level SA</a:t>
            </a:r>
          </a:p>
        </p:txBody>
      </p:sp>
      <p:sp>
        <p:nvSpPr>
          <p:cNvPr id="13" name="Rectangle 12"/>
          <p:cNvSpPr/>
          <p:nvPr/>
        </p:nvSpPr>
        <p:spPr>
          <a:xfrm>
            <a:off x="6631532" y="4164511"/>
            <a:ext cx="2053801" cy="4550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Bookman Old Style" panose="02050604050505020204" pitchFamily="18" charset="0"/>
              </a:rPr>
              <a:t>Aspect level SA</a:t>
            </a:r>
          </a:p>
        </p:txBody>
      </p:sp>
      <p:cxnSp>
        <p:nvCxnSpPr>
          <p:cNvPr id="19" name="Straight Connector 18"/>
          <p:cNvCxnSpPr/>
          <p:nvPr/>
        </p:nvCxnSpPr>
        <p:spPr>
          <a:xfrm>
            <a:off x="1604671" y="3356379"/>
            <a:ext cx="0" cy="808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650396" y="3356379"/>
            <a:ext cx="0" cy="808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545933" y="3356379"/>
            <a:ext cx="0" cy="808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563367" y="3356379"/>
            <a:ext cx="0" cy="808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05680" y="4164511"/>
            <a:ext cx="2053801" cy="4550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Bookman Old Style" panose="02050604050505020204" pitchFamily="18" charset="0"/>
              </a:rPr>
              <a:t>Word level SA</a:t>
            </a:r>
          </a:p>
        </p:txBody>
      </p:sp>
    </p:spTree>
    <p:extLst>
      <p:ext uri="{BB962C8B-B14F-4D97-AF65-F5344CB8AC3E}">
        <p14:creationId xmlns:p14="http://schemas.microsoft.com/office/powerpoint/2010/main" val="2482180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29566"/>
            <a:ext cx="8596668" cy="631064"/>
          </a:xfrm>
        </p:spPr>
        <p:txBody>
          <a:bodyPr>
            <a:normAutofit fontScale="90000"/>
          </a:bodyPr>
          <a:lstStyle/>
          <a:p>
            <a:pPr algn="ctr"/>
            <a:r>
              <a:rPr lang="en-US" sz="8800" dirty="0"/>
              <a:t>Thank You!...</a:t>
            </a:r>
          </a:p>
        </p:txBody>
      </p:sp>
    </p:spTree>
    <p:extLst>
      <p:ext uri="{BB962C8B-B14F-4D97-AF65-F5344CB8AC3E}">
        <p14:creationId xmlns:p14="http://schemas.microsoft.com/office/powerpoint/2010/main" val="90085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91000" cy="796119"/>
          </a:xfrm>
        </p:spPr>
        <p:txBody>
          <a:bodyPr/>
          <a:lstStyle/>
          <a:p>
            <a:pPr algn="ctr"/>
            <a:r>
              <a:rPr lang="en-US" b="1" dirty="0">
                <a:ln w="22225">
                  <a:solidFill>
                    <a:schemeClr val="accent2"/>
                  </a:solidFill>
                  <a:prstDash val="solid"/>
                </a:ln>
                <a:solidFill>
                  <a:schemeClr val="accent2">
                    <a:lumMod val="40000"/>
                    <a:lumOff val="60000"/>
                  </a:schemeClr>
                </a:solidFill>
              </a:rPr>
              <a:t>OBJECTIVE</a:t>
            </a:r>
            <a:endParaRPr lang="en-US" dirty="0"/>
          </a:p>
        </p:txBody>
      </p:sp>
      <p:sp>
        <p:nvSpPr>
          <p:cNvPr id="3" name="Content Placeholder 2"/>
          <p:cNvSpPr>
            <a:spLocks noGrp="1"/>
          </p:cNvSpPr>
          <p:nvPr>
            <p:ph idx="1"/>
          </p:nvPr>
        </p:nvSpPr>
        <p:spPr>
          <a:xfrm>
            <a:off x="677334" y="1405719"/>
            <a:ext cx="10500182" cy="4635643"/>
          </a:xfrm>
        </p:spPr>
        <p:txBody>
          <a:bodyPr>
            <a:normAutofit/>
          </a:bodyPr>
          <a:lstStyle/>
          <a:p>
            <a:pPr algn="just"/>
            <a:endParaRPr lang="en-US" sz="1900" dirty="0">
              <a:latin typeface="Bookman Old Style" panose="02050604050505020204" pitchFamily="18" charset="0"/>
            </a:endParaRPr>
          </a:p>
          <a:p>
            <a:pPr algn="just"/>
            <a:r>
              <a:rPr lang="en-US" sz="1900" dirty="0">
                <a:latin typeface="Bookman Old Style" panose="02050604050505020204" pitchFamily="18" charset="0"/>
              </a:rPr>
              <a:t>The main objective of the project is to implement SVM and NB algorithm for automatic classification of tweets.  </a:t>
            </a:r>
          </a:p>
          <a:p>
            <a:pPr algn="just"/>
            <a:r>
              <a:rPr lang="en-US" sz="1900" dirty="0">
                <a:latin typeface="Bookman Old Style" panose="02050604050505020204" pitchFamily="18" charset="0"/>
              </a:rPr>
              <a:t>The major problem statement in the twitter sentiment analysis is classifying the polarity of a given tweet, i.e. finding whether the expressed opinion is positive or negative. </a:t>
            </a:r>
          </a:p>
          <a:p>
            <a:pPr algn="just"/>
            <a:r>
              <a:rPr lang="en-US" sz="1900" dirty="0">
                <a:latin typeface="Bookman Old Style" panose="02050604050505020204" pitchFamily="18" charset="0"/>
              </a:rPr>
              <a:t> The process of computationally identifying and categorizing opinions expressed in a tweet, especially in order to determine whether the writer’s attitude towards a particular topic, product, etc. is positive or negative.</a:t>
            </a:r>
          </a:p>
          <a:p>
            <a:pPr algn="just"/>
            <a:endParaRPr lang="en-US" sz="1900" dirty="0"/>
          </a:p>
        </p:txBody>
      </p:sp>
    </p:spTree>
    <p:extLst>
      <p:ext uri="{BB962C8B-B14F-4D97-AF65-F5344CB8AC3E}">
        <p14:creationId xmlns:p14="http://schemas.microsoft.com/office/powerpoint/2010/main" val="125667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745842" cy="809767"/>
          </a:xfrm>
        </p:spPr>
        <p:txBody>
          <a:bodyPr/>
          <a:lstStyle/>
          <a:p>
            <a:pPr algn="ctr"/>
            <a:r>
              <a:rPr lang="en-US" b="1" dirty="0">
                <a:ln w="22225">
                  <a:solidFill>
                    <a:schemeClr val="accent2"/>
                  </a:solidFill>
                  <a:prstDash val="solid"/>
                </a:ln>
                <a:solidFill>
                  <a:schemeClr val="accent2">
                    <a:lumMod val="40000"/>
                    <a:lumOff val="60000"/>
                  </a:schemeClr>
                </a:solidFill>
              </a:rPr>
              <a:t>EXISTING SYSTEM</a:t>
            </a:r>
          </a:p>
        </p:txBody>
      </p:sp>
      <p:sp>
        <p:nvSpPr>
          <p:cNvPr id="3" name="Content Placeholder 2"/>
          <p:cNvSpPr>
            <a:spLocks noGrp="1"/>
          </p:cNvSpPr>
          <p:nvPr>
            <p:ph idx="1"/>
          </p:nvPr>
        </p:nvSpPr>
        <p:spPr>
          <a:xfrm>
            <a:off x="341194" y="1419367"/>
            <a:ext cx="11313994" cy="4621995"/>
          </a:xfrm>
        </p:spPr>
        <p:txBody>
          <a:bodyPr>
            <a:normAutofit/>
          </a:bodyPr>
          <a:lstStyle/>
          <a:p>
            <a:pPr marL="457200" lvl="1" indent="0">
              <a:buNone/>
            </a:pPr>
            <a:endParaRPr lang="en-US" sz="1900" dirty="0">
              <a:latin typeface="Bookman Old Style" panose="02050604050505020204" pitchFamily="18" charset="0"/>
            </a:endParaRPr>
          </a:p>
          <a:p>
            <a:pPr marL="457200" lvl="1" indent="0">
              <a:buNone/>
            </a:pPr>
            <a:r>
              <a:rPr lang="en-US" sz="1900" dirty="0">
                <a:latin typeface="Bookman Old Style" panose="02050604050505020204" pitchFamily="18" charset="0"/>
              </a:rPr>
              <a:t>The existing system contains the following modules.</a:t>
            </a:r>
          </a:p>
          <a:p>
            <a:pPr marL="457200" lvl="1" indent="0">
              <a:buNone/>
            </a:pPr>
            <a:endParaRPr lang="en-US" sz="1900" dirty="0">
              <a:latin typeface="Bookman Old Style" panose="02050604050505020204" pitchFamily="18" charset="0"/>
            </a:endParaRPr>
          </a:p>
          <a:p>
            <a:pPr lvl="1">
              <a:buFont typeface="Wingdings" panose="05000000000000000000" pitchFamily="2" charset="2"/>
              <a:buChar char="Ø"/>
            </a:pPr>
            <a:r>
              <a:rPr lang="en-US" sz="1900" dirty="0">
                <a:latin typeface="Bookman Old Style" panose="02050604050505020204" pitchFamily="18" charset="0"/>
              </a:rPr>
              <a:t>Data Collection using Twitter API</a:t>
            </a:r>
          </a:p>
          <a:p>
            <a:pPr lvl="1">
              <a:buFont typeface="Wingdings" panose="05000000000000000000" pitchFamily="2" charset="2"/>
              <a:buChar char="Ø"/>
            </a:pPr>
            <a:r>
              <a:rPr lang="en-US" sz="1900" dirty="0">
                <a:latin typeface="Bookman Old Style" panose="02050604050505020204" pitchFamily="18" charset="0"/>
              </a:rPr>
              <a:t>Data Preprocessing</a:t>
            </a:r>
          </a:p>
          <a:p>
            <a:pPr lvl="1">
              <a:buFont typeface="Wingdings" panose="05000000000000000000" pitchFamily="2" charset="2"/>
              <a:buChar char="Ø"/>
            </a:pPr>
            <a:r>
              <a:rPr lang="en-US" sz="1900" dirty="0">
                <a:latin typeface="Bookman Old Style" panose="02050604050505020204" pitchFamily="18" charset="0"/>
              </a:rPr>
              <a:t>Applying Classification Algorithms</a:t>
            </a:r>
          </a:p>
          <a:p>
            <a:pPr lvl="1">
              <a:buFont typeface="Wingdings" panose="05000000000000000000" pitchFamily="2" charset="2"/>
              <a:buChar char="Ø"/>
            </a:pPr>
            <a:r>
              <a:rPr lang="en-US" sz="1900" dirty="0">
                <a:latin typeface="Bookman Old Style" panose="02050604050505020204" pitchFamily="18" charset="0"/>
              </a:rPr>
              <a:t>Classified tweets</a:t>
            </a:r>
          </a:p>
          <a:p>
            <a:pPr lvl="1">
              <a:buFont typeface="Wingdings" panose="05000000000000000000" pitchFamily="2" charset="2"/>
              <a:buChar char="Ø"/>
            </a:pPr>
            <a:r>
              <a:rPr lang="en-US" sz="1900" dirty="0">
                <a:latin typeface="Bookman Old Style" panose="02050604050505020204" pitchFamily="18" charset="0"/>
              </a:rPr>
              <a:t>Sentiments in graphical representation</a:t>
            </a:r>
          </a:p>
        </p:txBody>
      </p:sp>
    </p:spTree>
    <p:extLst>
      <p:ext uri="{BB962C8B-B14F-4D97-AF65-F5344CB8AC3E}">
        <p14:creationId xmlns:p14="http://schemas.microsoft.com/office/powerpoint/2010/main" val="319477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1606" y="297507"/>
            <a:ext cx="9534526" cy="690727"/>
          </a:xfrm>
        </p:spPr>
        <p:txBody>
          <a:bodyPr/>
          <a:lstStyle/>
          <a:p>
            <a:pPr algn="ctr"/>
            <a:r>
              <a:rPr lang="en-US" b="1" dirty="0">
                <a:ln w="22225">
                  <a:solidFill>
                    <a:schemeClr val="accent2"/>
                  </a:solidFill>
                  <a:prstDash val="solid"/>
                </a:ln>
                <a:solidFill>
                  <a:schemeClr val="accent2">
                    <a:lumMod val="40000"/>
                    <a:lumOff val="60000"/>
                  </a:schemeClr>
                </a:solidFill>
              </a:rPr>
              <a:t>PROPOSED SYSTEM</a:t>
            </a:r>
          </a:p>
        </p:txBody>
      </p:sp>
      <p:sp>
        <p:nvSpPr>
          <p:cNvPr id="6" name="Rectangle 22"/>
          <p:cNvSpPr>
            <a:spLocks noChangeArrowheads="1"/>
          </p:cNvSpPr>
          <p:nvPr/>
        </p:nvSpPr>
        <p:spPr bwMode="auto">
          <a:xfrm>
            <a:off x="1259947" y="12692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7" name="Group 1"/>
          <p:cNvGrpSpPr>
            <a:grpSpLocks/>
          </p:cNvGrpSpPr>
          <p:nvPr/>
        </p:nvGrpSpPr>
        <p:grpSpPr bwMode="auto">
          <a:xfrm>
            <a:off x="1041583" y="1959969"/>
            <a:ext cx="9563101" cy="4421188"/>
            <a:chOff x="555" y="2424"/>
            <a:chExt cx="15060" cy="6962"/>
          </a:xfrm>
        </p:grpSpPr>
        <p:sp>
          <p:nvSpPr>
            <p:cNvPr id="8" name="Down Arrow 37"/>
            <p:cNvSpPr>
              <a:spLocks noChangeArrowheads="1"/>
            </p:cNvSpPr>
            <p:nvPr/>
          </p:nvSpPr>
          <p:spPr bwMode="auto">
            <a:xfrm>
              <a:off x="11055" y="4515"/>
              <a:ext cx="510" cy="3315"/>
            </a:xfrm>
            <a:prstGeom prst="downArrow">
              <a:avLst>
                <a:gd name="adj1" fmla="val 50000"/>
                <a:gd name="adj2" fmla="val 50014"/>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9" name="Flowchart: Magnetic Disk 1"/>
            <p:cNvSpPr>
              <a:spLocks noChangeArrowheads="1"/>
            </p:cNvSpPr>
            <p:nvPr/>
          </p:nvSpPr>
          <p:spPr bwMode="auto">
            <a:xfrm>
              <a:off x="1455" y="3135"/>
              <a:ext cx="1950" cy="1845"/>
            </a:xfrm>
            <a:prstGeom prst="flowChartMagneticDisk">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kumimoji="0" lang="en-US" altLang="en-US" sz="11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Tweets, Label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4425" y="3840"/>
              <a:ext cx="2115" cy="5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7365" y="3810"/>
              <a:ext cx="2190" cy="55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ounded Rectangle 4"/>
            <p:cNvSpPr>
              <a:spLocks noChangeArrowheads="1"/>
            </p:cNvSpPr>
            <p:nvPr/>
          </p:nvSpPr>
          <p:spPr bwMode="auto">
            <a:xfrm>
              <a:off x="10305" y="3630"/>
              <a:ext cx="2205" cy="1005"/>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1455" y="7980"/>
              <a:ext cx="2085" cy="5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4500" y="7937"/>
              <a:ext cx="2220" cy="64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ounded Rectangle 7"/>
            <p:cNvSpPr>
              <a:spLocks noChangeArrowheads="1"/>
            </p:cNvSpPr>
            <p:nvPr/>
          </p:nvSpPr>
          <p:spPr bwMode="auto">
            <a:xfrm>
              <a:off x="10125" y="7848"/>
              <a:ext cx="2475" cy="9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Classification 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Oval 8"/>
            <p:cNvSpPr>
              <a:spLocks noChangeArrowheads="1"/>
            </p:cNvSpPr>
            <p:nvPr/>
          </p:nvSpPr>
          <p:spPr bwMode="auto">
            <a:xfrm>
              <a:off x="13380" y="7806"/>
              <a:ext cx="1890" cy="765"/>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Sentiment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Down Arrow 9"/>
            <p:cNvSpPr>
              <a:spLocks noChangeArrowheads="1"/>
            </p:cNvSpPr>
            <p:nvPr/>
          </p:nvSpPr>
          <p:spPr bwMode="auto">
            <a:xfrm>
              <a:off x="2040" y="4980"/>
              <a:ext cx="435" cy="3000"/>
            </a:xfrm>
            <a:prstGeom prst="downArrow">
              <a:avLst>
                <a:gd name="adj1" fmla="val 50000"/>
                <a:gd name="adj2" fmla="val 5000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8" name="Right Arrow 10"/>
            <p:cNvSpPr>
              <a:spLocks noChangeArrowheads="1"/>
            </p:cNvSpPr>
            <p:nvPr/>
          </p:nvSpPr>
          <p:spPr bwMode="auto">
            <a:xfrm>
              <a:off x="3360" y="3915"/>
              <a:ext cx="1095" cy="255"/>
            </a:xfrm>
            <a:prstGeom prst="rightArrow">
              <a:avLst>
                <a:gd name="adj1" fmla="val 50000"/>
                <a:gd name="adj2" fmla="val 49999"/>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9" name="Right Arrow 11"/>
            <p:cNvSpPr>
              <a:spLocks noChangeArrowheads="1"/>
            </p:cNvSpPr>
            <p:nvPr/>
          </p:nvSpPr>
          <p:spPr bwMode="auto">
            <a:xfrm>
              <a:off x="6525" y="3963"/>
              <a:ext cx="825" cy="240"/>
            </a:xfrm>
            <a:prstGeom prst="rightArrow">
              <a:avLst>
                <a:gd name="adj1" fmla="val 50000"/>
                <a:gd name="adj2" fmla="val 50003"/>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0" name="Right Arrow 12"/>
            <p:cNvSpPr>
              <a:spLocks noChangeArrowheads="1"/>
            </p:cNvSpPr>
            <p:nvPr/>
          </p:nvSpPr>
          <p:spPr bwMode="auto">
            <a:xfrm>
              <a:off x="9570" y="3993"/>
              <a:ext cx="750" cy="255"/>
            </a:xfrm>
            <a:prstGeom prst="rightArrow">
              <a:avLst>
                <a:gd name="adj1" fmla="val 50000"/>
                <a:gd name="adj2" fmla="val 5000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1" name="Right Arrow 14"/>
            <p:cNvSpPr>
              <a:spLocks noChangeArrowheads="1"/>
            </p:cNvSpPr>
            <p:nvPr/>
          </p:nvSpPr>
          <p:spPr bwMode="auto">
            <a:xfrm>
              <a:off x="6720" y="8046"/>
              <a:ext cx="3405" cy="420"/>
            </a:xfrm>
            <a:prstGeom prst="rightArrow">
              <a:avLst>
                <a:gd name="adj1" fmla="val 50000"/>
                <a:gd name="adj2" fmla="val 49994"/>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2" name="Right Arrow 15"/>
            <p:cNvSpPr>
              <a:spLocks noChangeArrowheads="1"/>
            </p:cNvSpPr>
            <p:nvPr/>
          </p:nvSpPr>
          <p:spPr bwMode="auto">
            <a:xfrm>
              <a:off x="3525" y="8076"/>
              <a:ext cx="990" cy="270"/>
            </a:xfrm>
            <a:prstGeom prst="rightArrow">
              <a:avLst>
                <a:gd name="adj1" fmla="val 50000"/>
                <a:gd name="adj2" fmla="val 49992"/>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3" name="Right Arrow 16"/>
            <p:cNvSpPr>
              <a:spLocks noChangeArrowheads="1"/>
            </p:cNvSpPr>
            <p:nvPr/>
          </p:nvSpPr>
          <p:spPr bwMode="auto">
            <a:xfrm>
              <a:off x="12600" y="8076"/>
              <a:ext cx="810" cy="240"/>
            </a:xfrm>
            <a:prstGeom prst="rightArrow">
              <a:avLst>
                <a:gd name="adj1" fmla="val 50000"/>
                <a:gd name="adj2" fmla="val 5000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4" name="Rectangle 24"/>
            <p:cNvSpPr>
              <a:spLocks noChangeArrowheads="1"/>
            </p:cNvSpPr>
            <p:nvPr/>
          </p:nvSpPr>
          <p:spPr bwMode="auto">
            <a:xfrm>
              <a:off x="555" y="2424"/>
              <a:ext cx="15060" cy="3255"/>
            </a:xfrm>
            <a:prstGeom prst="rect">
              <a:avLst/>
            </a:prstGeom>
            <a:noFill/>
            <a:ln w="381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Text Box 28"/>
            <p:cNvSpPr txBox="1">
              <a:spLocks noChangeArrowheads="1"/>
            </p:cNvSpPr>
            <p:nvPr/>
          </p:nvSpPr>
          <p:spPr bwMode="auto">
            <a:xfrm>
              <a:off x="884" y="2634"/>
              <a:ext cx="1860" cy="429"/>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30"/>
            <p:cNvSpPr>
              <a:spLocks noChangeArrowheads="1"/>
            </p:cNvSpPr>
            <p:nvPr/>
          </p:nvSpPr>
          <p:spPr bwMode="auto">
            <a:xfrm>
              <a:off x="585" y="6086"/>
              <a:ext cx="14985" cy="3300"/>
            </a:xfrm>
            <a:prstGeom prst="rect">
              <a:avLst/>
            </a:prstGeom>
            <a:noFill/>
            <a:ln w="381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ext Box 34"/>
            <p:cNvSpPr txBox="1">
              <a:spLocks noChangeArrowheads="1"/>
            </p:cNvSpPr>
            <p:nvPr/>
          </p:nvSpPr>
          <p:spPr bwMode="auto">
            <a:xfrm>
              <a:off x="825" y="6435"/>
              <a:ext cx="1305" cy="390"/>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28" name="Rectangle 33"/>
          <p:cNvSpPr>
            <a:spLocks noChangeArrowheads="1"/>
          </p:cNvSpPr>
          <p:nvPr/>
        </p:nvSpPr>
        <p:spPr bwMode="auto">
          <a:xfrm>
            <a:off x="1259947" y="17264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931378" y="1142200"/>
            <a:ext cx="4478083" cy="4404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TRAINING AND TESTING MODULE:</a:t>
            </a:r>
          </a:p>
        </p:txBody>
      </p:sp>
    </p:spTree>
    <p:extLst>
      <p:ext uri="{BB962C8B-B14F-4D97-AF65-F5344CB8AC3E}">
        <p14:creationId xmlns:p14="http://schemas.microsoft.com/office/powerpoint/2010/main" val="113037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10186284" cy="771524"/>
          </a:xfrm>
        </p:spPr>
        <p:txBody>
          <a:bodyPr/>
          <a:lstStyle/>
          <a:p>
            <a:pPr algn="ctr"/>
            <a:r>
              <a:rPr lang="en-US" b="1" dirty="0">
                <a:ln w="22225">
                  <a:solidFill>
                    <a:schemeClr val="accent2"/>
                  </a:solidFill>
                  <a:prstDash val="solid"/>
                </a:ln>
                <a:solidFill>
                  <a:schemeClr val="accent2">
                    <a:lumMod val="40000"/>
                    <a:lumOff val="60000"/>
                  </a:schemeClr>
                </a:solidFill>
              </a:rPr>
              <a:t>REAL – TIME IMPLEMENTATION MODULE</a:t>
            </a:r>
          </a:p>
        </p:txBody>
      </p:sp>
      <p:sp>
        <p:nvSpPr>
          <p:cNvPr id="5" name="Rectangle 2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1"/>
          <p:cNvGrpSpPr>
            <a:grpSpLocks/>
          </p:cNvGrpSpPr>
          <p:nvPr/>
        </p:nvGrpSpPr>
        <p:grpSpPr bwMode="auto">
          <a:xfrm>
            <a:off x="882051" y="1651757"/>
            <a:ext cx="9620250" cy="4622800"/>
            <a:chOff x="405" y="2704"/>
            <a:chExt cx="15150" cy="7280"/>
          </a:xfrm>
        </p:grpSpPr>
        <p:sp>
          <p:nvSpPr>
            <p:cNvPr id="7" name="Flowchart: Magnetic Disk 42"/>
            <p:cNvSpPr>
              <a:spLocks noChangeArrowheads="1"/>
            </p:cNvSpPr>
            <p:nvPr/>
          </p:nvSpPr>
          <p:spPr bwMode="auto">
            <a:xfrm>
              <a:off x="1455" y="3645"/>
              <a:ext cx="1950" cy="1845"/>
            </a:xfrm>
            <a:prstGeom prst="flowChartMagneticDisk">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kumimoji="0" lang="en-US" altLang="en-US" sz="11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Tweets, Label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0"/>
            <p:cNvSpPr>
              <a:spLocks noChangeArrowheads="1"/>
            </p:cNvSpPr>
            <p:nvPr/>
          </p:nvSpPr>
          <p:spPr bwMode="auto">
            <a:xfrm>
              <a:off x="4440" y="4299"/>
              <a:ext cx="2115" cy="5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43"/>
            <p:cNvSpPr>
              <a:spLocks noChangeArrowheads="1"/>
            </p:cNvSpPr>
            <p:nvPr/>
          </p:nvSpPr>
          <p:spPr bwMode="auto">
            <a:xfrm>
              <a:off x="7395" y="4284"/>
              <a:ext cx="2190" cy="55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ounded Rectangle 44"/>
            <p:cNvSpPr>
              <a:spLocks noChangeArrowheads="1"/>
            </p:cNvSpPr>
            <p:nvPr/>
          </p:nvSpPr>
          <p:spPr bwMode="auto">
            <a:xfrm>
              <a:off x="10350" y="4089"/>
              <a:ext cx="2205" cy="1005"/>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52"/>
            <p:cNvSpPr>
              <a:spLocks noChangeArrowheads="1"/>
            </p:cNvSpPr>
            <p:nvPr/>
          </p:nvSpPr>
          <p:spPr bwMode="auto">
            <a:xfrm>
              <a:off x="5040" y="8511"/>
              <a:ext cx="1995" cy="42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51"/>
            <p:cNvSpPr>
              <a:spLocks noChangeArrowheads="1"/>
            </p:cNvSpPr>
            <p:nvPr/>
          </p:nvSpPr>
          <p:spPr bwMode="auto">
            <a:xfrm>
              <a:off x="7755" y="8529"/>
              <a:ext cx="1830" cy="3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ounded Rectangle 53"/>
            <p:cNvSpPr>
              <a:spLocks noChangeArrowheads="1"/>
            </p:cNvSpPr>
            <p:nvPr/>
          </p:nvSpPr>
          <p:spPr bwMode="auto">
            <a:xfrm>
              <a:off x="10275" y="8454"/>
              <a:ext cx="2250" cy="525"/>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Classification 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Oval 57"/>
            <p:cNvSpPr>
              <a:spLocks noChangeArrowheads="1"/>
            </p:cNvSpPr>
            <p:nvPr/>
          </p:nvSpPr>
          <p:spPr bwMode="auto">
            <a:xfrm>
              <a:off x="13395" y="8343"/>
              <a:ext cx="1980" cy="765"/>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Sentiment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ight Arrow 46"/>
            <p:cNvSpPr>
              <a:spLocks noChangeArrowheads="1"/>
            </p:cNvSpPr>
            <p:nvPr/>
          </p:nvSpPr>
          <p:spPr bwMode="auto">
            <a:xfrm>
              <a:off x="9585" y="4474"/>
              <a:ext cx="750" cy="255"/>
            </a:xfrm>
            <a:prstGeom prst="rightArrow">
              <a:avLst>
                <a:gd name="adj1" fmla="val 50000"/>
                <a:gd name="adj2" fmla="val 5000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6" name="Right Arrow 56"/>
            <p:cNvSpPr>
              <a:spLocks noChangeArrowheads="1"/>
            </p:cNvSpPr>
            <p:nvPr/>
          </p:nvSpPr>
          <p:spPr bwMode="auto">
            <a:xfrm>
              <a:off x="9600" y="8585"/>
              <a:ext cx="645" cy="240"/>
            </a:xfrm>
            <a:prstGeom prst="rightArrow">
              <a:avLst>
                <a:gd name="adj1" fmla="val 50000"/>
                <a:gd name="adj2" fmla="val 37065"/>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7" name="Right Arrow 55"/>
            <p:cNvSpPr>
              <a:spLocks noChangeArrowheads="1"/>
            </p:cNvSpPr>
            <p:nvPr/>
          </p:nvSpPr>
          <p:spPr bwMode="auto">
            <a:xfrm>
              <a:off x="2895" y="8570"/>
              <a:ext cx="735" cy="255"/>
            </a:xfrm>
            <a:prstGeom prst="rightArrow">
              <a:avLst>
                <a:gd name="adj1" fmla="val 50000"/>
                <a:gd name="adj2" fmla="val 50001"/>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8" name="Right Arrow 54"/>
            <p:cNvSpPr>
              <a:spLocks noChangeArrowheads="1"/>
            </p:cNvSpPr>
            <p:nvPr/>
          </p:nvSpPr>
          <p:spPr bwMode="auto">
            <a:xfrm>
              <a:off x="12540" y="8566"/>
              <a:ext cx="825" cy="289"/>
            </a:xfrm>
            <a:prstGeom prst="rightArrow">
              <a:avLst>
                <a:gd name="adj1" fmla="val 50000"/>
                <a:gd name="adj2" fmla="val 42291"/>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9" name="Rectangle 38"/>
            <p:cNvSpPr>
              <a:spLocks noChangeArrowheads="1"/>
            </p:cNvSpPr>
            <p:nvPr/>
          </p:nvSpPr>
          <p:spPr bwMode="auto">
            <a:xfrm>
              <a:off x="405" y="2704"/>
              <a:ext cx="15030" cy="3105"/>
            </a:xfrm>
            <a:prstGeom prst="rect">
              <a:avLst/>
            </a:prstGeom>
            <a:noFill/>
            <a:ln w="381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 Box 39"/>
            <p:cNvSpPr txBox="1">
              <a:spLocks noChangeArrowheads="1"/>
            </p:cNvSpPr>
            <p:nvPr/>
          </p:nvSpPr>
          <p:spPr bwMode="auto">
            <a:xfrm>
              <a:off x="825" y="3099"/>
              <a:ext cx="1860" cy="360"/>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Cloud 58"/>
            <p:cNvSpPr>
              <a:spLocks/>
            </p:cNvSpPr>
            <p:nvPr/>
          </p:nvSpPr>
          <p:spPr bwMode="auto">
            <a:xfrm>
              <a:off x="840" y="8154"/>
              <a:ext cx="2025" cy="1125"/>
            </a:xfrm>
            <a:custGeom>
              <a:avLst/>
              <a:gdLst>
                <a:gd name="T0" fmla="*/ 139690 w 43200"/>
                <a:gd name="T1" fmla="*/ 432875 h 43200"/>
                <a:gd name="T2" fmla="*/ 64294 w 43200"/>
                <a:gd name="T3" fmla="*/ 419695 h 43200"/>
                <a:gd name="T4" fmla="*/ 206216 w 43200"/>
                <a:gd name="T5" fmla="*/ 577106 h 43200"/>
                <a:gd name="T6" fmla="*/ 173236 w 43200"/>
                <a:gd name="T7" fmla="*/ 583406 h 43200"/>
                <a:gd name="T8" fmla="*/ 490478 w 43200"/>
                <a:gd name="T9" fmla="*/ 646410 h 43200"/>
                <a:gd name="T10" fmla="*/ 470595 w 43200"/>
                <a:gd name="T11" fmla="*/ 617637 h 43200"/>
                <a:gd name="T12" fmla="*/ 858054 w 43200"/>
                <a:gd name="T13" fmla="*/ 574658 h 43200"/>
                <a:gd name="T14" fmla="*/ 850106 w 43200"/>
                <a:gd name="T15" fmla="*/ 606227 h 43200"/>
                <a:gd name="T16" fmla="*/ 1015871 w 43200"/>
                <a:gd name="T17" fmla="*/ 379578 h 43200"/>
                <a:gd name="T18" fmla="*/ 1112639 w 43200"/>
                <a:gd name="T19" fmla="*/ 497582 h 43200"/>
                <a:gd name="T20" fmla="*/ 1244144 w 43200"/>
                <a:gd name="T21" fmla="*/ 253901 h 43200"/>
                <a:gd name="T22" fmla="*/ 1201043 w 43200"/>
                <a:gd name="T23" fmla="*/ 298152 h 43200"/>
                <a:gd name="T24" fmla="*/ 1140738 w 43200"/>
                <a:gd name="T25" fmla="*/ 89727 h 43200"/>
                <a:gd name="T26" fmla="*/ 1143000 w 43200"/>
                <a:gd name="T27" fmla="*/ 110629 h 43200"/>
                <a:gd name="T28" fmla="*/ 865525 w 43200"/>
                <a:gd name="T29" fmla="*/ 65352 h 43200"/>
                <a:gd name="T30" fmla="*/ 887611 w 43200"/>
                <a:gd name="T31" fmla="*/ 38695 h 43200"/>
                <a:gd name="T32" fmla="*/ 659041 w 43200"/>
                <a:gd name="T33" fmla="*/ 78052 h 43200"/>
                <a:gd name="T34" fmla="*/ 669727 w 43200"/>
                <a:gd name="T35" fmla="*/ 55066 h 43200"/>
                <a:gd name="T36" fmla="*/ 416719 w 43200"/>
                <a:gd name="T37" fmla="*/ 85857 h 43200"/>
                <a:gd name="T38" fmla="*/ 455414 w 43200"/>
                <a:gd name="T39" fmla="*/ 108148 h 43200"/>
                <a:gd name="T40" fmla="*/ 122843 w 43200"/>
                <a:gd name="T41" fmla="*/ 261094 h 43200"/>
                <a:gd name="T42" fmla="*/ 116086 w 43200"/>
                <a:gd name="T43" fmla="*/ 237629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ight Arrow 59"/>
            <p:cNvSpPr>
              <a:spLocks noChangeArrowheads="1"/>
            </p:cNvSpPr>
            <p:nvPr/>
          </p:nvSpPr>
          <p:spPr bwMode="auto">
            <a:xfrm flipV="1">
              <a:off x="7020" y="8570"/>
              <a:ext cx="735" cy="285"/>
            </a:xfrm>
            <a:prstGeom prst="rightArrow">
              <a:avLst>
                <a:gd name="adj1" fmla="val 50000"/>
                <a:gd name="adj2" fmla="val 50003"/>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3" name="Down Arrow 60"/>
            <p:cNvSpPr>
              <a:spLocks noChangeArrowheads="1"/>
            </p:cNvSpPr>
            <p:nvPr/>
          </p:nvSpPr>
          <p:spPr bwMode="auto">
            <a:xfrm>
              <a:off x="11025" y="5094"/>
              <a:ext cx="615" cy="3345"/>
            </a:xfrm>
            <a:prstGeom prst="downArrow">
              <a:avLst>
                <a:gd name="adj1" fmla="val 50000"/>
                <a:gd name="adj2" fmla="val 50462"/>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4" name="Text Box 13"/>
            <p:cNvSpPr txBox="1">
              <a:spLocks noChangeArrowheads="1"/>
            </p:cNvSpPr>
            <p:nvPr/>
          </p:nvSpPr>
          <p:spPr bwMode="auto">
            <a:xfrm>
              <a:off x="840" y="7299"/>
              <a:ext cx="1950" cy="360"/>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DEPLOYMENT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7"/>
            <p:cNvSpPr>
              <a:spLocks noChangeArrowheads="1"/>
            </p:cNvSpPr>
            <p:nvPr/>
          </p:nvSpPr>
          <p:spPr bwMode="auto">
            <a:xfrm>
              <a:off x="465" y="7044"/>
              <a:ext cx="15090" cy="2940"/>
            </a:xfrm>
            <a:prstGeom prst="rect">
              <a:avLst/>
            </a:prstGeom>
            <a:noFill/>
            <a:ln w="381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18"/>
            <p:cNvSpPr>
              <a:spLocks noChangeArrowheads="1"/>
            </p:cNvSpPr>
            <p:nvPr/>
          </p:nvSpPr>
          <p:spPr bwMode="auto">
            <a:xfrm>
              <a:off x="3615" y="8511"/>
              <a:ext cx="870" cy="40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ight Arrow 19"/>
            <p:cNvSpPr>
              <a:spLocks noChangeArrowheads="1"/>
            </p:cNvSpPr>
            <p:nvPr/>
          </p:nvSpPr>
          <p:spPr bwMode="auto">
            <a:xfrm>
              <a:off x="4500" y="8566"/>
              <a:ext cx="540" cy="259"/>
            </a:xfrm>
            <a:prstGeom prst="rightArrow">
              <a:avLst>
                <a:gd name="adj1" fmla="val 50000"/>
                <a:gd name="adj2" fmla="val 33996"/>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grpSp>
      <p:sp>
        <p:nvSpPr>
          <p:cNvPr id="28" name="Rectangle 36"/>
          <p:cNvSpPr>
            <a:spLocks noChangeArrowheads="1"/>
          </p:cNvSpPr>
          <p:nvPr/>
        </p:nvSpPr>
        <p:spPr bwMode="auto">
          <a:xfrm>
            <a:off x="0" y="53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5284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3" y="609600"/>
            <a:ext cx="10377353" cy="755176"/>
          </a:xfrm>
        </p:spPr>
        <p:txBody>
          <a:bodyPr/>
          <a:lstStyle/>
          <a:p>
            <a:pPr algn="ctr"/>
            <a:r>
              <a:rPr lang="en-US" b="1" dirty="0">
                <a:ln w="22225">
                  <a:solidFill>
                    <a:schemeClr val="accent2"/>
                  </a:solidFill>
                  <a:prstDash val="solid"/>
                </a:ln>
                <a:solidFill>
                  <a:schemeClr val="accent2">
                    <a:lumMod val="40000"/>
                    <a:lumOff val="60000"/>
                  </a:schemeClr>
                </a:solidFill>
              </a:rPr>
              <a:t>DESIGN AND IMPLEMENTATION</a:t>
            </a:r>
          </a:p>
        </p:txBody>
      </p:sp>
      <p:sp>
        <p:nvSpPr>
          <p:cNvPr id="4" name="Content Placeholder 3"/>
          <p:cNvSpPr>
            <a:spLocks noGrp="1"/>
          </p:cNvSpPr>
          <p:nvPr>
            <p:ph idx="1"/>
          </p:nvPr>
        </p:nvSpPr>
        <p:spPr>
          <a:xfrm>
            <a:off x="677333" y="1528549"/>
            <a:ext cx="10472887" cy="4967785"/>
          </a:xfrm>
        </p:spPr>
        <p:txBody>
          <a:bodyPr>
            <a:normAutofit/>
          </a:bodyPr>
          <a:lstStyle/>
          <a:p>
            <a:pPr marL="0" indent="0" algn="just">
              <a:buNone/>
            </a:pPr>
            <a:r>
              <a:rPr lang="en-US" sz="1900" b="1" dirty="0">
                <a:latin typeface="Bookman Old Style" panose="02050604050505020204" pitchFamily="18" charset="0"/>
              </a:rPr>
              <a:t>DESIGN MODULE:</a:t>
            </a:r>
          </a:p>
          <a:p>
            <a:pPr marL="0" indent="0" algn="just">
              <a:buNone/>
            </a:pPr>
            <a:r>
              <a:rPr lang="en-US" sz="1900" dirty="0">
                <a:latin typeface="Bookman Old Style" panose="02050604050505020204" pitchFamily="18" charset="0"/>
              </a:rPr>
              <a:t>The project discusses three modules with its components.  The modules are:</a:t>
            </a:r>
          </a:p>
          <a:p>
            <a:pPr marL="0" lvl="0" indent="0" algn="just">
              <a:buNone/>
            </a:pPr>
            <a:r>
              <a:rPr lang="en-US" sz="1900" dirty="0">
                <a:latin typeface="Bookman Old Style" panose="02050604050505020204" pitchFamily="18" charset="0"/>
              </a:rPr>
              <a:t>		1) Training Module</a:t>
            </a:r>
          </a:p>
          <a:p>
            <a:pPr marL="0" lvl="0" indent="0" algn="just">
              <a:buNone/>
            </a:pPr>
            <a:r>
              <a:rPr lang="en-US" sz="1900" dirty="0">
                <a:latin typeface="Bookman Old Style" panose="02050604050505020204" pitchFamily="18" charset="0"/>
              </a:rPr>
              <a:t>		2) Testing Module</a:t>
            </a:r>
          </a:p>
          <a:p>
            <a:pPr marL="0" indent="0" algn="just">
              <a:buNone/>
            </a:pPr>
            <a:r>
              <a:rPr lang="en-US" sz="1900" dirty="0">
                <a:latin typeface="Bookman Old Style" panose="02050604050505020204" pitchFamily="18" charset="0"/>
              </a:rPr>
              <a:t>		3) Real - Time Implementation Module</a:t>
            </a:r>
          </a:p>
          <a:p>
            <a:pPr marL="0" indent="0" algn="just">
              <a:buNone/>
            </a:pPr>
            <a:endParaRPr lang="en-US" sz="1900" dirty="0">
              <a:latin typeface="Bookman Old Style" panose="02050604050505020204" pitchFamily="18" charset="0"/>
            </a:endParaRPr>
          </a:p>
          <a:p>
            <a:pPr marL="0" indent="0" algn="just">
              <a:buNone/>
            </a:pPr>
            <a:r>
              <a:rPr lang="en-US" sz="1900" b="1" dirty="0">
                <a:latin typeface="Bookman Old Style" panose="02050604050505020204" pitchFamily="18" charset="0"/>
              </a:rPr>
              <a:t>TRAINING MODULE:</a:t>
            </a:r>
            <a:endParaRPr lang="en-US" sz="1900" dirty="0">
              <a:latin typeface="Bookman Old Style" panose="02050604050505020204" pitchFamily="18" charset="0"/>
            </a:endParaRPr>
          </a:p>
          <a:p>
            <a:pPr marL="0" indent="0" algn="just">
              <a:buNone/>
            </a:pPr>
            <a:r>
              <a:rPr lang="en-US" sz="1900" dirty="0">
                <a:latin typeface="Bookman Old Style" panose="02050604050505020204" pitchFamily="18" charset="0"/>
              </a:rPr>
              <a:t>The training includes the following components:</a:t>
            </a:r>
          </a:p>
          <a:p>
            <a:pPr marL="0" lvl="0" indent="0" algn="just">
              <a:buNone/>
            </a:pPr>
            <a:r>
              <a:rPr lang="en-US" sz="1900" dirty="0">
                <a:latin typeface="Bookman Old Style" panose="02050604050505020204" pitchFamily="18" charset="0"/>
              </a:rPr>
              <a:t>		a) Dataset (Tweet, Label)</a:t>
            </a:r>
          </a:p>
          <a:p>
            <a:pPr marL="0" lvl="0" indent="0" algn="just">
              <a:buNone/>
            </a:pPr>
            <a:r>
              <a:rPr lang="en-US" sz="1900" dirty="0">
                <a:latin typeface="Bookman Old Style" panose="02050604050505020204" pitchFamily="18" charset="0"/>
              </a:rPr>
              <a:t>		b) Data Preprocessing</a:t>
            </a:r>
          </a:p>
          <a:p>
            <a:pPr marL="0" lvl="0" indent="0" algn="just">
              <a:buNone/>
            </a:pPr>
            <a:r>
              <a:rPr lang="en-US" sz="1900" dirty="0">
                <a:latin typeface="Bookman Old Style" panose="02050604050505020204" pitchFamily="18" charset="0"/>
              </a:rPr>
              <a:t>		c) Feature Extraction</a:t>
            </a:r>
          </a:p>
          <a:p>
            <a:pPr marL="0" lvl="0" indent="0" algn="just">
              <a:buNone/>
            </a:pPr>
            <a:r>
              <a:rPr lang="en-US" sz="1900" dirty="0">
                <a:latin typeface="Bookman Old Style" panose="02050604050505020204" pitchFamily="18" charset="0"/>
              </a:rPr>
              <a:t>		d) Machine Learning Algorithm</a:t>
            </a:r>
          </a:p>
          <a:p>
            <a:pPr marL="0" indent="0" algn="just">
              <a:buNone/>
            </a:pPr>
            <a:endParaRPr lang="en-US" sz="1900" dirty="0"/>
          </a:p>
        </p:txBody>
      </p:sp>
    </p:spTree>
    <p:extLst>
      <p:ext uri="{BB962C8B-B14F-4D97-AF65-F5344CB8AC3E}">
        <p14:creationId xmlns:p14="http://schemas.microsoft.com/office/powerpoint/2010/main" val="9466495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829</TotalTime>
  <Words>2243</Words>
  <Application>Microsoft Office PowerPoint</Application>
  <PresentationFormat>Widescreen</PresentationFormat>
  <Paragraphs>224</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Algerian</vt:lpstr>
      <vt:lpstr>Arial</vt:lpstr>
      <vt:lpstr>Bookman Old Style</vt:lpstr>
      <vt:lpstr>Cambria Math</vt:lpstr>
      <vt:lpstr>Times New Roman</vt:lpstr>
      <vt:lpstr>Trebuchet MS</vt:lpstr>
      <vt:lpstr>Wingdings</vt:lpstr>
      <vt:lpstr>Wingdings 3</vt:lpstr>
      <vt:lpstr>Facet</vt:lpstr>
      <vt:lpstr>PowerPoint Presentation</vt:lpstr>
      <vt:lpstr>ABSTRACT</vt:lpstr>
      <vt:lpstr>TWITTER SENTIMENT ANALYSIS</vt:lpstr>
      <vt:lpstr>      DIFFERENT LEVELS OF SENTIMENT ANALYSIS</vt:lpstr>
      <vt:lpstr>OBJECTIVE</vt:lpstr>
      <vt:lpstr>EXISTING SYSTEM</vt:lpstr>
      <vt:lpstr>PROPOSED SYSTEM</vt:lpstr>
      <vt:lpstr>REAL – TIME IMPLEMENTATION MODULE</vt:lpstr>
      <vt:lpstr>DESIGN AND IMPLEMENTATION</vt:lpstr>
      <vt:lpstr>TRAINING MODULE</vt:lpstr>
      <vt:lpstr>PowerPoint Presentation</vt:lpstr>
      <vt:lpstr>LIST OF POSITIVE AND NEGATIVE WORDS</vt:lpstr>
      <vt:lpstr>PowerPoint Presentation</vt:lpstr>
      <vt:lpstr>PowerPoint Presentation</vt:lpstr>
      <vt:lpstr>SUPPORT VECTOR MACHINE</vt:lpstr>
      <vt:lpstr>SUPPORT VECTOR MACHINE</vt:lpstr>
      <vt:lpstr>PowerPoint Presentation</vt:lpstr>
      <vt:lpstr>PowerPoint Presentation</vt:lpstr>
      <vt:lpstr>NAÏVE BAYES</vt:lpstr>
      <vt:lpstr>PowerPoint Presentation</vt:lpstr>
      <vt:lpstr>REAL – TIME IMPLEMENTATION</vt:lpstr>
      <vt:lpstr>PowerPoint Presentation</vt:lpstr>
      <vt:lpstr>MODULE 1: CREATING TWITTER ACCOUNT   </vt:lpstr>
      <vt:lpstr>TWITTER ACCOUNT VERIFICATION</vt:lpstr>
      <vt:lpstr>MODULE 2: TWITTER API REGISTRATION</vt:lpstr>
      <vt:lpstr>APPLICATION CREATION</vt:lpstr>
      <vt:lpstr>GENERATION OF CONSUMER AND  CONSUMER SECRET KEYS</vt:lpstr>
      <vt:lpstr>GENERATION OF ACCESS AND ACCESS TOKEN  SECRET KEYS</vt:lpstr>
      <vt:lpstr>MODULE 3: TWITTER AUTHENTICATION </vt:lpstr>
      <vt:lpstr>MODULE 5: FEATURE EXTRACTION</vt:lpstr>
      <vt:lpstr>RESULTS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dc:creator>
  <cp:lastModifiedBy>G, Vijayaraj (EXT - IN/Bangalore)</cp:lastModifiedBy>
  <cp:revision>154</cp:revision>
  <dcterms:created xsi:type="dcterms:W3CDTF">2015-09-16T10:22:01Z</dcterms:created>
  <dcterms:modified xsi:type="dcterms:W3CDTF">2022-10-26T22:02:29Z</dcterms:modified>
</cp:coreProperties>
</file>