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306" r:id="rId3"/>
    <p:sldId id="257" r:id="rId4"/>
    <p:sldId id="275" r:id="rId5"/>
    <p:sldId id="307" r:id="rId6"/>
    <p:sldId id="308" r:id="rId7"/>
    <p:sldId id="293" r:id="rId8"/>
    <p:sldId id="294" r:id="rId9"/>
    <p:sldId id="295" r:id="rId10"/>
    <p:sldId id="296" r:id="rId11"/>
    <p:sldId id="259" r:id="rId12"/>
    <p:sldId id="273" r:id="rId13"/>
    <p:sldId id="261" r:id="rId14"/>
    <p:sldId id="276" r:id="rId15"/>
    <p:sldId id="263" r:id="rId16"/>
    <p:sldId id="310" r:id="rId17"/>
    <p:sldId id="288" r:id="rId18"/>
    <p:sldId id="289" r:id="rId19"/>
    <p:sldId id="290" r:id="rId20"/>
    <p:sldId id="297" r:id="rId21"/>
    <p:sldId id="298" r:id="rId22"/>
    <p:sldId id="299" r:id="rId23"/>
    <p:sldId id="300" r:id="rId24"/>
    <p:sldId id="301" r:id="rId25"/>
    <p:sldId id="277" r:id="rId26"/>
    <p:sldId id="292" r:id="rId27"/>
    <p:sldId id="281" r:id="rId28"/>
    <p:sldId id="282" r:id="rId29"/>
    <p:sldId id="283" r:id="rId30"/>
    <p:sldId id="284" r:id="rId31"/>
    <p:sldId id="285" r:id="rId32"/>
    <p:sldId id="309" r:id="rId33"/>
    <p:sldId id="311" r:id="rId34"/>
    <p:sldId id="31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882" autoAdjust="0"/>
    <p:restoredTop sz="94660"/>
  </p:normalViewPr>
  <p:slideViewPr>
    <p:cSldViewPr snapToGrid="0">
      <p:cViewPr varScale="1">
        <p:scale>
          <a:sx n="73" d="100"/>
          <a:sy n="73" d="100"/>
        </p:scale>
        <p:origin x="-58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118824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2405655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81868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99644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71846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1294539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746819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70773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410132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407315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672151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253375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332703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295097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EBB3E-1FC6-4BF5-BA93-C471F8F6E376}" type="datetimeFigureOut">
              <a:rPr lang="en-IN" smtClean="0"/>
              <a:pPr/>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356057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970415-94E3-4D17-AC55-6E22C9011002}" type="slidenum">
              <a:rPr lang="en-IN" smtClean="0"/>
              <a:pPr/>
              <a:t>‹#›</a:t>
            </a:fld>
            <a:endParaRPr lang="en-IN"/>
          </a:p>
        </p:txBody>
      </p:sp>
      <p:sp>
        <p:nvSpPr>
          <p:cNvPr id="5" name="Date Placeholder 4"/>
          <p:cNvSpPr>
            <a:spLocks noGrp="1"/>
          </p:cNvSpPr>
          <p:nvPr>
            <p:ph type="dt" sz="half" idx="10"/>
          </p:nvPr>
        </p:nvSpPr>
        <p:spPr/>
        <p:txBody>
          <a:bodyPr/>
          <a:lstStyle/>
          <a:p>
            <a:fld id="{1C0EBB3E-1FC6-4BF5-BA93-C471F8F6E376}" type="datetimeFigureOut">
              <a:rPr lang="en-IN" smtClean="0"/>
              <a:pPr/>
              <a:t>25-01-2024</a:t>
            </a:fld>
            <a:endParaRPr lang="en-IN"/>
          </a:p>
        </p:txBody>
      </p:sp>
    </p:spTree>
    <p:extLst>
      <p:ext uri="{BB962C8B-B14F-4D97-AF65-F5344CB8AC3E}">
        <p14:creationId xmlns:p14="http://schemas.microsoft.com/office/powerpoint/2010/main" xmlns="" val="4188121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0EBB3E-1FC6-4BF5-BA93-C471F8F6E376}" type="datetimeFigureOut">
              <a:rPr lang="en-IN" smtClean="0"/>
              <a:pPr/>
              <a:t>25-01-2024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970415-94E3-4D17-AC55-6E22C9011002}" type="slidenum">
              <a:rPr lang="en-IN" smtClean="0"/>
              <a:pPr/>
              <a:t>‹#›</a:t>
            </a:fld>
            <a:endParaRPr lang="en-IN"/>
          </a:p>
        </p:txBody>
      </p:sp>
    </p:spTree>
    <p:extLst>
      <p:ext uri="{BB962C8B-B14F-4D97-AF65-F5344CB8AC3E}">
        <p14:creationId xmlns:p14="http://schemas.microsoft.com/office/powerpoint/2010/main" xmlns="" val="206012634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E0696-F72A-42EC-9E2C-9B08CB0DAA13}"/>
              </a:ext>
            </a:extLst>
          </p:cNvPr>
          <p:cNvSpPr>
            <a:spLocks noGrp="1"/>
          </p:cNvSpPr>
          <p:nvPr>
            <p:ph type="ctrTitle"/>
          </p:nvPr>
        </p:nvSpPr>
        <p:spPr/>
        <p:txBody>
          <a:bodyPr>
            <a:noAutofit/>
          </a:bodyPr>
          <a:lstStyle/>
          <a:p>
            <a:pPr algn="ctr"/>
            <a:r>
              <a:rPr lang="en-US" sz="4000" dirty="0">
                <a:latin typeface="Algerian" panose="04020705040A02060702" pitchFamily="82" charset="0"/>
              </a:rPr>
              <a:t>SECURED ATM PIN RECOVERY WITH FINGER </a:t>
            </a:r>
            <a:r>
              <a:rPr lang="en-US" sz="4000" dirty="0" smtClean="0">
                <a:latin typeface="Algerian" panose="04020705040A02060702" pitchFamily="82" charset="0"/>
              </a:rPr>
              <a:t>PRINT and face verification</a:t>
            </a:r>
            <a:endParaRPr lang="en-IN" sz="4000"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xmlns="" val="329205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250F8C-FFB4-1FE4-F95B-FE362E64BF46}"/>
              </a:ext>
            </a:extLst>
          </p:cNvPr>
          <p:cNvSpPr>
            <a:spLocks noGrp="1"/>
          </p:cNvSpPr>
          <p:nvPr>
            <p:ph type="title"/>
          </p:nvPr>
        </p:nvSpPr>
        <p:spPr>
          <a:xfrm>
            <a:off x="677334" y="424395"/>
            <a:ext cx="8596668" cy="784485"/>
          </a:xfrm>
        </p:spPr>
        <p:txBody>
          <a:bodyPr/>
          <a:lstStyle/>
          <a:p>
            <a:r>
              <a:rPr lang="en-US" dirty="0"/>
              <a:t>Problem Statements</a:t>
            </a:r>
            <a:endParaRPr lang="en-IN" dirty="0"/>
          </a:p>
        </p:txBody>
      </p:sp>
      <p:sp>
        <p:nvSpPr>
          <p:cNvPr id="3" name="Content Placeholder 2">
            <a:extLst>
              <a:ext uri="{FF2B5EF4-FFF2-40B4-BE49-F238E27FC236}">
                <a16:creationId xmlns:a16="http://schemas.microsoft.com/office/drawing/2014/main" xmlns="" id="{03BFD819-44D8-FBFC-6A2C-6DB6106DFBAD}"/>
              </a:ext>
            </a:extLst>
          </p:cNvPr>
          <p:cNvSpPr>
            <a:spLocks noGrp="1"/>
          </p:cNvSpPr>
          <p:nvPr>
            <p:ph idx="1"/>
          </p:nvPr>
        </p:nvSpPr>
        <p:spPr>
          <a:xfrm>
            <a:off x="677334" y="1558977"/>
            <a:ext cx="8596668" cy="4482385"/>
          </a:xfrm>
        </p:spPr>
        <p:txBody>
          <a:bodyPr>
            <a:normAutofit fontScale="92500"/>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Fraudulent card readers, called skimmers are placed over the authentic reader to transfer numbers and codes to nearby thieves.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Spy cameras are also used by password voyeurs to collect access codes.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you forget your pin number, you cannot use the card.</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machine can retain your card when the machine malfunctions, when you forget your secret number or if the card is damaged.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630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6BEFF-A563-452A-B63D-2619A104052F}"/>
              </a:ext>
            </a:extLst>
          </p:cNvPr>
          <p:cNvSpPr>
            <a:spLocks noGrp="1"/>
          </p:cNvSpPr>
          <p:nvPr>
            <p:ph type="title"/>
          </p:nvPr>
        </p:nvSpPr>
        <p:spPr>
          <a:xfrm>
            <a:off x="677334" y="58296"/>
            <a:ext cx="8596668" cy="721193"/>
          </a:xfrm>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78C932E-4BF5-479A-A59A-97070BD54AC7}"/>
              </a:ext>
            </a:extLst>
          </p:cNvPr>
          <p:cNvSpPr>
            <a:spLocks noGrp="1"/>
          </p:cNvSpPr>
          <p:nvPr>
            <p:ph idx="1"/>
          </p:nvPr>
        </p:nvSpPr>
        <p:spPr>
          <a:xfrm>
            <a:off x="677334" y="899410"/>
            <a:ext cx="8596668" cy="4871803"/>
          </a:xfrm>
        </p:spPr>
        <p:txBody>
          <a:bodyPr>
            <a:noAutofit/>
          </a:bodyPr>
          <a:lstStyle/>
          <a:p>
            <a:pPr algn="just">
              <a:lnSpc>
                <a:spcPct val="150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ATM machines the user is identified by inserting an ATM card and authentication is provided by the customer entering a PIN.</a:t>
            </a:r>
          </a:p>
          <a:p>
            <a:pPr algn="just">
              <a:lnSpc>
                <a:spcPct val="150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The PIN provided by the customer is compared with the recorded reference PIN within the bank Server.</a:t>
            </a:r>
          </a:p>
          <a:p>
            <a:pPr algn="just">
              <a:lnSpc>
                <a:spcPct val="150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If the  customer forgets the PIN after 3 trials ATM cards are blocked, to reactivate he needs to attend the bank and do the formalities which could be a time consuming job. </a:t>
            </a:r>
          </a:p>
          <a:p>
            <a:pPr algn="just">
              <a:lnSpc>
                <a:spcPct val="150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So fingerprint biometric is introduced to cut back this sort of error.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63121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10AF1-8344-4F30-ADBC-3AB512260350}"/>
              </a:ext>
            </a:extLst>
          </p:cNvPr>
          <p:cNvSpPr>
            <a:spLocks noGrp="1"/>
          </p:cNvSpPr>
          <p:nvPr>
            <p:ph type="title"/>
          </p:nvPr>
        </p:nvSpPr>
        <p:spPr>
          <a:xfrm>
            <a:off x="677334" y="264826"/>
            <a:ext cx="8596668" cy="679554"/>
          </a:xfrm>
        </p:spPr>
        <p:txBody>
          <a:bodyPr/>
          <a:lstStyle/>
          <a:p>
            <a:r>
              <a:rPr lang="en-US" dirty="0"/>
              <a:t>Drawbacks</a:t>
            </a:r>
            <a:endParaRPr lang="en-IN" dirty="0"/>
          </a:p>
        </p:txBody>
      </p:sp>
      <p:sp>
        <p:nvSpPr>
          <p:cNvPr id="3" name="Content Placeholder 2">
            <a:extLst>
              <a:ext uri="{FF2B5EF4-FFF2-40B4-BE49-F238E27FC236}">
                <a16:creationId xmlns:a16="http://schemas.microsoft.com/office/drawing/2014/main" xmlns="" id="{A6A9614D-FBE9-4BE3-B354-9DE8E79625B1}"/>
              </a:ext>
            </a:extLst>
          </p:cNvPr>
          <p:cNvSpPr>
            <a:spLocks noGrp="1"/>
          </p:cNvSpPr>
          <p:nvPr>
            <p:ph idx="1"/>
          </p:nvPr>
        </p:nvSpPr>
        <p:spPr>
          <a:xfrm>
            <a:off x="677334" y="1199213"/>
            <a:ext cx="8596668" cy="4842149"/>
          </a:xfrm>
        </p:spPr>
        <p:txBody>
          <a:bodyPr>
            <a:normAutofit/>
          </a:bodyPr>
          <a:lstStyle/>
          <a:p>
            <a:pPr algn="just">
              <a:lnSpc>
                <a:spcPct val="150000"/>
              </a:lnSpc>
            </a:pPr>
            <a:r>
              <a:rPr lang="en-US" sz="2400" dirty="0"/>
              <a:t>Our investigation reveals that existing studies do not provide a thorough overview of deep learning-based architectures for detecting fake news. </a:t>
            </a:r>
          </a:p>
          <a:p>
            <a:pPr algn="just">
              <a:lnSpc>
                <a:spcPct val="150000"/>
              </a:lnSpc>
            </a:pPr>
            <a:r>
              <a:rPr lang="en-US" sz="2400" dirty="0"/>
              <a:t>The existing survey papers mostly cover the ML strategies in detecting fake news, scarcely exploring the DL strategies</a:t>
            </a:r>
            <a:endParaRPr lang="en-IN" sz="2400" dirty="0"/>
          </a:p>
        </p:txBody>
      </p:sp>
    </p:spTree>
    <p:extLst>
      <p:ext uri="{BB962C8B-B14F-4D97-AF65-F5344CB8AC3E}">
        <p14:creationId xmlns:p14="http://schemas.microsoft.com/office/powerpoint/2010/main" xmlns="" val="200496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3AC8B-F001-4F67-94DC-6F4070DE1A9E}"/>
              </a:ext>
            </a:extLst>
          </p:cNvPr>
          <p:cNvSpPr>
            <a:spLocks noGrp="1"/>
          </p:cNvSpPr>
          <p:nvPr>
            <p:ph type="title"/>
          </p:nvPr>
        </p:nvSpPr>
        <p:spPr>
          <a:xfrm>
            <a:off x="677334" y="0"/>
            <a:ext cx="8596668" cy="734518"/>
          </a:xfrm>
        </p:spPr>
        <p:txBody>
          <a:bodyPr>
            <a:normAutofit/>
          </a:bodyPr>
          <a:lstStyle/>
          <a:p>
            <a:r>
              <a:rPr lang="en-US" sz="3200"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5DD570A-F99F-48E4-918B-F123D0FCF961}"/>
              </a:ext>
            </a:extLst>
          </p:cNvPr>
          <p:cNvSpPr>
            <a:spLocks noGrp="1"/>
          </p:cNvSpPr>
          <p:nvPr>
            <p:ph idx="1"/>
          </p:nvPr>
        </p:nvSpPr>
        <p:spPr>
          <a:xfrm>
            <a:off x="360086" y="700790"/>
            <a:ext cx="9231164" cy="5456419"/>
          </a:xfrm>
        </p:spPr>
        <p:txBody>
          <a:bodyPr>
            <a:noAutofit/>
          </a:bodyPr>
          <a:lstStyle/>
          <a:p>
            <a:pPr algn="just">
              <a:lnSpc>
                <a:spcPct val="150000"/>
              </a:lnSpc>
              <a:spcAft>
                <a:spcPts val="1000"/>
              </a:spcAft>
            </a:pPr>
            <a:r>
              <a:rPr lang="en-US" sz="2400" dirty="0"/>
              <a:t>We chose this field to improve safety and security for people to make the transaction easier. </a:t>
            </a:r>
          </a:p>
          <a:p>
            <a:pPr algn="just">
              <a:lnSpc>
                <a:spcPct val="150000"/>
              </a:lnSpc>
              <a:spcAft>
                <a:spcPts val="1000"/>
              </a:spcAft>
            </a:pPr>
            <a:r>
              <a:rPr lang="en-US" sz="2400" dirty="0"/>
              <a:t>The fingerprints are unique for each person. There is no insecurity of losing an ATM card and no requirement to carry an ATM card with you every time. </a:t>
            </a:r>
          </a:p>
          <a:p>
            <a:pPr algn="just">
              <a:lnSpc>
                <a:spcPct val="150000"/>
              </a:lnSpc>
              <a:spcAft>
                <a:spcPts val="1000"/>
              </a:spcAft>
            </a:pPr>
            <a:r>
              <a:rPr lang="en-US" sz="2400" dirty="0"/>
              <a:t>On comparison of different technologies for ATM security, the fingerprint technology operates better and safer than others. </a:t>
            </a:r>
            <a:endParaRPr lang="en-IN" sz="220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xmlns="" val="778105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D0F51D-EC93-4ABA-AFD3-B0F4FC428E27}"/>
              </a:ext>
            </a:extLst>
          </p:cNvPr>
          <p:cNvSpPr>
            <a:spLocks noGrp="1"/>
          </p:cNvSpPr>
          <p:nvPr>
            <p:ph type="title"/>
          </p:nvPr>
        </p:nvSpPr>
        <p:spPr>
          <a:xfrm>
            <a:off x="557412" y="156238"/>
            <a:ext cx="8596668" cy="660400"/>
          </a:xfrm>
        </p:spPr>
        <p:txBody>
          <a:bodyPr/>
          <a:lstStyle/>
          <a:p>
            <a:r>
              <a:rPr lang="en-US" dirty="0"/>
              <a:t>Proposed System(cont…)</a:t>
            </a:r>
            <a:endParaRPr lang="en-IN" dirty="0"/>
          </a:p>
        </p:txBody>
      </p:sp>
      <p:sp>
        <p:nvSpPr>
          <p:cNvPr id="3" name="Content Placeholder 2">
            <a:extLst>
              <a:ext uri="{FF2B5EF4-FFF2-40B4-BE49-F238E27FC236}">
                <a16:creationId xmlns:a16="http://schemas.microsoft.com/office/drawing/2014/main" xmlns="" id="{61A4E51E-7621-40D3-A9CB-CCA49B5B4A4C}"/>
              </a:ext>
            </a:extLst>
          </p:cNvPr>
          <p:cNvSpPr>
            <a:spLocks noGrp="1"/>
          </p:cNvSpPr>
          <p:nvPr>
            <p:ph idx="1"/>
          </p:nvPr>
        </p:nvSpPr>
        <p:spPr>
          <a:xfrm>
            <a:off x="557412" y="1259175"/>
            <a:ext cx="8596668" cy="4976734"/>
          </a:xfrm>
        </p:spPr>
        <p:txBody>
          <a:bodyPr>
            <a:normAutofit/>
          </a:bodyPr>
          <a:lstStyle/>
          <a:p>
            <a:pPr algn="just">
              <a:lnSpc>
                <a:spcPct val="150000"/>
              </a:lnSpc>
            </a:pPr>
            <a:r>
              <a:rPr lang="en-US" sz="2400" dirty="0"/>
              <a:t>These reasons make this mechanism an effortless and secure way of transaction and also maintains a coherent ambience with users and ATM machines. </a:t>
            </a:r>
          </a:p>
          <a:p>
            <a:pPr algn="just">
              <a:lnSpc>
                <a:spcPct val="150000"/>
              </a:lnSpc>
            </a:pPr>
            <a:r>
              <a:rPr lang="en-US" sz="2400" dirty="0"/>
              <a:t>This is the most latest technology in electronic cash transactions.</a:t>
            </a:r>
            <a:endParaRPr lang="en-IN" sz="2400" dirty="0"/>
          </a:p>
        </p:txBody>
      </p:sp>
    </p:spTree>
    <p:extLst>
      <p:ext uri="{BB962C8B-B14F-4D97-AF65-F5344CB8AC3E}">
        <p14:creationId xmlns:p14="http://schemas.microsoft.com/office/powerpoint/2010/main" xmlns="" val="375210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D9E9E-1A3F-4000-B4D8-5A1D930E8CED}"/>
              </a:ext>
            </a:extLst>
          </p:cNvPr>
          <p:cNvSpPr>
            <a:spLocks noGrp="1"/>
          </p:cNvSpPr>
          <p:nvPr>
            <p:ph type="title"/>
          </p:nvPr>
        </p:nvSpPr>
        <p:spPr>
          <a:xfrm>
            <a:off x="677334" y="87444"/>
            <a:ext cx="8596668" cy="709534"/>
          </a:xfrm>
        </p:spPr>
        <p: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E68B3E0-2A2F-4111-A4C1-1C8F77816109}"/>
              </a:ext>
            </a:extLst>
          </p:cNvPr>
          <p:cNvSpPr>
            <a:spLocks noGrp="1"/>
          </p:cNvSpPr>
          <p:nvPr>
            <p:ph idx="1"/>
          </p:nvPr>
        </p:nvSpPr>
        <p:spPr>
          <a:xfrm>
            <a:off x="542422" y="1169233"/>
            <a:ext cx="8596668" cy="5246557"/>
          </a:xfrm>
        </p:spPr>
        <p:txBody>
          <a:bodyPr>
            <a:noAutofit/>
          </a:bodyPr>
          <a:lstStyle/>
          <a:p>
            <a:pPr algn="just">
              <a:lnSpc>
                <a:spcPct val="150000"/>
              </a:lnSpc>
              <a:spcAft>
                <a:spcPts val="1000"/>
              </a:spcAft>
              <a:buFont typeface="Wingdings" panose="05000000000000000000" pitchFamily="2" charset="2"/>
              <a:buChar char="Ø"/>
            </a:pPr>
            <a:r>
              <a:rPr lang="en-US" sz="2400" dirty="0"/>
              <a:t>Introduced mechanism to increase safety and protection by proposing a </a:t>
            </a:r>
            <a:r>
              <a:rPr lang="en-US" sz="2400" dirty="0" smtClean="0"/>
              <a:t>fingerprint and face verification </a:t>
            </a:r>
            <a:r>
              <a:rPr lang="en-US" sz="2400" dirty="0"/>
              <a:t>system.</a:t>
            </a:r>
          </a:p>
          <a:p>
            <a:pPr algn="just">
              <a:lnSpc>
                <a:spcPct val="150000"/>
              </a:lnSpc>
              <a:spcAft>
                <a:spcPts val="1000"/>
              </a:spcAft>
              <a:buFont typeface="Wingdings" panose="05000000000000000000" pitchFamily="2" charset="2"/>
              <a:buChar char="Ø"/>
            </a:pPr>
            <a:r>
              <a:rPr lang="en-US" sz="2400" dirty="0"/>
              <a:t>The merit of finger scanning technology is accuracy. </a:t>
            </a:r>
          </a:p>
          <a:p>
            <a:pPr algn="just">
              <a:lnSpc>
                <a:spcPct val="150000"/>
              </a:lnSpc>
              <a:spcAft>
                <a:spcPts val="1000"/>
              </a:spcAft>
              <a:buFont typeface="Wingdings" panose="05000000000000000000" pitchFamily="2" charset="2"/>
              <a:buChar char="Ø"/>
            </a:pPr>
            <a:r>
              <a:rPr lang="en-US" sz="2400" dirty="0"/>
              <a:t>By using this system multiple limitations are reduced fastly. </a:t>
            </a:r>
          </a:p>
          <a:p>
            <a:pPr algn="just">
              <a:lnSpc>
                <a:spcPct val="150000"/>
              </a:lnSpc>
              <a:spcAft>
                <a:spcPts val="1000"/>
              </a:spcAft>
              <a:buFont typeface="Wingdings" panose="05000000000000000000" pitchFamily="2" charset="2"/>
              <a:buChar char="Ø"/>
            </a:pPr>
            <a:r>
              <a:rPr lang="en-US" sz="2400" dirty="0"/>
              <a:t>They do not have the need to take an ATM card in wallets and no thought of losing the card.</a:t>
            </a:r>
            <a:endParaRPr lang="en-IN" sz="2400" dirty="0">
              <a:effectLst/>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xmlns="" val="316925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US" dirty="0" smtClean="0"/>
              <a:t>Architecture</a:t>
            </a:r>
            <a:endParaRPr lang="en-US" dirty="0"/>
          </a:p>
        </p:txBody>
      </p:sp>
      <p:grpSp>
        <p:nvGrpSpPr>
          <p:cNvPr id="1026" name="Group 5"/>
          <p:cNvGrpSpPr>
            <a:grpSpLocks/>
          </p:cNvGrpSpPr>
          <p:nvPr/>
        </p:nvGrpSpPr>
        <p:grpSpPr bwMode="auto">
          <a:xfrm>
            <a:off x="1304925" y="1368425"/>
            <a:ext cx="7133681" cy="4514850"/>
            <a:chOff x="0" y="0"/>
            <a:chExt cx="85816" cy="55145"/>
          </a:xfrm>
        </p:grpSpPr>
        <p:sp>
          <p:nvSpPr>
            <p:cNvPr id="1032" name="Diamond 1032"/>
            <p:cNvSpPr>
              <a:spLocks noChangeArrowheads="1"/>
            </p:cNvSpPr>
            <p:nvPr/>
          </p:nvSpPr>
          <p:spPr bwMode="auto">
            <a:xfrm>
              <a:off x="54686" y="0"/>
              <a:ext cx="21336" cy="20449"/>
            </a:xfrm>
            <a:prstGeom prst="diamond">
              <a:avLst/>
            </a:prstGeom>
            <a:solidFill>
              <a:srgbClr val="FFFFFF"/>
            </a:solid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If Pin correct?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1033"/>
            <p:cNvSpPr>
              <a:spLocks noChangeArrowheads="1"/>
            </p:cNvSpPr>
            <p:nvPr/>
          </p:nvSpPr>
          <p:spPr bwMode="auto">
            <a:xfrm>
              <a:off x="0" y="8275"/>
              <a:ext cx="12713" cy="5084"/>
            </a:xfrm>
            <a:prstGeom prst="rect">
              <a:avLst/>
            </a:prstGeom>
            <a:solidFill>
              <a:srgbClr val="FFFFFF"/>
            </a:solidFill>
            <a:ln w="127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ATM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34"/>
            <p:cNvSpPr>
              <a:spLocks noChangeArrowheads="1"/>
            </p:cNvSpPr>
            <p:nvPr/>
          </p:nvSpPr>
          <p:spPr bwMode="auto">
            <a:xfrm>
              <a:off x="18163" y="7526"/>
              <a:ext cx="12713" cy="5084"/>
            </a:xfrm>
            <a:prstGeom prst="rect">
              <a:avLst/>
            </a:prstGeom>
            <a:solidFill>
              <a:srgbClr val="FFFFFF"/>
            </a:solidFill>
            <a:ln w="127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Insert Card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035"/>
            <p:cNvSpPr>
              <a:spLocks noChangeArrowheads="1"/>
            </p:cNvSpPr>
            <p:nvPr/>
          </p:nvSpPr>
          <p:spPr bwMode="auto">
            <a:xfrm>
              <a:off x="35126" y="7526"/>
              <a:ext cx="12714" cy="5084"/>
            </a:xfrm>
            <a:prstGeom prst="rect">
              <a:avLst/>
            </a:prstGeom>
            <a:solidFill>
              <a:srgbClr val="FFFFFF"/>
            </a:solidFill>
            <a:ln w="12700">
              <a:solidFill>
                <a:srgbClr val="F79646"/>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Enter Pin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6" name="Connector: Elbow 1036"/>
            <p:cNvCxnSpPr>
              <a:cxnSpLocks/>
            </p:cNvCxnSpPr>
            <p:nvPr/>
          </p:nvCxnSpPr>
          <p:spPr bwMode="auto">
            <a:xfrm flipH="1">
              <a:off x="71974" y="10068"/>
              <a:ext cx="4048" cy="37994"/>
            </a:xfrm>
            <a:prstGeom prst="bentConnector4">
              <a:avLst>
                <a:gd name="adj1" fmla="val -56481"/>
                <a:gd name="adj2" fmla="val 63454"/>
              </a:avLst>
            </a:prstGeom>
            <a:noFill/>
            <a:ln w="6350">
              <a:solidFill>
                <a:srgbClr val="4F81BD"/>
              </a:solidFill>
              <a:miter lim="800000"/>
              <a:headEnd/>
              <a:tailEnd type="triangle" w="med" len="med"/>
            </a:ln>
          </p:spPr>
        </p:cxnSp>
        <p:cxnSp>
          <p:nvCxnSpPr>
            <p:cNvPr id="1037" name="Straight Arrow Connector 1037"/>
            <p:cNvCxnSpPr>
              <a:cxnSpLocks/>
            </p:cNvCxnSpPr>
            <p:nvPr/>
          </p:nvCxnSpPr>
          <p:spPr bwMode="auto">
            <a:xfrm flipV="1">
              <a:off x="13913" y="10068"/>
              <a:ext cx="4250" cy="0"/>
            </a:xfrm>
            <a:prstGeom prst="straightConnector1">
              <a:avLst/>
            </a:prstGeom>
            <a:noFill/>
            <a:ln w="6350">
              <a:solidFill>
                <a:srgbClr val="4F81BD"/>
              </a:solidFill>
              <a:miter lim="800000"/>
              <a:headEnd/>
              <a:tailEnd type="triangle" w="med" len="med"/>
            </a:ln>
          </p:spPr>
        </p:cxnSp>
        <p:cxnSp>
          <p:nvCxnSpPr>
            <p:cNvPr id="1038" name="Straight Arrow Connector 1038"/>
            <p:cNvCxnSpPr>
              <a:cxnSpLocks noChangeShapeType="1"/>
            </p:cNvCxnSpPr>
            <p:nvPr/>
          </p:nvCxnSpPr>
          <p:spPr bwMode="auto">
            <a:xfrm flipV="1">
              <a:off x="30676" y="10174"/>
              <a:ext cx="4250" cy="0"/>
            </a:xfrm>
            <a:prstGeom prst="straightConnector1">
              <a:avLst/>
            </a:prstGeom>
            <a:noFill/>
            <a:ln w="6350">
              <a:solidFill>
                <a:srgbClr val="4F81BD"/>
              </a:solidFill>
              <a:miter lim="800000"/>
              <a:headEnd/>
              <a:tailEnd type="triangle" w="med" len="med"/>
            </a:ln>
          </p:spPr>
        </p:cxnSp>
        <p:cxnSp>
          <p:nvCxnSpPr>
            <p:cNvPr id="1039" name="Straight Arrow Connector 1039"/>
            <p:cNvCxnSpPr>
              <a:cxnSpLocks noChangeShapeType="1"/>
            </p:cNvCxnSpPr>
            <p:nvPr/>
          </p:nvCxnSpPr>
          <p:spPr bwMode="auto">
            <a:xfrm>
              <a:off x="47840" y="10068"/>
              <a:ext cx="6846" cy="106"/>
            </a:xfrm>
            <a:prstGeom prst="straightConnector1">
              <a:avLst/>
            </a:prstGeom>
            <a:noFill/>
            <a:ln w="6350">
              <a:solidFill>
                <a:srgbClr val="4F81BD"/>
              </a:solidFill>
              <a:miter lim="800000"/>
              <a:headEnd/>
              <a:tailEnd type="triangle" w="med" len="med"/>
            </a:ln>
          </p:spPr>
        </p:cxnSp>
        <p:sp>
          <p:nvSpPr>
            <p:cNvPr id="1040" name="Rectangle 1040"/>
            <p:cNvSpPr>
              <a:spLocks noChangeArrowheads="1"/>
            </p:cNvSpPr>
            <p:nvPr/>
          </p:nvSpPr>
          <p:spPr bwMode="auto">
            <a:xfrm>
              <a:off x="47840" y="27375"/>
              <a:ext cx="14341" cy="7133"/>
            </a:xfrm>
            <a:prstGeom prst="rect">
              <a:avLst/>
            </a:prstGeom>
            <a:noFill/>
            <a:ln w="127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Alert Msg to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1" name="Connector: Elbow 1041"/>
            <p:cNvCxnSpPr>
              <a:cxnSpLocks/>
            </p:cNvCxnSpPr>
            <p:nvPr/>
          </p:nvCxnSpPr>
          <p:spPr bwMode="auto">
            <a:xfrm rot="5400000">
              <a:off x="56641" y="18662"/>
              <a:ext cx="7083" cy="10343"/>
            </a:xfrm>
            <a:prstGeom prst="bentConnector3">
              <a:avLst>
                <a:gd name="adj1" fmla="val 50000"/>
              </a:avLst>
            </a:prstGeom>
            <a:noFill/>
            <a:ln w="6350">
              <a:solidFill>
                <a:srgbClr val="4F81BD"/>
              </a:solidFill>
              <a:miter lim="800000"/>
              <a:headEnd/>
              <a:tailEnd type="triangle" w="med" len="med"/>
            </a:ln>
          </p:spPr>
        </p:cxnSp>
        <p:sp>
          <p:nvSpPr>
            <p:cNvPr id="1042" name="Rectangle 1042"/>
            <p:cNvSpPr>
              <a:spLocks noChangeArrowheads="1"/>
            </p:cNvSpPr>
            <p:nvPr/>
          </p:nvSpPr>
          <p:spPr bwMode="auto">
            <a:xfrm>
              <a:off x="26879" y="24436"/>
              <a:ext cx="14341" cy="13732"/>
            </a:xfrm>
            <a:prstGeom prst="rect">
              <a:avLst/>
            </a:prstGeom>
            <a:noFill/>
            <a:ln w="12700">
              <a:solidFill>
                <a:srgbClr val="4F81B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Give Fingerprint and Face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3" name="Straight Arrow Connector 1043"/>
            <p:cNvCxnSpPr>
              <a:cxnSpLocks noChangeShapeType="1"/>
            </p:cNvCxnSpPr>
            <p:nvPr/>
          </p:nvCxnSpPr>
          <p:spPr bwMode="auto">
            <a:xfrm flipH="1">
              <a:off x="41220" y="30942"/>
              <a:ext cx="6620" cy="0"/>
            </a:xfrm>
            <a:prstGeom prst="straightConnector1">
              <a:avLst/>
            </a:prstGeom>
            <a:noFill/>
            <a:ln w="6350">
              <a:solidFill>
                <a:srgbClr val="4F81BD"/>
              </a:solidFill>
              <a:miter lim="800000"/>
              <a:headEnd/>
              <a:tailEnd type="triangle" w="med" len="med"/>
            </a:ln>
          </p:spPr>
        </p:cxnSp>
        <p:sp>
          <p:nvSpPr>
            <p:cNvPr id="1044" name="Diamond 1044"/>
            <p:cNvSpPr>
              <a:spLocks noChangeArrowheads="1"/>
            </p:cNvSpPr>
            <p:nvPr/>
          </p:nvSpPr>
          <p:spPr bwMode="auto">
            <a:xfrm>
              <a:off x="565" y="19250"/>
              <a:ext cx="19800" cy="22472"/>
            </a:xfrm>
            <a:prstGeom prst="diamond">
              <a:avLst/>
            </a:prstGeom>
            <a:solidFill>
              <a:srgbClr val="FFFFFF"/>
            </a:solid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Calibri" pitchFamily="34" charset="0"/>
                  <a:cs typeface="Arial" pitchFamily="34" charset="0"/>
                </a:rPr>
                <a:t>Verify</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Calibri" pitchFamily="34" charset="0"/>
                  <a:cs typeface="Arial" pitchFamily="34" charset="0"/>
                </a:rPr>
                <a:t>Fingerprint, face,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1045"/>
            <p:cNvSpPr>
              <a:spLocks noChangeArrowheads="1"/>
            </p:cNvSpPr>
            <p:nvPr/>
          </p:nvSpPr>
          <p:spPr bwMode="auto">
            <a:xfrm>
              <a:off x="44343" y="48062"/>
              <a:ext cx="39124" cy="7083"/>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rgbClr val="000000"/>
                  </a:solidFill>
                  <a:effectLst/>
                  <a:latin typeface="Calibri" pitchFamily="34" charset="0"/>
                  <a:cs typeface="Arial" pitchFamily="34" charset="0"/>
                </a:rPr>
                <a:t>Make Transaction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1046"/>
            <p:cNvSpPr>
              <a:spLocks noChangeArrowheads="1"/>
            </p:cNvSpPr>
            <p:nvPr/>
          </p:nvSpPr>
          <p:spPr bwMode="auto">
            <a:xfrm>
              <a:off x="3869" y="48062"/>
              <a:ext cx="16389" cy="7083"/>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Create New Pin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1047"/>
            <p:cNvSpPr>
              <a:spLocks noChangeArrowheads="1"/>
            </p:cNvSpPr>
            <p:nvPr/>
          </p:nvSpPr>
          <p:spPr bwMode="auto">
            <a:xfrm>
              <a:off x="24833" y="47912"/>
              <a:ext cx="12714" cy="7083"/>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Insert New Pin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8" name="Straight Arrow Connector 1048"/>
            <p:cNvCxnSpPr>
              <a:cxnSpLocks/>
            </p:cNvCxnSpPr>
            <p:nvPr/>
          </p:nvCxnSpPr>
          <p:spPr bwMode="auto">
            <a:xfrm>
              <a:off x="10359" y="41453"/>
              <a:ext cx="0" cy="6609"/>
            </a:xfrm>
            <a:prstGeom prst="straightConnector1">
              <a:avLst/>
            </a:prstGeom>
            <a:noFill/>
            <a:ln w="6350">
              <a:solidFill>
                <a:srgbClr val="4F81BD"/>
              </a:solidFill>
              <a:miter lim="800000"/>
              <a:headEnd/>
              <a:tailEnd type="triangle" w="med" len="med"/>
            </a:ln>
          </p:spPr>
        </p:cxnSp>
        <p:cxnSp>
          <p:nvCxnSpPr>
            <p:cNvPr id="1049" name="Straight Arrow Connector 1049"/>
            <p:cNvCxnSpPr>
              <a:cxnSpLocks noChangeShapeType="1"/>
            </p:cNvCxnSpPr>
            <p:nvPr/>
          </p:nvCxnSpPr>
          <p:spPr bwMode="auto">
            <a:xfrm flipV="1">
              <a:off x="20258" y="51453"/>
              <a:ext cx="4575" cy="150"/>
            </a:xfrm>
            <a:prstGeom prst="straightConnector1">
              <a:avLst/>
            </a:prstGeom>
            <a:noFill/>
            <a:ln w="6350">
              <a:solidFill>
                <a:srgbClr val="4F81BD"/>
              </a:solidFill>
              <a:miter lim="800000"/>
              <a:headEnd/>
              <a:tailEnd type="triangle" w="med" len="med"/>
            </a:ln>
          </p:spPr>
        </p:cxnSp>
        <p:cxnSp>
          <p:nvCxnSpPr>
            <p:cNvPr id="1050" name="Straight Arrow Connector 1050"/>
            <p:cNvCxnSpPr>
              <a:cxnSpLocks/>
            </p:cNvCxnSpPr>
            <p:nvPr/>
          </p:nvCxnSpPr>
          <p:spPr bwMode="auto">
            <a:xfrm>
              <a:off x="37547" y="51453"/>
              <a:ext cx="6983" cy="79"/>
            </a:xfrm>
            <a:prstGeom prst="straightConnector1">
              <a:avLst/>
            </a:prstGeom>
            <a:noFill/>
            <a:ln w="6350">
              <a:solidFill>
                <a:srgbClr val="4F81BD"/>
              </a:solidFill>
              <a:miter lim="800000"/>
              <a:headEnd/>
              <a:tailEnd type="triangle" w="med" len="med"/>
            </a:ln>
          </p:spPr>
        </p:cxnSp>
        <p:sp>
          <p:nvSpPr>
            <p:cNvPr id="1051" name="TextBox 58"/>
            <p:cNvSpPr txBox="1">
              <a:spLocks noChangeArrowheads="1"/>
            </p:cNvSpPr>
            <p:nvPr/>
          </p:nvSpPr>
          <p:spPr bwMode="auto">
            <a:xfrm>
              <a:off x="79568" y="14034"/>
              <a:ext cx="6248" cy="49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TextBox 59"/>
            <p:cNvSpPr txBox="1">
              <a:spLocks noChangeArrowheads="1"/>
            </p:cNvSpPr>
            <p:nvPr/>
          </p:nvSpPr>
          <p:spPr bwMode="auto">
            <a:xfrm>
              <a:off x="4433" y="42909"/>
              <a:ext cx="6248" cy="4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rgbClr val="000000"/>
                  </a:solidFill>
                  <a:effectLst/>
                  <a:latin typeface="Calibri" pitchFamily="34" charset="0"/>
                  <a:cs typeface="Arial" pitchFamily="34"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TextBox 60"/>
            <p:cNvSpPr txBox="1">
              <a:spLocks noChangeArrowheads="1"/>
            </p:cNvSpPr>
            <p:nvPr/>
          </p:nvSpPr>
          <p:spPr bwMode="auto">
            <a:xfrm>
              <a:off x="55933" y="19580"/>
              <a:ext cx="6249" cy="49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Calibri" pitchFamily="34" charset="0"/>
                  <a:cs typeface="Arial" pitchFamily="34" charset="0"/>
                </a:rPr>
                <a:t>No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4" name="Straight Arrow Connector 1054"/>
            <p:cNvCxnSpPr>
              <a:cxnSpLocks/>
            </p:cNvCxnSpPr>
            <p:nvPr/>
          </p:nvCxnSpPr>
          <p:spPr bwMode="auto">
            <a:xfrm flipH="1" flipV="1">
              <a:off x="20258" y="30365"/>
              <a:ext cx="6621" cy="0"/>
            </a:xfrm>
            <a:prstGeom prst="straightConnector1">
              <a:avLst/>
            </a:prstGeom>
            <a:noFill/>
            <a:ln w="6350">
              <a:solidFill>
                <a:srgbClr val="4F81BD"/>
              </a:solidFill>
              <a:miter lim="800000"/>
              <a:headEnd/>
              <a:tailEnd type="triangl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43F5D-9FB0-4B26-B549-1FA2B053112B}"/>
              </a:ext>
            </a:extLst>
          </p:cNvPr>
          <p:cNvSpPr>
            <a:spLocks noGrp="1"/>
          </p:cNvSpPr>
          <p:nvPr>
            <p:ph type="title"/>
          </p:nvPr>
        </p:nvSpPr>
        <p:spPr>
          <a:xfrm>
            <a:off x="677334" y="491851"/>
            <a:ext cx="8596668" cy="649574"/>
          </a:xfrm>
        </p:spPr>
        <p:txBody>
          <a:bodyPr/>
          <a:lstStyle/>
          <a:p>
            <a:r>
              <a:rPr lang="en-US" dirty="0"/>
              <a:t>Literature Survey</a:t>
            </a:r>
            <a:endParaRPr lang="en-IN" dirty="0"/>
          </a:p>
        </p:txBody>
      </p:sp>
      <p:graphicFrame>
        <p:nvGraphicFramePr>
          <p:cNvPr id="4" name="Table 4">
            <a:extLst>
              <a:ext uri="{FF2B5EF4-FFF2-40B4-BE49-F238E27FC236}">
                <a16:creationId xmlns:a16="http://schemas.microsoft.com/office/drawing/2014/main" xmlns="" id="{B08195FC-85F3-4996-9C2A-BF3DBA322AED}"/>
              </a:ext>
            </a:extLst>
          </p:cNvPr>
          <p:cNvGraphicFramePr>
            <a:graphicFrameLocks noGrp="1"/>
          </p:cNvGraphicFramePr>
          <p:nvPr>
            <p:ph idx="1"/>
            <p:extLst>
              <p:ext uri="{D42A27DB-BD31-4B8C-83A1-F6EECF244321}">
                <p14:modId xmlns:p14="http://schemas.microsoft.com/office/powerpoint/2010/main" xmlns="" val="1230800829"/>
              </p:ext>
            </p:extLst>
          </p:nvPr>
        </p:nvGraphicFramePr>
        <p:xfrm>
          <a:off x="366192" y="1304143"/>
          <a:ext cx="9218951" cy="4749449"/>
        </p:xfrm>
        <a:graphic>
          <a:graphicData uri="http://schemas.openxmlformats.org/drawingml/2006/table">
            <a:tbl>
              <a:tblPr firstRow="1" bandRow="1">
                <a:tableStyleId>{5C22544A-7EE6-4342-B048-85BDC9FD1C3A}</a:tableStyleId>
              </a:tblPr>
              <a:tblGrid>
                <a:gridCol w="689547">
                  <a:extLst>
                    <a:ext uri="{9D8B030D-6E8A-4147-A177-3AD203B41FA5}">
                      <a16:colId xmlns:a16="http://schemas.microsoft.com/office/drawing/2014/main" xmlns="" val="938215983"/>
                    </a:ext>
                  </a:extLst>
                </a:gridCol>
                <a:gridCol w="2413417">
                  <a:extLst>
                    <a:ext uri="{9D8B030D-6E8A-4147-A177-3AD203B41FA5}">
                      <a16:colId xmlns:a16="http://schemas.microsoft.com/office/drawing/2014/main" xmlns="" val="1015915479"/>
                    </a:ext>
                  </a:extLst>
                </a:gridCol>
                <a:gridCol w="1993692">
                  <a:extLst>
                    <a:ext uri="{9D8B030D-6E8A-4147-A177-3AD203B41FA5}">
                      <a16:colId xmlns:a16="http://schemas.microsoft.com/office/drawing/2014/main" xmlns="" val="1143804257"/>
                    </a:ext>
                  </a:extLst>
                </a:gridCol>
                <a:gridCol w="1409075">
                  <a:extLst>
                    <a:ext uri="{9D8B030D-6E8A-4147-A177-3AD203B41FA5}">
                      <a16:colId xmlns:a16="http://schemas.microsoft.com/office/drawing/2014/main" xmlns="" val="637472179"/>
                    </a:ext>
                  </a:extLst>
                </a:gridCol>
                <a:gridCol w="1454046">
                  <a:extLst>
                    <a:ext uri="{9D8B030D-6E8A-4147-A177-3AD203B41FA5}">
                      <a16:colId xmlns:a16="http://schemas.microsoft.com/office/drawing/2014/main" xmlns="" val="82587799"/>
                    </a:ext>
                  </a:extLst>
                </a:gridCol>
                <a:gridCol w="1259174">
                  <a:extLst>
                    <a:ext uri="{9D8B030D-6E8A-4147-A177-3AD203B41FA5}">
                      <a16:colId xmlns:a16="http://schemas.microsoft.com/office/drawing/2014/main" xmlns="" val="3599446168"/>
                    </a:ext>
                  </a:extLst>
                </a:gridCol>
              </a:tblGrid>
              <a:tr h="1000409">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1000409">
                <a:tc>
                  <a:txBody>
                    <a:bodyPr/>
                    <a:lstStyle/>
                    <a:p>
                      <a:r>
                        <a:rPr lang="en-US" dirty="0"/>
                        <a:t>1</a:t>
                      </a:r>
                      <a:endParaRPr lang="en-IN" dirty="0"/>
                    </a:p>
                  </a:txBody>
                  <a:tcPr/>
                </a:tc>
                <a:tc>
                  <a:txBody>
                    <a:bodyPr/>
                    <a:lstStyle/>
                    <a:p>
                      <a:r>
                        <a:rPr lang="en-US" dirty="0"/>
                        <a:t>Finger shield ATM – ATM Security System using Fingerprint Authentication</a:t>
                      </a:r>
                      <a:endParaRPr lang="en-IN" dirty="0"/>
                    </a:p>
                  </a:txBody>
                  <a:tcPr/>
                </a:tc>
                <a:tc>
                  <a:txBody>
                    <a:bodyPr/>
                    <a:lstStyle/>
                    <a:p>
                      <a:r>
                        <a:rPr lang="en-IN" dirty="0"/>
                        <a:t>Christiawan, Bayu Aji Sahar, Azel Fayyad Rahardian, Elvayandri Muchtar 2018</a:t>
                      </a:r>
                    </a:p>
                  </a:txBody>
                  <a:tcPr/>
                </a:tc>
                <a:tc>
                  <a:txBody>
                    <a:bodyPr/>
                    <a:lstStyle/>
                    <a:p>
                      <a:r>
                        <a:rPr lang="en-IN" sz="1800" b="0" i="0" kern="1200" dirty="0">
                          <a:solidFill>
                            <a:schemeClr val="dk1"/>
                          </a:solidFill>
                          <a:effectLst/>
                          <a:latin typeface="+mn-lt"/>
                          <a:ea typeface="+mn-ea"/>
                          <a:cs typeface="+mn-cs"/>
                        </a:rPr>
                        <a:t>Finger shield ATM</a:t>
                      </a:r>
                      <a:endParaRPr lang="en-IN" dirty="0"/>
                    </a:p>
                  </a:txBody>
                  <a:tcPr/>
                </a:tc>
                <a:tc>
                  <a:txBody>
                    <a:bodyPr/>
                    <a:lstStyle/>
                    <a:p>
                      <a:r>
                        <a:rPr lang="en-US" sz="1800" b="0" i="0" kern="1200" dirty="0">
                          <a:solidFill>
                            <a:schemeClr val="dk1"/>
                          </a:solidFill>
                          <a:effectLst/>
                          <a:latin typeface="+mn-lt"/>
                          <a:ea typeface="+mn-ea"/>
                          <a:cs typeface="+mn-cs"/>
                        </a:rPr>
                        <a:t>ATM Fraud can be minimized</a:t>
                      </a:r>
                      <a:endParaRPr lang="en-IN" dirty="0"/>
                    </a:p>
                  </a:txBody>
                  <a:tcPr/>
                </a:tc>
                <a:tc>
                  <a:txBody>
                    <a:bodyPr/>
                    <a:lstStyle/>
                    <a:p>
                      <a:r>
                        <a:rPr lang="en-US" dirty="0"/>
                        <a:t>High Cost</a:t>
                      </a:r>
                      <a:endParaRPr lang="en-IN" dirty="0"/>
                    </a:p>
                  </a:txBody>
                  <a:tcPr/>
                </a:tc>
                <a:extLst>
                  <a:ext uri="{0D108BD9-81ED-4DB2-BD59-A6C34878D82A}">
                    <a16:rowId xmlns:a16="http://schemas.microsoft.com/office/drawing/2014/main" xmlns="" val="774538115"/>
                  </a:ext>
                </a:extLst>
              </a:tr>
              <a:tr h="1000409">
                <a:tc>
                  <a:txBody>
                    <a:bodyPr/>
                    <a:lstStyle/>
                    <a:p>
                      <a:r>
                        <a:rPr lang="en-US" dirty="0"/>
                        <a:t>2</a:t>
                      </a:r>
                      <a:endParaRPr lang="en-IN" dirty="0"/>
                    </a:p>
                  </a:txBody>
                  <a:tcPr/>
                </a:tc>
                <a:tc>
                  <a:txBody>
                    <a:bodyPr/>
                    <a:lstStyle/>
                    <a:p>
                      <a:r>
                        <a:rPr lang="en-US" dirty="0"/>
                        <a:t>Securing ATM pins and passwords using Fingerprint based Fuzzy Vault System</a:t>
                      </a:r>
                      <a:endParaRPr lang="en-IN" dirty="0"/>
                    </a:p>
                  </a:txBody>
                  <a:tcPr/>
                </a:tc>
                <a:tc>
                  <a:txBody>
                    <a:bodyPr/>
                    <a:lstStyle/>
                    <a:p>
                      <a:r>
                        <a:rPr lang="en-IN" dirty="0"/>
                        <a:t>Sweedle Machado, Prajyoti D silva, Snehal D’mello, Supriya Solaskar, Priya Chaudhari 2018 </a:t>
                      </a:r>
                    </a:p>
                  </a:txBody>
                  <a:tcPr/>
                </a:tc>
                <a:tc>
                  <a:txBody>
                    <a:bodyPr/>
                    <a:lstStyle/>
                    <a:p>
                      <a:r>
                        <a:rPr lang="en-IN" sz="1800" b="0" i="0" kern="1200" dirty="0">
                          <a:solidFill>
                            <a:schemeClr val="dk1"/>
                          </a:solidFill>
                          <a:effectLst/>
                          <a:latin typeface="+mn-lt"/>
                          <a:ea typeface="+mn-ea"/>
                          <a:cs typeface="+mn-cs"/>
                        </a:rPr>
                        <a:t>fuzzy vault system</a:t>
                      </a:r>
                      <a:endParaRPr lang="en-IN" dirty="0"/>
                    </a:p>
                  </a:txBody>
                  <a:tcPr/>
                </a:tc>
                <a:tc>
                  <a:txBody>
                    <a:bodyPr/>
                    <a:lstStyle/>
                    <a:p>
                      <a:r>
                        <a:rPr lang="en-US" sz="1800" b="0" i="0" kern="1200" dirty="0">
                          <a:solidFill>
                            <a:schemeClr val="dk1"/>
                          </a:solidFill>
                          <a:effectLst/>
                          <a:latin typeface="+mn-lt"/>
                          <a:ea typeface="+mn-ea"/>
                          <a:cs typeface="+mn-cs"/>
                        </a:rPr>
                        <a:t>To secure ATM pins and passwords</a:t>
                      </a:r>
                      <a:endParaRPr lang="en-IN" dirty="0"/>
                    </a:p>
                  </a:txBody>
                  <a:tcPr/>
                </a:tc>
                <a:tc>
                  <a:txBody>
                    <a:bodyPr/>
                    <a:lstStyle/>
                    <a:p>
                      <a:r>
                        <a:rPr lang="en-IN" sz="1800" b="0" i="0" kern="1200" dirty="0">
                          <a:solidFill>
                            <a:schemeClr val="dk1"/>
                          </a:solidFill>
                          <a:effectLst/>
                          <a:latin typeface="+mn-lt"/>
                          <a:ea typeface="+mn-ea"/>
                          <a:cs typeface="+mn-cs"/>
                        </a:rPr>
                        <a:t>dummy fingerprint dataset</a:t>
                      </a:r>
                      <a:endParaRPr lang="en-IN" dirty="0"/>
                    </a:p>
                  </a:txBody>
                  <a:tcPr/>
                </a:tc>
                <a:extLst>
                  <a:ext uri="{0D108BD9-81ED-4DB2-BD59-A6C34878D82A}">
                    <a16:rowId xmlns:a16="http://schemas.microsoft.com/office/drawing/2014/main" xmlns="" val="2671570700"/>
                  </a:ext>
                </a:extLst>
              </a:tr>
            </a:tbl>
          </a:graphicData>
        </a:graphic>
      </p:graphicFrame>
    </p:spTree>
    <p:extLst>
      <p:ext uri="{BB962C8B-B14F-4D97-AF65-F5344CB8AC3E}">
        <p14:creationId xmlns:p14="http://schemas.microsoft.com/office/powerpoint/2010/main" xmlns="" val="327341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B6194DD8-FF64-4EA0-9A3F-D3C6FDE2DF0B}"/>
              </a:ext>
            </a:extLst>
          </p:cNvPr>
          <p:cNvGraphicFramePr>
            <a:graphicFrameLocks noGrp="1"/>
          </p:cNvGraphicFramePr>
          <p:nvPr>
            <p:ph idx="1"/>
            <p:extLst>
              <p:ext uri="{D42A27DB-BD31-4B8C-83A1-F6EECF244321}">
                <p14:modId xmlns:p14="http://schemas.microsoft.com/office/powerpoint/2010/main" xmlns="" val="3146903759"/>
              </p:ext>
            </p:extLst>
          </p:nvPr>
        </p:nvGraphicFramePr>
        <p:xfrm>
          <a:off x="276251" y="314793"/>
          <a:ext cx="9218951" cy="6145730"/>
        </p:xfrm>
        <a:graphic>
          <a:graphicData uri="http://schemas.openxmlformats.org/drawingml/2006/table">
            <a:tbl>
              <a:tblPr firstRow="1" bandRow="1">
                <a:tableStyleId>{5C22544A-7EE6-4342-B048-85BDC9FD1C3A}</a:tableStyleId>
              </a:tblPr>
              <a:tblGrid>
                <a:gridCol w="788051">
                  <a:extLst>
                    <a:ext uri="{9D8B030D-6E8A-4147-A177-3AD203B41FA5}">
                      <a16:colId xmlns:a16="http://schemas.microsoft.com/office/drawing/2014/main" xmlns="" val="938215983"/>
                    </a:ext>
                  </a:extLst>
                </a:gridCol>
                <a:gridCol w="2314913">
                  <a:extLst>
                    <a:ext uri="{9D8B030D-6E8A-4147-A177-3AD203B41FA5}">
                      <a16:colId xmlns:a16="http://schemas.microsoft.com/office/drawing/2014/main" xmlns="" val="1015915479"/>
                    </a:ext>
                  </a:extLst>
                </a:gridCol>
                <a:gridCol w="1993692">
                  <a:extLst>
                    <a:ext uri="{9D8B030D-6E8A-4147-A177-3AD203B41FA5}">
                      <a16:colId xmlns:a16="http://schemas.microsoft.com/office/drawing/2014/main" xmlns="" val="1143804257"/>
                    </a:ext>
                  </a:extLst>
                </a:gridCol>
                <a:gridCol w="1409075">
                  <a:extLst>
                    <a:ext uri="{9D8B030D-6E8A-4147-A177-3AD203B41FA5}">
                      <a16:colId xmlns:a16="http://schemas.microsoft.com/office/drawing/2014/main" xmlns="" val="637472179"/>
                    </a:ext>
                  </a:extLst>
                </a:gridCol>
                <a:gridCol w="1454046">
                  <a:extLst>
                    <a:ext uri="{9D8B030D-6E8A-4147-A177-3AD203B41FA5}">
                      <a16:colId xmlns:a16="http://schemas.microsoft.com/office/drawing/2014/main" xmlns="" val="82587799"/>
                    </a:ext>
                  </a:extLst>
                </a:gridCol>
                <a:gridCol w="1259174">
                  <a:extLst>
                    <a:ext uri="{9D8B030D-6E8A-4147-A177-3AD203B41FA5}">
                      <a16:colId xmlns:a16="http://schemas.microsoft.com/office/drawing/2014/main" xmlns="" val="3599446168"/>
                    </a:ext>
                  </a:extLst>
                </a:gridCol>
              </a:tblGrid>
              <a:tr h="1281937">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2226276">
                <a:tc>
                  <a:txBody>
                    <a:bodyPr/>
                    <a:lstStyle/>
                    <a:p>
                      <a:r>
                        <a:rPr lang="en-US" dirty="0"/>
                        <a:t>3</a:t>
                      </a:r>
                      <a:endParaRPr lang="en-IN" dirty="0"/>
                    </a:p>
                  </a:txBody>
                  <a:tcPr/>
                </a:tc>
                <a:tc>
                  <a:txBody>
                    <a:bodyPr/>
                    <a:lstStyle/>
                    <a:p>
                      <a:r>
                        <a:rPr lang="en-US" dirty="0"/>
                        <a:t>ATM SECURITY SYSTEM USING FINGER PRINT AND GSM MODULE</a:t>
                      </a:r>
                      <a:endParaRPr lang="en-IN" dirty="0"/>
                    </a:p>
                  </a:txBody>
                  <a:tcPr/>
                </a:tc>
                <a:tc>
                  <a:txBody>
                    <a:bodyPr/>
                    <a:lstStyle/>
                    <a:p>
                      <a:r>
                        <a:rPr lang="en-IN" dirty="0"/>
                        <a:t>P.PRASHANTH KUMAR REDDY, N.SHASHANK, P.SRI CHARAN REDDY-2012</a:t>
                      </a:r>
                    </a:p>
                  </a:txBody>
                  <a:tcPr/>
                </a:tc>
                <a:tc>
                  <a:txBody>
                    <a:bodyPr/>
                    <a:lstStyle/>
                    <a:p>
                      <a:r>
                        <a:rPr lang="en-IN" dirty="0"/>
                        <a:t>GSM Module system</a:t>
                      </a:r>
                    </a:p>
                  </a:txBody>
                  <a:tcPr/>
                </a:tc>
                <a:tc>
                  <a:txBody>
                    <a:bodyPr/>
                    <a:lstStyle/>
                    <a:p>
                      <a:r>
                        <a:rPr lang="en-US" dirty="0"/>
                        <a:t>One Time Password (OTP) is sent to the user registration mobile number</a:t>
                      </a:r>
                      <a:endParaRPr lang="en-IN" dirty="0"/>
                    </a:p>
                  </a:txBody>
                  <a:tcPr/>
                </a:tc>
                <a:tc>
                  <a:txBody>
                    <a:bodyPr/>
                    <a:lstStyle/>
                    <a:p>
                      <a:r>
                        <a:rPr lang="en-US" dirty="0"/>
                        <a:t>Need SMS Gateway</a:t>
                      </a:r>
                      <a:endParaRPr lang="en-IN" dirty="0"/>
                    </a:p>
                  </a:txBody>
                  <a:tcPr/>
                </a:tc>
                <a:extLst>
                  <a:ext uri="{0D108BD9-81ED-4DB2-BD59-A6C34878D82A}">
                    <a16:rowId xmlns:a16="http://schemas.microsoft.com/office/drawing/2014/main" xmlns="" val="774538115"/>
                  </a:ext>
                </a:extLst>
              </a:tr>
              <a:tr h="2577793">
                <a:tc>
                  <a:txBody>
                    <a:bodyPr/>
                    <a:lstStyle/>
                    <a:p>
                      <a:r>
                        <a:rPr lang="en-US" dirty="0"/>
                        <a:t>4</a:t>
                      </a:r>
                      <a:endParaRPr lang="en-IN" dirty="0"/>
                    </a:p>
                  </a:txBody>
                  <a:tcPr/>
                </a:tc>
                <a:tc>
                  <a:txBody>
                    <a:bodyPr/>
                    <a:lstStyle/>
                    <a:p>
                      <a:r>
                        <a:rPr lang="en-US" dirty="0"/>
                        <a:t>Enhancing Security and Privacy in Biometrics-based Authentication Systems</a:t>
                      </a:r>
                      <a:endParaRPr lang="en-IN" dirty="0"/>
                    </a:p>
                  </a:txBody>
                  <a:tcPr/>
                </a:tc>
                <a:tc>
                  <a:txBody>
                    <a:bodyPr/>
                    <a:lstStyle/>
                    <a:p>
                      <a:r>
                        <a:rPr lang="en-US" dirty="0"/>
                        <a:t>N.K. Ratha, J.H. Connell, and R.M. Bolle-2001</a:t>
                      </a:r>
                      <a:endParaRPr lang="en-IN" dirty="0"/>
                    </a:p>
                  </a:txBody>
                  <a:tcPr/>
                </a:tc>
                <a:tc>
                  <a:txBody>
                    <a:bodyPr/>
                    <a:lstStyle/>
                    <a:p>
                      <a:r>
                        <a:rPr lang="en-IN" sz="1800" b="0" i="0" kern="1200" dirty="0">
                          <a:solidFill>
                            <a:schemeClr val="dk1"/>
                          </a:solidFill>
                          <a:effectLst/>
                          <a:latin typeface="+mn-lt"/>
                          <a:ea typeface="+mn-ea"/>
                          <a:cs typeface="+mn-cs"/>
                        </a:rPr>
                        <a:t>biometrics-based authentication</a:t>
                      </a:r>
                      <a:endParaRPr lang="en-IN" dirty="0"/>
                    </a:p>
                  </a:txBody>
                  <a:tcPr/>
                </a:tc>
                <a:tc>
                  <a:txBody>
                    <a:bodyPr/>
                    <a:lstStyle/>
                    <a:p>
                      <a:r>
                        <a:rPr lang="en-US" sz="1800" b="0" i="0" kern="1200" dirty="0">
                          <a:solidFill>
                            <a:schemeClr val="dk1"/>
                          </a:solidFill>
                          <a:effectLst/>
                          <a:latin typeface="+mn-lt"/>
                          <a:ea typeface="+mn-ea"/>
                          <a:cs typeface="+mn-cs"/>
                        </a:rPr>
                        <a:t>fingerprint authentication is used throughout</a:t>
                      </a:r>
                      <a:endParaRPr lang="en-IN" dirty="0"/>
                    </a:p>
                  </a:txBody>
                  <a:tcPr/>
                </a:tc>
                <a:tc>
                  <a:txBody>
                    <a:bodyPr/>
                    <a:lstStyle/>
                    <a:p>
                      <a:r>
                        <a:rPr lang="en-IN" sz="1800" b="0" i="0" kern="1200" dirty="0">
                          <a:solidFill>
                            <a:schemeClr val="dk1"/>
                          </a:solidFill>
                          <a:effectLst/>
                          <a:latin typeface="+mn-lt"/>
                          <a:ea typeface="+mn-ea"/>
                          <a:cs typeface="+mn-cs"/>
                        </a:rPr>
                        <a:t>Difficult Detection</a:t>
                      </a:r>
                      <a:endParaRPr lang="en-IN" dirty="0"/>
                    </a:p>
                  </a:txBody>
                  <a:tcPr/>
                </a:tc>
                <a:extLst>
                  <a:ext uri="{0D108BD9-81ED-4DB2-BD59-A6C34878D82A}">
                    <a16:rowId xmlns:a16="http://schemas.microsoft.com/office/drawing/2014/main" xmlns="" val="2671570700"/>
                  </a:ext>
                </a:extLst>
              </a:tr>
            </a:tbl>
          </a:graphicData>
        </a:graphic>
      </p:graphicFrame>
    </p:spTree>
    <p:extLst>
      <p:ext uri="{BB962C8B-B14F-4D97-AF65-F5344CB8AC3E}">
        <p14:creationId xmlns:p14="http://schemas.microsoft.com/office/powerpoint/2010/main" xmlns="" val="364268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31EB74CD-1F02-4E95-AB08-30382FF8E5CD}"/>
              </a:ext>
            </a:extLst>
          </p:cNvPr>
          <p:cNvGraphicFramePr>
            <a:graphicFrameLocks noGrp="1"/>
          </p:cNvGraphicFramePr>
          <p:nvPr>
            <p:ph idx="1"/>
            <p:extLst>
              <p:ext uri="{D42A27DB-BD31-4B8C-83A1-F6EECF244321}">
                <p14:modId xmlns:p14="http://schemas.microsoft.com/office/powerpoint/2010/main" xmlns="" val="2737714450"/>
              </p:ext>
            </p:extLst>
          </p:nvPr>
        </p:nvGraphicFramePr>
        <p:xfrm>
          <a:off x="276251" y="314793"/>
          <a:ext cx="9218951" cy="5734489"/>
        </p:xfrm>
        <a:graphic>
          <a:graphicData uri="http://schemas.openxmlformats.org/drawingml/2006/table">
            <a:tbl>
              <a:tblPr firstRow="1" bandRow="1">
                <a:tableStyleId>{5C22544A-7EE6-4342-B048-85BDC9FD1C3A}</a:tableStyleId>
              </a:tblPr>
              <a:tblGrid>
                <a:gridCol w="788051">
                  <a:extLst>
                    <a:ext uri="{9D8B030D-6E8A-4147-A177-3AD203B41FA5}">
                      <a16:colId xmlns:a16="http://schemas.microsoft.com/office/drawing/2014/main" xmlns="" val="938215983"/>
                    </a:ext>
                  </a:extLst>
                </a:gridCol>
                <a:gridCol w="2314913">
                  <a:extLst>
                    <a:ext uri="{9D8B030D-6E8A-4147-A177-3AD203B41FA5}">
                      <a16:colId xmlns:a16="http://schemas.microsoft.com/office/drawing/2014/main" xmlns="" val="1015915479"/>
                    </a:ext>
                  </a:extLst>
                </a:gridCol>
                <a:gridCol w="1993692">
                  <a:extLst>
                    <a:ext uri="{9D8B030D-6E8A-4147-A177-3AD203B41FA5}">
                      <a16:colId xmlns:a16="http://schemas.microsoft.com/office/drawing/2014/main" xmlns="" val="1143804257"/>
                    </a:ext>
                  </a:extLst>
                </a:gridCol>
                <a:gridCol w="1409075">
                  <a:extLst>
                    <a:ext uri="{9D8B030D-6E8A-4147-A177-3AD203B41FA5}">
                      <a16:colId xmlns:a16="http://schemas.microsoft.com/office/drawing/2014/main" xmlns="" val="637472179"/>
                    </a:ext>
                  </a:extLst>
                </a:gridCol>
                <a:gridCol w="1454046">
                  <a:extLst>
                    <a:ext uri="{9D8B030D-6E8A-4147-A177-3AD203B41FA5}">
                      <a16:colId xmlns:a16="http://schemas.microsoft.com/office/drawing/2014/main" xmlns="" val="82587799"/>
                    </a:ext>
                  </a:extLst>
                </a:gridCol>
                <a:gridCol w="1259174">
                  <a:extLst>
                    <a:ext uri="{9D8B030D-6E8A-4147-A177-3AD203B41FA5}">
                      <a16:colId xmlns:a16="http://schemas.microsoft.com/office/drawing/2014/main" xmlns="" val="3599446168"/>
                    </a:ext>
                  </a:extLst>
                </a:gridCol>
              </a:tblGrid>
              <a:tr h="1281937">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2226276">
                <a:tc>
                  <a:txBody>
                    <a:bodyPr/>
                    <a:lstStyle/>
                    <a:p>
                      <a:r>
                        <a:rPr lang="en-US" dirty="0"/>
                        <a:t>5</a:t>
                      </a:r>
                      <a:endParaRPr lang="en-IN" dirty="0"/>
                    </a:p>
                  </a:txBody>
                  <a:tcPr/>
                </a:tc>
                <a:tc>
                  <a:txBody>
                    <a:bodyPr/>
                    <a:lstStyle/>
                    <a:p>
                      <a:r>
                        <a:rPr lang="en-US" dirty="0"/>
                        <a:t>Designing a Biometric Strategy (Fingerprint) Measure for Enhancing ATM Security in Indian e-banking System</a:t>
                      </a:r>
                      <a:endParaRPr lang="en-IN" dirty="0"/>
                    </a:p>
                  </a:txBody>
                  <a:tcPr/>
                </a:tc>
                <a:tc>
                  <a:txBody>
                    <a:bodyPr/>
                    <a:lstStyle/>
                    <a:p>
                      <a:r>
                        <a:rPr lang="en-IN" dirty="0"/>
                        <a:t>S.S, Das and J. </a:t>
                      </a:r>
                      <a:r>
                        <a:rPr lang="en-IN" dirty="0" err="1"/>
                        <a:t>Debbarma</a:t>
                      </a:r>
                      <a:r>
                        <a:rPr lang="en-IN" dirty="0"/>
                        <a:t>(2011)</a:t>
                      </a:r>
                    </a:p>
                  </a:txBody>
                  <a:tcPr/>
                </a:tc>
                <a:tc>
                  <a:txBody>
                    <a:bodyPr/>
                    <a:lstStyle/>
                    <a:p>
                      <a:r>
                        <a:rPr lang="en-IN" dirty="0"/>
                        <a:t>Integrating the fingerprint</a:t>
                      </a:r>
                    </a:p>
                  </a:txBody>
                  <a:tcPr/>
                </a:tc>
                <a:tc>
                  <a:txBody>
                    <a:bodyPr/>
                    <a:lstStyle/>
                    <a:p>
                      <a:r>
                        <a:rPr lang="en-US" dirty="0"/>
                        <a:t>It provides adequate security for the resources</a:t>
                      </a:r>
                      <a:endParaRPr lang="en-IN" dirty="0"/>
                    </a:p>
                  </a:txBody>
                  <a:tcPr/>
                </a:tc>
                <a:tc>
                  <a:txBody>
                    <a:bodyPr/>
                    <a:lstStyle/>
                    <a:p>
                      <a:r>
                        <a:rPr lang="en-US" dirty="0"/>
                        <a:t>Low Performance</a:t>
                      </a:r>
                      <a:endParaRPr lang="en-IN" dirty="0"/>
                    </a:p>
                  </a:txBody>
                  <a:tcPr/>
                </a:tc>
                <a:extLst>
                  <a:ext uri="{0D108BD9-81ED-4DB2-BD59-A6C34878D82A}">
                    <a16:rowId xmlns:a16="http://schemas.microsoft.com/office/drawing/2014/main" xmlns="" val="774538115"/>
                  </a:ext>
                </a:extLst>
              </a:tr>
              <a:tr h="2226276">
                <a:tc>
                  <a:txBody>
                    <a:bodyPr/>
                    <a:lstStyle/>
                    <a:p>
                      <a:r>
                        <a:rPr lang="en-US" dirty="0"/>
                        <a:t>6</a:t>
                      </a:r>
                      <a:endParaRPr lang="en-IN" dirty="0"/>
                    </a:p>
                  </a:txBody>
                  <a:tcPr/>
                </a:tc>
                <a:tc>
                  <a:txBody>
                    <a:bodyPr/>
                    <a:lstStyle/>
                    <a:p>
                      <a:r>
                        <a:rPr lang="en-IN" sz="1800" kern="1200" dirty="0">
                          <a:solidFill>
                            <a:schemeClr val="dk1"/>
                          </a:solidFill>
                          <a:effectLst/>
                          <a:latin typeface="+mn-lt"/>
                          <a:ea typeface="+mn-ea"/>
                          <a:cs typeface="+mn-cs"/>
                        </a:rPr>
                        <a:t>A Method to boost the protection Level of ATM Banking Systems Using AES Algorithm</a:t>
                      </a:r>
                      <a:endParaRPr lang="en-IN" dirty="0"/>
                    </a:p>
                  </a:txBody>
                  <a:tcPr/>
                </a:tc>
                <a:tc>
                  <a:txBody>
                    <a:bodyPr/>
                    <a:lstStyle/>
                    <a:p>
                      <a:r>
                        <a:rPr lang="en-IN" sz="1800" kern="1200" dirty="0" err="1">
                          <a:solidFill>
                            <a:schemeClr val="dk1"/>
                          </a:solidFill>
                          <a:effectLst/>
                          <a:latin typeface="+mn-lt"/>
                          <a:ea typeface="+mn-ea"/>
                          <a:cs typeface="+mn-cs"/>
                        </a:rPr>
                        <a:t>N.Selvaraju</a:t>
                      </a:r>
                      <a:r>
                        <a:rPr lang="en-IN" sz="1800" kern="1200" dirty="0">
                          <a:solidFill>
                            <a:schemeClr val="dk1"/>
                          </a:solidFill>
                          <a:effectLst/>
                          <a:latin typeface="+mn-lt"/>
                          <a:ea typeface="+mn-ea"/>
                          <a:cs typeface="+mn-cs"/>
                        </a:rPr>
                        <a:t> and </a:t>
                      </a:r>
                      <a:r>
                        <a:rPr lang="en-IN" sz="1800" kern="1200" dirty="0" err="1">
                          <a:solidFill>
                            <a:schemeClr val="dk1"/>
                          </a:solidFill>
                          <a:effectLst/>
                          <a:latin typeface="+mn-lt"/>
                          <a:ea typeface="+mn-ea"/>
                          <a:cs typeface="+mn-cs"/>
                        </a:rPr>
                        <a:t>G.Sekar</a:t>
                      </a:r>
                      <a:r>
                        <a:rPr lang="en-IN" sz="1800" kern="1200" dirty="0">
                          <a:solidFill>
                            <a:schemeClr val="dk1"/>
                          </a:solidFill>
                          <a:effectLst/>
                          <a:latin typeface="+mn-lt"/>
                          <a:ea typeface="+mn-ea"/>
                          <a:cs typeface="+mn-cs"/>
                        </a:rPr>
                        <a:t> (2010) </a:t>
                      </a:r>
                      <a:endParaRPr lang="en-IN" dirty="0"/>
                    </a:p>
                  </a:txBody>
                  <a:tcPr/>
                </a:tc>
                <a:tc>
                  <a:txBody>
                    <a:bodyPr/>
                    <a:lstStyle/>
                    <a:p>
                      <a:r>
                        <a:rPr lang="en-US" dirty="0"/>
                        <a:t>AES</a:t>
                      </a:r>
                      <a:endParaRPr lang="en-IN" dirty="0"/>
                    </a:p>
                  </a:txBody>
                  <a:tcPr/>
                </a:tc>
                <a:tc>
                  <a:txBody>
                    <a:bodyPr/>
                    <a:lstStyle/>
                    <a:p>
                      <a:r>
                        <a:rPr lang="en-US" dirty="0"/>
                        <a:t>Fingerprint verification.</a:t>
                      </a:r>
                      <a:endParaRPr lang="en-IN" dirty="0"/>
                    </a:p>
                  </a:txBody>
                  <a:tcPr/>
                </a:tc>
                <a:tc>
                  <a:txBody>
                    <a:bodyPr/>
                    <a:lstStyle/>
                    <a:p>
                      <a:r>
                        <a:rPr lang="en-US" dirty="0"/>
                        <a:t>Slow process</a:t>
                      </a:r>
                      <a:endParaRPr lang="en-IN" dirty="0"/>
                    </a:p>
                  </a:txBody>
                  <a:tcPr/>
                </a:tc>
                <a:extLst>
                  <a:ext uri="{0D108BD9-81ED-4DB2-BD59-A6C34878D82A}">
                    <a16:rowId xmlns:a16="http://schemas.microsoft.com/office/drawing/2014/main" xmlns="" val="1721621524"/>
                  </a:ext>
                </a:extLst>
              </a:tr>
            </a:tbl>
          </a:graphicData>
        </a:graphic>
      </p:graphicFrame>
    </p:spTree>
    <p:extLst>
      <p:ext uri="{BB962C8B-B14F-4D97-AF65-F5344CB8AC3E}">
        <p14:creationId xmlns:p14="http://schemas.microsoft.com/office/powerpoint/2010/main" xmlns="" val="309399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9383"/>
          </a:xfrm>
        </p:spPr>
        <p:txBody>
          <a:bodyPr/>
          <a:lstStyle/>
          <a:p>
            <a:r>
              <a:rPr lang="en-US" dirty="0" smtClean="0"/>
              <a:t>Aim</a:t>
            </a:r>
            <a:endParaRPr lang="en-US" dirty="0"/>
          </a:p>
        </p:txBody>
      </p:sp>
      <p:sp>
        <p:nvSpPr>
          <p:cNvPr id="3" name="Content Placeholder 2"/>
          <p:cNvSpPr>
            <a:spLocks noGrp="1"/>
          </p:cNvSpPr>
          <p:nvPr>
            <p:ph idx="1"/>
          </p:nvPr>
        </p:nvSpPr>
        <p:spPr>
          <a:xfrm>
            <a:off x="677334" y="1528355"/>
            <a:ext cx="8596668" cy="4513008"/>
          </a:xfrm>
        </p:spPr>
        <p:txBody>
          <a:bodyPr>
            <a:normAutofit/>
          </a:bodyPr>
          <a:lstStyle/>
          <a:p>
            <a:pPr>
              <a:lnSpc>
                <a:spcPct val="150000"/>
              </a:lnSpc>
            </a:pPr>
            <a:r>
              <a:rPr lang="en-US" sz="2400" dirty="0" smtClean="0">
                <a:latin typeface="Times New Roman" pitchFamily="18" charset="0"/>
                <a:cs typeface="Times New Roman" pitchFamily="18" charset="0"/>
              </a:rPr>
              <a:t>Avoid card blocking using wrong pin.</a:t>
            </a:r>
          </a:p>
          <a:p>
            <a:pPr>
              <a:lnSpc>
                <a:spcPct val="150000"/>
              </a:lnSpc>
            </a:pPr>
            <a:r>
              <a:rPr lang="en-US" sz="2400" dirty="0" smtClean="0">
                <a:latin typeface="Times New Roman" pitchFamily="18" charset="0"/>
                <a:cs typeface="Times New Roman" pitchFamily="18" charset="0"/>
              </a:rPr>
              <a:t>Provide additional security for our bank account.</a:t>
            </a:r>
          </a:p>
          <a:p>
            <a:pPr>
              <a:lnSpc>
                <a:spcPct val="150000"/>
              </a:lnSpc>
            </a:pPr>
            <a:r>
              <a:rPr lang="en-US" sz="2400" dirty="0" smtClean="0">
                <a:latin typeface="Times New Roman" pitchFamily="18" charset="0"/>
                <a:cs typeface="Times New Roman" pitchFamily="18" charset="0"/>
              </a:rPr>
              <a:t>If we forget password we can chance pin number using additional option.</a:t>
            </a: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9D9F621A-33C6-B5DC-5577-EE2DC1D0C31B}"/>
              </a:ext>
            </a:extLst>
          </p:cNvPr>
          <p:cNvGraphicFramePr>
            <a:graphicFrameLocks noGrp="1"/>
          </p:cNvGraphicFramePr>
          <p:nvPr>
            <p:ph idx="1"/>
            <p:extLst>
              <p:ext uri="{D42A27DB-BD31-4B8C-83A1-F6EECF244321}">
                <p14:modId xmlns:p14="http://schemas.microsoft.com/office/powerpoint/2010/main" xmlns="" val="3360035638"/>
              </p:ext>
            </p:extLst>
          </p:nvPr>
        </p:nvGraphicFramePr>
        <p:xfrm>
          <a:off x="209860" y="299803"/>
          <a:ext cx="10028421" cy="5734489"/>
        </p:xfrm>
        <a:graphic>
          <a:graphicData uri="http://schemas.openxmlformats.org/drawingml/2006/table">
            <a:tbl>
              <a:tblPr firstRow="1" bandRow="1">
                <a:tableStyleId>{5C22544A-7EE6-4342-B048-85BDC9FD1C3A}</a:tableStyleId>
              </a:tblPr>
              <a:tblGrid>
                <a:gridCol w="727622">
                  <a:extLst>
                    <a:ext uri="{9D8B030D-6E8A-4147-A177-3AD203B41FA5}">
                      <a16:colId xmlns:a16="http://schemas.microsoft.com/office/drawing/2014/main" xmlns="" val="938215983"/>
                    </a:ext>
                  </a:extLst>
                </a:gridCol>
                <a:gridCol w="1865679">
                  <a:extLst>
                    <a:ext uri="{9D8B030D-6E8A-4147-A177-3AD203B41FA5}">
                      <a16:colId xmlns:a16="http://schemas.microsoft.com/office/drawing/2014/main" xmlns="" val="1015915479"/>
                    </a:ext>
                  </a:extLst>
                </a:gridCol>
                <a:gridCol w="2413416">
                  <a:extLst>
                    <a:ext uri="{9D8B030D-6E8A-4147-A177-3AD203B41FA5}">
                      <a16:colId xmlns:a16="http://schemas.microsoft.com/office/drawing/2014/main" xmlns="" val="1143804257"/>
                    </a:ext>
                  </a:extLst>
                </a:gridCol>
                <a:gridCol w="1499017">
                  <a:extLst>
                    <a:ext uri="{9D8B030D-6E8A-4147-A177-3AD203B41FA5}">
                      <a16:colId xmlns:a16="http://schemas.microsoft.com/office/drawing/2014/main" xmlns="" val="637472179"/>
                    </a:ext>
                  </a:extLst>
                </a:gridCol>
                <a:gridCol w="1798819">
                  <a:extLst>
                    <a:ext uri="{9D8B030D-6E8A-4147-A177-3AD203B41FA5}">
                      <a16:colId xmlns:a16="http://schemas.microsoft.com/office/drawing/2014/main" xmlns="" val="82587799"/>
                    </a:ext>
                  </a:extLst>
                </a:gridCol>
                <a:gridCol w="1723868">
                  <a:extLst>
                    <a:ext uri="{9D8B030D-6E8A-4147-A177-3AD203B41FA5}">
                      <a16:colId xmlns:a16="http://schemas.microsoft.com/office/drawing/2014/main" xmlns="" val="3599446168"/>
                    </a:ext>
                  </a:extLst>
                </a:gridCol>
              </a:tblGrid>
              <a:tr h="1281937">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2226276">
                <a:tc>
                  <a:txBody>
                    <a:bodyPr/>
                    <a:lstStyle/>
                    <a:p>
                      <a:r>
                        <a:rPr lang="en-US" dirty="0"/>
                        <a:t>7</a:t>
                      </a:r>
                      <a:endParaRPr lang="en-IN" dirty="0"/>
                    </a:p>
                  </a:txBody>
                  <a:tcPr/>
                </a:tc>
                <a:tc>
                  <a:txBody>
                    <a:bodyPr/>
                    <a:lstStyle/>
                    <a:p>
                      <a:r>
                        <a:rPr lang="en-IN" sz="1800" kern="1200" dirty="0">
                          <a:solidFill>
                            <a:schemeClr val="dk1"/>
                          </a:solidFill>
                          <a:effectLst/>
                          <a:latin typeface="+mn-lt"/>
                          <a:ea typeface="+mn-ea"/>
                          <a:cs typeface="+mn-cs"/>
                        </a:rPr>
                        <a:t>ATM Security</a:t>
                      </a:r>
                      <a:endParaRPr lang="en-IN" dirty="0"/>
                    </a:p>
                  </a:txBody>
                  <a:tcPr/>
                </a:tc>
                <a:tc>
                  <a:txBody>
                    <a:bodyPr/>
                    <a:lstStyle/>
                    <a:p>
                      <a:r>
                        <a:rPr lang="en-IN" sz="1800" kern="1200" dirty="0">
                          <a:solidFill>
                            <a:schemeClr val="dk1"/>
                          </a:solidFill>
                          <a:effectLst/>
                          <a:latin typeface="+mn-lt"/>
                          <a:ea typeface="+mn-ea"/>
                          <a:cs typeface="+mn-cs"/>
                        </a:rPr>
                        <a:t>Apoor </a:t>
                      </a:r>
                      <a:r>
                        <a:rPr lang="en-IN" sz="1800" kern="1200" dirty="0" err="1">
                          <a:solidFill>
                            <a:schemeClr val="dk1"/>
                          </a:solidFill>
                          <a:effectLst/>
                          <a:latin typeface="+mn-lt"/>
                          <a:ea typeface="+mn-ea"/>
                          <a:cs typeface="+mn-cs"/>
                        </a:rPr>
                        <a:t>Va</a:t>
                      </a:r>
                      <a:r>
                        <a:rPr lang="en-IN" sz="1800" kern="1200" dirty="0">
                          <a:solidFill>
                            <a:schemeClr val="dk1"/>
                          </a:solidFill>
                          <a:effectLst/>
                          <a:latin typeface="+mn-lt"/>
                          <a:ea typeface="+mn-ea"/>
                          <a:cs typeface="+mn-cs"/>
                        </a:rPr>
                        <a:t>, Priya </a:t>
                      </a:r>
                      <a:r>
                        <a:rPr lang="en-IN" sz="1800" kern="1200" dirty="0" err="1">
                          <a:solidFill>
                            <a:schemeClr val="dk1"/>
                          </a:solidFill>
                          <a:effectLst/>
                          <a:latin typeface="+mn-lt"/>
                          <a:ea typeface="+mn-ea"/>
                          <a:cs typeface="+mn-cs"/>
                        </a:rPr>
                        <a:t>Bh</a:t>
                      </a:r>
                      <a:r>
                        <a:rPr lang="en-IN" sz="1800" kern="1200" dirty="0">
                          <a:solidFill>
                            <a:schemeClr val="dk1"/>
                          </a:solidFill>
                          <a:effectLst/>
                          <a:latin typeface="+mn-lt"/>
                          <a:ea typeface="+mn-ea"/>
                          <a:cs typeface="+mn-cs"/>
                        </a:rPr>
                        <a:t>, Sowmya </a:t>
                      </a:r>
                      <a:r>
                        <a:rPr lang="en-IN" sz="1800" kern="1200" dirty="0" err="1">
                          <a:solidFill>
                            <a:schemeClr val="dk1"/>
                          </a:solidFill>
                          <a:effectLst/>
                          <a:latin typeface="+mn-lt"/>
                          <a:ea typeface="+mn-ea"/>
                          <a:cs typeface="+mn-cs"/>
                        </a:rPr>
                        <a:t>Vk,Mahesh</a:t>
                      </a:r>
                      <a:r>
                        <a:rPr lang="en-IN" sz="1800" kern="1200" dirty="0">
                          <a:solidFill>
                            <a:schemeClr val="dk1"/>
                          </a:solidFill>
                          <a:effectLst/>
                          <a:latin typeface="+mn-lt"/>
                          <a:ea typeface="+mn-ea"/>
                          <a:cs typeface="+mn-cs"/>
                        </a:rPr>
                        <a:t> Prasanna K (2013) </a:t>
                      </a:r>
                      <a:endParaRPr lang="en-IN" dirty="0"/>
                    </a:p>
                  </a:txBody>
                  <a:tcPr/>
                </a:tc>
                <a:tc>
                  <a:txBody>
                    <a:bodyPr/>
                    <a:lstStyle/>
                    <a:p>
                      <a:r>
                        <a:rPr lang="en-IN" dirty="0"/>
                        <a:t>Minutiae matching</a:t>
                      </a:r>
                    </a:p>
                  </a:txBody>
                  <a:tcPr/>
                </a:tc>
                <a:tc>
                  <a:txBody>
                    <a:bodyPr/>
                    <a:lstStyle/>
                    <a:p>
                      <a:r>
                        <a:rPr lang="en-US" dirty="0"/>
                        <a:t>Using Fingerprint data.</a:t>
                      </a:r>
                      <a:endParaRPr lang="en-IN" dirty="0"/>
                    </a:p>
                  </a:txBody>
                  <a:tcPr/>
                </a:tc>
                <a:tc>
                  <a:txBody>
                    <a:bodyPr/>
                    <a:lstStyle/>
                    <a:p>
                      <a:r>
                        <a:rPr lang="en-US" dirty="0"/>
                        <a:t>Need Hi speed internet.</a:t>
                      </a:r>
                      <a:endParaRPr lang="en-IN" dirty="0"/>
                    </a:p>
                  </a:txBody>
                  <a:tcPr/>
                </a:tc>
                <a:extLst>
                  <a:ext uri="{0D108BD9-81ED-4DB2-BD59-A6C34878D82A}">
                    <a16:rowId xmlns:a16="http://schemas.microsoft.com/office/drawing/2014/main" xmlns="" val="774538115"/>
                  </a:ext>
                </a:extLst>
              </a:tr>
              <a:tr h="2226276">
                <a:tc>
                  <a:txBody>
                    <a:bodyPr/>
                    <a:lstStyle/>
                    <a:p>
                      <a:r>
                        <a:rPr lang="en-US" dirty="0"/>
                        <a:t>8</a:t>
                      </a:r>
                      <a:endParaRPr lang="en-IN" dirty="0"/>
                    </a:p>
                  </a:txBody>
                  <a:tcPr/>
                </a:tc>
                <a:tc>
                  <a:txBody>
                    <a:bodyPr/>
                    <a:lstStyle/>
                    <a:p>
                      <a:r>
                        <a:rPr lang="en-IN" sz="1800" kern="1200" dirty="0">
                          <a:solidFill>
                            <a:schemeClr val="dk1"/>
                          </a:solidFill>
                          <a:effectLst/>
                          <a:latin typeface="+mn-lt"/>
                          <a:ea typeface="+mn-ea"/>
                          <a:cs typeface="+mn-cs"/>
                        </a:rPr>
                        <a:t>Fingerprint Based ATM System: Survey</a:t>
                      </a:r>
                      <a:endParaRPr lang="en-IN" dirty="0"/>
                    </a:p>
                  </a:txBody>
                  <a:tcPr/>
                </a:tc>
                <a:tc>
                  <a:txBody>
                    <a:bodyPr/>
                    <a:lstStyle/>
                    <a:p>
                      <a:r>
                        <a:rPr lang="en-IN" sz="1800" kern="1200" dirty="0">
                          <a:solidFill>
                            <a:schemeClr val="dk1"/>
                          </a:solidFill>
                          <a:effectLst/>
                          <a:latin typeface="+mn-lt"/>
                          <a:ea typeface="+mn-ea"/>
                          <a:cs typeface="+mn-cs"/>
                        </a:rPr>
                        <a:t>Sneha </a:t>
                      </a:r>
                      <a:r>
                        <a:rPr lang="en-IN" sz="1800" kern="1200" dirty="0" err="1">
                          <a:solidFill>
                            <a:schemeClr val="dk1"/>
                          </a:solidFill>
                          <a:effectLst/>
                          <a:latin typeface="+mn-lt"/>
                          <a:ea typeface="+mn-ea"/>
                          <a:cs typeface="+mn-cs"/>
                        </a:rPr>
                        <a:t>Ramrakhyani</a:t>
                      </a:r>
                      <a:r>
                        <a:rPr lang="en-IN" sz="1800" kern="1200" dirty="0">
                          <a:solidFill>
                            <a:schemeClr val="dk1"/>
                          </a:solidFill>
                          <a:effectLst/>
                          <a:latin typeface="+mn-lt"/>
                          <a:ea typeface="+mn-ea"/>
                          <a:cs typeface="+mn-cs"/>
                        </a:rPr>
                        <a:t>, Manisha </a:t>
                      </a:r>
                      <a:r>
                        <a:rPr lang="en-IN" sz="1800" kern="1200" dirty="0" err="1">
                          <a:solidFill>
                            <a:schemeClr val="dk1"/>
                          </a:solidFill>
                          <a:effectLst/>
                          <a:latin typeface="+mn-lt"/>
                          <a:ea typeface="+mn-ea"/>
                          <a:cs typeface="+mn-cs"/>
                        </a:rPr>
                        <a:t>Meshram</a:t>
                      </a:r>
                      <a:r>
                        <a:rPr lang="en-IN" sz="1800" kern="1200" dirty="0">
                          <a:solidFill>
                            <a:schemeClr val="dk1"/>
                          </a:solidFill>
                          <a:effectLst/>
                          <a:latin typeface="+mn-lt"/>
                          <a:ea typeface="+mn-ea"/>
                          <a:cs typeface="+mn-cs"/>
                        </a:rPr>
                        <a:t>, Lata </a:t>
                      </a:r>
                      <a:r>
                        <a:rPr lang="en-IN" sz="1800" kern="1200" dirty="0" err="1">
                          <a:solidFill>
                            <a:schemeClr val="dk1"/>
                          </a:solidFill>
                          <a:effectLst/>
                          <a:latin typeface="+mn-lt"/>
                          <a:ea typeface="+mn-ea"/>
                          <a:cs typeface="+mn-cs"/>
                        </a:rPr>
                        <a:t>Chandani</a:t>
                      </a:r>
                      <a:r>
                        <a:rPr lang="en-IN" sz="1800" kern="1200" dirty="0">
                          <a:solidFill>
                            <a:schemeClr val="dk1"/>
                          </a:solidFill>
                          <a:effectLst/>
                          <a:latin typeface="+mn-lt"/>
                          <a:ea typeface="+mn-ea"/>
                          <a:cs typeface="+mn-cs"/>
                        </a:rPr>
                        <a:t>, Rasanjali </a:t>
                      </a:r>
                      <a:r>
                        <a:rPr lang="en-IN" sz="1800" kern="1200" dirty="0" err="1">
                          <a:solidFill>
                            <a:schemeClr val="dk1"/>
                          </a:solidFill>
                          <a:effectLst/>
                          <a:latin typeface="+mn-lt"/>
                          <a:ea typeface="+mn-ea"/>
                          <a:cs typeface="+mn-cs"/>
                        </a:rPr>
                        <a:t>Gothe</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Parul</a:t>
                      </a:r>
                      <a:r>
                        <a:rPr lang="en-IN" sz="1800" kern="1200" dirty="0">
                          <a:solidFill>
                            <a:schemeClr val="dk1"/>
                          </a:solidFill>
                          <a:effectLst/>
                          <a:latin typeface="+mn-lt"/>
                          <a:ea typeface="+mn-ea"/>
                          <a:cs typeface="+mn-cs"/>
                        </a:rPr>
                        <a:t> Jha (2017) </a:t>
                      </a:r>
                      <a:endParaRPr lang="en-IN" dirty="0"/>
                    </a:p>
                  </a:txBody>
                  <a:tcPr/>
                </a:tc>
                <a:tc>
                  <a:txBody>
                    <a:bodyPr/>
                    <a:lstStyle/>
                    <a:p>
                      <a:r>
                        <a:rPr lang="en-US" dirty="0"/>
                        <a:t>Finger Print</a:t>
                      </a:r>
                      <a:endParaRPr lang="en-IN" dirty="0"/>
                    </a:p>
                  </a:txBody>
                  <a:tcPr/>
                </a:tc>
                <a:tc>
                  <a:txBody>
                    <a:bodyPr/>
                    <a:lstStyle/>
                    <a:p>
                      <a:r>
                        <a:rPr lang="en-US" dirty="0"/>
                        <a:t>Finger Print Survey</a:t>
                      </a:r>
                      <a:endParaRPr lang="en-IN" dirty="0"/>
                    </a:p>
                  </a:txBody>
                  <a:tcPr/>
                </a:tc>
                <a:tc>
                  <a:txBody>
                    <a:bodyPr/>
                    <a:lstStyle/>
                    <a:p>
                      <a:r>
                        <a:rPr lang="en-US" dirty="0"/>
                        <a:t>This only analysis result.</a:t>
                      </a:r>
                      <a:endParaRPr lang="en-IN" dirty="0"/>
                    </a:p>
                  </a:txBody>
                  <a:tcPr/>
                </a:tc>
                <a:extLst>
                  <a:ext uri="{0D108BD9-81ED-4DB2-BD59-A6C34878D82A}">
                    <a16:rowId xmlns:a16="http://schemas.microsoft.com/office/drawing/2014/main" xmlns="" val="1721621524"/>
                  </a:ext>
                </a:extLst>
              </a:tr>
            </a:tbl>
          </a:graphicData>
        </a:graphic>
      </p:graphicFrame>
    </p:spTree>
    <p:extLst>
      <p:ext uri="{BB962C8B-B14F-4D97-AF65-F5344CB8AC3E}">
        <p14:creationId xmlns:p14="http://schemas.microsoft.com/office/powerpoint/2010/main" xmlns="" val="209406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5FD2999-0EBB-643D-3AB8-D69E44659742}"/>
              </a:ext>
            </a:extLst>
          </p:cNvPr>
          <p:cNvGraphicFramePr>
            <a:graphicFrameLocks noGrp="1"/>
          </p:cNvGraphicFramePr>
          <p:nvPr>
            <p:ph idx="1"/>
            <p:extLst>
              <p:ext uri="{D42A27DB-BD31-4B8C-83A1-F6EECF244321}">
                <p14:modId xmlns:p14="http://schemas.microsoft.com/office/powerpoint/2010/main" xmlns="" val="1318569995"/>
              </p:ext>
            </p:extLst>
          </p:nvPr>
        </p:nvGraphicFramePr>
        <p:xfrm>
          <a:off x="209860" y="299803"/>
          <a:ext cx="10028421" cy="5794213"/>
        </p:xfrm>
        <a:graphic>
          <a:graphicData uri="http://schemas.openxmlformats.org/drawingml/2006/table">
            <a:tbl>
              <a:tblPr firstRow="1" bandRow="1">
                <a:tableStyleId>{5C22544A-7EE6-4342-B048-85BDC9FD1C3A}</a:tableStyleId>
              </a:tblPr>
              <a:tblGrid>
                <a:gridCol w="727622">
                  <a:extLst>
                    <a:ext uri="{9D8B030D-6E8A-4147-A177-3AD203B41FA5}">
                      <a16:colId xmlns:a16="http://schemas.microsoft.com/office/drawing/2014/main" xmlns="" val="938215983"/>
                    </a:ext>
                  </a:extLst>
                </a:gridCol>
                <a:gridCol w="1865679">
                  <a:extLst>
                    <a:ext uri="{9D8B030D-6E8A-4147-A177-3AD203B41FA5}">
                      <a16:colId xmlns:a16="http://schemas.microsoft.com/office/drawing/2014/main" xmlns="" val="1015915479"/>
                    </a:ext>
                  </a:extLst>
                </a:gridCol>
                <a:gridCol w="2413416">
                  <a:extLst>
                    <a:ext uri="{9D8B030D-6E8A-4147-A177-3AD203B41FA5}">
                      <a16:colId xmlns:a16="http://schemas.microsoft.com/office/drawing/2014/main" xmlns="" val="1143804257"/>
                    </a:ext>
                  </a:extLst>
                </a:gridCol>
                <a:gridCol w="1454046">
                  <a:extLst>
                    <a:ext uri="{9D8B030D-6E8A-4147-A177-3AD203B41FA5}">
                      <a16:colId xmlns:a16="http://schemas.microsoft.com/office/drawing/2014/main" xmlns="" val="637472179"/>
                    </a:ext>
                  </a:extLst>
                </a:gridCol>
                <a:gridCol w="1843790">
                  <a:extLst>
                    <a:ext uri="{9D8B030D-6E8A-4147-A177-3AD203B41FA5}">
                      <a16:colId xmlns:a16="http://schemas.microsoft.com/office/drawing/2014/main" xmlns="" val="82587799"/>
                    </a:ext>
                  </a:extLst>
                </a:gridCol>
                <a:gridCol w="1723868">
                  <a:extLst>
                    <a:ext uri="{9D8B030D-6E8A-4147-A177-3AD203B41FA5}">
                      <a16:colId xmlns:a16="http://schemas.microsoft.com/office/drawing/2014/main" xmlns="" val="3599446168"/>
                    </a:ext>
                  </a:extLst>
                </a:gridCol>
              </a:tblGrid>
              <a:tr h="1281937">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2226276">
                <a:tc>
                  <a:txBody>
                    <a:bodyPr/>
                    <a:lstStyle/>
                    <a:p>
                      <a:r>
                        <a:rPr lang="en-US" dirty="0"/>
                        <a:t>8</a:t>
                      </a:r>
                      <a:endParaRPr lang="en-IN" dirty="0"/>
                    </a:p>
                  </a:txBody>
                  <a:tcPr/>
                </a:tc>
                <a:tc>
                  <a:txBody>
                    <a:bodyPr/>
                    <a:lstStyle/>
                    <a:p>
                      <a:r>
                        <a:rPr lang="en-IN" sz="1800" kern="1200" dirty="0">
                          <a:solidFill>
                            <a:schemeClr val="dk1"/>
                          </a:solidFill>
                          <a:effectLst/>
                          <a:latin typeface="+mn-lt"/>
                          <a:ea typeface="+mn-ea"/>
                          <a:cs typeface="+mn-cs"/>
                        </a:rPr>
                        <a:t>Enhancing ATM Security Using Fingerprint’ published in ICTACT JOURNAL ON MICROELECTRONICS</a:t>
                      </a:r>
                      <a:endParaRPr lang="en-IN" dirty="0"/>
                    </a:p>
                  </a:txBody>
                  <a:tcPr/>
                </a:tc>
                <a:tc>
                  <a:txBody>
                    <a:bodyPr/>
                    <a:lstStyle/>
                    <a:p>
                      <a:r>
                        <a:rPr lang="en-IN" sz="1800" kern="1200" dirty="0">
                          <a:solidFill>
                            <a:schemeClr val="dk1"/>
                          </a:solidFill>
                          <a:effectLst/>
                          <a:latin typeface="+mn-lt"/>
                          <a:ea typeface="+mn-ea"/>
                          <a:cs typeface="+mn-cs"/>
                        </a:rPr>
                        <a:t>S. </a:t>
                      </a:r>
                      <a:r>
                        <a:rPr lang="en-IN" sz="1800" kern="1200" dirty="0" err="1">
                          <a:solidFill>
                            <a:schemeClr val="dk1"/>
                          </a:solidFill>
                          <a:effectLst/>
                          <a:latin typeface="+mn-lt"/>
                          <a:ea typeface="+mn-ea"/>
                          <a:cs typeface="+mn-cs"/>
                        </a:rPr>
                        <a:t>Jathumithran</a:t>
                      </a:r>
                      <a:r>
                        <a:rPr lang="en-IN" sz="1800" kern="1200" dirty="0">
                          <a:solidFill>
                            <a:schemeClr val="dk1"/>
                          </a:solidFill>
                          <a:effectLst/>
                          <a:latin typeface="+mn-lt"/>
                          <a:ea typeface="+mn-ea"/>
                          <a:cs typeface="+mn-cs"/>
                        </a:rPr>
                        <a:t>, V. </a:t>
                      </a:r>
                      <a:r>
                        <a:rPr lang="en-IN" sz="1800" kern="1200" dirty="0" err="1">
                          <a:solidFill>
                            <a:schemeClr val="dk1"/>
                          </a:solidFill>
                          <a:effectLst/>
                          <a:latin typeface="+mn-lt"/>
                          <a:ea typeface="+mn-ea"/>
                          <a:cs typeface="+mn-cs"/>
                        </a:rPr>
                        <a:t>Thamilarasan</a:t>
                      </a:r>
                      <a:r>
                        <a:rPr lang="en-IN" sz="1800" kern="1200" dirty="0">
                          <a:solidFill>
                            <a:schemeClr val="dk1"/>
                          </a:solidFill>
                          <a:effectLst/>
                          <a:latin typeface="+mn-lt"/>
                          <a:ea typeface="+mn-ea"/>
                          <a:cs typeface="+mn-cs"/>
                        </a:rPr>
                        <a:t>, A. </a:t>
                      </a:r>
                      <a:r>
                        <a:rPr lang="en-IN" sz="1800" kern="1200" dirty="0" err="1">
                          <a:solidFill>
                            <a:schemeClr val="dk1"/>
                          </a:solidFill>
                          <a:effectLst/>
                          <a:latin typeface="+mn-lt"/>
                          <a:ea typeface="+mn-ea"/>
                          <a:cs typeface="+mn-cs"/>
                        </a:rPr>
                        <a:t>Piratheepan</a:t>
                      </a:r>
                      <a:r>
                        <a:rPr lang="en-IN" sz="1800" kern="1200" dirty="0">
                          <a:solidFill>
                            <a:schemeClr val="dk1"/>
                          </a:solidFill>
                          <a:effectLst/>
                          <a:latin typeface="+mn-lt"/>
                          <a:ea typeface="+mn-ea"/>
                          <a:cs typeface="+mn-cs"/>
                        </a:rPr>
                        <a:t>, P. </a:t>
                      </a:r>
                      <a:r>
                        <a:rPr lang="en-IN" sz="1800" kern="1200" dirty="0" err="1">
                          <a:solidFill>
                            <a:schemeClr val="dk1"/>
                          </a:solidFill>
                          <a:effectLst/>
                          <a:latin typeface="+mn-lt"/>
                          <a:ea typeface="+mn-ea"/>
                          <a:cs typeface="+mn-cs"/>
                        </a:rPr>
                        <a:t>Rushanthini</a:t>
                      </a:r>
                      <a:r>
                        <a:rPr lang="en-IN" sz="1800" kern="1200" dirty="0">
                          <a:solidFill>
                            <a:schemeClr val="dk1"/>
                          </a:solidFill>
                          <a:effectLst/>
                          <a:latin typeface="+mn-lt"/>
                          <a:ea typeface="+mn-ea"/>
                          <a:cs typeface="+mn-cs"/>
                        </a:rPr>
                        <a:t>, J. Mercy </a:t>
                      </a:r>
                      <a:r>
                        <a:rPr lang="en-IN" sz="1800" kern="1200" dirty="0" err="1">
                          <a:solidFill>
                            <a:schemeClr val="dk1"/>
                          </a:solidFill>
                          <a:effectLst/>
                          <a:latin typeface="+mn-lt"/>
                          <a:ea typeface="+mn-ea"/>
                          <a:cs typeface="+mn-cs"/>
                        </a:rPr>
                        <a:t>veniancya</a:t>
                      </a:r>
                      <a:r>
                        <a:rPr lang="en-IN" sz="1800" kern="1200" dirty="0">
                          <a:solidFill>
                            <a:schemeClr val="dk1"/>
                          </a:solidFill>
                          <a:effectLst/>
                          <a:latin typeface="+mn-lt"/>
                          <a:ea typeface="+mn-ea"/>
                          <a:cs typeface="+mn-cs"/>
                        </a:rPr>
                        <a:t>, P. </a:t>
                      </a:r>
                      <a:r>
                        <a:rPr lang="en-IN" sz="1800" kern="1200" dirty="0" err="1">
                          <a:solidFill>
                            <a:schemeClr val="dk1"/>
                          </a:solidFill>
                          <a:effectLst/>
                          <a:latin typeface="+mn-lt"/>
                          <a:ea typeface="+mn-ea"/>
                          <a:cs typeface="+mn-cs"/>
                        </a:rPr>
                        <a:t>Nirupa</a:t>
                      </a:r>
                      <a:r>
                        <a:rPr lang="en-IN" sz="1800" kern="1200" dirty="0">
                          <a:solidFill>
                            <a:schemeClr val="dk1"/>
                          </a:solidFill>
                          <a:effectLst/>
                          <a:latin typeface="+mn-lt"/>
                          <a:ea typeface="+mn-ea"/>
                          <a:cs typeface="+mn-cs"/>
                        </a:rPr>
                        <a:t> and K. </a:t>
                      </a:r>
                      <a:r>
                        <a:rPr lang="en-IN" sz="1800" kern="1200" dirty="0" err="1">
                          <a:solidFill>
                            <a:schemeClr val="dk1"/>
                          </a:solidFill>
                          <a:effectLst/>
                          <a:latin typeface="+mn-lt"/>
                          <a:ea typeface="+mn-ea"/>
                          <a:cs typeface="+mn-cs"/>
                        </a:rPr>
                        <a:t>Thiruthanigesan</a:t>
                      </a:r>
                      <a:r>
                        <a:rPr lang="en-IN" sz="1800" kern="1200" dirty="0">
                          <a:solidFill>
                            <a:schemeClr val="dk1"/>
                          </a:solidFill>
                          <a:effectLst/>
                          <a:latin typeface="+mn-lt"/>
                          <a:ea typeface="+mn-ea"/>
                          <a:cs typeface="+mn-cs"/>
                        </a:rPr>
                        <a:t> (2018) </a:t>
                      </a:r>
                      <a:endParaRPr lang="en-IN" dirty="0"/>
                    </a:p>
                  </a:txBody>
                  <a:tcPr/>
                </a:tc>
                <a:tc>
                  <a:txBody>
                    <a:bodyPr/>
                    <a:lstStyle/>
                    <a:p>
                      <a:r>
                        <a:rPr lang="en-IN" sz="1800" kern="1200" dirty="0">
                          <a:solidFill>
                            <a:schemeClr val="dk1"/>
                          </a:solidFill>
                          <a:effectLst/>
                          <a:latin typeface="+mn-lt"/>
                          <a:ea typeface="+mn-ea"/>
                          <a:cs typeface="+mn-cs"/>
                        </a:rPr>
                        <a:t>Arduino Uno R3 Board</a:t>
                      </a:r>
                      <a:endParaRPr lang="en-IN" dirty="0"/>
                    </a:p>
                  </a:txBody>
                  <a:tcPr/>
                </a:tc>
                <a:tc>
                  <a:txBody>
                    <a:bodyPr/>
                    <a:lstStyle/>
                    <a:p>
                      <a:r>
                        <a:rPr lang="en-US" dirty="0"/>
                        <a:t>Real time result</a:t>
                      </a:r>
                      <a:endParaRPr lang="en-IN" dirty="0"/>
                    </a:p>
                  </a:txBody>
                  <a:tcPr/>
                </a:tc>
                <a:tc>
                  <a:txBody>
                    <a:bodyPr/>
                    <a:lstStyle/>
                    <a:p>
                      <a:r>
                        <a:rPr lang="en-US" dirty="0"/>
                        <a:t>Any sensor fails cant get result</a:t>
                      </a:r>
                      <a:endParaRPr lang="en-IN" dirty="0"/>
                    </a:p>
                  </a:txBody>
                  <a:tcPr/>
                </a:tc>
                <a:extLst>
                  <a:ext uri="{0D108BD9-81ED-4DB2-BD59-A6C34878D82A}">
                    <a16:rowId xmlns:a16="http://schemas.microsoft.com/office/drawing/2014/main" xmlns="" val="774538115"/>
                  </a:ext>
                </a:extLst>
              </a:tr>
              <a:tr h="2226276">
                <a:tc>
                  <a:txBody>
                    <a:bodyPr/>
                    <a:lstStyle/>
                    <a:p>
                      <a:r>
                        <a:rPr lang="en-US" dirty="0"/>
                        <a:t>9</a:t>
                      </a:r>
                      <a:endParaRPr lang="en-IN" dirty="0"/>
                    </a:p>
                  </a:txBody>
                  <a:tcPr/>
                </a:tc>
                <a:tc>
                  <a:txBody>
                    <a:bodyPr/>
                    <a:lstStyle/>
                    <a:p>
                      <a:r>
                        <a:rPr lang="en-IN" sz="1800" kern="1200" dirty="0" err="1">
                          <a:solidFill>
                            <a:schemeClr val="dk1"/>
                          </a:solidFill>
                          <a:effectLst/>
                          <a:latin typeface="+mn-lt"/>
                          <a:ea typeface="+mn-ea"/>
                          <a:cs typeface="+mn-cs"/>
                        </a:rPr>
                        <a:t>Enchanced</a:t>
                      </a:r>
                      <a:r>
                        <a:rPr lang="en-IN" sz="1800" kern="1200" dirty="0">
                          <a:solidFill>
                            <a:schemeClr val="dk1"/>
                          </a:solidFill>
                          <a:effectLst/>
                          <a:latin typeface="+mn-lt"/>
                          <a:ea typeface="+mn-ea"/>
                          <a:cs typeface="+mn-cs"/>
                        </a:rPr>
                        <a:t> Security ATM Transaction using Iris, Fingerprint, OTP Authentication</a:t>
                      </a:r>
                      <a:endParaRPr lang="en-IN" dirty="0"/>
                    </a:p>
                  </a:txBody>
                  <a:tcPr/>
                </a:tc>
                <a:tc>
                  <a:txBody>
                    <a:bodyPr/>
                    <a:lstStyle/>
                    <a:p>
                      <a:r>
                        <a:rPr lang="en-IN" sz="1800" kern="1200" dirty="0">
                          <a:solidFill>
                            <a:schemeClr val="dk1"/>
                          </a:solidFill>
                          <a:effectLst/>
                          <a:latin typeface="+mn-lt"/>
                          <a:ea typeface="+mn-ea"/>
                          <a:cs typeface="+mn-cs"/>
                        </a:rPr>
                        <a:t>Melinda Don </a:t>
                      </a:r>
                      <a:r>
                        <a:rPr lang="en-IN" sz="1800" kern="1200" dirty="0" err="1">
                          <a:solidFill>
                            <a:schemeClr val="dk1"/>
                          </a:solidFill>
                          <a:effectLst/>
                          <a:latin typeface="+mn-lt"/>
                          <a:ea typeface="+mn-ea"/>
                          <a:cs typeface="+mn-cs"/>
                        </a:rPr>
                        <a:t>Seemanthy</a:t>
                      </a:r>
                      <a:r>
                        <a:rPr lang="en-IN" sz="1800" kern="1200" dirty="0">
                          <a:solidFill>
                            <a:schemeClr val="dk1"/>
                          </a:solidFill>
                          <a:effectLst/>
                          <a:latin typeface="+mn-lt"/>
                          <a:ea typeface="+mn-ea"/>
                          <a:cs typeface="+mn-cs"/>
                        </a:rPr>
                        <a:t>, Aleena Mary Varghese, Rakesh T K, Aravind Menon, </a:t>
                      </a:r>
                      <a:r>
                        <a:rPr lang="en-IN" sz="1800" kern="1200" dirty="0" err="1">
                          <a:solidFill>
                            <a:schemeClr val="dk1"/>
                          </a:solidFill>
                          <a:effectLst/>
                          <a:latin typeface="+mn-lt"/>
                          <a:ea typeface="+mn-ea"/>
                          <a:cs typeface="+mn-cs"/>
                        </a:rPr>
                        <a:t>Sebin</a:t>
                      </a:r>
                      <a:r>
                        <a:rPr lang="en-IN" sz="1800" kern="1200" dirty="0">
                          <a:solidFill>
                            <a:schemeClr val="dk1"/>
                          </a:solidFill>
                          <a:effectLst/>
                          <a:latin typeface="+mn-lt"/>
                          <a:ea typeface="+mn-ea"/>
                          <a:cs typeface="+mn-cs"/>
                        </a:rPr>
                        <a:t> Jose (2019) </a:t>
                      </a:r>
                      <a:endParaRPr lang="en-IN" dirty="0"/>
                    </a:p>
                  </a:txBody>
                  <a:tcPr/>
                </a:tc>
                <a:tc>
                  <a:txBody>
                    <a:bodyPr/>
                    <a:lstStyle/>
                    <a:p>
                      <a:r>
                        <a:rPr lang="en-IN" sz="1800" kern="1200" dirty="0">
                          <a:solidFill>
                            <a:schemeClr val="dk1"/>
                          </a:solidFill>
                          <a:effectLst/>
                          <a:latin typeface="+mn-lt"/>
                          <a:ea typeface="+mn-ea"/>
                          <a:cs typeface="+mn-cs"/>
                        </a:rPr>
                        <a:t>Iris, Fingerprint, OTP </a:t>
                      </a:r>
                      <a:endParaRPr lang="en-IN" dirty="0"/>
                    </a:p>
                  </a:txBody>
                  <a:tcPr/>
                </a:tc>
                <a:tc>
                  <a:txBody>
                    <a:bodyPr/>
                    <a:lstStyle/>
                    <a:p>
                      <a:r>
                        <a:rPr lang="en-US" dirty="0"/>
                        <a:t>Increase Security</a:t>
                      </a:r>
                      <a:endParaRPr lang="en-IN" dirty="0"/>
                    </a:p>
                  </a:txBody>
                  <a:tcPr/>
                </a:tc>
                <a:tc>
                  <a:txBody>
                    <a:bodyPr/>
                    <a:lstStyle/>
                    <a:p>
                      <a:r>
                        <a:rPr lang="en-US" dirty="0"/>
                        <a:t>More time.</a:t>
                      </a:r>
                      <a:endParaRPr lang="en-IN" dirty="0"/>
                    </a:p>
                  </a:txBody>
                  <a:tcPr/>
                </a:tc>
                <a:extLst>
                  <a:ext uri="{0D108BD9-81ED-4DB2-BD59-A6C34878D82A}">
                    <a16:rowId xmlns:a16="http://schemas.microsoft.com/office/drawing/2014/main" xmlns="" val="1721621524"/>
                  </a:ext>
                </a:extLst>
              </a:tr>
            </a:tbl>
          </a:graphicData>
        </a:graphic>
      </p:graphicFrame>
    </p:spTree>
    <p:extLst>
      <p:ext uri="{BB962C8B-B14F-4D97-AF65-F5344CB8AC3E}">
        <p14:creationId xmlns:p14="http://schemas.microsoft.com/office/powerpoint/2010/main" xmlns="" val="1748802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057BE294-12D7-B10A-9B8B-90A601FDAC89}"/>
              </a:ext>
            </a:extLst>
          </p:cNvPr>
          <p:cNvGraphicFramePr>
            <a:graphicFrameLocks noGrp="1"/>
          </p:cNvGraphicFramePr>
          <p:nvPr>
            <p:ph idx="1"/>
            <p:extLst>
              <p:ext uri="{D42A27DB-BD31-4B8C-83A1-F6EECF244321}">
                <p14:modId xmlns:p14="http://schemas.microsoft.com/office/powerpoint/2010/main" xmlns="" val="1042622974"/>
              </p:ext>
            </p:extLst>
          </p:nvPr>
        </p:nvGraphicFramePr>
        <p:xfrm>
          <a:off x="209860" y="299803"/>
          <a:ext cx="10028421" cy="5734489"/>
        </p:xfrm>
        <a:graphic>
          <a:graphicData uri="http://schemas.openxmlformats.org/drawingml/2006/table">
            <a:tbl>
              <a:tblPr firstRow="1" bandRow="1">
                <a:tableStyleId>{5C22544A-7EE6-4342-B048-85BDC9FD1C3A}</a:tableStyleId>
              </a:tblPr>
              <a:tblGrid>
                <a:gridCol w="727622">
                  <a:extLst>
                    <a:ext uri="{9D8B030D-6E8A-4147-A177-3AD203B41FA5}">
                      <a16:colId xmlns:a16="http://schemas.microsoft.com/office/drawing/2014/main" xmlns="" val="938215983"/>
                    </a:ext>
                  </a:extLst>
                </a:gridCol>
                <a:gridCol w="1865679">
                  <a:extLst>
                    <a:ext uri="{9D8B030D-6E8A-4147-A177-3AD203B41FA5}">
                      <a16:colId xmlns:a16="http://schemas.microsoft.com/office/drawing/2014/main" xmlns="" val="1015915479"/>
                    </a:ext>
                  </a:extLst>
                </a:gridCol>
                <a:gridCol w="2413416">
                  <a:extLst>
                    <a:ext uri="{9D8B030D-6E8A-4147-A177-3AD203B41FA5}">
                      <a16:colId xmlns:a16="http://schemas.microsoft.com/office/drawing/2014/main" xmlns="" val="1143804257"/>
                    </a:ext>
                  </a:extLst>
                </a:gridCol>
                <a:gridCol w="1454046">
                  <a:extLst>
                    <a:ext uri="{9D8B030D-6E8A-4147-A177-3AD203B41FA5}">
                      <a16:colId xmlns:a16="http://schemas.microsoft.com/office/drawing/2014/main" xmlns="" val="637472179"/>
                    </a:ext>
                  </a:extLst>
                </a:gridCol>
                <a:gridCol w="1843790">
                  <a:extLst>
                    <a:ext uri="{9D8B030D-6E8A-4147-A177-3AD203B41FA5}">
                      <a16:colId xmlns:a16="http://schemas.microsoft.com/office/drawing/2014/main" xmlns="" val="82587799"/>
                    </a:ext>
                  </a:extLst>
                </a:gridCol>
                <a:gridCol w="1723868">
                  <a:extLst>
                    <a:ext uri="{9D8B030D-6E8A-4147-A177-3AD203B41FA5}">
                      <a16:colId xmlns:a16="http://schemas.microsoft.com/office/drawing/2014/main" xmlns="" val="3599446168"/>
                    </a:ext>
                  </a:extLst>
                </a:gridCol>
              </a:tblGrid>
              <a:tr h="1281937">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2226276">
                <a:tc>
                  <a:txBody>
                    <a:bodyPr/>
                    <a:lstStyle/>
                    <a:p>
                      <a:r>
                        <a:rPr lang="en-US" dirty="0"/>
                        <a:t>10</a:t>
                      </a:r>
                      <a:endParaRPr lang="en-IN" dirty="0"/>
                    </a:p>
                  </a:txBody>
                  <a:tcPr/>
                </a:tc>
                <a:tc>
                  <a:txBody>
                    <a:bodyPr/>
                    <a:lstStyle/>
                    <a:p>
                      <a:r>
                        <a:rPr lang="en-IN" sz="1800" kern="1200" dirty="0">
                          <a:solidFill>
                            <a:schemeClr val="dk1"/>
                          </a:solidFill>
                          <a:effectLst/>
                          <a:latin typeface="+mn-lt"/>
                          <a:ea typeface="+mn-ea"/>
                          <a:cs typeface="+mn-cs"/>
                        </a:rPr>
                        <a:t>Design and implementation of Log-Gabor filter in fingerprint image enhancement</a:t>
                      </a:r>
                      <a:endParaRPr lang="en-IN" dirty="0"/>
                    </a:p>
                  </a:txBody>
                  <a:tcPr/>
                </a:tc>
                <a:tc>
                  <a:txBody>
                    <a:bodyPr/>
                    <a:lstStyle/>
                    <a:p>
                      <a:r>
                        <a:rPr lang="en-IN" sz="1800" kern="1200" dirty="0">
                          <a:solidFill>
                            <a:schemeClr val="dk1"/>
                          </a:solidFill>
                          <a:effectLst/>
                          <a:latin typeface="+mn-lt"/>
                          <a:ea typeface="+mn-ea"/>
                          <a:cs typeface="+mn-cs"/>
                        </a:rPr>
                        <a:t>Wei Wang, </a:t>
                      </a:r>
                      <a:r>
                        <a:rPr lang="en-IN" sz="1800" kern="1200" dirty="0" err="1">
                          <a:solidFill>
                            <a:schemeClr val="dk1"/>
                          </a:solidFill>
                          <a:effectLst/>
                          <a:latin typeface="+mn-lt"/>
                          <a:ea typeface="+mn-ea"/>
                          <a:cs typeface="+mn-cs"/>
                        </a:rPr>
                        <a:t>Jianwei</a:t>
                      </a:r>
                      <a:r>
                        <a:rPr lang="en-IN" sz="1800" kern="1200" dirty="0">
                          <a:solidFill>
                            <a:schemeClr val="dk1"/>
                          </a:solidFill>
                          <a:effectLst/>
                          <a:latin typeface="+mn-lt"/>
                          <a:ea typeface="+mn-ea"/>
                          <a:cs typeface="+mn-cs"/>
                        </a:rPr>
                        <a:t> Li, Feiffer Huang, Hailing Fang(2018)</a:t>
                      </a:r>
                      <a:endParaRPr lang="en-IN" dirty="0"/>
                    </a:p>
                  </a:txBody>
                  <a:tcPr/>
                </a:tc>
                <a:tc>
                  <a:txBody>
                    <a:bodyPr/>
                    <a:lstStyle/>
                    <a:p>
                      <a:r>
                        <a:rPr lang="en-IN" sz="1800" kern="1200" dirty="0">
                          <a:solidFill>
                            <a:schemeClr val="dk1"/>
                          </a:solidFill>
                          <a:effectLst/>
                          <a:latin typeface="+mn-lt"/>
                          <a:ea typeface="+mn-ea"/>
                          <a:cs typeface="+mn-cs"/>
                        </a:rPr>
                        <a:t>Filtering method</a:t>
                      </a:r>
                      <a:endParaRPr lang="en-IN" dirty="0"/>
                    </a:p>
                  </a:txBody>
                  <a:tcPr/>
                </a:tc>
                <a:tc>
                  <a:txBody>
                    <a:bodyPr/>
                    <a:lstStyle/>
                    <a:p>
                      <a:r>
                        <a:rPr lang="en-IN" sz="1800" kern="1200" dirty="0">
                          <a:solidFill>
                            <a:schemeClr val="dk1"/>
                          </a:solidFill>
                          <a:effectLst/>
                          <a:latin typeface="+mn-lt"/>
                          <a:ea typeface="+mn-ea"/>
                          <a:cs typeface="+mn-cs"/>
                        </a:rPr>
                        <a:t>fingerprint identification</a:t>
                      </a:r>
                      <a:endParaRPr lang="en-IN" dirty="0"/>
                    </a:p>
                  </a:txBody>
                  <a:tcPr/>
                </a:tc>
                <a:tc>
                  <a:txBody>
                    <a:bodyPr/>
                    <a:lstStyle/>
                    <a:p>
                      <a:r>
                        <a:rPr lang="en-US" dirty="0"/>
                        <a:t>Need quality finger print</a:t>
                      </a:r>
                      <a:endParaRPr lang="en-IN" dirty="0"/>
                    </a:p>
                  </a:txBody>
                  <a:tcPr/>
                </a:tc>
                <a:extLst>
                  <a:ext uri="{0D108BD9-81ED-4DB2-BD59-A6C34878D82A}">
                    <a16:rowId xmlns:a16="http://schemas.microsoft.com/office/drawing/2014/main" xmlns="" val="774538115"/>
                  </a:ext>
                </a:extLst>
              </a:tr>
              <a:tr h="2226276">
                <a:tc>
                  <a:txBody>
                    <a:bodyPr/>
                    <a:lstStyle/>
                    <a:p>
                      <a:r>
                        <a:rPr lang="en-US" dirty="0"/>
                        <a:t>11</a:t>
                      </a:r>
                      <a:endParaRPr lang="en-IN" dirty="0"/>
                    </a:p>
                  </a:txBody>
                  <a:tcPr/>
                </a:tc>
                <a:tc>
                  <a:txBody>
                    <a:bodyPr/>
                    <a:lstStyle/>
                    <a:p>
                      <a:r>
                        <a:rPr lang="en-IN" sz="1800" kern="1200" dirty="0">
                          <a:solidFill>
                            <a:schemeClr val="dk1"/>
                          </a:solidFill>
                          <a:effectLst/>
                          <a:latin typeface="+mn-lt"/>
                          <a:ea typeface="+mn-ea"/>
                          <a:cs typeface="+mn-cs"/>
                        </a:rPr>
                        <a:t>Enhancing the Current Automated Teller Machine (ATM)</a:t>
                      </a:r>
                      <a:endParaRPr lang="en-IN" dirty="0"/>
                    </a:p>
                  </a:txBody>
                  <a:tcPr/>
                </a:tc>
                <a:tc>
                  <a:txBody>
                    <a:bodyPr/>
                    <a:lstStyle/>
                    <a:p>
                      <a:r>
                        <a:rPr lang="en-IN" sz="1800" kern="1200" dirty="0">
                          <a:solidFill>
                            <a:schemeClr val="dk1"/>
                          </a:solidFill>
                          <a:effectLst/>
                          <a:latin typeface="+mn-lt"/>
                          <a:ea typeface="+mn-ea"/>
                          <a:cs typeface="+mn-cs"/>
                        </a:rPr>
                        <a:t>Ahmed Bait Garko (2019) </a:t>
                      </a:r>
                      <a:endParaRPr lang="en-IN" dirty="0"/>
                    </a:p>
                  </a:txBody>
                  <a:tcPr/>
                </a:tc>
                <a:tc>
                  <a:txBody>
                    <a:bodyPr/>
                    <a:lstStyle/>
                    <a:p>
                      <a:r>
                        <a:rPr lang="en-IN" sz="1800" kern="1200" dirty="0">
                          <a:solidFill>
                            <a:schemeClr val="dk1"/>
                          </a:solidFill>
                          <a:effectLst/>
                          <a:latin typeface="+mn-lt"/>
                          <a:ea typeface="+mn-ea"/>
                          <a:cs typeface="+mn-cs"/>
                        </a:rPr>
                        <a:t>banking</a:t>
                      </a:r>
                      <a:endParaRPr lang="en-IN" dirty="0"/>
                    </a:p>
                  </a:txBody>
                  <a:tcPr/>
                </a:tc>
                <a:tc>
                  <a:txBody>
                    <a:bodyPr/>
                    <a:lstStyle/>
                    <a:p>
                      <a:r>
                        <a:rPr lang="en-US" dirty="0"/>
                        <a:t>Deposit and withdraw in same machine.</a:t>
                      </a:r>
                      <a:endParaRPr lang="en-IN" dirty="0"/>
                    </a:p>
                  </a:txBody>
                  <a:tcPr/>
                </a:tc>
                <a:tc>
                  <a:txBody>
                    <a:bodyPr/>
                    <a:lstStyle/>
                    <a:p>
                      <a:r>
                        <a:rPr lang="en-US" dirty="0"/>
                        <a:t>Network problem</a:t>
                      </a:r>
                      <a:endParaRPr lang="en-IN" dirty="0"/>
                    </a:p>
                  </a:txBody>
                  <a:tcPr/>
                </a:tc>
                <a:extLst>
                  <a:ext uri="{0D108BD9-81ED-4DB2-BD59-A6C34878D82A}">
                    <a16:rowId xmlns:a16="http://schemas.microsoft.com/office/drawing/2014/main" xmlns="" val="1721621524"/>
                  </a:ext>
                </a:extLst>
              </a:tr>
            </a:tbl>
          </a:graphicData>
        </a:graphic>
      </p:graphicFrame>
    </p:spTree>
    <p:extLst>
      <p:ext uri="{BB962C8B-B14F-4D97-AF65-F5344CB8AC3E}">
        <p14:creationId xmlns:p14="http://schemas.microsoft.com/office/powerpoint/2010/main" xmlns="" val="1486213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1FF5E746-0250-7DBC-AB1B-D6BACF3715CD}"/>
              </a:ext>
            </a:extLst>
          </p:cNvPr>
          <p:cNvGraphicFramePr>
            <a:graphicFrameLocks noGrp="1"/>
          </p:cNvGraphicFramePr>
          <p:nvPr>
            <p:ph idx="1"/>
            <p:extLst>
              <p:ext uri="{D42A27DB-BD31-4B8C-83A1-F6EECF244321}">
                <p14:modId xmlns:p14="http://schemas.microsoft.com/office/powerpoint/2010/main" xmlns="" val="3748247621"/>
              </p:ext>
            </p:extLst>
          </p:nvPr>
        </p:nvGraphicFramePr>
        <p:xfrm>
          <a:off x="314791" y="344773"/>
          <a:ext cx="10028421" cy="5794213"/>
        </p:xfrm>
        <a:graphic>
          <a:graphicData uri="http://schemas.openxmlformats.org/drawingml/2006/table">
            <a:tbl>
              <a:tblPr firstRow="1" bandRow="1">
                <a:tableStyleId>{5C22544A-7EE6-4342-B048-85BDC9FD1C3A}</a:tableStyleId>
              </a:tblPr>
              <a:tblGrid>
                <a:gridCol w="727622">
                  <a:extLst>
                    <a:ext uri="{9D8B030D-6E8A-4147-A177-3AD203B41FA5}">
                      <a16:colId xmlns:a16="http://schemas.microsoft.com/office/drawing/2014/main" xmlns="" val="938215983"/>
                    </a:ext>
                  </a:extLst>
                </a:gridCol>
                <a:gridCol w="1865679">
                  <a:extLst>
                    <a:ext uri="{9D8B030D-6E8A-4147-A177-3AD203B41FA5}">
                      <a16:colId xmlns:a16="http://schemas.microsoft.com/office/drawing/2014/main" xmlns="" val="1015915479"/>
                    </a:ext>
                  </a:extLst>
                </a:gridCol>
                <a:gridCol w="2413416">
                  <a:extLst>
                    <a:ext uri="{9D8B030D-6E8A-4147-A177-3AD203B41FA5}">
                      <a16:colId xmlns:a16="http://schemas.microsoft.com/office/drawing/2014/main" xmlns="" val="1143804257"/>
                    </a:ext>
                  </a:extLst>
                </a:gridCol>
                <a:gridCol w="1454046">
                  <a:extLst>
                    <a:ext uri="{9D8B030D-6E8A-4147-A177-3AD203B41FA5}">
                      <a16:colId xmlns:a16="http://schemas.microsoft.com/office/drawing/2014/main" xmlns="" val="637472179"/>
                    </a:ext>
                  </a:extLst>
                </a:gridCol>
                <a:gridCol w="1843790">
                  <a:extLst>
                    <a:ext uri="{9D8B030D-6E8A-4147-A177-3AD203B41FA5}">
                      <a16:colId xmlns:a16="http://schemas.microsoft.com/office/drawing/2014/main" xmlns="" val="82587799"/>
                    </a:ext>
                  </a:extLst>
                </a:gridCol>
                <a:gridCol w="1723868">
                  <a:extLst>
                    <a:ext uri="{9D8B030D-6E8A-4147-A177-3AD203B41FA5}">
                      <a16:colId xmlns:a16="http://schemas.microsoft.com/office/drawing/2014/main" xmlns="" val="3599446168"/>
                    </a:ext>
                  </a:extLst>
                </a:gridCol>
              </a:tblGrid>
              <a:tr h="1281937">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2226276">
                <a:tc>
                  <a:txBody>
                    <a:bodyPr/>
                    <a:lstStyle/>
                    <a:p>
                      <a:r>
                        <a:rPr lang="en-US" dirty="0"/>
                        <a:t>12</a:t>
                      </a:r>
                      <a:endParaRPr lang="en-IN" dirty="0"/>
                    </a:p>
                  </a:txBody>
                  <a:tcPr/>
                </a:tc>
                <a:tc>
                  <a:txBody>
                    <a:bodyPr/>
                    <a:lstStyle/>
                    <a:p>
                      <a:r>
                        <a:rPr lang="en-US" dirty="0"/>
                        <a:t>Biometric based Fingerprint Verification System for ATM machines</a:t>
                      </a:r>
                      <a:endParaRPr lang="en-IN" dirty="0"/>
                    </a:p>
                  </a:txBody>
                  <a:tcPr/>
                </a:tc>
                <a:tc>
                  <a:txBody>
                    <a:bodyPr/>
                    <a:lstStyle/>
                    <a:p>
                      <a:r>
                        <a:rPr lang="en-IN" dirty="0"/>
                        <a:t>T Sangeetha(2021)</a:t>
                      </a:r>
                    </a:p>
                  </a:txBody>
                  <a:tcPr/>
                </a:tc>
                <a:tc>
                  <a:txBody>
                    <a:bodyPr/>
                    <a:lstStyle/>
                    <a:p>
                      <a:r>
                        <a:rPr lang="en-IN" sz="1800" kern="1200" dirty="0">
                          <a:solidFill>
                            <a:schemeClr val="dk1"/>
                          </a:solidFill>
                          <a:effectLst/>
                          <a:latin typeface="+mn-lt"/>
                          <a:ea typeface="+mn-ea"/>
                          <a:cs typeface="+mn-cs"/>
                        </a:rPr>
                        <a:t>Finger print</a:t>
                      </a:r>
                      <a:endParaRPr lang="en-IN" dirty="0"/>
                    </a:p>
                  </a:txBody>
                  <a:tcPr/>
                </a:tc>
                <a:tc>
                  <a:txBody>
                    <a:bodyPr/>
                    <a:lstStyle/>
                    <a:p>
                      <a:r>
                        <a:rPr lang="en-IN" sz="1800" kern="1200" dirty="0">
                          <a:solidFill>
                            <a:schemeClr val="dk1"/>
                          </a:solidFill>
                          <a:effectLst/>
                          <a:latin typeface="+mn-lt"/>
                          <a:ea typeface="+mn-ea"/>
                          <a:cs typeface="+mn-cs"/>
                        </a:rPr>
                        <a:t>Transaction based on bio metric</a:t>
                      </a:r>
                      <a:endParaRPr lang="en-IN" dirty="0"/>
                    </a:p>
                  </a:txBody>
                  <a:tcPr/>
                </a:tc>
                <a:tc>
                  <a:txBody>
                    <a:bodyPr/>
                    <a:lstStyle/>
                    <a:p>
                      <a:r>
                        <a:rPr lang="en-US" dirty="0"/>
                        <a:t>Need devices</a:t>
                      </a:r>
                      <a:endParaRPr lang="en-IN" dirty="0"/>
                    </a:p>
                  </a:txBody>
                  <a:tcPr/>
                </a:tc>
                <a:extLst>
                  <a:ext uri="{0D108BD9-81ED-4DB2-BD59-A6C34878D82A}">
                    <a16:rowId xmlns:a16="http://schemas.microsoft.com/office/drawing/2014/main" xmlns="" val="774538115"/>
                  </a:ext>
                </a:extLst>
              </a:tr>
              <a:tr h="2226276">
                <a:tc>
                  <a:txBody>
                    <a:bodyPr/>
                    <a:lstStyle/>
                    <a:p>
                      <a:r>
                        <a:rPr lang="en-US" dirty="0"/>
                        <a:t>13</a:t>
                      </a:r>
                      <a:endParaRPr lang="en-IN" dirty="0"/>
                    </a:p>
                  </a:txBody>
                  <a:tcPr/>
                </a:tc>
                <a:tc>
                  <a:txBody>
                    <a:bodyPr/>
                    <a:lstStyle/>
                    <a:p>
                      <a:r>
                        <a:rPr lang="en-IN" dirty="0"/>
                        <a:t>FINGERPRINT BASED ATM SYSTEM</a:t>
                      </a:r>
                    </a:p>
                  </a:txBody>
                  <a:tcPr/>
                </a:tc>
                <a:tc>
                  <a:txBody>
                    <a:bodyPr/>
                    <a:lstStyle/>
                    <a:p>
                      <a:r>
                        <a:rPr lang="en-IN" dirty="0"/>
                        <a:t>Prof. Ranjit Mane, Sagar Chavan , Trushali Birambole and Asmita kamble </a:t>
                      </a:r>
                    </a:p>
                  </a:txBody>
                  <a:tcPr/>
                </a:tc>
                <a:tc>
                  <a:txBody>
                    <a:bodyPr/>
                    <a:lstStyle/>
                    <a:p>
                      <a:r>
                        <a:rPr lang="en-IN" sz="1800" kern="1200" dirty="0">
                          <a:solidFill>
                            <a:schemeClr val="dk1"/>
                          </a:solidFill>
                          <a:effectLst/>
                          <a:latin typeface="+mn-lt"/>
                          <a:ea typeface="+mn-ea"/>
                          <a:cs typeface="+mn-cs"/>
                        </a:rPr>
                        <a:t>Biometic security</a:t>
                      </a:r>
                      <a:endParaRPr lang="en-IN" dirty="0"/>
                    </a:p>
                  </a:txBody>
                  <a:tcPr/>
                </a:tc>
                <a:tc>
                  <a:txBody>
                    <a:bodyPr/>
                    <a:lstStyle/>
                    <a:p>
                      <a:r>
                        <a:rPr lang="en-US" dirty="0"/>
                        <a:t>include door-lock system, safe box and vehicle control or even at accessing bank accounts via ATM</a:t>
                      </a:r>
                      <a:endParaRPr lang="en-IN" dirty="0"/>
                    </a:p>
                  </a:txBody>
                  <a:tcPr/>
                </a:tc>
                <a:tc>
                  <a:txBody>
                    <a:bodyPr/>
                    <a:lstStyle/>
                    <a:p>
                      <a:r>
                        <a:rPr lang="en-US" dirty="0"/>
                        <a:t>Need more devices</a:t>
                      </a:r>
                      <a:endParaRPr lang="en-IN" dirty="0"/>
                    </a:p>
                  </a:txBody>
                  <a:tcPr/>
                </a:tc>
                <a:extLst>
                  <a:ext uri="{0D108BD9-81ED-4DB2-BD59-A6C34878D82A}">
                    <a16:rowId xmlns:a16="http://schemas.microsoft.com/office/drawing/2014/main" xmlns="" val="1721621524"/>
                  </a:ext>
                </a:extLst>
              </a:tr>
            </a:tbl>
          </a:graphicData>
        </a:graphic>
      </p:graphicFrame>
    </p:spTree>
    <p:extLst>
      <p:ext uri="{BB962C8B-B14F-4D97-AF65-F5344CB8AC3E}">
        <p14:creationId xmlns:p14="http://schemas.microsoft.com/office/powerpoint/2010/main" xmlns="" val="2052717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xmlns="" id="{0ED504EB-40F1-3EDE-ED1B-055FCF90CDBC}"/>
              </a:ext>
            </a:extLst>
          </p:cNvPr>
          <p:cNvGraphicFramePr>
            <a:graphicFrameLocks noGrp="1"/>
          </p:cNvGraphicFramePr>
          <p:nvPr>
            <p:ph idx="1"/>
            <p:extLst>
              <p:ext uri="{D42A27DB-BD31-4B8C-83A1-F6EECF244321}">
                <p14:modId xmlns:p14="http://schemas.microsoft.com/office/powerpoint/2010/main" xmlns="" val="1677426692"/>
              </p:ext>
            </p:extLst>
          </p:nvPr>
        </p:nvGraphicFramePr>
        <p:xfrm>
          <a:off x="314791" y="344773"/>
          <a:ext cx="10028421" cy="5617052"/>
        </p:xfrm>
        <a:graphic>
          <a:graphicData uri="http://schemas.openxmlformats.org/drawingml/2006/table">
            <a:tbl>
              <a:tblPr firstRow="1" bandRow="1">
                <a:tableStyleId>{5C22544A-7EE6-4342-B048-85BDC9FD1C3A}</a:tableStyleId>
              </a:tblPr>
              <a:tblGrid>
                <a:gridCol w="727622">
                  <a:extLst>
                    <a:ext uri="{9D8B030D-6E8A-4147-A177-3AD203B41FA5}">
                      <a16:colId xmlns:a16="http://schemas.microsoft.com/office/drawing/2014/main" xmlns="" val="938215983"/>
                    </a:ext>
                  </a:extLst>
                </a:gridCol>
                <a:gridCol w="1865679">
                  <a:extLst>
                    <a:ext uri="{9D8B030D-6E8A-4147-A177-3AD203B41FA5}">
                      <a16:colId xmlns:a16="http://schemas.microsoft.com/office/drawing/2014/main" xmlns="" val="1015915479"/>
                    </a:ext>
                  </a:extLst>
                </a:gridCol>
                <a:gridCol w="2413416">
                  <a:extLst>
                    <a:ext uri="{9D8B030D-6E8A-4147-A177-3AD203B41FA5}">
                      <a16:colId xmlns:a16="http://schemas.microsoft.com/office/drawing/2014/main" xmlns="" val="1143804257"/>
                    </a:ext>
                  </a:extLst>
                </a:gridCol>
                <a:gridCol w="1454046">
                  <a:extLst>
                    <a:ext uri="{9D8B030D-6E8A-4147-A177-3AD203B41FA5}">
                      <a16:colId xmlns:a16="http://schemas.microsoft.com/office/drawing/2014/main" xmlns="" val="637472179"/>
                    </a:ext>
                  </a:extLst>
                </a:gridCol>
                <a:gridCol w="1843790">
                  <a:extLst>
                    <a:ext uri="{9D8B030D-6E8A-4147-A177-3AD203B41FA5}">
                      <a16:colId xmlns:a16="http://schemas.microsoft.com/office/drawing/2014/main" xmlns="" val="82587799"/>
                    </a:ext>
                  </a:extLst>
                </a:gridCol>
                <a:gridCol w="1723868">
                  <a:extLst>
                    <a:ext uri="{9D8B030D-6E8A-4147-A177-3AD203B41FA5}">
                      <a16:colId xmlns:a16="http://schemas.microsoft.com/office/drawing/2014/main" xmlns="" val="3599446168"/>
                    </a:ext>
                  </a:extLst>
                </a:gridCol>
              </a:tblGrid>
              <a:tr h="1379096">
                <a:tc>
                  <a:txBody>
                    <a:bodyPr/>
                    <a:lstStyle/>
                    <a:p>
                      <a:r>
                        <a:rPr lang="en-US" dirty="0" err="1"/>
                        <a:t>S.No</a:t>
                      </a:r>
                      <a:endParaRPr lang="en-IN" dirty="0"/>
                    </a:p>
                  </a:txBody>
                  <a:tcPr/>
                </a:tc>
                <a:tc>
                  <a:txBody>
                    <a:bodyPr/>
                    <a:lstStyle/>
                    <a:p>
                      <a:r>
                        <a:rPr lang="en-US" dirty="0"/>
                        <a:t>Title</a:t>
                      </a:r>
                      <a:endParaRPr lang="en-IN" dirty="0"/>
                    </a:p>
                  </a:txBody>
                  <a:tcPr/>
                </a:tc>
                <a:tc>
                  <a:txBody>
                    <a:bodyPr/>
                    <a:lstStyle/>
                    <a:p>
                      <a:r>
                        <a:rPr lang="en-US" dirty="0"/>
                        <a:t>Author &amp; Year</a:t>
                      </a:r>
                      <a:endParaRPr lang="en-IN" dirty="0"/>
                    </a:p>
                  </a:txBody>
                  <a:tcPr/>
                </a:tc>
                <a:tc>
                  <a:txBody>
                    <a:bodyPr/>
                    <a:lstStyle/>
                    <a:p>
                      <a:r>
                        <a:rPr lang="en-US" dirty="0"/>
                        <a:t>Method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xmlns="" val="480026349"/>
                  </a:ext>
                </a:extLst>
              </a:tr>
              <a:tr h="2226276">
                <a:tc>
                  <a:txBody>
                    <a:bodyPr/>
                    <a:lstStyle/>
                    <a:p>
                      <a:r>
                        <a:rPr lang="en-US" dirty="0"/>
                        <a:t>14</a:t>
                      </a:r>
                      <a:endParaRPr lang="en-IN" dirty="0"/>
                    </a:p>
                  </a:txBody>
                  <a:tcPr/>
                </a:tc>
                <a:tc>
                  <a:txBody>
                    <a:bodyPr/>
                    <a:lstStyle/>
                    <a:p>
                      <a:r>
                        <a:rPr lang="en-US" sz="1800" b="1" i="0" kern="1200" dirty="0">
                          <a:solidFill>
                            <a:schemeClr val="dk1"/>
                          </a:solidFill>
                          <a:effectLst/>
                          <a:latin typeface="+mn-lt"/>
                          <a:ea typeface="+mn-ea"/>
                          <a:cs typeface="+mn-cs"/>
                        </a:rPr>
                        <a:t>Enhanced ATM Security using Biometric Authentication and Wavelet Based AES</a:t>
                      </a:r>
                    </a:p>
                  </a:txBody>
                  <a:tcPr/>
                </a:tc>
                <a:tc>
                  <a:txBody>
                    <a:bodyPr/>
                    <a:lstStyle/>
                    <a:p>
                      <a:r>
                        <a:rPr lang="en-IN" sz="1800" b="1" i="0" kern="1200" dirty="0">
                          <a:solidFill>
                            <a:schemeClr val="dk1"/>
                          </a:solidFill>
                          <a:effectLst/>
                          <a:latin typeface="+mn-lt"/>
                          <a:ea typeface="+mn-ea"/>
                          <a:cs typeface="+mn-cs"/>
                        </a:rPr>
                        <a:t>Ajish Sreedharan</a:t>
                      </a:r>
                      <a:r>
                        <a:rPr lang="en-IN" dirty="0"/>
                        <a:t>(2016)</a:t>
                      </a:r>
                    </a:p>
                  </a:txBody>
                  <a:tcPr/>
                </a:tc>
                <a:tc>
                  <a:txBody>
                    <a:bodyPr/>
                    <a:lstStyle/>
                    <a:p>
                      <a:r>
                        <a:rPr lang="en-US" sz="1800" b="1" i="0" kern="1200" dirty="0">
                          <a:solidFill>
                            <a:schemeClr val="dk1"/>
                          </a:solidFill>
                          <a:effectLst/>
                          <a:latin typeface="+mn-lt"/>
                          <a:ea typeface="+mn-ea"/>
                          <a:cs typeface="+mn-cs"/>
                        </a:rPr>
                        <a:t>Wavelet Based AES</a:t>
                      </a:r>
                      <a:endParaRPr lang="en-IN" dirty="0"/>
                    </a:p>
                  </a:txBody>
                  <a:tcPr/>
                </a:tc>
                <a:tc>
                  <a:txBody>
                    <a:bodyPr/>
                    <a:lstStyle/>
                    <a:p>
                      <a:r>
                        <a:rPr lang="en-IN" sz="1800" b="0" i="0" kern="1200" dirty="0">
                          <a:solidFill>
                            <a:schemeClr val="dk1"/>
                          </a:solidFill>
                          <a:effectLst/>
                          <a:latin typeface="+mn-lt"/>
                          <a:ea typeface="+mn-ea"/>
                          <a:cs typeface="+mn-cs"/>
                        </a:rPr>
                        <a:t>low power consuming.</a:t>
                      </a:r>
                      <a:endParaRPr lang="en-IN" dirty="0"/>
                    </a:p>
                  </a:txBody>
                  <a:tcPr/>
                </a:tc>
                <a:tc>
                  <a:txBody>
                    <a:bodyPr/>
                    <a:lstStyle/>
                    <a:p>
                      <a:r>
                        <a:rPr lang="en-US" dirty="0"/>
                        <a:t>Network problem</a:t>
                      </a:r>
                      <a:endParaRPr lang="en-IN" dirty="0"/>
                    </a:p>
                  </a:txBody>
                  <a:tcPr/>
                </a:tc>
                <a:extLst>
                  <a:ext uri="{0D108BD9-81ED-4DB2-BD59-A6C34878D82A}">
                    <a16:rowId xmlns:a16="http://schemas.microsoft.com/office/drawing/2014/main" xmlns="" val="774538115"/>
                  </a:ext>
                </a:extLst>
              </a:tr>
              <a:tr h="412229">
                <a:tc>
                  <a:txBody>
                    <a:bodyPr/>
                    <a:lstStyle/>
                    <a:p>
                      <a:r>
                        <a:rPr lang="en-US" dirty="0"/>
                        <a:t>15</a:t>
                      </a:r>
                      <a:endParaRPr lang="en-IN" dirty="0"/>
                    </a:p>
                  </a:txBody>
                  <a:tcPr/>
                </a:tc>
                <a:tc>
                  <a:txBody>
                    <a:bodyPr/>
                    <a:lstStyle/>
                    <a:p>
                      <a:r>
                        <a:rPr lang="en-US" dirty="0"/>
                        <a:t>Design and Implementation of Secure ATM System Using Biometric and Hashing Technique </a:t>
                      </a:r>
                      <a:endParaRPr lang="en-IN" dirty="0"/>
                    </a:p>
                  </a:txBody>
                  <a:tcPr/>
                </a:tc>
                <a:tc>
                  <a:txBody>
                    <a:bodyPr/>
                    <a:lstStyle/>
                    <a:p>
                      <a:r>
                        <a:rPr lang="en-IN" dirty="0" err="1"/>
                        <a:t>Resmi</a:t>
                      </a:r>
                      <a:r>
                        <a:rPr lang="en-IN" dirty="0"/>
                        <a:t> </a:t>
                      </a:r>
                      <a:r>
                        <a:rPr lang="en-IN" dirty="0" err="1"/>
                        <a:t>Karinattu</a:t>
                      </a:r>
                      <a:r>
                        <a:rPr lang="en-IN" dirty="0"/>
                        <a:t> </a:t>
                      </a:r>
                      <a:r>
                        <a:rPr lang="en-IN" dirty="0" err="1"/>
                        <a:t>ReghuNathana</a:t>
                      </a:r>
                      <a:r>
                        <a:rPr lang="en-IN" dirty="0"/>
                        <a:t> , and </a:t>
                      </a:r>
                      <a:r>
                        <a:rPr lang="en-IN" dirty="0" err="1"/>
                        <a:t>Dhanya</a:t>
                      </a:r>
                      <a:r>
                        <a:rPr lang="en-IN" dirty="0"/>
                        <a:t> Job(2021)</a:t>
                      </a:r>
                    </a:p>
                  </a:txBody>
                  <a:tcPr/>
                </a:tc>
                <a:tc>
                  <a:txBody>
                    <a:bodyPr/>
                    <a:lstStyle/>
                    <a:p>
                      <a:r>
                        <a:rPr lang="en-IN" sz="1800" kern="1200" dirty="0">
                          <a:solidFill>
                            <a:schemeClr val="dk1"/>
                          </a:solidFill>
                          <a:effectLst/>
                          <a:latin typeface="+mn-lt"/>
                          <a:ea typeface="+mn-ea"/>
                          <a:cs typeface="+mn-cs"/>
                        </a:rPr>
                        <a:t>Hashing Technique</a:t>
                      </a:r>
                      <a:endParaRPr lang="en-IN" dirty="0"/>
                    </a:p>
                  </a:txBody>
                  <a:tcPr/>
                </a:tc>
                <a:tc>
                  <a:txBody>
                    <a:bodyPr/>
                    <a:lstStyle/>
                    <a:p>
                      <a:r>
                        <a:rPr lang="en-US" dirty="0"/>
                        <a:t>Prevents from various attack</a:t>
                      </a:r>
                      <a:endParaRPr lang="en-IN" dirty="0"/>
                    </a:p>
                  </a:txBody>
                  <a:tcPr/>
                </a:tc>
                <a:tc>
                  <a:txBody>
                    <a:bodyPr/>
                    <a:lstStyle/>
                    <a:p>
                      <a:r>
                        <a:rPr lang="en-US" dirty="0"/>
                        <a:t>slow</a:t>
                      </a:r>
                      <a:endParaRPr lang="en-IN" dirty="0"/>
                    </a:p>
                  </a:txBody>
                  <a:tcPr/>
                </a:tc>
                <a:extLst>
                  <a:ext uri="{0D108BD9-81ED-4DB2-BD59-A6C34878D82A}">
                    <a16:rowId xmlns:a16="http://schemas.microsoft.com/office/drawing/2014/main" xmlns="" val="1721621524"/>
                  </a:ext>
                </a:extLst>
              </a:tr>
            </a:tbl>
          </a:graphicData>
        </a:graphic>
      </p:graphicFrame>
    </p:spTree>
    <p:extLst>
      <p:ext uri="{BB962C8B-B14F-4D97-AF65-F5344CB8AC3E}">
        <p14:creationId xmlns:p14="http://schemas.microsoft.com/office/powerpoint/2010/main" xmlns="" val="1589953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CDC1C9-EB71-4017-B0E1-77211B9624FB}"/>
              </a:ext>
            </a:extLst>
          </p:cNvPr>
          <p:cNvSpPr>
            <a:spLocks noGrp="1"/>
          </p:cNvSpPr>
          <p:nvPr>
            <p:ph type="title"/>
          </p:nvPr>
        </p:nvSpPr>
        <p:spPr>
          <a:xfrm>
            <a:off x="407511" y="93688"/>
            <a:ext cx="8596668" cy="709535"/>
          </a:xfrm>
        </p:spPr>
        <p:txBody>
          <a:bodyPr/>
          <a:lstStyle/>
          <a:p>
            <a:r>
              <a:rPr lang="en-US" dirty="0"/>
              <a:t>Architecture</a:t>
            </a:r>
            <a:endParaRPr lang="en-IN" dirty="0"/>
          </a:p>
        </p:txBody>
      </p:sp>
      <p:sp>
        <p:nvSpPr>
          <p:cNvPr id="4" name="Rectangle 3">
            <a:extLst>
              <a:ext uri="{FF2B5EF4-FFF2-40B4-BE49-F238E27FC236}">
                <a16:creationId xmlns:a16="http://schemas.microsoft.com/office/drawing/2014/main" xmlns="" id="{3256B927-FA14-412A-8EE6-F1DCD9F3D6C0}"/>
              </a:ext>
            </a:extLst>
          </p:cNvPr>
          <p:cNvSpPr/>
          <p:nvPr/>
        </p:nvSpPr>
        <p:spPr>
          <a:xfrm>
            <a:off x="317037" y="2114857"/>
            <a:ext cx="1271387" cy="9119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ATM User</a:t>
            </a:r>
            <a:endParaRPr lang="en-IN" dirty="0"/>
          </a:p>
        </p:txBody>
      </p:sp>
      <p:sp>
        <p:nvSpPr>
          <p:cNvPr id="7" name="Rectangle 6">
            <a:extLst>
              <a:ext uri="{FF2B5EF4-FFF2-40B4-BE49-F238E27FC236}">
                <a16:creationId xmlns:a16="http://schemas.microsoft.com/office/drawing/2014/main" xmlns="" id="{A7357311-806C-4AF1-A314-4D88304C77CB}"/>
              </a:ext>
            </a:extLst>
          </p:cNvPr>
          <p:cNvSpPr/>
          <p:nvPr/>
        </p:nvSpPr>
        <p:spPr>
          <a:xfrm>
            <a:off x="2762043" y="2168577"/>
            <a:ext cx="1271387" cy="7357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Enroll Finger Print</a:t>
            </a:r>
            <a:endParaRPr lang="en-IN" dirty="0"/>
          </a:p>
        </p:txBody>
      </p:sp>
      <p:sp>
        <p:nvSpPr>
          <p:cNvPr id="10" name="Rectangle 9">
            <a:extLst>
              <a:ext uri="{FF2B5EF4-FFF2-40B4-BE49-F238E27FC236}">
                <a16:creationId xmlns:a16="http://schemas.microsoft.com/office/drawing/2014/main" xmlns="" id="{9095A814-0211-45C9-A3ED-43E0B64E7C9F}"/>
              </a:ext>
            </a:extLst>
          </p:cNvPr>
          <p:cNvSpPr/>
          <p:nvPr/>
        </p:nvSpPr>
        <p:spPr>
          <a:xfrm>
            <a:off x="4719415" y="1933304"/>
            <a:ext cx="1271387" cy="9935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Finger </a:t>
            </a:r>
            <a:r>
              <a:rPr lang="en-US" sz="1600" dirty="0" smtClean="0"/>
              <a:t>Print  and face </a:t>
            </a:r>
            <a:r>
              <a:rPr lang="en-US" sz="1600" dirty="0"/>
              <a:t>Verification</a:t>
            </a:r>
            <a:endParaRPr lang="en-IN" sz="1600" dirty="0"/>
          </a:p>
          <a:p>
            <a:pPr algn="ctr"/>
            <a:endParaRPr lang="en-IN" dirty="0"/>
          </a:p>
        </p:txBody>
      </p:sp>
      <p:sp>
        <p:nvSpPr>
          <p:cNvPr id="11" name="Rectangle 10">
            <a:extLst>
              <a:ext uri="{FF2B5EF4-FFF2-40B4-BE49-F238E27FC236}">
                <a16:creationId xmlns:a16="http://schemas.microsoft.com/office/drawing/2014/main" xmlns="" id="{6547B460-2BF0-4DD1-9A5C-9B988844EAF8}"/>
              </a:ext>
            </a:extLst>
          </p:cNvPr>
          <p:cNvSpPr/>
          <p:nvPr/>
        </p:nvSpPr>
        <p:spPr>
          <a:xfrm>
            <a:off x="7121747" y="1600201"/>
            <a:ext cx="1271387" cy="14965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ATM</a:t>
            </a:r>
            <a:endParaRPr lang="en-IN" dirty="0"/>
          </a:p>
        </p:txBody>
      </p:sp>
      <p:sp>
        <p:nvSpPr>
          <p:cNvPr id="12" name="Rectangle 11">
            <a:extLst>
              <a:ext uri="{FF2B5EF4-FFF2-40B4-BE49-F238E27FC236}">
                <a16:creationId xmlns:a16="http://schemas.microsoft.com/office/drawing/2014/main" xmlns="" id="{89065413-D9EB-4746-A40C-1FE87E3273B1}"/>
              </a:ext>
            </a:extLst>
          </p:cNvPr>
          <p:cNvSpPr/>
          <p:nvPr/>
        </p:nvSpPr>
        <p:spPr>
          <a:xfrm>
            <a:off x="7241668" y="4269697"/>
            <a:ext cx="1271387" cy="1976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Pin Recovery</a:t>
            </a:r>
            <a:endParaRPr lang="en-IN" sz="1600" dirty="0"/>
          </a:p>
        </p:txBody>
      </p:sp>
      <p:cxnSp>
        <p:nvCxnSpPr>
          <p:cNvPr id="21" name="Straight Arrow Connector 20">
            <a:extLst>
              <a:ext uri="{FF2B5EF4-FFF2-40B4-BE49-F238E27FC236}">
                <a16:creationId xmlns:a16="http://schemas.microsoft.com/office/drawing/2014/main" xmlns="" id="{C24C4B2D-D207-4D41-B67C-AC853A634FA9}"/>
              </a:ext>
            </a:extLst>
          </p:cNvPr>
          <p:cNvCxnSpPr/>
          <p:nvPr/>
        </p:nvCxnSpPr>
        <p:spPr>
          <a:xfrm>
            <a:off x="1588424" y="2523342"/>
            <a:ext cx="1160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0FAA1E7E-33C1-46AE-A096-FD30826FFFB3}"/>
              </a:ext>
            </a:extLst>
          </p:cNvPr>
          <p:cNvCxnSpPr/>
          <p:nvPr/>
        </p:nvCxnSpPr>
        <p:spPr>
          <a:xfrm>
            <a:off x="4019861" y="2448392"/>
            <a:ext cx="685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7F189954-3303-4754-A9C9-57F9D02AFAA2}"/>
              </a:ext>
            </a:extLst>
          </p:cNvPr>
          <p:cNvCxnSpPr>
            <a:cxnSpLocks/>
          </p:cNvCxnSpPr>
          <p:nvPr/>
        </p:nvCxnSpPr>
        <p:spPr>
          <a:xfrm>
            <a:off x="5977231" y="2447147"/>
            <a:ext cx="1158087" cy="1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D3B31B5E-F487-4F19-8D6E-70E103B7E7EF}"/>
              </a:ext>
            </a:extLst>
          </p:cNvPr>
          <p:cNvCxnSpPr>
            <a:stCxn id="11" idx="2"/>
          </p:cNvCxnSpPr>
          <p:nvPr/>
        </p:nvCxnSpPr>
        <p:spPr>
          <a:xfrm flipH="1">
            <a:off x="7749915" y="3096717"/>
            <a:ext cx="7526" cy="11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5001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91BDF-6559-4B13-8281-43DCC227E2D0}"/>
              </a:ext>
            </a:extLst>
          </p:cNvPr>
          <p:cNvSpPr>
            <a:spLocks noGrp="1"/>
          </p:cNvSpPr>
          <p:nvPr>
            <p:ph type="title"/>
          </p:nvPr>
        </p:nvSpPr>
        <p:spPr>
          <a:xfrm>
            <a:off x="722305" y="294806"/>
            <a:ext cx="8596668" cy="709535"/>
          </a:xfrm>
        </p:spPr>
        <p:txBody>
          <a:bodyPr/>
          <a:lstStyle/>
          <a:p>
            <a:r>
              <a:rPr lang="en-US" dirty="0"/>
              <a:t>Dataflow Diagram</a:t>
            </a:r>
            <a:endParaRPr lang="en-IN" dirty="0"/>
          </a:p>
        </p:txBody>
      </p:sp>
      <p:pic>
        <p:nvPicPr>
          <p:cNvPr id="1026" name="Picture 2" descr="Activity Diagram">
            <a:extLst>
              <a:ext uri="{FF2B5EF4-FFF2-40B4-BE49-F238E27FC236}">
                <a16:creationId xmlns:a16="http://schemas.microsoft.com/office/drawing/2014/main" xmlns="" id="{2C35D5EC-EBDA-44CE-A3FD-6E2CFF028AD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2479" y="1174541"/>
            <a:ext cx="6838950" cy="4838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9750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4A005F-4542-42C2-9BD4-0A18A0419FE0}"/>
              </a:ext>
            </a:extLst>
          </p:cNvPr>
          <p:cNvSpPr>
            <a:spLocks noGrp="1"/>
          </p:cNvSpPr>
          <p:nvPr>
            <p:ph type="title"/>
          </p:nvPr>
        </p:nvSpPr>
        <p:spPr>
          <a:xfrm>
            <a:off x="677334" y="354767"/>
            <a:ext cx="8596668" cy="589613"/>
          </a:xfrm>
        </p:spPr>
        <p:txBody>
          <a:bodyPr>
            <a:normAutofit fontScale="90000"/>
          </a:bodyPr>
          <a:lstStyle/>
          <a:p>
            <a:r>
              <a:rPr lang="en-US" dirty="0"/>
              <a:t>Modules</a:t>
            </a:r>
            <a:endParaRPr lang="en-IN" dirty="0"/>
          </a:p>
        </p:txBody>
      </p:sp>
      <p:sp>
        <p:nvSpPr>
          <p:cNvPr id="3" name="Content Placeholder 2">
            <a:extLst>
              <a:ext uri="{FF2B5EF4-FFF2-40B4-BE49-F238E27FC236}">
                <a16:creationId xmlns:a16="http://schemas.microsoft.com/office/drawing/2014/main" xmlns="" id="{39C2593B-2AB3-4FB8-A50B-21767AF5897C}"/>
              </a:ext>
            </a:extLst>
          </p:cNvPr>
          <p:cNvSpPr>
            <a:spLocks noGrp="1"/>
          </p:cNvSpPr>
          <p:nvPr>
            <p:ph idx="1"/>
          </p:nvPr>
        </p:nvSpPr>
        <p:spPr>
          <a:xfrm>
            <a:off x="677334" y="1214203"/>
            <a:ext cx="8596668" cy="4827159"/>
          </a:xfrm>
        </p:spPr>
        <p:txBody>
          <a:bodyPr/>
          <a:lstStyle/>
          <a:p>
            <a:r>
              <a:rPr lang="en-IN" sz="2400" dirty="0"/>
              <a:t>Admin</a:t>
            </a:r>
          </a:p>
          <a:p>
            <a:r>
              <a:rPr lang="en-IN" sz="2400" dirty="0"/>
              <a:t>ATM Registration Staff</a:t>
            </a:r>
          </a:p>
          <a:p>
            <a:r>
              <a:rPr lang="en-IN" sz="2400" dirty="0"/>
              <a:t>Account Holder/User</a:t>
            </a:r>
          </a:p>
          <a:p>
            <a:r>
              <a:rPr lang="en-IN" sz="2400" dirty="0"/>
              <a:t>Verification</a:t>
            </a:r>
          </a:p>
          <a:p>
            <a:pPr lvl="1"/>
            <a:r>
              <a:rPr lang="en-IN" sz="2400" dirty="0"/>
              <a:t>Fingerprint Recognition</a:t>
            </a:r>
          </a:p>
          <a:p>
            <a:pPr marL="0" indent="0">
              <a:buNone/>
            </a:pPr>
            <a:endParaRPr lang="en-IN" dirty="0"/>
          </a:p>
        </p:txBody>
      </p:sp>
    </p:spTree>
    <p:extLst>
      <p:ext uri="{BB962C8B-B14F-4D97-AF65-F5344CB8AC3E}">
        <p14:creationId xmlns:p14="http://schemas.microsoft.com/office/powerpoint/2010/main" xmlns="" val="225198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14D9E-B823-4A91-BAFB-7A756B36DC89}"/>
              </a:ext>
            </a:extLst>
          </p:cNvPr>
          <p:cNvSpPr>
            <a:spLocks noGrp="1"/>
          </p:cNvSpPr>
          <p:nvPr>
            <p:ph type="title"/>
          </p:nvPr>
        </p:nvSpPr>
        <p:spPr>
          <a:xfrm>
            <a:off x="677334" y="257005"/>
            <a:ext cx="8596668" cy="559633"/>
          </a:xfrm>
        </p:spPr>
        <p:txBody>
          <a:bodyPr>
            <a:normAutofit fontScale="90000"/>
          </a:bodyPr>
          <a:lstStyle/>
          <a:p>
            <a:r>
              <a:rPr lang="en-US" dirty="0"/>
              <a:t>Admin</a:t>
            </a:r>
            <a:endParaRPr lang="en-IN" dirty="0"/>
          </a:p>
        </p:txBody>
      </p:sp>
      <p:sp>
        <p:nvSpPr>
          <p:cNvPr id="3" name="Content Placeholder 2">
            <a:extLst>
              <a:ext uri="{FF2B5EF4-FFF2-40B4-BE49-F238E27FC236}">
                <a16:creationId xmlns:a16="http://schemas.microsoft.com/office/drawing/2014/main" xmlns="" id="{E74E0495-18F1-408E-8992-30EE5AA808ED}"/>
              </a:ext>
            </a:extLst>
          </p:cNvPr>
          <p:cNvSpPr>
            <a:spLocks noGrp="1"/>
          </p:cNvSpPr>
          <p:nvPr>
            <p:ph idx="1"/>
          </p:nvPr>
        </p:nvSpPr>
        <p:spPr>
          <a:xfrm>
            <a:off x="677334" y="974361"/>
            <a:ext cx="8596668" cy="5067001"/>
          </a:xfrm>
        </p:spPr>
        <p:txBody>
          <a:bodyPr>
            <a:normAutofit/>
          </a:bodyPr>
          <a:lstStyle/>
          <a:p>
            <a:pPr algn="just"/>
            <a:r>
              <a:rPr lang="en-US" sz="2400" dirty="0"/>
              <a:t>In this module, the works done are initially login through ID/password. </a:t>
            </a:r>
          </a:p>
          <a:p>
            <a:pPr algn="just"/>
            <a:r>
              <a:rPr lang="en-US" sz="2400" dirty="0"/>
              <a:t>Then banks are added and can view those. </a:t>
            </a:r>
          </a:p>
          <a:p>
            <a:pPr algn="just"/>
            <a:r>
              <a:rPr lang="en-US" sz="2400" dirty="0"/>
              <a:t>Adding customer details to bank accounts and if there are multiple accounts it maps customer's details.</a:t>
            </a:r>
          </a:p>
          <a:p>
            <a:pPr algn="just"/>
            <a:r>
              <a:rPr lang="en-US" sz="2400" dirty="0"/>
              <a:t>Admin approves to ATM Machine Registration. </a:t>
            </a:r>
          </a:p>
          <a:p>
            <a:pPr algn="just"/>
            <a:r>
              <a:rPr lang="en-US" sz="2400" dirty="0"/>
              <a:t>Then loads cash to the ATM machine, views the service request from the customer.</a:t>
            </a:r>
            <a:endParaRPr lang="en-IN" sz="2400" dirty="0"/>
          </a:p>
        </p:txBody>
      </p:sp>
    </p:spTree>
    <p:extLst>
      <p:ext uri="{BB962C8B-B14F-4D97-AF65-F5344CB8AC3E}">
        <p14:creationId xmlns:p14="http://schemas.microsoft.com/office/powerpoint/2010/main" xmlns="" val="385393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8D95C-2B19-46AA-8F7F-6D739A5E434A}"/>
              </a:ext>
            </a:extLst>
          </p:cNvPr>
          <p:cNvSpPr>
            <a:spLocks noGrp="1"/>
          </p:cNvSpPr>
          <p:nvPr>
            <p:ph type="title"/>
          </p:nvPr>
        </p:nvSpPr>
        <p:spPr>
          <a:xfrm>
            <a:off x="677334" y="609600"/>
            <a:ext cx="8596668" cy="784485"/>
          </a:xfrm>
        </p:spPr>
        <p:txBody>
          <a:bodyPr/>
          <a:lstStyle/>
          <a:p>
            <a:r>
              <a:rPr lang="en-IN" dirty="0"/>
              <a:t>ATM Registration Staff</a:t>
            </a:r>
          </a:p>
        </p:txBody>
      </p:sp>
      <p:sp>
        <p:nvSpPr>
          <p:cNvPr id="3" name="Content Placeholder 2">
            <a:extLst>
              <a:ext uri="{FF2B5EF4-FFF2-40B4-BE49-F238E27FC236}">
                <a16:creationId xmlns:a16="http://schemas.microsoft.com/office/drawing/2014/main" xmlns="" id="{88A9D2E7-5810-4127-82FD-186ECC0F246D}"/>
              </a:ext>
            </a:extLst>
          </p:cNvPr>
          <p:cNvSpPr>
            <a:spLocks noGrp="1"/>
          </p:cNvSpPr>
          <p:nvPr>
            <p:ph idx="1"/>
          </p:nvPr>
        </p:nvSpPr>
        <p:spPr>
          <a:xfrm>
            <a:off x="677334" y="1528997"/>
            <a:ext cx="8596668" cy="4512365"/>
          </a:xfrm>
        </p:spPr>
        <p:txBody>
          <a:bodyPr>
            <a:noAutofit/>
          </a:bodyPr>
          <a:lstStyle/>
          <a:p>
            <a:pPr algn="just"/>
            <a:r>
              <a:rPr lang="en-US" sz="2400" dirty="0"/>
              <a:t>The security of ATM transactions relies mostly on the integrity of the secure cryptoprocessor: the ATM often uses general commodity components that sometimes are not considered to be "trusted systems". </a:t>
            </a:r>
          </a:p>
          <a:p>
            <a:pPr algn="just"/>
            <a:r>
              <a:rPr lang="en-US" sz="2400" dirty="0"/>
              <a:t>So sensitive data must be prevented from fraud. </a:t>
            </a:r>
          </a:p>
          <a:p>
            <a:pPr algn="just"/>
            <a:r>
              <a:rPr lang="en-US" sz="2400" dirty="0"/>
              <a:t>To prevent encryption is done which is a cryptographic method. </a:t>
            </a:r>
          </a:p>
          <a:p>
            <a:pPr algn="just"/>
            <a:r>
              <a:rPr lang="en-US" sz="2400" dirty="0"/>
              <a:t>To install an ATM machine, firstly the bank basic details should be given with ID. </a:t>
            </a:r>
          </a:p>
          <a:p>
            <a:pPr algn="just"/>
            <a:r>
              <a:rPr lang="en-US" sz="2400" dirty="0"/>
              <a:t>Then the registration process is sent to the admin. </a:t>
            </a:r>
          </a:p>
          <a:p>
            <a:pPr algn="just"/>
            <a:r>
              <a:rPr lang="en-US" sz="2400" dirty="0"/>
              <a:t>Once the admin approves ATM setup/Machine registration then the customer can use the ATM machine. </a:t>
            </a:r>
            <a:endParaRPr lang="en-IN" sz="2400" dirty="0"/>
          </a:p>
        </p:txBody>
      </p:sp>
    </p:spTree>
    <p:extLst>
      <p:ext uri="{BB962C8B-B14F-4D97-AF65-F5344CB8AC3E}">
        <p14:creationId xmlns:p14="http://schemas.microsoft.com/office/powerpoint/2010/main" xmlns="" val="27513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043C7-D6F4-427C-B1B1-DD75EBFFB31A}"/>
              </a:ext>
            </a:extLst>
          </p:cNvPr>
          <p:cNvSpPr>
            <a:spLocks noGrp="1"/>
          </p:cNvSpPr>
          <p:nvPr>
            <p:ph type="title"/>
          </p:nvPr>
        </p:nvSpPr>
        <p:spPr>
          <a:xfrm>
            <a:off x="677334" y="0"/>
            <a:ext cx="8596668" cy="749508"/>
          </a:xfrm>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31BC546-9DF2-43D9-A821-017EEABC27F3}"/>
              </a:ext>
            </a:extLst>
          </p:cNvPr>
          <p:cNvSpPr>
            <a:spLocks noGrp="1"/>
          </p:cNvSpPr>
          <p:nvPr>
            <p:ph idx="1"/>
          </p:nvPr>
        </p:nvSpPr>
        <p:spPr>
          <a:xfrm>
            <a:off x="677334" y="749508"/>
            <a:ext cx="8596668" cy="5651291"/>
          </a:xfrm>
        </p:spPr>
        <p:txBody>
          <a:bodyPr>
            <a:noAutofit/>
          </a:bodyPr>
          <a:lstStyle/>
          <a:p>
            <a:pPr marL="685800" algn="just">
              <a:lnSpc>
                <a:spcPct val="150000"/>
              </a:lnSpc>
              <a:spcAft>
                <a:spcPts val="1000"/>
              </a:spcAft>
              <a:buFont typeface="Wingdings" panose="05000000000000000000" pitchFamily="2" charset="2"/>
              <a:buChar char="Ø"/>
            </a:pPr>
            <a:r>
              <a:rPr lang="en-US" sz="2400" dirty="0"/>
              <a:t>Cryptography and Biometrics are two efficient and powerful technologies to appreciate high proven information security. </a:t>
            </a:r>
          </a:p>
          <a:p>
            <a:pPr marL="685800" algn="just">
              <a:lnSpc>
                <a:spcPct val="150000"/>
              </a:lnSpc>
              <a:spcAft>
                <a:spcPts val="1000"/>
              </a:spcAft>
              <a:buFont typeface="Wingdings" panose="05000000000000000000" pitchFamily="2" charset="2"/>
              <a:buChar char="Ø"/>
            </a:pPr>
            <a:r>
              <a:rPr lang="en-US" sz="2200" dirty="0">
                <a:effectLst/>
                <a:ea typeface="Century Gothic" panose="020B0502020202020204" pitchFamily="34" charset="0"/>
                <a:cs typeface="Times New Roman" panose="02020603050405020304" pitchFamily="18" charset="0"/>
              </a:rPr>
              <a:t>Biometric authentication verifies a user's  identity using biometric traits.</a:t>
            </a:r>
          </a:p>
          <a:p>
            <a:pPr marL="685800" algn="just">
              <a:lnSpc>
                <a:spcPct val="150000"/>
              </a:lnSpc>
              <a:spcAft>
                <a:spcPts val="1000"/>
              </a:spcAft>
              <a:buFont typeface="Wingdings" panose="05000000000000000000" pitchFamily="2" charset="2"/>
              <a:buChar char="Ø"/>
            </a:pPr>
            <a:r>
              <a:rPr lang="en-US" sz="2200" dirty="0">
                <a:effectLst/>
                <a:ea typeface="Century Gothic" panose="020B0502020202020204" pitchFamily="34" charset="0"/>
                <a:cs typeface="Times New Roman" panose="02020603050405020304" pitchFamily="18" charset="0"/>
              </a:rPr>
              <a:t>This system is sort of a bio-cryptosystem that mixes cryptography and biometrics together to beat the difficulties of those technologies. </a:t>
            </a:r>
            <a:endParaRPr lang="en-IN" sz="2200" dirty="0">
              <a:effectLst/>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xmlns="" val="3198993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8178D-28CF-4CB5-B7E5-2AF9A23EEE2E}"/>
              </a:ext>
            </a:extLst>
          </p:cNvPr>
          <p:cNvSpPr>
            <a:spLocks noGrp="1"/>
          </p:cNvSpPr>
          <p:nvPr>
            <p:ph type="title"/>
          </p:nvPr>
        </p:nvSpPr>
        <p:spPr>
          <a:xfrm>
            <a:off x="677334" y="156238"/>
            <a:ext cx="8596668" cy="660400"/>
          </a:xfrm>
        </p:spPr>
        <p:txBody>
          <a:bodyPr/>
          <a:lstStyle/>
          <a:p>
            <a:r>
              <a:rPr lang="en-IN" dirty="0"/>
              <a:t>Account Holder/User</a:t>
            </a:r>
          </a:p>
        </p:txBody>
      </p:sp>
      <p:sp>
        <p:nvSpPr>
          <p:cNvPr id="3" name="Content Placeholder 2">
            <a:extLst>
              <a:ext uri="{FF2B5EF4-FFF2-40B4-BE49-F238E27FC236}">
                <a16:creationId xmlns:a16="http://schemas.microsoft.com/office/drawing/2014/main" xmlns="" id="{854CC3BC-D952-494F-9D25-237AD6719861}"/>
              </a:ext>
            </a:extLst>
          </p:cNvPr>
          <p:cNvSpPr>
            <a:spLocks noGrp="1"/>
          </p:cNvSpPr>
          <p:nvPr>
            <p:ph idx="1"/>
          </p:nvPr>
        </p:nvSpPr>
        <p:spPr>
          <a:xfrm>
            <a:off x="677334" y="1244185"/>
            <a:ext cx="8596668" cy="4797178"/>
          </a:xfrm>
        </p:spPr>
        <p:txBody>
          <a:bodyPr/>
          <a:lstStyle/>
          <a:p>
            <a:pPr algn="just"/>
            <a:r>
              <a:rPr lang="en-US" dirty="0"/>
              <a:t>When the customer swipe card and enters the PIN number, the system verifies PIN with card number registered, if valid then the customer home navigates to a different page where it displays multiple accounts bank names, there customer should choose required bank. </a:t>
            </a:r>
          </a:p>
          <a:p>
            <a:pPr algn="just"/>
            <a:r>
              <a:rPr lang="en-US" dirty="0"/>
              <a:t>There the user can check balance, withdraw, view withdraw amount, view deposit, transfer amount, view amount transfer details.</a:t>
            </a:r>
          </a:p>
          <a:p>
            <a:pPr algn="just"/>
            <a:r>
              <a:rPr lang="en-US" dirty="0"/>
              <a:t>If the registered number and entered PIN are invalid, the machine gives three attempts to enter valid PIN. </a:t>
            </a:r>
          </a:p>
          <a:p>
            <a:pPr algn="just"/>
            <a:r>
              <a:rPr lang="en-US" dirty="0"/>
              <a:t>After three invalid attempts the card will be blocked. Then the user is asked to swipe through the fingerprint scanner, face detection and QR code Verification, if it is the correct one then the PIN number is shared through registered Email where he can login and enter the right PIN. Also he can change PIN number in the ATM machine.</a:t>
            </a:r>
            <a:endParaRPr lang="en-IN" dirty="0"/>
          </a:p>
        </p:txBody>
      </p:sp>
    </p:spTree>
    <p:extLst>
      <p:ext uri="{BB962C8B-B14F-4D97-AF65-F5344CB8AC3E}">
        <p14:creationId xmlns:p14="http://schemas.microsoft.com/office/powerpoint/2010/main" xmlns="" val="37793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4246B-1547-4EF1-9FA2-6E5FCEFE6F9A}"/>
              </a:ext>
            </a:extLst>
          </p:cNvPr>
          <p:cNvSpPr>
            <a:spLocks noGrp="1"/>
          </p:cNvSpPr>
          <p:nvPr>
            <p:ph type="title"/>
          </p:nvPr>
        </p:nvSpPr>
        <p:spPr>
          <a:xfrm>
            <a:off x="677334" y="609600"/>
            <a:ext cx="8596668" cy="799475"/>
          </a:xfrm>
        </p:spPr>
        <p:txBody>
          <a:bodyPr/>
          <a:lstStyle/>
          <a:p>
            <a:r>
              <a:rPr lang="en-US" dirty="0"/>
              <a:t>Fingerprint recognition</a:t>
            </a:r>
            <a:endParaRPr lang="en-IN" dirty="0"/>
          </a:p>
        </p:txBody>
      </p:sp>
      <p:sp>
        <p:nvSpPr>
          <p:cNvPr id="3" name="Content Placeholder 2">
            <a:extLst>
              <a:ext uri="{FF2B5EF4-FFF2-40B4-BE49-F238E27FC236}">
                <a16:creationId xmlns:a16="http://schemas.microsoft.com/office/drawing/2014/main" xmlns="" id="{6F1E0A86-778C-49FA-8C1D-47C6B3A753B2}"/>
              </a:ext>
            </a:extLst>
          </p:cNvPr>
          <p:cNvSpPr>
            <a:spLocks noGrp="1"/>
          </p:cNvSpPr>
          <p:nvPr>
            <p:ph idx="1"/>
          </p:nvPr>
        </p:nvSpPr>
        <p:spPr>
          <a:xfrm>
            <a:off x="677334" y="1603949"/>
            <a:ext cx="8596668" cy="4437414"/>
          </a:xfrm>
        </p:spPr>
        <p:txBody>
          <a:bodyPr>
            <a:normAutofit/>
          </a:bodyPr>
          <a:lstStyle/>
          <a:p>
            <a:pPr algn="just"/>
            <a:r>
              <a:rPr lang="en-US" sz="2400" b="0" i="0" dirty="0">
                <a:solidFill>
                  <a:srgbClr val="333333"/>
                </a:solidFill>
                <a:effectLst/>
              </a:rPr>
              <a:t>Detection of fingerprints has become one of the most popular ways of maintaining security systems in today’s world. </a:t>
            </a:r>
          </a:p>
          <a:p>
            <a:pPr algn="just"/>
            <a:r>
              <a:rPr lang="en-US" sz="2400" b="0" i="0" dirty="0">
                <a:solidFill>
                  <a:srgbClr val="333333"/>
                </a:solidFill>
                <a:effectLst/>
              </a:rPr>
              <a:t>So, accurate identification of a person through his fingerprints is quite important.</a:t>
            </a:r>
          </a:p>
          <a:p>
            <a:pPr algn="just"/>
            <a:r>
              <a:rPr lang="en-US" sz="2400" b="0" i="0" dirty="0">
                <a:solidFill>
                  <a:srgbClr val="333333"/>
                </a:solidFill>
                <a:effectLst/>
              </a:rPr>
              <a:t>We shall use a database of a few fingerprints and try to match a particular fingerprint with that so that we can identify the person.</a:t>
            </a:r>
            <a:endParaRPr lang="en-US" sz="2400" dirty="0">
              <a:solidFill>
                <a:srgbClr val="333333"/>
              </a:solidFill>
            </a:endParaRPr>
          </a:p>
          <a:p>
            <a:pPr algn="just"/>
            <a:r>
              <a:rPr lang="en-US" sz="2400" b="0" i="0" dirty="0">
                <a:solidFill>
                  <a:srgbClr val="333333"/>
                </a:solidFill>
                <a:effectLst/>
              </a:rPr>
              <a:t>We are going to use </a:t>
            </a:r>
            <a:r>
              <a:rPr lang="en-US" sz="2400" b="1" i="0" dirty="0">
                <a:solidFill>
                  <a:srgbClr val="273239"/>
                </a:solidFill>
                <a:effectLst/>
                <a:latin typeface="urw-din"/>
              </a:rPr>
              <a:t>LBPH (Local Binary Patterns Histograms)</a:t>
            </a:r>
            <a:r>
              <a:rPr lang="en-US" sz="2400" b="0" i="0" dirty="0">
                <a:solidFill>
                  <a:srgbClr val="333333"/>
                </a:solidFill>
                <a:effectLst/>
              </a:rPr>
              <a:t> algorithm here.</a:t>
            </a:r>
            <a:endParaRPr lang="en-IN" sz="2400" dirty="0"/>
          </a:p>
        </p:txBody>
      </p:sp>
    </p:spTree>
    <p:extLst>
      <p:ext uri="{BB962C8B-B14F-4D97-AF65-F5344CB8AC3E}">
        <p14:creationId xmlns:p14="http://schemas.microsoft.com/office/powerpoint/2010/main" xmlns="" val="2319704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9566"/>
          </a:xfrm>
        </p:spPr>
        <p:txBody>
          <a:bodyPr/>
          <a:lstStyle/>
          <a:p>
            <a:r>
              <a:rPr lang="en-US" dirty="0" smtClean="0"/>
              <a:t>Dataflow Diagram</a:t>
            </a:r>
            <a:endParaRPr lang="en-US" dirty="0"/>
          </a:p>
        </p:txBody>
      </p:sp>
      <p:sp>
        <p:nvSpPr>
          <p:cNvPr id="2109" name="Rectangle 6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98" name="Group 2"/>
          <p:cNvGrpSpPr>
            <a:grpSpLocks/>
          </p:cNvGrpSpPr>
          <p:nvPr/>
        </p:nvGrpSpPr>
        <p:grpSpPr bwMode="auto">
          <a:xfrm>
            <a:off x="1638028" y="2253661"/>
            <a:ext cx="6189663" cy="2205037"/>
            <a:chOff x="0" y="0"/>
            <a:chExt cx="80848" cy="22048"/>
          </a:xfrm>
        </p:grpSpPr>
        <p:sp>
          <p:nvSpPr>
            <p:cNvPr id="1056" name="Rectangle 1056"/>
            <p:cNvSpPr>
              <a:spLocks noChangeArrowheads="1"/>
            </p:cNvSpPr>
            <p:nvPr/>
          </p:nvSpPr>
          <p:spPr bwMode="auto">
            <a:xfrm>
              <a:off x="0" y="0"/>
              <a:ext cx="18587" cy="6345"/>
            </a:xfrm>
            <a:prstGeom prst="rect">
              <a:avLst/>
            </a:prstGeom>
            <a:solidFill>
              <a:srgbClr val="FFFFFF"/>
            </a:solid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1057"/>
            <p:cNvSpPr>
              <a:spLocks noChangeArrowheads="1"/>
            </p:cNvSpPr>
            <p:nvPr/>
          </p:nvSpPr>
          <p:spPr bwMode="auto">
            <a:xfrm>
              <a:off x="0" y="15702"/>
              <a:ext cx="18587" cy="6346"/>
            </a:xfrm>
            <a:prstGeom prst="rect">
              <a:avLst/>
            </a:prstGeom>
            <a:solidFill>
              <a:srgbClr val="FFFFFF"/>
            </a:solid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8" name="Oval 1058"/>
            <p:cNvSpPr>
              <a:spLocks noChangeArrowheads="1"/>
            </p:cNvSpPr>
            <p:nvPr/>
          </p:nvSpPr>
          <p:spPr bwMode="auto">
            <a:xfrm>
              <a:off x="32228" y="0"/>
              <a:ext cx="20237" cy="20086"/>
            </a:xfrm>
            <a:prstGeom prst="ellipse">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Biometric ATM Security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Straight Arrow Connector 1059"/>
            <p:cNvSpPr>
              <a:spLocks noChangeShapeType="1"/>
            </p:cNvSpPr>
            <p:nvPr/>
          </p:nvSpPr>
          <p:spPr bwMode="auto">
            <a:xfrm>
              <a:off x="18587" y="3172"/>
              <a:ext cx="13641" cy="6871"/>
            </a:xfrm>
            <a:prstGeom prst="straightConnector1">
              <a:avLst/>
            </a:prstGeom>
            <a:noFill/>
            <a:ln w="6350">
              <a:solidFill>
                <a:srgbClr val="4F81BD"/>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60" name="Straight Arrow Connector 1060"/>
            <p:cNvSpPr>
              <a:spLocks noChangeShapeType="1"/>
            </p:cNvSpPr>
            <p:nvPr/>
          </p:nvSpPr>
          <p:spPr bwMode="auto">
            <a:xfrm flipV="1">
              <a:off x="18587" y="10043"/>
              <a:ext cx="13641" cy="10043"/>
            </a:xfrm>
            <a:prstGeom prst="straightConnector1">
              <a:avLst/>
            </a:prstGeom>
            <a:noFill/>
            <a:ln w="6350">
              <a:solidFill>
                <a:srgbClr val="4F81BD"/>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61" name="Rectangle 1061"/>
            <p:cNvSpPr>
              <a:spLocks noChangeArrowheads="1"/>
            </p:cNvSpPr>
            <p:nvPr/>
          </p:nvSpPr>
          <p:spPr bwMode="auto">
            <a:xfrm>
              <a:off x="59061" y="3172"/>
              <a:ext cx="4047" cy="11368"/>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062" name="Straight Connector 1062"/>
            <p:cNvSpPr>
              <a:spLocks noChangeShapeType="1"/>
            </p:cNvSpPr>
            <p:nvPr/>
          </p:nvSpPr>
          <p:spPr bwMode="auto">
            <a:xfrm>
              <a:off x="63108" y="3172"/>
              <a:ext cx="16489" cy="0"/>
            </a:xfrm>
            <a:prstGeom prst="line">
              <a:avLst/>
            </a:prstGeom>
            <a:noFill/>
            <a:ln w="635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3" name="Straight Connector 1063"/>
            <p:cNvSpPr>
              <a:spLocks noChangeShapeType="1"/>
            </p:cNvSpPr>
            <p:nvPr/>
          </p:nvSpPr>
          <p:spPr bwMode="auto">
            <a:xfrm>
              <a:off x="63108" y="14540"/>
              <a:ext cx="16489" cy="0"/>
            </a:xfrm>
            <a:prstGeom prst="line">
              <a:avLst/>
            </a:prstGeom>
            <a:noFill/>
            <a:ln w="635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4" name="TextBox 16"/>
            <p:cNvSpPr txBox="1">
              <a:spLocks noChangeArrowheads="1"/>
            </p:cNvSpPr>
            <p:nvPr/>
          </p:nvSpPr>
          <p:spPr bwMode="auto">
            <a:xfrm>
              <a:off x="66656" y="7309"/>
              <a:ext cx="14192" cy="49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5" name="Straight Arrow Connector 1065"/>
            <p:cNvSpPr>
              <a:spLocks noChangeShapeType="1"/>
            </p:cNvSpPr>
            <p:nvPr/>
          </p:nvSpPr>
          <p:spPr bwMode="auto">
            <a:xfrm>
              <a:off x="52465" y="10043"/>
              <a:ext cx="6596" cy="0"/>
            </a:xfrm>
            <a:prstGeom prst="straightConnector1">
              <a:avLst/>
            </a:prstGeom>
            <a:noFill/>
            <a:ln w="6350">
              <a:solidFill>
                <a:srgbClr val="4F81BD"/>
              </a:solidFill>
              <a:miter lim="800000"/>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smtClean="0"/>
              <a:t>Level-1</a:t>
            </a:r>
            <a:endParaRPr lang="en-US" dirty="0"/>
          </a:p>
        </p:txBody>
      </p:sp>
      <p:grpSp>
        <p:nvGrpSpPr>
          <p:cNvPr id="55298" name="Group 2"/>
          <p:cNvGrpSpPr>
            <a:grpSpLocks/>
          </p:cNvGrpSpPr>
          <p:nvPr/>
        </p:nvGrpSpPr>
        <p:grpSpPr bwMode="auto">
          <a:xfrm>
            <a:off x="1526178" y="1574529"/>
            <a:ext cx="5662613" cy="4016375"/>
            <a:chOff x="0" y="0"/>
            <a:chExt cx="77674" cy="40173"/>
          </a:xfrm>
        </p:grpSpPr>
        <p:sp>
          <p:nvSpPr>
            <p:cNvPr id="4" name="Rectangle 2"/>
            <p:cNvSpPr>
              <a:spLocks noChangeArrowheads="1"/>
            </p:cNvSpPr>
            <p:nvPr/>
          </p:nvSpPr>
          <p:spPr bwMode="auto">
            <a:xfrm>
              <a:off x="25357" y="0"/>
              <a:ext cx="21736" cy="7195"/>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Admin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0" y="11101"/>
              <a:ext cx="21735" cy="7195"/>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View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0" y="22039"/>
              <a:ext cx="21735" cy="7195"/>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Manage Transaction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6"/>
            <p:cNvSpPr>
              <a:spLocks noChangeArrowheads="1"/>
            </p:cNvSpPr>
            <p:nvPr/>
          </p:nvSpPr>
          <p:spPr bwMode="auto">
            <a:xfrm>
              <a:off x="0" y="32978"/>
              <a:ext cx="21735" cy="7195"/>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Block List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57137" y="20453"/>
              <a:ext cx="4047" cy="11367"/>
            </a:xfrm>
            <a:prstGeom prst="rect">
              <a:avLst/>
            </a:prstGeom>
            <a:noFill/>
            <a:ln w="12700">
              <a:solidFill>
                <a:srgbClr val="243F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9" name="Straight Connector 8"/>
            <p:cNvSpPr>
              <a:spLocks noChangeShapeType="1"/>
            </p:cNvSpPr>
            <p:nvPr/>
          </p:nvSpPr>
          <p:spPr bwMode="auto">
            <a:xfrm>
              <a:off x="61184" y="20453"/>
              <a:ext cx="16490" cy="0"/>
            </a:xfrm>
            <a:prstGeom prst="line">
              <a:avLst/>
            </a:prstGeom>
            <a:noFill/>
            <a:ln w="635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Straight Connector 9"/>
            <p:cNvSpPr>
              <a:spLocks noChangeShapeType="1"/>
            </p:cNvSpPr>
            <p:nvPr/>
          </p:nvSpPr>
          <p:spPr bwMode="auto">
            <a:xfrm>
              <a:off x="61184" y="31820"/>
              <a:ext cx="16490" cy="0"/>
            </a:xfrm>
            <a:prstGeom prst="line">
              <a:avLst/>
            </a:prstGeom>
            <a:noFill/>
            <a:ln w="635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Box 10"/>
            <p:cNvSpPr txBox="1">
              <a:spLocks noChangeArrowheads="1"/>
            </p:cNvSpPr>
            <p:nvPr/>
          </p:nvSpPr>
          <p:spPr bwMode="auto">
            <a:xfrm>
              <a:off x="61883" y="23978"/>
              <a:ext cx="14192" cy="49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smtClean="0">
                  <a:ln>
                    <a:noFill/>
                  </a:ln>
                  <a:solidFill>
                    <a:srgbClr val="000000"/>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Straight Connector 11"/>
            <p:cNvSpPr>
              <a:spLocks noChangeShapeType="1"/>
            </p:cNvSpPr>
            <p:nvPr/>
          </p:nvSpPr>
          <p:spPr bwMode="auto">
            <a:xfrm>
              <a:off x="36225" y="7195"/>
              <a:ext cx="0" cy="29381"/>
            </a:xfrm>
            <a:prstGeom prst="line">
              <a:avLst/>
            </a:prstGeom>
            <a:noFill/>
            <a:ln w="6350">
              <a:solidFill>
                <a:srgbClr val="4F81BD"/>
              </a:solidFill>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a:cxnSpLocks noChangeShapeType="1"/>
            </p:cNvCxnSpPr>
            <p:nvPr/>
          </p:nvCxnSpPr>
          <p:spPr bwMode="auto">
            <a:xfrm flipH="1">
              <a:off x="21735" y="36576"/>
              <a:ext cx="14490" cy="0"/>
            </a:xfrm>
            <a:prstGeom prst="straightConnector1">
              <a:avLst/>
            </a:prstGeom>
            <a:noFill/>
            <a:ln w="6350">
              <a:solidFill>
                <a:srgbClr val="4F81BD"/>
              </a:solidFill>
              <a:miter lim="800000"/>
              <a:headEnd/>
              <a:tailEnd type="triangle" w="med" len="med"/>
            </a:ln>
          </p:spPr>
        </p:cxnSp>
        <p:cxnSp>
          <p:nvCxnSpPr>
            <p:cNvPr id="14" name="Straight Arrow Connector 13"/>
            <p:cNvCxnSpPr>
              <a:cxnSpLocks noChangeShapeType="1"/>
            </p:cNvCxnSpPr>
            <p:nvPr/>
          </p:nvCxnSpPr>
          <p:spPr bwMode="auto">
            <a:xfrm flipH="1">
              <a:off x="21735" y="25620"/>
              <a:ext cx="14490" cy="0"/>
            </a:xfrm>
            <a:prstGeom prst="straightConnector1">
              <a:avLst/>
            </a:prstGeom>
            <a:noFill/>
            <a:ln w="6350">
              <a:solidFill>
                <a:srgbClr val="4F81BD"/>
              </a:solidFill>
              <a:miter lim="800000"/>
              <a:headEnd/>
              <a:tailEnd type="triangle" w="med" len="med"/>
            </a:ln>
          </p:spPr>
        </p:cxnSp>
        <p:cxnSp>
          <p:nvCxnSpPr>
            <p:cNvPr id="15" name="Straight Arrow Connector 14"/>
            <p:cNvCxnSpPr>
              <a:cxnSpLocks noChangeShapeType="1"/>
            </p:cNvCxnSpPr>
            <p:nvPr/>
          </p:nvCxnSpPr>
          <p:spPr bwMode="auto">
            <a:xfrm flipH="1">
              <a:off x="21735" y="13632"/>
              <a:ext cx="14490" cy="0"/>
            </a:xfrm>
            <a:prstGeom prst="straightConnector1">
              <a:avLst/>
            </a:prstGeom>
            <a:noFill/>
            <a:ln w="6350">
              <a:solidFill>
                <a:srgbClr val="4F81BD"/>
              </a:solidFill>
              <a:miter lim="800000"/>
              <a:headEnd/>
              <a:tailEnd type="triangle" w="med" len="med"/>
            </a:ln>
          </p:spPr>
        </p:cxnSp>
        <p:cxnSp>
          <p:nvCxnSpPr>
            <p:cNvPr id="16" name="Straight Arrow Connector 15"/>
            <p:cNvCxnSpPr>
              <a:cxnSpLocks noChangeShapeType="1"/>
            </p:cNvCxnSpPr>
            <p:nvPr/>
          </p:nvCxnSpPr>
          <p:spPr bwMode="auto">
            <a:xfrm>
              <a:off x="36225" y="25620"/>
              <a:ext cx="20912" cy="517"/>
            </a:xfrm>
            <a:prstGeom prst="straightConnector1">
              <a:avLst/>
            </a:prstGeom>
            <a:noFill/>
            <a:ln w="6350">
              <a:solidFill>
                <a:srgbClr val="4F81BD"/>
              </a:solidFill>
              <a:miter lim="800000"/>
              <a:headEnd/>
              <a:tailEnd type="triangle" w="med" len="med"/>
            </a:ln>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8343"/>
            <a:ext cx="8596668" cy="696686"/>
          </a:xfrm>
        </p:spPr>
        <p:txBody>
          <a:bodyPr/>
          <a:lstStyle/>
          <a:p>
            <a:r>
              <a:rPr lang="en-US" dirty="0" smtClean="0"/>
              <a:t>Add Account</a:t>
            </a:r>
            <a:endParaRPr lang="en-US" dirty="0"/>
          </a:p>
        </p:txBody>
      </p:sp>
      <p:sp>
        <p:nvSpPr>
          <p:cNvPr id="4" name="Rectangle 21"/>
          <p:cNvSpPr>
            <a:spLocks noChangeArrowheads="1"/>
          </p:cNvSpPr>
          <p:nvPr/>
        </p:nvSpPr>
        <p:spPr bwMode="auto">
          <a:xfrm>
            <a:off x="1445623" y="1489166"/>
            <a:ext cx="1600200" cy="5715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Enter Account no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Oval 1"/>
          <p:cNvSpPr>
            <a:spLocks noChangeArrowheads="1"/>
          </p:cNvSpPr>
          <p:nvPr/>
        </p:nvSpPr>
        <p:spPr bwMode="auto">
          <a:xfrm>
            <a:off x="3274423" y="1671728"/>
            <a:ext cx="1143000" cy="10287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Check branch details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4722223" y="1870166"/>
            <a:ext cx="114300" cy="685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Line 3"/>
          <p:cNvSpPr>
            <a:spLocks noChangeShapeType="1"/>
          </p:cNvSpPr>
          <p:nvPr/>
        </p:nvSpPr>
        <p:spPr bwMode="auto">
          <a:xfrm>
            <a:off x="4798423" y="1870166"/>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4"/>
          <p:cNvSpPr>
            <a:spLocks noChangeShapeType="1"/>
          </p:cNvSpPr>
          <p:nvPr/>
        </p:nvSpPr>
        <p:spPr bwMode="auto">
          <a:xfrm>
            <a:off x="4798423" y="2555966"/>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5"/>
          <p:cNvSpPr>
            <a:spLocks noChangeShapeType="1"/>
          </p:cNvSpPr>
          <p:nvPr/>
        </p:nvSpPr>
        <p:spPr bwMode="auto">
          <a:xfrm>
            <a:off x="4341223" y="1946366"/>
            <a:ext cx="342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 name="Line 6"/>
          <p:cNvSpPr>
            <a:spLocks noChangeShapeType="1"/>
          </p:cNvSpPr>
          <p:nvPr/>
        </p:nvSpPr>
        <p:spPr bwMode="auto">
          <a:xfrm flipH="1">
            <a:off x="4417423" y="2251166"/>
            <a:ext cx="2286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3845923" y="2455953"/>
            <a:ext cx="0" cy="8001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2" name="Text Box 12"/>
          <p:cNvSpPr txBox="1">
            <a:spLocks noChangeArrowheads="1"/>
          </p:cNvSpPr>
          <p:nvPr/>
        </p:nvSpPr>
        <p:spPr bwMode="auto">
          <a:xfrm>
            <a:off x="3960223" y="2708366"/>
            <a:ext cx="1257300" cy="3429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Not Available</a:t>
            </a:r>
            <a:endParaRPr kumimoji="0" lang="en-US" sz="1400" b="0" i="0" u="none" strike="noStrike" cap="none" normalizeH="0" baseline="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0"/>
          <p:cNvSpPr>
            <a:spLocks noChangeShapeType="1"/>
          </p:cNvSpPr>
          <p:nvPr/>
        </p:nvSpPr>
        <p:spPr bwMode="auto">
          <a:xfrm>
            <a:off x="3503023" y="2341653"/>
            <a:ext cx="0" cy="6858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8"/>
          <p:cNvSpPr>
            <a:spLocks noChangeShapeType="1"/>
          </p:cNvSpPr>
          <p:nvPr/>
        </p:nvSpPr>
        <p:spPr bwMode="auto">
          <a:xfrm flipH="1">
            <a:off x="2245723" y="3027453"/>
            <a:ext cx="12573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9"/>
          <p:cNvSpPr>
            <a:spLocks noChangeShapeType="1"/>
          </p:cNvSpPr>
          <p:nvPr/>
        </p:nvSpPr>
        <p:spPr bwMode="auto">
          <a:xfrm flipV="1">
            <a:off x="2245723" y="2113053"/>
            <a:ext cx="0" cy="9144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Text Box 11"/>
          <p:cNvSpPr txBox="1">
            <a:spLocks noChangeArrowheads="1"/>
          </p:cNvSpPr>
          <p:nvPr/>
        </p:nvSpPr>
        <p:spPr bwMode="auto">
          <a:xfrm>
            <a:off x="2474323" y="2455953"/>
            <a:ext cx="914400" cy="3429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Available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Text Box 19"/>
          <p:cNvSpPr txBox="1">
            <a:spLocks noChangeArrowheads="1"/>
          </p:cNvSpPr>
          <p:nvPr/>
        </p:nvSpPr>
        <p:spPr bwMode="auto">
          <a:xfrm>
            <a:off x="4874623" y="2022566"/>
            <a:ext cx="1047750" cy="23653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Account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Oval 13"/>
          <p:cNvSpPr>
            <a:spLocks noChangeArrowheads="1"/>
          </p:cNvSpPr>
          <p:nvPr/>
        </p:nvSpPr>
        <p:spPr bwMode="auto">
          <a:xfrm>
            <a:off x="3274423" y="1671728"/>
            <a:ext cx="1143000" cy="10287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Check Account no Available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Oval 14"/>
          <p:cNvSpPr>
            <a:spLocks noChangeArrowheads="1"/>
          </p:cNvSpPr>
          <p:nvPr/>
        </p:nvSpPr>
        <p:spPr bwMode="auto">
          <a:xfrm>
            <a:off x="3274423" y="3256053"/>
            <a:ext cx="1143000" cy="10287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 Account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Line 15"/>
          <p:cNvSpPr>
            <a:spLocks noChangeShapeType="1"/>
          </p:cNvSpPr>
          <p:nvPr/>
        </p:nvSpPr>
        <p:spPr bwMode="auto">
          <a:xfrm>
            <a:off x="3845923" y="4284753"/>
            <a:ext cx="0" cy="2286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503023" y="4513353"/>
            <a:ext cx="114300" cy="6858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a:off x="3617323" y="4513353"/>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a:off x="3617323" y="5199153"/>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Text Box 20"/>
          <p:cNvSpPr txBox="1">
            <a:spLocks noChangeArrowheads="1"/>
          </p:cNvSpPr>
          <p:nvPr/>
        </p:nvSpPr>
        <p:spPr bwMode="auto">
          <a:xfrm>
            <a:off x="3779248" y="4738777"/>
            <a:ext cx="1047750" cy="30348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latin typeface="Arial" pitchFamily="34" charset="0"/>
                <a:ea typeface="Calibri" pitchFamily="34" charset="0"/>
                <a:cs typeface="Arial" pitchFamily="34" charset="0"/>
              </a:rPr>
              <a:t>Account</a:t>
            </a:r>
            <a:endParaRPr kumimoji="0" lang="en-US"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C478C-C272-4C75-8A7A-49BB006AA95B}"/>
              </a:ext>
            </a:extLst>
          </p:cNvPr>
          <p:cNvSpPr>
            <a:spLocks noGrp="1"/>
          </p:cNvSpPr>
          <p:nvPr>
            <p:ph type="title"/>
          </p:nvPr>
        </p:nvSpPr>
        <p:spPr>
          <a:xfrm>
            <a:off x="677334" y="609600"/>
            <a:ext cx="8596668" cy="859436"/>
          </a:xfrm>
        </p:spPr>
        <p:txBody>
          <a:bodyPr/>
          <a:lstStyle/>
          <a:p>
            <a:r>
              <a:rPr lang="en-US" dirty="0"/>
              <a:t>Abstract(cont…)</a:t>
            </a:r>
            <a:endParaRPr lang="en-IN" dirty="0"/>
          </a:p>
        </p:txBody>
      </p:sp>
      <p:sp>
        <p:nvSpPr>
          <p:cNvPr id="3" name="Content Placeholder 2">
            <a:extLst>
              <a:ext uri="{FF2B5EF4-FFF2-40B4-BE49-F238E27FC236}">
                <a16:creationId xmlns:a16="http://schemas.microsoft.com/office/drawing/2014/main" xmlns="" id="{4A5DC50C-B815-4FEC-A1D9-EE1DD9872FE8}"/>
              </a:ext>
            </a:extLst>
          </p:cNvPr>
          <p:cNvSpPr>
            <a:spLocks noGrp="1"/>
          </p:cNvSpPr>
          <p:nvPr>
            <p:ph idx="1"/>
          </p:nvPr>
        </p:nvSpPr>
        <p:spPr>
          <a:xfrm>
            <a:off x="677334" y="1469036"/>
            <a:ext cx="8596668" cy="4779363"/>
          </a:xfrm>
        </p:spPr>
        <p:txBody>
          <a:bodyPr>
            <a:normAutofit/>
          </a:bodyPr>
          <a:lstStyle/>
          <a:p>
            <a:pPr algn="just">
              <a:lnSpc>
                <a:spcPct val="150000"/>
              </a:lnSpc>
            </a:pPr>
            <a:r>
              <a:rPr lang="en-US" sz="2400" dirty="0"/>
              <a:t>This project work aims at exploring the system to secure ATM pins and passwords with the fingerprint data specified only the legitimate user can access the pins and passwords by providing the valid fingerprint.</a:t>
            </a:r>
          </a:p>
          <a:p>
            <a:pPr marL="0" indent="0" algn="just">
              <a:lnSpc>
                <a:spcPct val="150000"/>
              </a:lnSpc>
              <a:buNone/>
            </a:pPr>
            <a:r>
              <a:rPr lang="en-US" sz="2400" dirty="0"/>
              <a:t> </a:t>
            </a:r>
            <a:endParaRPr lang="en-IN" sz="2400" dirty="0"/>
          </a:p>
        </p:txBody>
      </p:sp>
    </p:spTree>
    <p:extLst>
      <p:ext uri="{BB962C8B-B14F-4D97-AF65-F5344CB8AC3E}">
        <p14:creationId xmlns:p14="http://schemas.microsoft.com/office/powerpoint/2010/main" xmlns="" val="97882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US" dirty="0" smtClean="0"/>
              <a:t>Motivation</a:t>
            </a:r>
            <a:endParaRPr lang="en-US" dirty="0"/>
          </a:p>
        </p:txBody>
      </p:sp>
      <p:sp>
        <p:nvSpPr>
          <p:cNvPr id="3" name="Content Placeholder 2"/>
          <p:cNvSpPr>
            <a:spLocks noGrp="1"/>
          </p:cNvSpPr>
          <p:nvPr>
            <p:ph idx="1"/>
          </p:nvPr>
        </p:nvSpPr>
        <p:spPr>
          <a:xfrm>
            <a:off x="677334" y="1776549"/>
            <a:ext cx="8596668" cy="4264813"/>
          </a:xfrm>
        </p:spPr>
        <p:txBody>
          <a:bodyPr>
            <a:normAutofit/>
          </a:bodyPr>
          <a:lstStyle/>
          <a:p>
            <a:r>
              <a:rPr lang="en-US" sz="2400" dirty="0" smtClean="0">
                <a:latin typeface="Times New Roman" pitchFamily="18" charset="0"/>
                <a:cs typeface="Times New Roman" pitchFamily="18" charset="0"/>
              </a:rPr>
              <a:t>Make security for our bank account.</a:t>
            </a:r>
          </a:p>
          <a:p>
            <a:r>
              <a:rPr lang="en-US" sz="2400" dirty="0" smtClean="0">
                <a:latin typeface="Times New Roman" pitchFamily="18" charset="0"/>
                <a:cs typeface="Times New Roman" pitchFamily="18" charset="0"/>
              </a:rPr>
              <a:t>Pin recovery.</a:t>
            </a:r>
          </a:p>
          <a:p>
            <a:r>
              <a:rPr lang="en-US" sz="2400" dirty="0" smtClean="0">
                <a:latin typeface="Times New Roman" pitchFamily="18" charset="0"/>
                <a:cs typeface="Times New Roman" pitchFamily="18" charset="0"/>
              </a:rPr>
              <a:t>Save more time.</a:t>
            </a:r>
          </a:p>
          <a:p>
            <a:r>
              <a:rPr lang="en-US" sz="2400" dirty="0" smtClean="0">
                <a:latin typeface="Times New Roman" pitchFamily="18" charset="0"/>
                <a:cs typeface="Times New Roman" pitchFamily="18" charset="0"/>
              </a:rPr>
              <a:t>No need to go bank.</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3257"/>
          </a:xfrm>
        </p:spPr>
        <p:txBody>
          <a:bodyPr/>
          <a:lstStyle/>
          <a:p>
            <a:r>
              <a:rPr lang="en-US" dirty="0" smtClean="0"/>
              <a:t>Objectives</a:t>
            </a:r>
            <a:endParaRPr lang="en-US" dirty="0"/>
          </a:p>
        </p:txBody>
      </p:sp>
      <p:sp>
        <p:nvSpPr>
          <p:cNvPr id="3" name="Content Placeholder 2"/>
          <p:cNvSpPr>
            <a:spLocks noGrp="1"/>
          </p:cNvSpPr>
          <p:nvPr>
            <p:ph idx="1"/>
          </p:nvPr>
        </p:nvSpPr>
        <p:spPr>
          <a:xfrm>
            <a:off x="677334" y="1841863"/>
            <a:ext cx="8596668" cy="4199499"/>
          </a:xfrm>
        </p:spPr>
        <p:txBody>
          <a:bodyPr>
            <a:normAutofit/>
          </a:bodyPr>
          <a:lstStyle/>
          <a:p>
            <a:pPr algn="just"/>
            <a:r>
              <a:rPr lang="en-US" sz="2400" b="1" dirty="0" smtClean="0">
                <a:latin typeface="Times New Roman" pitchFamily="18" charset="0"/>
                <a:cs typeface="Times New Roman" pitchFamily="18" charset="0"/>
              </a:rPr>
              <a:t>To avoid the user to visit the bank and do the formalities to reactivate his/her ATM card</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To activate the ATM card of the user at the ATM centre itself with the help of finger print of the user. </a:t>
            </a:r>
          </a:p>
          <a:p>
            <a:pPr algn="just"/>
            <a:r>
              <a:rPr lang="en-US" sz="2400" dirty="0" smtClean="0">
                <a:latin typeface="Times New Roman" pitchFamily="18" charset="0"/>
                <a:cs typeface="Times New Roman" pitchFamily="18" charset="0"/>
              </a:rPr>
              <a:t>To alert owner of the ATM card in case of misuse.</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EC809-98F3-03B4-600D-EAACF44926FD}"/>
              </a:ext>
            </a:extLst>
          </p:cNvPr>
          <p:cNvSpPr>
            <a:spLocks noGrp="1"/>
          </p:cNvSpPr>
          <p:nvPr>
            <p:ph type="title"/>
          </p:nvPr>
        </p:nvSpPr>
        <p:spPr>
          <a:xfrm>
            <a:off x="677334" y="609600"/>
            <a:ext cx="8596668" cy="724525"/>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4860095F-E7E4-AC73-B000-50D2C11C7F87}"/>
              </a:ext>
            </a:extLst>
          </p:cNvPr>
          <p:cNvSpPr>
            <a:spLocks noGrp="1"/>
          </p:cNvSpPr>
          <p:nvPr>
            <p:ph idx="1"/>
          </p:nvPr>
        </p:nvSpPr>
        <p:spPr>
          <a:xfrm>
            <a:off x="677333" y="2160589"/>
            <a:ext cx="9096253" cy="3880773"/>
          </a:xfrm>
        </p:spPr>
        <p:txBody>
          <a:bodyPr>
            <a:normAutofit/>
          </a:bodyPr>
          <a:lstStyle/>
          <a:p>
            <a:pPr>
              <a:lnSpc>
                <a:spcPct val="150000"/>
              </a:lnSpc>
            </a:pPr>
            <a:r>
              <a:rPr lang="en-IN" sz="2800" dirty="0">
                <a:latin typeface="Times New Roman" panose="02020603050405020304" pitchFamily="18" charset="0"/>
                <a:cs typeface="Times New Roman" panose="02020603050405020304" pitchFamily="18" charset="0"/>
              </a:rPr>
              <a:t>Reliable information protection and identity management mechanisms</a:t>
            </a:r>
          </a:p>
          <a:p>
            <a:pPr>
              <a:lnSpc>
                <a:spcPct val="150000"/>
              </a:lnSpc>
            </a:pPr>
            <a:r>
              <a:rPr lang="en-IN" sz="2800" dirty="0">
                <a:latin typeface="Times New Roman" panose="02020603050405020304" pitchFamily="18" charset="0"/>
                <a:cs typeface="Times New Roman" panose="02020603050405020304" pitchFamily="18" charset="0"/>
              </a:rPr>
              <a:t>Cryptography</a:t>
            </a:r>
          </a:p>
          <a:p>
            <a:pPr>
              <a:lnSpc>
                <a:spcPct val="150000"/>
              </a:lnSpc>
            </a:pPr>
            <a:r>
              <a:rPr lang="en-IN" sz="2800" dirty="0">
                <a:latin typeface="Times New Roman" panose="02020603050405020304" pitchFamily="18" charset="0"/>
                <a:cs typeface="Times New Roman" panose="02020603050405020304" pitchFamily="18" charset="0"/>
              </a:rPr>
              <a:t>PIN based verification</a:t>
            </a:r>
          </a:p>
          <a:p>
            <a:pPr>
              <a:lnSpc>
                <a:spcPct val="150000"/>
              </a:lnSpc>
            </a:pPr>
            <a:r>
              <a:rPr lang="en-IN" sz="2800" dirty="0">
                <a:latin typeface="Times New Roman" panose="02020603050405020304" pitchFamily="18" charset="0"/>
                <a:cs typeface="Times New Roman" panose="02020603050405020304" pitchFamily="18" charset="0"/>
              </a:rPr>
              <a:t>Fingerprint Verification</a:t>
            </a:r>
          </a:p>
        </p:txBody>
      </p:sp>
    </p:spTree>
    <p:extLst>
      <p:ext uri="{BB962C8B-B14F-4D97-AF65-F5344CB8AC3E}">
        <p14:creationId xmlns:p14="http://schemas.microsoft.com/office/powerpoint/2010/main" xmlns="" val="335041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982B8-39DD-A61C-8E37-3B37C2F31855}"/>
              </a:ext>
            </a:extLst>
          </p:cNvPr>
          <p:cNvSpPr>
            <a:spLocks noGrp="1"/>
          </p:cNvSpPr>
          <p:nvPr>
            <p:ph type="title"/>
          </p:nvPr>
        </p:nvSpPr>
        <p:spPr>
          <a:xfrm>
            <a:off x="677334" y="609600"/>
            <a:ext cx="8596668" cy="769495"/>
          </a:xfrm>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xmlns="" id="{D18FA362-98D1-D754-A3F4-8912534965DE}"/>
              </a:ext>
            </a:extLst>
          </p:cNvPr>
          <p:cNvSpPr>
            <a:spLocks noGrp="1"/>
          </p:cNvSpPr>
          <p:nvPr>
            <p:ph idx="1"/>
          </p:nvPr>
        </p:nvSpPr>
        <p:spPr>
          <a:xfrm>
            <a:off x="677334" y="1646094"/>
            <a:ext cx="8596668" cy="4422424"/>
          </a:xfrm>
        </p:spPr>
        <p:txBody>
          <a:bodyPr>
            <a:normAutofit lnSpcReduction="10000"/>
          </a:bodyPr>
          <a:lstStyle/>
          <a:p>
            <a:pPr indent="457200">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Processor 		: 	Pentium IV 2.4GHZ MHz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Mother Board	:	Intel 845 GVSR </a:t>
            </a:r>
          </a:p>
          <a:p>
            <a:pPr indent="457200">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	2 GB</a:t>
            </a:r>
          </a:p>
          <a:p>
            <a:pPr indent="457200">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 Disk		:	500 GB</a:t>
            </a:r>
          </a:p>
          <a:p>
            <a:pPr indent="457200">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Key board		:	Samsung keyboard</a:t>
            </a:r>
          </a:p>
          <a:p>
            <a:pPr indent="457200">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Monitor		:	LG 17” Monitor 1024*768 pixels     </a:t>
            </a:r>
          </a:p>
          <a:p>
            <a:pPr indent="457200">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Mouse		:	Samsung Optical Mouse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00582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CFA0A-1626-0A33-3B38-83E22A97BCCA}"/>
              </a:ext>
            </a:extLst>
          </p:cNvPr>
          <p:cNvSpPr>
            <a:spLocks noGrp="1"/>
          </p:cNvSpPr>
          <p:nvPr>
            <p:ph type="title"/>
          </p:nvPr>
        </p:nvSpPr>
        <p:spPr>
          <a:xfrm>
            <a:off x="677334" y="609600"/>
            <a:ext cx="8596668" cy="829456"/>
          </a:xfrm>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xmlns="" id="{49503AFE-D78F-94D5-6403-6A19A6552482}"/>
              </a:ext>
            </a:extLst>
          </p:cNvPr>
          <p:cNvSpPr>
            <a:spLocks noGrp="1"/>
          </p:cNvSpPr>
          <p:nvPr>
            <p:ph idx="1"/>
          </p:nvPr>
        </p:nvSpPr>
        <p:spPr>
          <a:xfrm>
            <a:off x="677334" y="1603949"/>
            <a:ext cx="8596668" cy="4437414"/>
          </a:xfrm>
        </p:spPr>
        <p:txBody>
          <a:bodyPr/>
          <a:lstStyle/>
          <a:p>
            <a:pPr indent="457200"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Frontend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C#,Asp.Net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Backend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SQLServer 2008</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Framework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smtClean="0">
                <a:effectLst/>
                <a:latin typeface="Times New Roman" panose="02020603050405020304" pitchFamily="18" charset="0"/>
                <a:ea typeface="Calibri" panose="020F0502020204030204" pitchFamily="34" charset="0"/>
                <a:cs typeface="Times New Roman" panose="02020603050405020304" pitchFamily="18" charset="0"/>
              </a:rPr>
              <a:t>DotNet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82324169"/>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350</TotalTime>
  <Words>1683</Words>
  <Application>Microsoft Office PowerPoint</Application>
  <PresentationFormat>Custom</PresentationFormat>
  <Paragraphs>282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SECURED ATM PIN RECOVERY WITH FINGER PRINT and face verification</vt:lpstr>
      <vt:lpstr>Aim</vt:lpstr>
      <vt:lpstr>Abstract</vt:lpstr>
      <vt:lpstr>Abstract(cont…)</vt:lpstr>
      <vt:lpstr>Motivation</vt:lpstr>
      <vt:lpstr>Objectives</vt:lpstr>
      <vt:lpstr>Introduction</vt:lpstr>
      <vt:lpstr>Hardware requirements</vt:lpstr>
      <vt:lpstr>Software requirements</vt:lpstr>
      <vt:lpstr>Problem Statements</vt:lpstr>
      <vt:lpstr>Existing System</vt:lpstr>
      <vt:lpstr>Drawbacks</vt:lpstr>
      <vt:lpstr>Proposed System</vt:lpstr>
      <vt:lpstr>Proposed System(cont…)</vt:lpstr>
      <vt:lpstr>Advantages</vt:lpstr>
      <vt:lpstr>Architecture</vt:lpstr>
      <vt:lpstr>Literature Survey</vt:lpstr>
      <vt:lpstr>Slide 18</vt:lpstr>
      <vt:lpstr>Slide 19</vt:lpstr>
      <vt:lpstr>Slide 20</vt:lpstr>
      <vt:lpstr>Slide 21</vt:lpstr>
      <vt:lpstr>Slide 22</vt:lpstr>
      <vt:lpstr>Slide 23</vt:lpstr>
      <vt:lpstr>Slide 24</vt:lpstr>
      <vt:lpstr>Architecture</vt:lpstr>
      <vt:lpstr>Dataflow Diagram</vt:lpstr>
      <vt:lpstr>Modules</vt:lpstr>
      <vt:lpstr>Admin</vt:lpstr>
      <vt:lpstr>ATM Registration Staff</vt:lpstr>
      <vt:lpstr>Account Holder/User</vt:lpstr>
      <vt:lpstr>Fingerprint recognition</vt:lpstr>
      <vt:lpstr>Dataflow Diagram</vt:lpstr>
      <vt:lpstr>Level-1</vt:lpstr>
      <vt:lpstr>Add Account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Drowsiness Identification based on Eye State Analysis</dc:title>
  <dc:creator>Vijay</dc:creator>
  <cp:lastModifiedBy>ACER</cp:lastModifiedBy>
  <cp:revision>105</cp:revision>
  <dcterms:created xsi:type="dcterms:W3CDTF">2022-02-26T00:28:06Z</dcterms:created>
  <dcterms:modified xsi:type="dcterms:W3CDTF">2024-01-25T15:35:54Z</dcterms:modified>
</cp:coreProperties>
</file>