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6" r:id="rId3"/>
    <p:sldId id="257" r:id="rId4"/>
    <p:sldId id="259" r:id="rId5"/>
    <p:sldId id="258" r:id="rId6"/>
    <p:sldId id="260" r:id="rId7"/>
    <p:sldId id="261" r:id="rId8"/>
    <p:sldId id="267" r:id="rId9"/>
    <p:sldId id="262" r:id="rId10"/>
    <p:sldId id="263" r:id="rId11"/>
    <p:sldId id="264" r:id="rId12"/>
    <p:sldId id="265"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3C256-C075-4664-B411-6E3CF2B2CAA4}" type="datetimeFigureOut">
              <a:rPr lang="en-IN" smtClean="0"/>
              <a:t>17-11-2024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A0D17-EAFD-48A0-9B1B-5145112FBB5B}" type="slidenum">
              <a:rPr lang="en-IN" smtClean="0"/>
              <a:t>‹#›</a:t>
            </a:fld>
            <a:endParaRPr lang="en-IN"/>
          </a:p>
        </p:txBody>
      </p:sp>
    </p:spTree>
    <p:extLst>
      <p:ext uri="{BB962C8B-B14F-4D97-AF65-F5344CB8AC3E}">
        <p14:creationId xmlns:p14="http://schemas.microsoft.com/office/powerpoint/2010/main" val="332871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DFF0B6-4561-4C7C-AC2B-2DBDEC205680}" type="datetime1">
              <a:rPr lang="en-IN" smtClean="0"/>
              <a:t>17-11-2024</a:t>
            </a:fld>
            <a:endParaRPr lang="en-IN"/>
          </a:p>
        </p:txBody>
      </p:sp>
      <p:sp>
        <p:nvSpPr>
          <p:cNvPr id="5" name="Footer Placeholder 4"/>
          <p:cNvSpPr>
            <a:spLocks noGrp="1"/>
          </p:cNvSpPr>
          <p:nvPr>
            <p:ph type="ftr" sz="quarter" idx="11"/>
          </p:nvPr>
        </p:nvSpPr>
        <p:spPr/>
        <p:txBody>
          <a:bodyPr/>
          <a:lstStyle/>
          <a:p>
            <a:r>
              <a:rPr lang="en-US"/>
              <a:t>MTECH in software Engineering SEM II Assignment by Vijaya.C.V. 2023TM93684</a:t>
            </a:r>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381663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C662F9-139A-423C-9D7E-836EE1CFA593}" type="datetime1">
              <a:rPr lang="en-IN" smtClean="0"/>
              <a:t>17-11-2024</a:t>
            </a:fld>
            <a:endParaRPr lang="en-IN"/>
          </a:p>
        </p:txBody>
      </p:sp>
      <p:sp>
        <p:nvSpPr>
          <p:cNvPr id="5" name="Footer Placeholder 4"/>
          <p:cNvSpPr>
            <a:spLocks noGrp="1"/>
          </p:cNvSpPr>
          <p:nvPr>
            <p:ph type="ftr" sz="quarter" idx="11"/>
          </p:nvPr>
        </p:nvSpPr>
        <p:spPr/>
        <p:txBody>
          <a:bodyPr/>
          <a:lstStyle/>
          <a:p>
            <a:r>
              <a:rPr lang="en-US"/>
              <a:t>MTECH in software Engineering SEM II Assignment by Vijaya.C.V. 2023TM93684</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91501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71387-F587-4A01-8DAB-402FEA0D1720}" type="datetime1">
              <a:rPr lang="en-IN" smtClean="0"/>
              <a:t>17-11-2024</a:t>
            </a:fld>
            <a:endParaRPr lang="en-IN"/>
          </a:p>
        </p:txBody>
      </p:sp>
      <p:sp>
        <p:nvSpPr>
          <p:cNvPr id="5" name="Footer Placeholder 4"/>
          <p:cNvSpPr>
            <a:spLocks noGrp="1"/>
          </p:cNvSpPr>
          <p:nvPr>
            <p:ph type="ftr" sz="quarter" idx="11"/>
          </p:nvPr>
        </p:nvSpPr>
        <p:spPr/>
        <p:txBody>
          <a:bodyPr/>
          <a:lstStyle/>
          <a:p>
            <a:r>
              <a:rPr lang="en-US"/>
              <a:t>MTECH in software Engineering SEM II Assignment by Vijaya.C.V. 2023TM93684</a:t>
            </a:r>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A63722-3721-480D-9CE9-03B624A7D4E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857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35AAD44-6BF5-4C84-A0E0-5F82145CF7CA}" type="datetime1">
              <a:rPr lang="en-IN" smtClean="0"/>
              <a:t>17-11-2024</a:t>
            </a:fld>
            <a:endParaRPr lang="en-IN"/>
          </a:p>
        </p:txBody>
      </p:sp>
      <p:sp>
        <p:nvSpPr>
          <p:cNvPr id="6" name="Footer Placeholder 5"/>
          <p:cNvSpPr>
            <a:spLocks noGrp="1"/>
          </p:cNvSpPr>
          <p:nvPr>
            <p:ph type="ftr" sz="quarter" idx="11"/>
          </p:nvPr>
        </p:nvSpPr>
        <p:spPr/>
        <p:txBody>
          <a:bodyPr/>
          <a:lstStyle/>
          <a:p>
            <a:r>
              <a:rPr lang="en-US"/>
              <a:t>MTECH in software Engineering SEM II Assignment by Vijaya.C.V. 2023TM93684</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2192187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00E6C04-59C1-456E-97CE-536AB494778F}" type="datetime1">
              <a:rPr lang="en-IN" smtClean="0"/>
              <a:t>17-11-2024</a:t>
            </a:fld>
            <a:endParaRPr lang="en-IN"/>
          </a:p>
        </p:txBody>
      </p:sp>
      <p:sp>
        <p:nvSpPr>
          <p:cNvPr id="6" name="Footer Placeholder 5"/>
          <p:cNvSpPr>
            <a:spLocks noGrp="1"/>
          </p:cNvSpPr>
          <p:nvPr>
            <p:ph type="ftr" sz="quarter" idx="11"/>
          </p:nvPr>
        </p:nvSpPr>
        <p:spPr/>
        <p:txBody>
          <a:bodyPr/>
          <a:lstStyle/>
          <a:p>
            <a:r>
              <a:rPr lang="en-US"/>
              <a:t>MTECH in software Engineering SEM II Assignment by Vijaya.C.V. 2023TM93684</a:t>
            </a:r>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A63722-3721-480D-9CE9-03B624A7D4E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7547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5B0BD0-3305-4823-A479-949B67E28C4A}" type="datetime1">
              <a:rPr lang="en-IN" smtClean="0"/>
              <a:t>17-11-2024</a:t>
            </a:fld>
            <a:endParaRPr lang="en-IN"/>
          </a:p>
        </p:txBody>
      </p:sp>
      <p:sp>
        <p:nvSpPr>
          <p:cNvPr id="6" name="Footer Placeholder 5"/>
          <p:cNvSpPr>
            <a:spLocks noGrp="1"/>
          </p:cNvSpPr>
          <p:nvPr>
            <p:ph type="ftr" sz="quarter" idx="11"/>
          </p:nvPr>
        </p:nvSpPr>
        <p:spPr/>
        <p:txBody>
          <a:bodyPr/>
          <a:lstStyle/>
          <a:p>
            <a:r>
              <a:rPr lang="en-US"/>
              <a:t>MTECH in software Engineering SEM II Assignment by Vijaya.C.V. 2023TM93684</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389280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C5C1E-9E77-4DF5-B87A-01A1FED8EAC9}" type="datetime1">
              <a:rPr lang="en-IN" smtClean="0"/>
              <a:t>17-11-2024</a:t>
            </a:fld>
            <a:endParaRPr lang="en-IN"/>
          </a:p>
        </p:txBody>
      </p:sp>
      <p:sp>
        <p:nvSpPr>
          <p:cNvPr id="5" name="Footer Placeholder 4"/>
          <p:cNvSpPr>
            <a:spLocks noGrp="1"/>
          </p:cNvSpPr>
          <p:nvPr>
            <p:ph type="ftr" sz="quarter" idx="11"/>
          </p:nvPr>
        </p:nvSpPr>
        <p:spPr/>
        <p:txBody>
          <a:bodyPr/>
          <a:lstStyle/>
          <a:p>
            <a:r>
              <a:rPr lang="en-US"/>
              <a:t>MTECH in software Engineering SEM II Assignment by Vijaya.C.V. 2023TM93684</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2845965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9E273-2791-464D-86AE-B624D921D783}" type="datetime1">
              <a:rPr lang="en-IN" smtClean="0"/>
              <a:t>17-11-2024</a:t>
            </a:fld>
            <a:endParaRPr lang="en-IN"/>
          </a:p>
        </p:txBody>
      </p:sp>
      <p:sp>
        <p:nvSpPr>
          <p:cNvPr id="5" name="Footer Placeholder 4"/>
          <p:cNvSpPr>
            <a:spLocks noGrp="1"/>
          </p:cNvSpPr>
          <p:nvPr>
            <p:ph type="ftr" sz="quarter" idx="11"/>
          </p:nvPr>
        </p:nvSpPr>
        <p:spPr/>
        <p:txBody>
          <a:bodyPr/>
          <a:lstStyle/>
          <a:p>
            <a:r>
              <a:rPr lang="en-US"/>
              <a:t>MTECH in software Engineering SEM II Assignment by Vijaya.C.V. 2023TM93684</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427226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6E85C3-A424-4E6F-A7E3-4330C7629990}" type="datetime1">
              <a:rPr lang="en-IN" smtClean="0"/>
              <a:t>17-11-2024</a:t>
            </a:fld>
            <a:endParaRPr lang="en-IN"/>
          </a:p>
        </p:txBody>
      </p:sp>
      <p:sp>
        <p:nvSpPr>
          <p:cNvPr id="5" name="Footer Placeholder 4"/>
          <p:cNvSpPr>
            <a:spLocks noGrp="1"/>
          </p:cNvSpPr>
          <p:nvPr>
            <p:ph type="ftr" sz="quarter" idx="11"/>
          </p:nvPr>
        </p:nvSpPr>
        <p:spPr/>
        <p:txBody>
          <a:bodyPr/>
          <a:lstStyle/>
          <a:p>
            <a:r>
              <a:rPr lang="en-US"/>
              <a:t>MTECH in software Engineering SEM II Assignment by Vijaya.C.V. 2023TM93684</a:t>
            </a:r>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394346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C5A9B-6E4A-48C7-98A1-368F34DA3334}" type="datetime1">
              <a:rPr lang="en-IN" smtClean="0"/>
              <a:t>17-11-2024</a:t>
            </a:fld>
            <a:endParaRPr lang="en-IN"/>
          </a:p>
        </p:txBody>
      </p:sp>
      <p:sp>
        <p:nvSpPr>
          <p:cNvPr id="5" name="Footer Placeholder 4"/>
          <p:cNvSpPr>
            <a:spLocks noGrp="1"/>
          </p:cNvSpPr>
          <p:nvPr>
            <p:ph type="ftr" sz="quarter" idx="11"/>
          </p:nvPr>
        </p:nvSpPr>
        <p:spPr/>
        <p:txBody>
          <a:bodyPr/>
          <a:lstStyle/>
          <a:p>
            <a:r>
              <a:rPr lang="en-US"/>
              <a:t>MTECH in software Engineering SEM II Assignment by Vijaya.C.V. 2023TM93684</a:t>
            </a:r>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359373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5C616D-5BAB-45FF-A47E-29B9DDEBB564}" type="datetime1">
              <a:rPr lang="en-IN" smtClean="0"/>
              <a:t>17-11-2024</a:t>
            </a:fld>
            <a:endParaRPr lang="en-IN"/>
          </a:p>
        </p:txBody>
      </p:sp>
      <p:sp>
        <p:nvSpPr>
          <p:cNvPr id="6" name="Footer Placeholder 5"/>
          <p:cNvSpPr>
            <a:spLocks noGrp="1"/>
          </p:cNvSpPr>
          <p:nvPr>
            <p:ph type="ftr" sz="quarter" idx="11"/>
          </p:nvPr>
        </p:nvSpPr>
        <p:spPr/>
        <p:txBody>
          <a:bodyPr/>
          <a:lstStyle/>
          <a:p>
            <a:r>
              <a:rPr lang="en-US"/>
              <a:t>MTECH in software Engineering SEM II Assignment by Vijaya.C.V. 2023TM93684</a:t>
            </a:r>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67901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1165AA-8A53-4CF0-936D-DC4065231185}" type="datetime1">
              <a:rPr lang="en-IN" smtClean="0"/>
              <a:t>17-11-2024</a:t>
            </a:fld>
            <a:endParaRPr lang="en-IN"/>
          </a:p>
        </p:txBody>
      </p:sp>
      <p:sp>
        <p:nvSpPr>
          <p:cNvPr id="8" name="Footer Placeholder 7"/>
          <p:cNvSpPr>
            <a:spLocks noGrp="1"/>
          </p:cNvSpPr>
          <p:nvPr>
            <p:ph type="ftr" sz="quarter" idx="11"/>
          </p:nvPr>
        </p:nvSpPr>
        <p:spPr/>
        <p:txBody>
          <a:bodyPr/>
          <a:lstStyle/>
          <a:p>
            <a:r>
              <a:rPr lang="en-US"/>
              <a:t>MTECH in software Engineering SEM II Assignment by Vijaya.C.V. 2023TM93684</a:t>
            </a:r>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70750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5208BC-F02B-4A04-986E-F4434E0275DF}" type="datetime1">
              <a:rPr lang="en-IN" smtClean="0"/>
              <a:t>17-11-2024</a:t>
            </a:fld>
            <a:endParaRPr lang="en-IN"/>
          </a:p>
        </p:txBody>
      </p:sp>
      <p:sp>
        <p:nvSpPr>
          <p:cNvPr id="4" name="Footer Placeholder 3"/>
          <p:cNvSpPr>
            <a:spLocks noGrp="1"/>
          </p:cNvSpPr>
          <p:nvPr>
            <p:ph type="ftr" sz="quarter" idx="11"/>
          </p:nvPr>
        </p:nvSpPr>
        <p:spPr/>
        <p:txBody>
          <a:bodyPr/>
          <a:lstStyle/>
          <a:p>
            <a:r>
              <a:rPr lang="en-US"/>
              <a:t>MTECH in software Engineering SEM II Assignment by Vijaya.C.V. 2023TM93684</a:t>
            </a:r>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299457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9317FC-8B41-4327-84E7-C9D2FFBA62AD}" type="datetime1">
              <a:rPr lang="en-IN" smtClean="0"/>
              <a:t>17-11-2024</a:t>
            </a:fld>
            <a:endParaRPr lang="en-IN"/>
          </a:p>
        </p:txBody>
      </p:sp>
      <p:sp>
        <p:nvSpPr>
          <p:cNvPr id="3" name="Footer Placeholder 2"/>
          <p:cNvSpPr>
            <a:spLocks noGrp="1"/>
          </p:cNvSpPr>
          <p:nvPr>
            <p:ph type="ftr" sz="quarter" idx="11"/>
          </p:nvPr>
        </p:nvSpPr>
        <p:spPr/>
        <p:txBody>
          <a:bodyPr/>
          <a:lstStyle/>
          <a:p>
            <a:r>
              <a:rPr lang="en-US"/>
              <a:t>MTECH in software Engineering SEM II Assignment by Vijaya.C.V. 2023TM93684</a:t>
            </a:r>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4253086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47BF53-F525-4BC2-8021-D56173C58F56}" type="datetime1">
              <a:rPr lang="en-IN" smtClean="0"/>
              <a:t>17-11-2024</a:t>
            </a:fld>
            <a:endParaRPr lang="en-IN"/>
          </a:p>
        </p:txBody>
      </p:sp>
      <p:sp>
        <p:nvSpPr>
          <p:cNvPr id="6" name="Footer Placeholder 5"/>
          <p:cNvSpPr>
            <a:spLocks noGrp="1"/>
          </p:cNvSpPr>
          <p:nvPr>
            <p:ph type="ftr" sz="quarter" idx="11"/>
          </p:nvPr>
        </p:nvSpPr>
        <p:spPr/>
        <p:txBody>
          <a:bodyPr/>
          <a:lstStyle/>
          <a:p>
            <a:r>
              <a:rPr lang="en-US"/>
              <a:t>MTECH in software Engineering SEM II Assignment by Vijaya.C.V. 2023TM93684</a:t>
            </a:r>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187712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8049E2-1606-4F4A-BF85-4BA26ECFD5FC}" type="datetime1">
              <a:rPr lang="en-IN" smtClean="0"/>
              <a:t>17-11-2024</a:t>
            </a:fld>
            <a:endParaRPr lang="en-IN"/>
          </a:p>
        </p:txBody>
      </p:sp>
      <p:sp>
        <p:nvSpPr>
          <p:cNvPr id="6" name="Footer Placeholder 5"/>
          <p:cNvSpPr>
            <a:spLocks noGrp="1"/>
          </p:cNvSpPr>
          <p:nvPr>
            <p:ph type="ftr" sz="quarter" idx="11"/>
          </p:nvPr>
        </p:nvSpPr>
        <p:spPr/>
        <p:txBody>
          <a:bodyPr/>
          <a:lstStyle/>
          <a:p>
            <a:r>
              <a:rPr lang="en-US"/>
              <a:t>MTECH in software Engineering SEM II Assignment by Vijaya.C.V. 2023TM93684</a:t>
            </a:r>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EA63722-3721-480D-9CE9-03B624A7D4E0}" type="slidenum">
              <a:rPr lang="en-IN" smtClean="0"/>
              <a:t>‹#›</a:t>
            </a:fld>
            <a:endParaRPr lang="en-IN"/>
          </a:p>
        </p:txBody>
      </p:sp>
    </p:spTree>
    <p:extLst>
      <p:ext uri="{BB962C8B-B14F-4D97-AF65-F5344CB8AC3E}">
        <p14:creationId xmlns:p14="http://schemas.microsoft.com/office/powerpoint/2010/main" val="1689324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3DE47CE-CB2B-4A6F-AE51-98B2ED6F8803}" type="datetime1">
              <a:rPr lang="en-IN" smtClean="0"/>
              <a:t>17-11-2024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MTECH in software Engineering SEM II Assignment by Vijaya.C.V. 2023TM93684</a:t>
            </a:r>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EA63722-3721-480D-9CE9-03B624A7D4E0}" type="slidenum">
              <a:rPr lang="en-IN" smtClean="0"/>
              <a:t>‹#›</a:t>
            </a:fld>
            <a:endParaRPr lang="en-IN"/>
          </a:p>
        </p:txBody>
      </p:sp>
    </p:spTree>
    <p:extLst>
      <p:ext uri="{BB962C8B-B14F-4D97-AF65-F5344CB8AC3E}">
        <p14:creationId xmlns:p14="http://schemas.microsoft.com/office/powerpoint/2010/main" val="2917745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79456C-AE98-771E-144B-8000179EB59E}"/>
              </a:ext>
            </a:extLst>
          </p:cNvPr>
          <p:cNvSpPr>
            <a:spLocks noGrp="1"/>
          </p:cNvSpPr>
          <p:nvPr>
            <p:ph type="ctrTitle"/>
          </p:nvPr>
        </p:nvSpPr>
        <p:spPr>
          <a:xfrm>
            <a:off x="2054641" y="404446"/>
            <a:ext cx="8915399" cy="2262781"/>
          </a:xfrm>
        </p:spPr>
        <p:txBody>
          <a:bodyPr/>
          <a:lstStyle/>
          <a:p>
            <a:pPr>
              <a:lnSpc>
                <a:spcPct val="107000"/>
              </a:lnSpc>
              <a:spcAft>
                <a:spcPts val="800"/>
              </a:spcAft>
            </a:pPr>
            <a:r>
              <a:rPr lang="en-IN" sz="24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Subject  : Full Stack Application Development SEZG503</a:t>
            </a:r>
            <a:r>
              <a:rPr lang="en-IN" sz="24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
            </a:r>
            <a:br>
              <a:rPr lang="en-IN" sz="24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br>
            <a:r>
              <a:rPr lang="en-IN" sz="24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Professor : Mrs. Akshaya Ganesh</a:t>
            </a:r>
            <a:r>
              <a:rPr lang="en-IN" sz="24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
            </a:r>
            <a:br>
              <a:rPr lang="en-IN" sz="24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br>
            <a:r>
              <a:rPr lang="en-IN" sz="24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Assignment on BOOK EXCHANGE PLATFORM</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Subtitle 2">
            <a:extLst>
              <a:ext uri="{FF2B5EF4-FFF2-40B4-BE49-F238E27FC236}">
                <a16:creationId xmlns="" xmlns:a16="http://schemas.microsoft.com/office/drawing/2014/main" id="{C1D254B8-A223-AA7D-3F43-2FE81F0B129E}"/>
              </a:ext>
            </a:extLst>
          </p:cNvPr>
          <p:cNvSpPr>
            <a:spLocks noGrp="1"/>
          </p:cNvSpPr>
          <p:nvPr>
            <p:ph type="subTitle" idx="1"/>
          </p:nvPr>
        </p:nvSpPr>
        <p:spPr>
          <a:xfrm>
            <a:off x="2054641" y="1871003"/>
            <a:ext cx="8915399" cy="5655212"/>
          </a:xfrm>
        </p:spPr>
        <p:txBody>
          <a:bodyPr/>
          <a:lstStyle/>
          <a:p>
            <a:endParaRPr lang="en-US" dirty="0"/>
          </a:p>
          <a:p>
            <a:endParaRPr lang="en-IN" dirty="0"/>
          </a:p>
          <a:p>
            <a:r>
              <a:rPr lang="en-IN" sz="3600" dirty="0">
                <a:solidFill>
                  <a:schemeClr val="accent1"/>
                </a:solidFill>
                <a:latin typeface="Arial Narrow" panose="020B0606020202030204" pitchFamily="34" charset="0"/>
              </a:rPr>
              <a:t>Name : </a:t>
            </a:r>
            <a:r>
              <a:rPr lang="en-IN" sz="3600" dirty="0" err="1">
                <a:solidFill>
                  <a:schemeClr val="accent1"/>
                </a:solidFill>
                <a:latin typeface="Arial Narrow" panose="020B0606020202030204" pitchFamily="34" charset="0"/>
              </a:rPr>
              <a:t>Vijaya.C.V</a:t>
            </a:r>
            <a:r>
              <a:rPr lang="en-IN" sz="3600" dirty="0">
                <a:solidFill>
                  <a:schemeClr val="accent1"/>
                </a:solidFill>
                <a:latin typeface="Arial Narrow" panose="020B0606020202030204" pitchFamily="34" charset="0"/>
              </a:rPr>
              <a:t>.</a:t>
            </a:r>
          </a:p>
          <a:p>
            <a:r>
              <a:rPr lang="en-IN" sz="3600" dirty="0">
                <a:solidFill>
                  <a:schemeClr val="accent1"/>
                </a:solidFill>
                <a:latin typeface="Arial Narrow" panose="020B0606020202030204" pitchFamily="34" charset="0"/>
              </a:rPr>
              <a:t>BITS ID : 2023TM93684</a:t>
            </a:r>
          </a:p>
          <a:p>
            <a:r>
              <a:rPr lang="en-IN" sz="3600" dirty="0">
                <a:solidFill>
                  <a:schemeClr val="accent1"/>
                </a:solidFill>
                <a:latin typeface="Arial Narrow" panose="020B0606020202030204" pitchFamily="34" charset="0"/>
              </a:rPr>
              <a:t>COURSE : MTECH in Software Engineering</a:t>
            </a:r>
          </a:p>
          <a:p>
            <a:r>
              <a:rPr lang="en-IN" sz="3600" dirty="0">
                <a:solidFill>
                  <a:schemeClr val="accent1"/>
                </a:solidFill>
                <a:latin typeface="Arial Narrow" panose="020B0606020202030204" pitchFamily="34" charset="0"/>
              </a:rPr>
              <a:t>Sub : </a:t>
            </a:r>
            <a:r>
              <a:rPr lang="en-IN" sz="3600" kern="100" dirty="0">
                <a:solidFill>
                  <a:schemeClr val="accent1"/>
                </a:solidFill>
                <a:effectLst/>
                <a:latin typeface="Arial Narrow" panose="020B0606020202030204" pitchFamily="34" charset="0"/>
                <a:ea typeface="Aptos" panose="020B0004020202020204" pitchFamily="34" charset="0"/>
                <a:cs typeface="Times New Roman" panose="02020603050405020304" pitchFamily="18" charset="0"/>
              </a:rPr>
              <a:t>Full Stack Application Development SEZG503</a:t>
            </a:r>
            <a:br>
              <a:rPr lang="en-IN" sz="3600" kern="100" dirty="0">
                <a:solidFill>
                  <a:schemeClr val="accent1"/>
                </a:solidFill>
                <a:effectLst/>
                <a:latin typeface="Arial Narrow" panose="020B0606020202030204" pitchFamily="34" charset="0"/>
                <a:ea typeface="Aptos" panose="020B0004020202020204" pitchFamily="34" charset="0"/>
                <a:cs typeface="Times New Roman" panose="02020603050405020304" pitchFamily="18" charset="0"/>
              </a:rPr>
            </a:br>
            <a:endParaRPr lang="en-IN" sz="3600" kern="100" dirty="0">
              <a:solidFill>
                <a:schemeClr val="accent1"/>
              </a:solidFill>
              <a:effectLst/>
              <a:latin typeface="Arial Narrow" panose="020B0606020202030204" pitchFamily="34" charset="0"/>
              <a:ea typeface="Aptos" panose="020B0004020202020204" pitchFamily="34" charset="0"/>
              <a:cs typeface="Times New Roman" panose="02020603050405020304" pitchFamily="18" charset="0"/>
            </a:endParaRPr>
          </a:p>
          <a:p>
            <a:endParaRPr lang="en-IN" dirty="0"/>
          </a:p>
        </p:txBody>
      </p:sp>
      <p:pic>
        <p:nvPicPr>
          <p:cNvPr id="5" name="Picture 4">
            <a:extLst>
              <a:ext uri="{FF2B5EF4-FFF2-40B4-BE49-F238E27FC236}">
                <a16:creationId xmlns="" xmlns:a16="http://schemas.microsoft.com/office/drawing/2014/main" id="{D3B9BDCA-8481-9817-751F-00B464EEC6CD}"/>
              </a:ext>
            </a:extLst>
          </p:cNvPr>
          <p:cNvPicPr>
            <a:picLocks noChangeAspect="1"/>
          </p:cNvPicPr>
          <p:nvPr/>
        </p:nvPicPr>
        <p:blipFill>
          <a:blip r:embed="rId2"/>
          <a:stretch>
            <a:fillRect/>
          </a:stretch>
        </p:blipFill>
        <p:spPr>
          <a:xfrm>
            <a:off x="9337281" y="1938145"/>
            <a:ext cx="1600156" cy="1458163"/>
          </a:xfrm>
          <a:prstGeom prst="rect">
            <a:avLst/>
          </a:prstGeom>
        </p:spPr>
      </p:pic>
      <p:sp>
        <p:nvSpPr>
          <p:cNvPr id="6" name="Footer Placeholder 5">
            <a:extLst>
              <a:ext uri="{FF2B5EF4-FFF2-40B4-BE49-F238E27FC236}">
                <a16:creationId xmlns="" xmlns:a16="http://schemas.microsoft.com/office/drawing/2014/main" id="{227DB4AA-5141-C93D-53A6-2BB29229354C}"/>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798103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56AA4C-9EE4-0578-B1A6-13F589238B71}"/>
              </a:ext>
            </a:extLst>
          </p:cNvPr>
          <p:cNvSpPr>
            <a:spLocks noGrp="1"/>
          </p:cNvSpPr>
          <p:nvPr>
            <p:ph type="title"/>
          </p:nvPr>
        </p:nvSpPr>
        <p:spPr>
          <a:xfrm>
            <a:off x="1711789" y="274320"/>
            <a:ext cx="9352255" cy="1280890"/>
          </a:xfrm>
        </p:spPr>
        <p:txBody>
          <a:bodyPr/>
          <a:lstStyle/>
          <a:p>
            <a:pPr algn="ctr"/>
            <a:r>
              <a:rPr lang="en-IN"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User Story 2: Book Listing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pic>
        <p:nvPicPr>
          <p:cNvPr id="8" name="Picture 7">
            <a:extLst>
              <a:ext uri="{FF2B5EF4-FFF2-40B4-BE49-F238E27FC236}">
                <a16:creationId xmlns="" xmlns:a16="http://schemas.microsoft.com/office/drawing/2014/main" id="{73F00633-2157-FCA3-3604-FF4DA0F9E1B5}"/>
              </a:ext>
            </a:extLst>
          </p:cNvPr>
          <p:cNvPicPr/>
          <p:nvPr/>
        </p:nvPicPr>
        <p:blipFill>
          <a:blip r:embed="rId2"/>
          <a:srcRect l="5625" r="2301"/>
          <a:stretch/>
        </p:blipFill>
        <p:spPr>
          <a:xfrm>
            <a:off x="5627076" y="1555210"/>
            <a:ext cx="6217920" cy="3777623"/>
          </a:xfrm>
          <a:prstGeom prst="rect">
            <a:avLst/>
          </a:prstGeom>
        </p:spPr>
      </p:pic>
      <p:pic>
        <p:nvPicPr>
          <p:cNvPr id="11" name="Picture 10">
            <a:extLst>
              <a:ext uri="{FF2B5EF4-FFF2-40B4-BE49-F238E27FC236}">
                <a16:creationId xmlns="" xmlns:a16="http://schemas.microsoft.com/office/drawing/2014/main" id="{BE268916-7D6A-5211-AC0A-4B9664F29B25}"/>
              </a:ext>
            </a:extLst>
          </p:cNvPr>
          <p:cNvPicPr/>
          <p:nvPr/>
        </p:nvPicPr>
        <p:blipFill>
          <a:blip r:embed="rId3"/>
          <a:srcRect r="7927"/>
          <a:stretch/>
        </p:blipFill>
        <p:spPr>
          <a:xfrm>
            <a:off x="347004" y="1553303"/>
            <a:ext cx="5280072" cy="3766820"/>
          </a:xfrm>
          <a:prstGeom prst="rect">
            <a:avLst/>
          </a:prstGeom>
        </p:spPr>
      </p:pic>
      <p:sp>
        <p:nvSpPr>
          <p:cNvPr id="12" name="Footer Placeholder 11">
            <a:extLst>
              <a:ext uri="{FF2B5EF4-FFF2-40B4-BE49-F238E27FC236}">
                <a16:creationId xmlns="" xmlns:a16="http://schemas.microsoft.com/office/drawing/2014/main" id="{93389C86-4D1E-E64B-4703-3235C0C2A44A}"/>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1482473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131CD3-61F6-F9C7-91D3-0914BD7E7A41}"/>
              </a:ext>
            </a:extLst>
          </p:cNvPr>
          <p:cNvSpPr>
            <a:spLocks noGrp="1"/>
          </p:cNvSpPr>
          <p:nvPr>
            <p:ph type="title"/>
          </p:nvPr>
        </p:nvSpPr>
        <p:spPr>
          <a:xfrm>
            <a:off x="1776999" y="525636"/>
            <a:ext cx="8911687" cy="824862"/>
          </a:xfrm>
        </p:spPr>
        <p:txBody>
          <a:bodyPr>
            <a:normAutofit/>
          </a:bodyPr>
          <a:lstStyle/>
          <a:p>
            <a:pPr algn="ctr"/>
            <a:r>
              <a:rPr lang="en-IN" sz="32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 User Story 3: Book Search   based on Title</a:t>
            </a:r>
            <a:endParaRPr lang="en-IN" sz="5400" dirty="0">
              <a:solidFill>
                <a:schemeClr val="accent1"/>
              </a:solidFill>
            </a:endParaRPr>
          </a:p>
        </p:txBody>
      </p:sp>
      <p:pic>
        <p:nvPicPr>
          <p:cNvPr id="4" name="Content Placeholder 3">
            <a:extLst>
              <a:ext uri="{FF2B5EF4-FFF2-40B4-BE49-F238E27FC236}">
                <a16:creationId xmlns="" xmlns:a16="http://schemas.microsoft.com/office/drawing/2014/main" id="{F374CF11-A2A3-00E2-1217-02F19D1AD88F}"/>
              </a:ext>
            </a:extLst>
          </p:cNvPr>
          <p:cNvPicPr>
            <a:picLocks noGrp="1"/>
          </p:cNvPicPr>
          <p:nvPr>
            <p:ph idx="1"/>
          </p:nvPr>
        </p:nvPicPr>
        <p:blipFill>
          <a:blip r:embed="rId2"/>
          <a:srcRect r="6049"/>
          <a:stretch/>
        </p:blipFill>
        <p:spPr>
          <a:xfrm>
            <a:off x="1640156" y="1448972"/>
            <a:ext cx="8911687" cy="5389965"/>
          </a:xfrm>
          <a:prstGeom prst="rect">
            <a:avLst/>
          </a:prstGeom>
        </p:spPr>
      </p:pic>
      <p:sp>
        <p:nvSpPr>
          <p:cNvPr id="5" name="Footer Placeholder 4">
            <a:extLst>
              <a:ext uri="{FF2B5EF4-FFF2-40B4-BE49-F238E27FC236}">
                <a16:creationId xmlns="" xmlns:a16="http://schemas.microsoft.com/office/drawing/2014/main" id="{C593C99E-ECF6-AA29-73E3-6189C3AEBB74}"/>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34074546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403E55-2384-797A-A52C-0698748BB5D5}"/>
              </a:ext>
            </a:extLst>
          </p:cNvPr>
          <p:cNvSpPr>
            <a:spLocks noGrp="1"/>
          </p:cNvSpPr>
          <p:nvPr>
            <p:ph type="title"/>
          </p:nvPr>
        </p:nvSpPr>
        <p:spPr>
          <a:xfrm>
            <a:off x="1842869" y="314621"/>
            <a:ext cx="9380390" cy="768592"/>
          </a:xfrm>
        </p:spPr>
        <p:txBody>
          <a:bodyPr/>
          <a:lstStyle/>
          <a:p>
            <a:r>
              <a:rPr lang="en-IN" sz="36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User Story 3: Book Search   based on Author</a:t>
            </a:r>
            <a:endParaRPr lang="en-IN" dirty="0"/>
          </a:p>
        </p:txBody>
      </p:sp>
      <p:pic>
        <p:nvPicPr>
          <p:cNvPr id="6" name="Content Placeholder 5">
            <a:extLst>
              <a:ext uri="{FF2B5EF4-FFF2-40B4-BE49-F238E27FC236}">
                <a16:creationId xmlns="" xmlns:a16="http://schemas.microsoft.com/office/drawing/2014/main" id="{C4BD9357-C532-555B-82BD-1106A44A2DEA}"/>
              </a:ext>
            </a:extLst>
          </p:cNvPr>
          <p:cNvPicPr>
            <a:picLocks noGrp="1"/>
          </p:cNvPicPr>
          <p:nvPr>
            <p:ph idx="1"/>
          </p:nvPr>
        </p:nvPicPr>
        <p:blipFill>
          <a:blip r:embed="rId2"/>
          <a:srcRect r="2988"/>
          <a:stretch/>
        </p:blipFill>
        <p:spPr>
          <a:xfrm>
            <a:off x="2053883" y="1083213"/>
            <a:ext cx="8679766" cy="5460166"/>
          </a:xfrm>
          <a:prstGeom prst="rect">
            <a:avLst/>
          </a:prstGeom>
        </p:spPr>
      </p:pic>
      <p:sp>
        <p:nvSpPr>
          <p:cNvPr id="7" name="Footer Placeholder 6">
            <a:extLst>
              <a:ext uri="{FF2B5EF4-FFF2-40B4-BE49-F238E27FC236}">
                <a16:creationId xmlns="" xmlns:a16="http://schemas.microsoft.com/office/drawing/2014/main" id="{7E31E810-F9AE-9BF1-6C44-58F89BCEE10B}"/>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2185875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F2AD28-FFDE-85B8-56B1-A749E2240FBF}"/>
              </a:ext>
            </a:extLst>
          </p:cNvPr>
          <p:cNvSpPr>
            <a:spLocks noGrp="1"/>
          </p:cNvSpPr>
          <p:nvPr>
            <p:ph type="title"/>
          </p:nvPr>
        </p:nvSpPr>
        <p:spPr>
          <a:xfrm>
            <a:off x="1364568" y="525636"/>
            <a:ext cx="9675812" cy="1280890"/>
          </a:xfrm>
        </p:spPr>
        <p:txBody>
          <a:bodyPr/>
          <a:lstStyle/>
          <a:p>
            <a:r>
              <a:rPr lang="en-IN" sz="36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User Story 3: Book Search   based on genre</a:t>
            </a:r>
            <a:endParaRPr lang="en-IN" dirty="0"/>
          </a:p>
        </p:txBody>
      </p:sp>
      <p:pic>
        <p:nvPicPr>
          <p:cNvPr id="5" name="Content Placeholder 4">
            <a:extLst>
              <a:ext uri="{FF2B5EF4-FFF2-40B4-BE49-F238E27FC236}">
                <a16:creationId xmlns="" xmlns:a16="http://schemas.microsoft.com/office/drawing/2014/main" id="{4F267C7D-8510-55D3-F2EB-5D1B3058327F}"/>
              </a:ext>
            </a:extLst>
          </p:cNvPr>
          <p:cNvPicPr>
            <a:picLocks noGrp="1"/>
          </p:cNvPicPr>
          <p:nvPr>
            <p:ph idx="1"/>
          </p:nvPr>
        </p:nvPicPr>
        <p:blipFill>
          <a:blip r:embed="rId2"/>
          <a:stretch>
            <a:fillRect/>
          </a:stretch>
        </p:blipFill>
        <p:spPr>
          <a:xfrm>
            <a:off x="1041009" y="1589649"/>
            <a:ext cx="9509759" cy="4979963"/>
          </a:xfrm>
          <a:prstGeom prst="rect">
            <a:avLst/>
          </a:prstGeom>
        </p:spPr>
      </p:pic>
      <p:sp>
        <p:nvSpPr>
          <p:cNvPr id="6" name="Footer Placeholder 5">
            <a:extLst>
              <a:ext uri="{FF2B5EF4-FFF2-40B4-BE49-F238E27FC236}">
                <a16:creationId xmlns="" xmlns:a16="http://schemas.microsoft.com/office/drawing/2014/main" id="{E193271F-2302-E243-8409-DA7D88B24B9B}"/>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1451819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6C7D2C-7132-3B19-9D84-3AA10125209B}"/>
              </a:ext>
            </a:extLst>
          </p:cNvPr>
          <p:cNvSpPr>
            <a:spLocks noGrp="1"/>
          </p:cNvSpPr>
          <p:nvPr>
            <p:ph type="title"/>
          </p:nvPr>
        </p:nvSpPr>
        <p:spPr>
          <a:xfrm>
            <a:off x="2592925" y="624110"/>
            <a:ext cx="8911687" cy="810795"/>
          </a:xfrm>
        </p:spPr>
        <p:txBody>
          <a:bodyPr/>
          <a:lstStyle/>
          <a:p>
            <a:r>
              <a:rPr lang="en-US" dirty="0">
                <a:solidFill>
                  <a:schemeClr val="accent1"/>
                </a:solidFill>
              </a:rPr>
              <a:t>Conclusion </a:t>
            </a:r>
            <a:endParaRPr lang="en-IN" dirty="0">
              <a:solidFill>
                <a:schemeClr val="accent1"/>
              </a:solidFill>
            </a:endParaRPr>
          </a:p>
        </p:txBody>
      </p:sp>
      <p:sp>
        <p:nvSpPr>
          <p:cNvPr id="3" name="Content Placeholder 2">
            <a:extLst>
              <a:ext uri="{FF2B5EF4-FFF2-40B4-BE49-F238E27FC236}">
                <a16:creationId xmlns="" xmlns:a16="http://schemas.microsoft.com/office/drawing/2014/main" id="{AEE72ADC-B332-CECD-C2D8-6A1413E607CE}"/>
              </a:ext>
            </a:extLst>
          </p:cNvPr>
          <p:cNvSpPr>
            <a:spLocks noGrp="1"/>
          </p:cNvSpPr>
          <p:nvPr>
            <p:ph idx="1"/>
          </p:nvPr>
        </p:nvSpPr>
        <p:spPr>
          <a:xfrm>
            <a:off x="2589212" y="1561514"/>
            <a:ext cx="8915400" cy="4937760"/>
          </a:xfrm>
        </p:spPr>
        <p:txBody>
          <a:bodyPr>
            <a:normAutofit/>
          </a:bodyPr>
          <a:lstStyle/>
          <a:p>
            <a:r>
              <a:rPr lang="en-US" sz="3200" dirty="0">
                <a:solidFill>
                  <a:schemeClr val="accent1"/>
                </a:solidFill>
              </a:rPr>
              <a:t>The Full stack application is developed successfully using the above technologies.</a:t>
            </a:r>
          </a:p>
          <a:p>
            <a:r>
              <a:rPr lang="en-US" sz="3200" dirty="0">
                <a:solidFill>
                  <a:schemeClr val="accent1"/>
                </a:solidFill>
              </a:rPr>
              <a:t>I learnt a lot during the development of this assignment.</a:t>
            </a:r>
          </a:p>
          <a:p>
            <a:r>
              <a:rPr lang="en-US" sz="3200" dirty="0">
                <a:solidFill>
                  <a:schemeClr val="accent1"/>
                </a:solidFill>
              </a:rPr>
              <a:t>Thanks to our Professor Mrs. Akshaya Ganesan for creating this opportunity to fulfil the assignment by giving a challenging one.</a:t>
            </a:r>
          </a:p>
          <a:p>
            <a:pPr marL="0" indent="0">
              <a:buNone/>
            </a:pPr>
            <a:endParaRPr lang="en-US" sz="3200" dirty="0">
              <a:solidFill>
                <a:schemeClr val="accent1"/>
              </a:solidFill>
            </a:endParaRPr>
          </a:p>
          <a:p>
            <a:endParaRPr lang="en-IN" sz="2000" dirty="0"/>
          </a:p>
        </p:txBody>
      </p:sp>
      <p:sp>
        <p:nvSpPr>
          <p:cNvPr id="4" name="Footer Placeholder 3">
            <a:extLst>
              <a:ext uri="{FF2B5EF4-FFF2-40B4-BE49-F238E27FC236}">
                <a16:creationId xmlns="" xmlns:a16="http://schemas.microsoft.com/office/drawing/2014/main" id="{E77595F6-EF2B-4023-4184-2467EC4EA53D}"/>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2777808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US" smtClean="0"/>
              <a:t>MTECH in software Engineering SEM II Assignment by Vijaya.C.V. 2023TM93684</a:t>
            </a:r>
            <a:endParaRPr lang="en-IN"/>
          </a:p>
        </p:txBody>
      </p:sp>
      <p:pic>
        <p:nvPicPr>
          <p:cNvPr id="5" name="Picture 4"/>
          <p:cNvPicPr/>
          <p:nvPr/>
        </p:nvPicPr>
        <p:blipFill>
          <a:blip r:embed="rId2"/>
          <a:stretch>
            <a:fillRect/>
          </a:stretch>
        </p:blipFill>
        <p:spPr>
          <a:xfrm>
            <a:off x="2078182" y="277091"/>
            <a:ext cx="9476509" cy="5985164"/>
          </a:xfrm>
          <a:prstGeom prst="rect">
            <a:avLst/>
          </a:prstGeom>
        </p:spPr>
      </p:pic>
    </p:spTree>
    <p:extLst>
      <p:ext uri="{BB962C8B-B14F-4D97-AF65-F5344CB8AC3E}">
        <p14:creationId xmlns:p14="http://schemas.microsoft.com/office/powerpoint/2010/main" val="741899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Footer Placeholder 3"/>
          <p:cNvSpPr>
            <a:spLocks noGrp="1"/>
          </p:cNvSpPr>
          <p:nvPr>
            <p:ph type="ftr" sz="quarter" idx="11"/>
          </p:nvPr>
        </p:nvSpPr>
        <p:spPr/>
        <p:txBody>
          <a:bodyPr/>
          <a:lstStyle/>
          <a:p>
            <a:r>
              <a:rPr lang="en-US" smtClean="0"/>
              <a:t>MTECH in software Engineering SEM II Assignment by Vijaya.C.V. 2023TM93684</a:t>
            </a:r>
            <a:endParaRPr lang="en-IN"/>
          </a:p>
        </p:txBody>
      </p:sp>
      <p:sp>
        <p:nvSpPr>
          <p:cNvPr id="6" name="Content Placeholder 5"/>
          <p:cNvSpPr>
            <a:spLocks noGrp="1"/>
          </p:cNvSpPr>
          <p:nvPr>
            <p:ph idx="1"/>
          </p:nvPr>
        </p:nvSpPr>
        <p:spPr/>
        <p:txBody>
          <a:bodyPr/>
          <a:lstStyle/>
          <a:p>
            <a:endParaRPr lang="en-IN"/>
          </a:p>
        </p:txBody>
      </p:sp>
      <p:pic>
        <p:nvPicPr>
          <p:cNvPr id="7" name="Picture 6"/>
          <p:cNvPicPr/>
          <p:nvPr/>
        </p:nvPicPr>
        <p:blipFill>
          <a:blip r:embed="rId2"/>
          <a:stretch>
            <a:fillRect/>
          </a:stretch>
        </p:blipFill>
        <p:spPr>
          <a:xfrm rot="5400000">
            <a:off x="3726873" y="-1288472"/>
            <a:ext cx="5666506" cy="9185565"/>
          </a:xfrm>
          <a:prstGeom prst="rect">
            <a:avLst/>
          </a:prstGeom>
        </p:spPr>
      </p:pic>
    </p:spTree>
    <p:extLst>
      <p:ext uri="{BB962C8B-B14F-4D97-AF65-F5344CB8AC3E}">
        <p14:creationId xmlns:p14="http://schemas.microsoft.com/office/powerpoint/2010/main" val="2565055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smtClean="0"/>
              <a:t>MTECH in software Engineering SEM II Assignment by Vijaya.C.V. 2023TM93684</a:t>
            </a:r>
            <a:endParaRPr lang="en-IN"/>
          </a:p>
        </p:txBody>
      </p:sp>
      <p:pic>
        <p:nvPicPr>
          <p:cNvPr id="5" name="Picture 4"/>
          <p:cNvPicPr/>
          <p:nvPr/>
        </p:nvPicPr>
        <p:blipFill>
          <a:blip r:embed="rId2"/>
          <a:stretch>
            <a:fillRect/>
          </a:stretch>
        </p:blipFill>
        <p:spPr>
          <a:xfrm>
            <a:off x="2119745" y="512617"/>
            <a:ext cx="9005455" cy="5971309"/>
          </a:xfrm>
          <a:prstGeom prst="rect">
            <a:avLst/>
          </a:prstGeom>
        </p:spPr>
      </p:pic>
    </p:spTree>
    <p:extLst>
      <p:ext uri="{BB962C8B-B14F-4D97-AF65-F5344CB8AC3E}">
        <p14:creationId xmlns:p14="http://schemas.microsoft.com/office/powerpoint/2010/main" val="3338528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66314AAC-1CBE-8B69-15E5-1D182F9A1A63}"/>
              </a:ext>
            </a:extLst>
          </p:cNvPr>
          <p:cNvPicPr>
            <a:picLocks noGrp="1"/>
          </p:cNvPicPr>
          <p:nvPr>
            <p:ph idx="1"/>
          </p:nvPr>
        </p:nvPicPr>
        <p:blipFill rotWithShape="1">
          <a:blip r:embed="rId2"/>
          <a:srcRect l="20509" r="23467"/>
          <a:stretch/>
        </p:blipFill>
        <p:spPr bwMode="auto">
          <a:xfrm>
            <a:off x="2968870" y="942535"/>
            <a:ext cx="7202658" cy="5915465"/>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 xmlns:a16="http://schemas.microsoft.com/office/drawing/2014/main" id="{E7F50437-0BD9-7968-D5FC-62F4DB5AF79C}"/>
              </a:ext>
            </a:extLst>
          </p:cNvPr>
          <p:cNvSpPr>
            <a:spLocks noGrp="1"/>
          </p:cNvSpPr>
          <p:nvPr>
            <p:ph type="title"/>
          </p:nvPr>
        </p:nvSpPr>
        <p:spPr>
          <a:xfrm>
            <a:off x="2114087" y="181928"/>
            <a:ext cx="8912225" cy="760607"/>
          </a:xfrm>
        </p:spPr>
        <p:txBody>
          <a:bodyPr/>
          <a:lstStyle/>
          <a:p>
            <a:pPr algn="ctr"/>
            <a:r>
              <a:rPr lang="en-US" dirty="0">
                <a:solidFill>
                  <a:schemeClr val="accent1"/>
                </a:solidFill>
              </a:rPr>
              <a:t>Opening screen of PUSTHAKA</a:t>
            </a:r>
            <a:endParaRPr lang="en-IN" dirty="0">
              <a:solidFill>
                <a:schemeClr val="accent1"/>
              </a:solidFill>
            </a:endParaRPr>
          </a:p>
        </p:txBody>
      </p:sp>
      <p:sp>
        <p:nvSpPr>
          <p:cNvPr id="6" name="Footer Placeholder 5">
            <a:extLst>
              <a:ext uri="{FF2B5EF4-FFF2-40B4-BE49-F238E27FC236}">
                <a16:creationId xmlns="" xmlns:a16="http://schemas.microsoft.com/office/drawing/2014/main" id="{501A7174-F916-9378-FE8C-5BB62FA37CE7}"/>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1974267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18ADCC-5F39-05E3-D341-1FEA6812595B}"/>
              </a:ext>
            </a:extLst>
          </p:cNvPr>
          <p:cNvSpPr>
            <a:spLocks noGrp="1"/>
          </p:cNvSpPr>
          <p:nvPr>
            <p:ph type="title"/>
          </p:nvPr>
        </p:nvSpPr>
        <p:spPr/>
        <p:txBody>
          <a:bodyPr/>
          <a:lstStyle/>
          <a:p>
            <a:r>
              <a:rPr lang="en-US" dirty="0"/>
              <a:t>Technologies used for Full Stack Application Development</a:t>
            </a:r>
            <a:endParaRPr lang="en-IN" dirty="0"/>
          </a:p>
        </p:txBody>
      </p:sp>
      <p:sp>
        <p:nvSpPr>
          <p:cNvPr id="3" name="Content Placeholder 2">
            <a:extLst>
              <a:ext uri="{FF2B5EF4-FFF2-40B4-BE49-F238E27FC236}">
                <a16:creationId xmlns="" xmlns:a16="http://schemas.microsoft.com/office/drawing/2014/main" id="{F53C0012-FE99-BAD9-FFDF-9EAAE883224C}"/>
              </a:ext>
            </a:extLst>
          </p:cNvPr>
          <p:cNvSpPr>
            <a:spLocks noGrp="1"/>
          </p:cNvSpPr>
          <p:nvPr>
            <p:ph idx="1"/>
          </p:nvPr>
        </p:nvSpPr>
        <p:spPr>
          <a:xfrm>
            <a:off x="2589212" y="1905000"/>
            <a:ext cx="8915400" cy="4678680"/>
          </a:xfrm>
        </p:spPr>
        <p:txBody>
          <a:bodyPr>
            <a:normAutofit fontScale="77500" lnSpcReduction="20000"/>
          </a:bodyPr>
          <a:lstStyle/>
          <a:p>
            <a:r>
              <a:rPr lang="en-US" sz="3600" b="1" dirty="0">
                <a:latin typeface="Abadi Extra Light" panose="020F0502020204030204" pitchFamily="34" charset="0"/>
              </a:rPr>
              <a:t>Part I FRONT END</a:t>
            </a:r>
          </a:p>
          <a:p>
            <a:pPr marL="0" indent="0">
              <a:buNone/>
            </a:pPr>
            <a:r>
              <a:rPr lang="en-US" sz="3600" b="1" dirty="0">
                <a:latin typeface="Abadi Extra Light" panose="020F0502020204030204" pitchFamily="34" charset="0"/>
              </a:rPr>
              <a:t>	HTML</a:t>
            </a:r>
          </a:p>
          <a:p>
            <a:pPr marL="0" indent="0">
              <a:buNone/>
            </a:pPr>
            <a:r>
              <a:rPr lang="en-US" sz="3600" b="1" dirty="0">
                <a:latin typeface="Abadi Extra Light" panose="020F0502020204030204" pitchFamily="34" charset="0"/>
              </a:rPr>
              <a:t>	CSS - 3</a:t>
            </a:r>
          </a:p>
          <a:p>
            <a:pPr marL="0" indent="0">
              <a:buNone/>
            </a:pPr>
            <a:r>
              <a:rPr lang="en-US" sz="3600" b="1" dirty="0">
                <a:latin typeface="Abadi Extra Light" panose="020F0502020204030204" pitchFamily="34" charset="0"/>
              </a:rPr>
              <a:t>	JAVASCRIPT  -  15</a:t>
            </a:r>
          </a:p>
          <a:p>
            <a:pPr marL="0" indent="0">
              <a:buNone/>
            </a:pPr>
            <a:r>
              <a:rPr lang="en-US" sz="3600" b="1" dirty="0">
                <a:latin typeface="Abadi Extra Light" panose="020F0502020204030204" pitchFamily="34" charset="0"/>
              </a:rPr>
              <a:t>	</a:t>
            </a:r>
            <a:r>
              <a:rPr lang="en-US" sz="3600" b="1">
                <a:latin typeface="Abadi Extra Light" panose="020F0502020204030204" pitchFamily="34" charset="0"/>
              </a:rPr>
              <a:t>REACT </a:t>
            </a:r>
            <a:r>
              <a:rPr lang="en-US" sz="3600" b="1" smtClean="0">
                <a:latin typeface="Abadi Extra Light" panose="020F0502020204030204" pitchFamily="34" charset="0"/>
              </a:rPr>
              <a:t>18.16.1</a:t>
            </a:r>
            <a:endParaRPr lang="en-US" sz="3600" b="1" dirty="0">
              <a:latin typeface="Abadi Extra Light" panose="020F0502020204030204" pitchFamily="34" charset="0"/>
            </a:endParaRPr>
          </a:p>
          <a:p>
            <a:r>
              <a:rPr lang="en-US" sz="3600" b="1" dirty="0">
                <a:latin typeface="Abadi Extra Light" panose="020F0502020204030204" pitchFamily="34" charset="0"/>
              </a:rPr>
              <a:t>Part II DATABASE</a:t>
            </a:r>
          </a:p>
          <a:p>
            <a:r>
              <a:rPr lang="en-US" sz="3600" b="1" dirty="0">
                <a:latin typeface="Abadi Extra Light" panose="020F0502020204030204" pitchFamily="34" charset="0"/>
              </a:rPr>
              <a:t> SQLite V3</a:t>
            </a:r>
          </a:p>
          <a:p>
            <a:r>
              <a:rPr lang="en-US" sz="3600" b="1" dirty="0">
                <a:latin typeface="Abadi Extra Light" panose="020F0502020204030204" pitchFamily="34" charset="0"/>
              </a:rPr>
              <a:t>Part III BACKEND</a:t>
            </a:r>
          </a:p>
          <a:p>
            <a:r>
              <a:rPr lang="en-US" sz="3600" b="1" dirty="0">
                <a:latin typeface="Abadi Extra Light" panose="020F0502020204030204" pitchFamily="34" charset="0"/>
              </a:rPr>
              <a:t>NODE JS – V12</a:t>
            </a:r>
          </a:p>
          <a:p>
            <a:r>
              <a:rPr lang="en-US" sz="3600" b="1" dirty="0">
                <a:latin typeface="Abadi Extra Light" panose="020F0502020204030204" pitchFamily="34" charset="0"/>
              </a:rPr>
              <a:t>KOA Framework</a:t>
            </a:r>
            <a:endParaRPr lang="en-IN" b="1" dirty="0">
              <a:latin typeface="Abadi Extra Light" panose="020F0502020204030204" pitchFamily="34" charset="0"/>
            </a:endParaRPr>
          </a:p>
        </p:txBody>
      </p:sp>
      <p:sp>
        <p:nvSpPr>
          <p:cNvPr id="4" name="Footer Placeholder 3">
            <a:extLst>
              <a:ext uri="{FF2B5EF4-FFF2-40B4-BE49-F238E27FC236}">
                <a16:creationId xmlns="" xmlns:a16="http://schemas.microsoft.com/office/drawing/2014/main" id="{8D60055A-D14E-DC30-C85B-C95AD0215388}"/>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2891484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E11158-3809-5EED-FCFC-729EA9F85087}"/>
              </a:ext>
            </a:extLst>
          </p:cNvPr>
          <p:cNvSpPr>
            <a:spLocks noGrp="1"/>
          </p:cNvSpPr>
          <p:nvPr>
            <p:ph type="title"/>
          </p:nvPr>
        </p:nvSpPr>
        <p:spPr>
          <a:xfrm>
            <a:off x="1364567" y="211015"/>
            <a:ext cx="10140046" cy="1693985"/>
          </a:xfrm>
        </p:spPr>
        <p:txBody>
          <a:bodyPr>
            <a:noAutofit/>
          </a:bodyPr>
          <a:lstStyle/>
          <a:p>
            <a:pPr algn="ctr">
              <a:lnSpc>
                <a:spcPct val="107000"/>
              </a:lnSpc>
              <a:spcAft>
                <a:spcPts val="800"/>
              </a:spcAft>
            </a:pPr>
            <a:r>
              <a:rPr lang="en-IN" sz="2400" b="1"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Front-end Development </a:t>
            </a:r>
            <a:r>
              <a:rPr lang="en-IN" sz="2000" b="1"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
            </a:r>
            <a:br>
              <a:rPr lang="en-IN" sz="2000" b="1"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br>
            <a:r>
              <a:rPr lang="en-IN" sz="2400" b="1" kern="100" dirty="0">
                <a:effectLst/>
                <a:latin typeface="Arial" panose="020B0604020202020204" pitchFamily="34" charset="0"/>
                <a:ea typeface="Aptos" panose="020B0004020202020204" pitchFamily="34" charset="0"/>
                <a:cs typeface="Times New Roman" panose="02020603050405020304" pitchFamily="18" charset="0"/>
              </a:rPr>
              <a:t>Front End Libraries and Frameworks</a:t>
            </a:r>
            <a:r>
              <a:rPr lang="en-IN" sz="2400" kern="100" dirty="0">
                <a:effectLst/>
                <a:latin typeface="Aptos" panose="020B0004020202020204" pitchFamily="34" charset="0"/>
                <a:ea typeface="Aptos" panose="020B0004020202020204" pitchFamily="34" charset="0"/>
                <a:cs typeface="Times New Roman" panose="02020603050405020304" pitchFamily="18" charset="0"/>
              </a:rPr>
              <a:t/>
            </a:r>
            <a:br>
              <a:rPr lang="en-IN" sz="2400" kern="100" dirty="0">
                <a:effectLst/>
                <a:latin typeface="Aptos" panose="020B0004020202020204" pitchFamily="34" charset="0"/>
                <a:ea typeface="Aptos" panose="020B0004020202020204" pitchFamily="34" charset="0"/>
                <a:cs typeface="Times New Roman" panose="02020603050405020304" pitchFamily="18" charset="0"/>
              </a:rPr>
            </a:br>
            <a:r>
              <a:rPr lang="en-IN" sz="20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It is the visible part of website or web </a:t>
            </a:r>
            <a:r>
              <a:rPr lang="en-IN" sz="12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application</a:t>
            </a:r>
            <a:r>
              <a:rPr lang="en-IN" sz="20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 which is responsible for user experience. The user directly interacts with the frontend portion of the web application or website.</a:t>
            </a:r>
            <a:r>
              <a:rPr lang="en-IN" sz="16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
            </a:r>
            <a:br>
              <a:rPr lang="en-IN" sz="16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br>
            <a:endParaRPr lang="en-IN" sz="3200" dirty="0">
              <a:solidFill>
                <a:schemeClr val="accent1"/>
              </a:solidFill>
            </a:endParaRPr>
          </a:p>
        </p:txBody>
      </p:sp>
      <p:sp>
        <p:nvSpPr>
          <p:cNvPr id="3" name="Content Placeholder 2">
            <a:extLst>
              <a:ext uri="{FF2B5EF4-FFF2-40B4-BE49-F238E27FC236}">
                <a16:creationId xmlns="" xmlns:a16="http://schemas.microsoft.com/office/drawing/2014/main" id="{E4FD4E6A-2DA5-BD24-C238-D7C633D0B0CC}"/>
              </a:ext>
            </a:extLst>
          </p:cNvPr>
          <p:cNvSpPr>
            <a:spLocks noGrp="1"/>
          </p:cNvSpPr>
          <p:nvPr>
            <p:ph idx="1"/>
          </p:nvPr>
        </p:nvSpPr>
        <p:spPr>
          <a:xfrm>
            <a:off x="1364567" y="1744394"/>
            <a:ext cx="10140046" cy="5113606"/>
          </a:xfrm>
        </p:spPr>
        <p:txBody>
          <a:bodyPr>
            <a:normAutofit fontScale="92500" lnSpcReduction="10000"/>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2400" kern="100" dirty="0">
                <a:effectLst/>
                <a:latin typeface="Arial" panose="020B0604020202020204" pitchFamily="34" charset="0"/>
                <a:ea typeface="Aptos" panose="020B0004020202020204" pitchFamily="34" charset="0"/>
                <a:cs typeface="Times New Roman" panose="02020603050405020304" pitchFamily="18" charset="0"/>
              </a:rPr>
              <a:t>HTML is the combination of Hypertext and Markup language. Hypertext defines the link between the web pages. The markup language is used to define the text documentation within tag which defines the structure of web pages.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2400" b="1" dirty="0">
                <a:effectLst/>
                <a:latin typeface="Arial" panose="020B0604020202020204" pitchFamily="34" charset="0"/>
                <a:ea typeface="Aptos" panose="020B0004020202020204" pitchFamily="34" charset="0"/>
              </a:rPr>
              <a:t>CSS:</a:t>
            </a:r>
            <a:r>
              <a:rPr lang="en-IN" sz="2400" dirty="0">
                <a:effectLst/>
                <a:latin typeface="Arial" panose="020B0604020202020204" pitchFamily="34" charset="0"/>
                <a:ea typeface="Aptos" panose="020B0004020202020204" pitchFamily="34" charset="0"/>
              </a:rPr>
              <a:t> Cascading Style Sheets, fondly referred to as CSS, is a simply designed language intended to simplify the process of making web pages presentable. CSS allows you to apply styles to web pages.</a:t>
            </a:r>
          </a:p>
          <a:p>
            <a:r>
              <a:rPr lang="en-IN" sz="2400" b="1" kern="100" dirty="0">
                <a:effectLst/>
                <a:latin typeface="Arial" panose="020B0604020202020204" pitchFamily="34" charset="0"/>
                <a:ea typeface="Aptos" panose="020B0004020202020204" pitchFamily="34" charset="0"/>
                <a:cs typeface="Times New Roman" panose="02020603050405020304" pitchFamily="18" charset="0"/>
              </a:rPr>
              <a:t>JavaScript:</a:t>
            </a:r>
            <a:r>
              <a:rPr lang="en-IN" sz="2400" kern="100" dirty="0">
                <a:effectLst/>
                <a:latin typeface="Arial" panose="020B0604020202020204" pitchFamily="34" charset="0"/>
                <a:ea typeface="Aptos" panose="020B0004020202020204" pitchFamily="34" charset="0"/>
                <a:cs typeface="Times New Roman" panose="02020603050405020304" pitchFamily="18" charset="0"/>
              </a:rPr>
              <a:t> JavaScript is a famous scripting language used to create the magic on the sites to make the site interactive for the user. It is used to enhancing the functionality of a website to running cool games and web-based software.</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2400" b="1" dirty="0">
                <a:effectLst/>
                <a:latin typeface="Arial" panose="020B0604020202020204" pitchFamily="34" charset="0"/>
                <a:ea typeface="Aptos" panose="020B0004020202020204" pitchFamily="34" charset="0"/>
              </a:rPr>
              <a:t>React.js:</a:t>
            </a:r>
            <a:r>
              <a:rPr lang="en-IN" sz="2400" dirty="0">
                <a:effectLst/>
                <a:latin typeface="Arial" panose="020B0604020202020204" pitchFamily="34" charset="0"/>
                <a:ea typeface="Aptos" panose="020B0004020202020204" pitchFamily="34" charset="0"/>
              </a:rPr>
              <a:t> React is a declarative, efficient, and flexible JavaScript library for building user interfaces. ReactJS is an open-source, component-based front end library responsible only for the view layer of the application. </a:t>
            </a:r>
            <a:endParaRPr lang="en-IN" sz="2400" dirty="0"/>
          </a:p>
        </p:txBody>
      </p:sp>
      <p:sp>
        <p:nvSpPr>
          <p:cNvPr id="4" name="Footer Placeholder 3">
            <a:extLst>
              <a:ext uri="{FF2B5EF4-FFF2-40B4-BE49-F238E27FC236}">
                <a16:creationId xmlns="" xmlns:a16="http://schemas.microsoft.com/office/drawing/2014/main" id="{694A62C2-1558-9F81-1DE9-2EF705E0C3A7}"/>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318189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66B484-DDA0-062D-5EB6-4B5BA2A2FFEA}"/>
              </a:ext>
            </a:extLst>
          </p:cNvPr>
          <p:cNvSpPr>
            <a:spLocks noGrp="1"/>
          </p:cNvSpPr>
          <p:nvPr>
            <p:ph type="title"/>
          </p:nvPr>
        </p:nvSpPr>
        <p:spPr/>
        <p:txBody>
          <a:bodyPr>
            <a:normAutofit fontScale="90000"/>
          </a:bodyPr>
          <a:lstStyle/>
          <a:p>
            <a:pPr algn="ctr"/>
            <a:r>
              <a:rPr lang="en-IN" kern="100" dirty="0" err="1">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Sqlite</a:t>
            </a:r>
            <a:r>
              <a:rPr lang="en-IN"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 database</a:t>
            </a:r>
            <a:r>
              <a:rPr lang="en-IN"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
            </a:r>
            <a:br>
              <a:rPr lang="en-IN"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br>
            <a:r>
              <a:rPr lang="en-IN" b="1" kern="10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DB Browser for SQLite V3</a:t>
            </a:r>
            <a:r>
              <a:rPr lang="en-IN" sz="2000" b="1" kern="100" dirty="0">
                <a:solidFill>
                  <a:schemeClr val="accent1"/>
                </a:solidFill>
                <a:effectLst/>
                <a:latin typeface="Aptos Display" panose="020B0004020202020204" pitchFamily="34" charset="0"/>
                <a:ea typeface="Times New Roman" panose="02020603050405020304" pitchFamily="18" charset="0"/>
                <a:cs typeface="Times New Roman" panose="02020603050405020304" pitchFamily="18" charset="0"/>
              </a:rPr>
              <a:t/>
            </a:r>
            <a:br>
              <a:rPr lang="en-IN" sz="2000" b="1" kern="100" dirty="0">
                <a:solidFill>
                  <a:schemeClr val="accent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IN" sz="4000" dirty="0">
              <a:solidFill>
                <a:schemeClr val="accent1"/>
              </a:solidFill>
            </a:endParaRPr>
          </a:p>
        </p:txBody>
      </p:sp>
      <p:sp>
        <p:nvSpPr>
          <p:cNvPr id="3" name="Content Placeholder 2">
            <a:extLst>
              <a:ext uri="{FF2B5EF4-FFF2-40B4-BE49-F238E27FC236}">
                <a16:creationId xmlns="" xmlns:a16="http://schemas.microsoft.com/office/drawing/2014/main" id="{CD7EC11B-F7CE-BC3E-8FD7-683871BAEB31}"/>
              </a:ext>
            </a:extLst>
          </p:cNvPr>
          <p:cNvSpPr>
            <a:spLocks noGrp="1"/>
          </p:cNvSpPr>
          <p:nvPr>
            <p:ph idx="1"/>
          </p:nvPr>
        </p:nvSpPr>
        <p:spPr>
          <a:xfrm>
            <a:off x="2589212" y="2133600"/>
            <a:ext cx="8915400" cy="4724400"/>
          </a:xfrm>
        </p:spPr>
        <p:txBody>
          <a:bodyPr>
            <a:normAutofit fontScale="92500"/>
          </a:bodyPr>
          <a:lstStyle/>
          <a:p>
            <a:pPr algn="just">
              <a:lnSpc>
                <a:spcPct val="107000"/>
              </a:lnSpc>
              <a:spcAft>
                <a:spcPts val="800"/>
              </a:spcAft>
            </a:pPr>
            <a:r>
              <a:rPr lang="en-IN" sz="24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Database is the collection of inter-related data which helps in efficient retrieval, insertion and deletion of data from database and organizes the data in the form of tables, views, schemas, reports etc.</a:t>
            </a:r>
            <a:endParaRPr lang="en-IN" sz="24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IN" sz="24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Authentication  : JSON Web Tokens (JWT) for secure session management</a:t>
            </a:r>
            <a:endParaRPr lang="en-IN" sz="24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IN" sz="24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Real-time Messaging  : </a:t>
            </a:r>
            <a:r>
              <a:rPr lang="en-IN" sz="2400" kern="100" dirty="0" err="1">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WebSockets</a:t>
            </a:r>
            <a:r>
              <a:rPr lang="en-IN" sz="24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 or a library like Socket.io for user messaging</a:t>
            </a:r>
            <a:endParaRPr lang="en-IN" sz="24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IN" sz="24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Recommendation System  : Optional - A basic recommendation model using collaborative filtering or genre-based matching.</a:t>
            </a:r>
          </a:p>
          <a:p>
            <a:pPr algn="just">
              <a:lnSpc>
                <a:spcPct val="107000"/>
              </a:lnSpc>
              <a:spcAft>
                <a:spcPts val="800"/>
              </a:spcAft>
            </a:pPr>
            <a:endParaRPr lang="en-IN" sz="24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endParaRPr>
          </a:p>
          <a:p>
            <a:endParaRPr lang="en-IN" sz="2400" dirty="0">
              <a:solidFill>
                <a:schemeClr val="accent1"/>
              </a:solidFill>
            </a:endParaRPr>
          </a:p>
        </p:txBody>
      </p:sp>
      <p:sp>
        <p:nvSpPr>
          <p:cNvPr id="4" name="Footer Placeholder 3">
            <a:extLst>
              <a:ext uri="{FF2B5EF4-FFF2-40B4-BE49-F238E27FC236}">
                <a16:creationId xmlns="" xmlns:a16="http://schemas.microsoft.com/office/drawing/2014/main" id="{9CCD6790-1452-C6A2-D2BD-D536B6356F67}"/>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2786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6E74BE-3A82-3D85-B2AB-09EC68C7968F}"/>
              </a:ext>
            </a:extLst>
          </p:cNvPr>
          <p:cNvSpPr>
            <a:spLocks noGrp="1"/>
          </p:cNvSpPr>
          <p:nvPr>
            <p:ph type="title"/>
          </p:nvPr>
        </p:nvSpPr>
        <p:spPr/>
        <p:txBody>
          <a:bodyPr>
            <a:normAutofit fontScale="90000"/>
          </a:bodyPr>
          <a:lstStyle/>
          <a:p>
            <a:pPr algn="ctr"/>
            <a:r>
              <a:rPr lang="en-IN" sz="3200" b="1" kern="0" spc="10"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Back-end Technologies</a:t>
            </a:r>
            <a:r>
              <a:rPr lang="en-IN" sz="32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t/>
            </a:r>
            <a:br>
              <a:rPr lang="en-IN" sz="32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br>
            <a:endParaRPr lang="en-IN" sz="5400" dirty="0">
              <a:solidFill>
                <a:schemeClr val="accent1"/>
              </a:solidFill>
            </a:endParaRPr>
          </a:p>
        </p:txBody>
      </p:sp>
      <p:sp>
        <p:nvSpPr>
          <p:cNvPr id="3" name="Content Placeholder 2">
            <a:extLst>
              <a:ext uri="{FF2B5EF4-FFF2-40B4-BE49-F238E27FC236}">
                <a16:creationId xmlns="" xmlns:a16="http://schemas.microsoft.com/office/drawing/2014/main" id="{3A2E4AED-02E0-9E82-6CD6-0C1655811630}"/>
              </a:ext>
            </a:extLst>
          </p:cNvPr>
          <p:cNvSpPr>
            <a:spLocks noGrp="1"/>
          </p:cNvSpPr>
          <p:nvPr>
            <p:ph idx="1"/>
          </p:nvPr>
        </p:nvSpPr>
        <p:spPr>
          <a:xfrm>
            <a:off x="2589212" y="1223889"/>
            <a:ext cx="8915400" cy="5233182"/>
          </a:xfrm>
        </p:spPr>
        <p:txBody>
          <a:bodyPr>
            <a:normAutofit/>
          </a:bodyPr>
          <a:lstStyle/>
          <a:p>
            <a:r>
              <a:rPr lang="en-IN" sz="2400" kern="0" spc="10" dirty="0">
                <a:solidFill>
                  <a:schemeClr val="accent1"/>
                </a:solidFill>
                <a:effectLst/>
                <a:latin typeface="Arial" panose="020B0604020202020204" pitchFamily="34" charset="0"/>
                <a:ea typeface="Times New Roman" panose="02020603050405020304" pitchFamily="18" charset="0"/>
              </a:rPr>
              <a:t>It refers to the server-side development of web application or website with a primary focus on how the website works. It is responsible for managing the database through queries and APIs by client-side commands</a:t>
            </a:r>
          </a:p>
          <a:p>
            <a:r>
              <a:rPr lang="en-IN" sz="2400" b="1" dirty="0">
                <a:solidFill>
                  <a:schemeClr val="accent1"/>
                </a:solidFill>
                <a:effectLst/>
                <a:latin typeface="Arial" panose="020B0604020202020204" pitchFamily="34" charset="0"/>
                <a:ea typeface="Aptos" panose="020B0004020202020204" pitchFamily="34" charset="0"/>
              </a:rPr>
              <a:t>Node.js:</a:t>
            </a:r>
            <a:r>
              <a:rPr lang="en-IN" sz="2400" dirty="0">
                <a:solidFill>
                  <a:schemeClr val="accent1"/>
                </a:solidFill>
                <a:effectLst/>
                <a:latin typeface="Arial" panose="020B0604020202020204" pitchFamily="34" charset="0"/>
                <a:ea typeface="Aptos" panose="020B0004020202020204" pitchFamily="34" charset="0"/>
              </a:rPr>
              <a:t> Node.js is an open source and cross-platform runtime environment for executing JavaScript code outside of a browser</a:t>
            </a:r>
            <a:endParaRPr lang="en-IN" sz="2400" kern="0" spc="10" dirty="0">
              <a:solidFill>
                <a:schemeClr val="accent1"/>
              </a:solidFill>
              <a:latin typeface="Arial" panose="020B0604020202020204" pitchFamily="34" charset="0"/>
              <a:ea typeface="Aptos" panose="020B0004020202020204" pitchFamily="34" charset="0"/>
            </a:endParaRPr>
          </a:p>
          <a:p>
            <a:r>
              <a:rPr lang="en-US" sz="3200" b="1" i="0" dirty="0">
                <a:solidFill>
                  <a:schemeClr val="accent1"/>
                </a:solidFill>
                <a:effectLst/>
                <a:latin typeface="Lucida Grande"/>
              </a:rPr>
              <a:t>Koa</a:t>
            </a:r>
            <a:r>
              <a:rPr lang="en-US" sz="2400" b="0" i="0" dirty="0">
                <a:solidFill>
                  <a:schemeClr val="accent1"/>
                </a:solidFill>
                <a:effectLst/>
                <a:latin typeface="Lucida Grande"/>
              </a:rPr>
              <a:t> is a next generation web framework for Node.js designed by the team behind Express, which aims to be a smaller, more expressive, and more robust foundation for web applications and APIs. By leveraging async functions.</a:t>
            </a:r>
          </a:p>
          <a:p>
            <a:endParaRPr lang="en-IN" sz="2400" dirty="0"/>
          </a:p>
        </p:txBody>
      </p:sp>
      <p:sp>
        <p:nvSpPr>
          <p:cNvPr id="4" name="Footer Placeholder 3">
            <a:extLst>
              <a:ext uri="{FF2B5EF4-FFF2-40B4-BE49-F238E27FC236}">
                <a16:creationId xmlns="" xmlns:a16="http://schemas.microsoft.com/office/drawing/2014/main" id="{95E5AC1E-8B21-A64C-D296-561368EDBC44}"/>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2204240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A6F311A-B738-C89F-83B1-5AAB0B14EA5F}"/>
              </a:ext>
            </a:extLst>
          </p:cNvPr>
          <p:cNvSpPr>
            <a:spLocks noGrp="1"/>
          </p:cNvSpPr>
          <p:nvPr>
            <p:ph type="title"/>
          </p:nvPr>
        </p:nvSpPr>
        <p:spPr>
          <a:xfrm>
            <a:off x="1954336" y="247573"/>
            <a:ext cx="8911687" cy="1280890"/>
          </a:xfrm>
        </p:spPr>
        <p:txBody>
          <a:bodyPr>
            <a:normAutofit/>
          </a:bodyPr>
          <a:lstStyle/>
          <a:p>
            <a:pPr algn="ctr"/>
            <a:r>
              <a:rPr lang="en-IN" sz="28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 User Story 1: User Authentication  LOGIN, REGISTER and forgot password reset</a:t>
            </a:r>
            <a:endParaRPr lang="en-IN" sz="4800" dirty="0">
              <a:solidFill>
                <a:schemeClr val="accent1"/>
              </a:solidFill>
            </a:endParaRPr>
          </a:p>
        </p:txBody>
      </p:sp>
      <p:pic>
        <p:nvPicPr>
          <p:cNvPr id="6" name="Content Placeholder 5">
            <a:extLst>
              <a:ext uri="{FF2B5EF4-FFF2-40B4-BE49-F238E27FC236}">
                <a16:creationId xmlns="" xmlns:a16="http://schemas.microsoft.com/office/drawing/2014/main" id="{F5014639-B7C1-53A3-3620-98AA5193FD10}"/>
              </a:ext>
            </a:extLst>
          </p:cNvPr>
          <p:cNvPicPr>
            <a:picLocks noGrp="1"/>
          </p:cNvPicPr>
          <p:nvPr>
            <p:ph idx="1"/>
          </p:nvPr>
        </p:nvPicPr>
        <p:blipFill>
          <a:blip r:embed="rId2"/>
          <a:srcRect l="8711" r="7396"/>
          <a:stretch/>
        </p:blipFill>
        <p:spPr>
          <a:xfrm>
            <a:off x="2855743" y="1118472"/>
            <a:ext cx="6246054" cy="5991223"/>
          </a:xfrm>
          <a:prstGeom prst="rect">
            <a:avLst/>
          </a:prstGeom>
        </p:spPr>
      </p:pic>
      <p:sp>
        <p:nvSpPr>
          <p:cNvPr id="8" name="Footer Placeholder 7">
            <a:extLst>
              <a:ext uri="{FF2B5EF4-FFF2-40B4-BE49-F238E27FC236}">
                <a16:creationId xmlns="" xmlns:a16="http://schemas.microsoft.com/office/drawing/2014/main" id="{EB242FBB-EEC8-728B-D4C9-3B69C52AADF6}"/>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3920366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id="{E053CB3D-080C-F618-4FB2-C01EC9A33F58}"/>
              </a:ext>
            </a:extLst>
          </p:cNvPr>
          <p:cNvPicPr>
            <a:picLocks noGrp="1"/>
          </p:cNvPicPr>
          <p:nvPr>
            <p:ph idx="1"/>
          </p:nvPr>
        </p:nvPicPr>
        <p:blipFill>
          <a:blip r:embed="rId2"/>
          <a:stretch>
            <a:fillRect/>
          </a:stretch>
        </p:blipFill>
        <p:spPr>
          <a:xfrm>
            <a:off x="3530990" y="2133599"/>
            <a:ext cx="5697415" cy="4724401"/>
          </a:xfrm>
          <a:prstGeom prst="rect">
            <a:avLst/>
          </a:prstGeom>
        </p:spPr>
      </p:pic>
      <p:sp>
        <p:nvSpPr>
          <p:cNvPr id="4" name="Title 4">
            <a:extLst>
              <a:ext uri="{FF2B5EF4-FFF2-40B4-BE49-F238E27FC236}">
                <a16:creationId xmlns="" xmlns:a16="http://schemas.microsoft.com/office/drawing/2014/main" id="{5ABA0532-DCBC-04DA-77D8-DB6369A9774F}"/>
              </a:ext>
            </a:extLst>
          </p:cNvPr>
          <p:cNvSpPr>
            <a:spLocks noGrp="1"/>
          </p:cNvSpPr>
          <p:nvPr>
            <p:ph type="title"/>
          </p:nvPr>
        </p:nvSpPr>
        <p:spPr>
          <a:xfrm>
            <a:off x="1954336" y="247573"/>
            <a:ext cx="8911687" cy="1280890"/>
          </a:xfrm>
        </p:spPr>
        <p:txBody>
          <a:bodyPr>
            <a:normAutofit/>
          </a:bodyPr>
          <a:lstStyle/>
          <a:p>
            <a:pPr algn="ctr"/>
            <a:r>
              <a:rPr lang="en-IN" sz="28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 User Story 1: User Authentication  LOGIN, REGISTER and forgot password reset</a:t>
            </a:r>
            <a:endParaRPr lang="en-IN" sz="4800" dirty="0">
              <a:solidFill>
                <a:schemeClr val="accent1"/>
              </a:solidFill>
            </a:endParaRPr>
          </a:p>
        </p:txBody>
      </p:sp>
      <p:sp>
        <p:nvSpPr>
          <p:cNvPr id="5" name="Footer Placeholder 4">
            <a:extLst>
              <a:ext uri="{FF2B5EF4-FFF2-40B4-BE49-F238E27FC236}">
                <a16:creationId xmlns="" xmlns:a16="http://schemas.microsoft.com/office/drawing/2014/main" id="{6855C19D-ABBF-6887-7656-0B65B2E6E05F}"/>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4118590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5A18646B-0C91-8238-4009-2B19FE8D26D4}"/>
              </a:ext>
            </a:extLst>
          </p:cNvPr>
          <p:cNvPicPr>
            <a:picLocks noGrp="1"/>
          </p:cNvPicPr>
          <p:nvPr>
            <p:ph idx="1"/>
          </p:nvPr>
        </p:nvPicPr>
        <p:blipFill>
          <a:blip r:embed="rId2"/>
          <a:stretch>
            <a:fillRect/>
          </a:stretch>
        </p:blipFill>
        <p:spPr>
          <a:xfrm>
            <a:off x="2475914" y="1587924"/>
            <a:ext cx="7880122" cy="5270076"/>
          </a:xfrm>
          <a:prstGeom prst="rect">
            <a:avLst/>
          </a:prstGeom>
        </p:spPr>
      </p:pic>
      <p:sp>
        <p:nvSpPr>
          <p:cNvPr id="5" name="Title 4">
            <a:extLst>
              <a:ext uri="{FF2B5EF4-FFF2-40B4-BE49-F238E27FC236}">
                <a16:creationId xmlns="" xmlns:a16="http://schemas.microsoft.com/office/drawing/2014/main" id="{2E857A31-1640-7393-C47B-45CD4AF33AE6}"/>
              </a:ext>
            </a:extLst>
          </p:cNvPr>
          <p:cNvSpPr txBox="1">
            <a:spLocks/>
          </p:cNvSpPr>
          <p:nvPr/>
        </p:nvSpPr>
        <p:spPr>
          <a:xfrm>
            <a:off x="1954336" y="247573"/>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800" kern="100" dirty="0">
                <a:solidFill>
                  <a:schemeClr val="accent1"/>
                </a:solidFill>
                <a:latin typeface="Arial" panose="020B0604020202020204" pitchFamily="34" charset="0"/>
                <a:ea typeface="Aptos" panose="020B0004020202020204" pitchFamily="34" charset="0"/>
                <a:cs typeface="Times New Roman" panose="02020603050405020304" pitchFamily="18" charset="0"/>
              </a:rPr>
              <a:t> User Story 1: User Authentication  LOGIN, REGISTER and forgot password reset</a:t>
            </a:r>
            <a:endParaRPr lang="en-IN" sz="4800" dirty="0">
              <a:solidFill>
                <a:schemeClr val="accent1"/>
              </a:solidFill>
            </a:endParaRPr>
          </a:p>
        </p:txBody>
      </p:sp>
      <p:sp>
        <p:nvSpPr>
          <p:cNvPr id="6" name="Footer Placeholder 5">
            <a:extLst>
              <a:ext uri="{FF2B5EF4-FFF2-40B4-BE49-F238E27FC236}">
                <a16:creationId xmlns="" xmlns:a16="http://schemas.microsoft.com/office/drawing/2014/main" id="{0E98C339-CC6D-B22E-98CD-1085497EF9CD}"/>
              </a:ext>
            </a:extLst>
          </p:cNvPr>
          <p:cNvSpPr>
            <a:spLocks noGrp="1"/>
          </p:cNvSpPr>
          <p:nvPr>
            <p:ph type="ftr" sz="quarter" idx="11"/>
          </p:nvPr>
        </p:nvSpPr>
        <p:spPr/>
        <p:txBody>
          <a:bodyPr/>
          <a:lstStyle/>
          <a:p>
            <a:r>
              <a:rPr lang="en-US"/>
              <a:t>MTECH in software Engineering SEM II Assignment by Vijaya.C.V. 2023TM93684</a:t>
            </a:r>
            <a:endParaRPr lang="en-IN"/>
          </a:p>
        </p:txBody>
      </p:sp>
    </p:spTree>
    <p:extLst>
      <p:ext uri="{BB962C8B-B14F-4D97-AF65-F5344CB8AC3E}">
        <p14:creationId xmlns:p14="http://schemas.microsoft.com/office/powerpoint/2010/main" val="3162801860"/>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TM02892315[[fn=Wisp]]</Template>
  <TotalTime>253</TotalTime>
  <Words>513</Words>
  <Application>Microsoft Office PowerPoint</Application>
  <PresentationFormat>Custom</PresentationFormat>
  <Paragraphs>61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Wisp</vt:lpstr>
      <vt:lpstr>Subject  : Full Stack Application Development SEZG503 Professor : Mrs. Akshaya Ganesh Assignment on BOOK EXCHANGE PLATFORM </vt:lpstr>
      <vt:lpstr>Opening screen of PUSTHAKA</vt:lpstr>
      <vt:lpstr>Technologies used for Full Stack Application Development</vt:lpstr>
      <vt:lpstr>Front-end Development  Front End Libraries and Frameworks It is the visible part of website or web application which is responsible for user experience. The user directly interacts with the frontend portion of the web application or website. </vt:lpstr>
      <vt:lpstr>Sqlite database DB Browser for SQLite V3 </vt:lpstr>
      <vt:lpstr>Back-end Technologies </vt:lpstr>
      <vt:lpstr> User Story 1: User Authentication  LOGIN, REGISTER and forgot password reset</vt:lpstr>
      <vt:lpstr> User Story 1: User Authentication  LOGIN, REGISTER and forgot password reset</vt:lpstr>
      <vt:lpstr>PowerPoint Presentation</vt:lpstr>
      <vt:lpstr>User Story 2: Book Listing </vt:lpstr>
      <vt:lpstr> User Story 3: Book Search   based on Title</vt:lpstr>
      <vt:lpstr>User Story 3: Book Search   based on Author</vt:lpstr>
      <vt:lpstr>User Story 3: Book Search   based on genre</vt:lpstr>
      <vt:lpstr>Conclusion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 Full Stack Application Development SEZG503 Professor : Mrs. Akshaya Ganesh Assignment on BOOK EXCHANGE PLATFORM </dc:title>
  <dc:creator>vijya_venkat@hotmail.com</dc:creator>
  <cp:lastModifiedBy>vijya_venkat@hotmail.com</cp:lastModifiedBy>
  <cp:revision>15</cp:revision>
  <dcterms:created xsi:type="dcterms:W3CDTF">2024-11-17T08:10:05Z</dcterms:created>
  <dcterms:modified xsi:type="dcterms:W3CDTF">2024-11-17T13:29:15Z</dcterms:modified>
</cp:coreProperties>
</file>