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8" r:id="rId10"/>
    <p:sldId id="269" r:id="rId11"/>
    <p:sldId id="270" r:id="rId12"/>
    <p:sldId id="271" r:id="rId13"/>
    <p:sldId id="272" r:id="rId14"/>
    <p:sldId id="263"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Breast Cancer Identification</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Padala</a:t>
            </a:r>
            <a:r>
              <a:rPr lang="en-US" dirty="0" smtClean="0"/>
              <a:t> Vijay Reddy </a:t>
            </a:r>
          </a:p>
          <a:p>
            <a:r>
              <a:rPr lang="en-US" dirty="0" err="1" smtClean="0"/>
              <a:t>Madabathula</a:t>
            </a:r>
            <a:r>
              <a:rPr lang="en-US" dirty="0" smtClean="0"/>
              <a:t> </a:t>
            </a:r>
            <a:r>
              <a:rPr lang="en-US" dirty="0" err="1" smtClean="0"/>
              <a:t>Venkata</a:t>
            </a:r>
            <a:r>
              <a:rPr lang="en-US" dirty="0" smtClean="0"/>
              <a:t> </a:t>
            </a:r>
            <a:r>
              <a:rPr lang="en-US" dirty="0" err="1" smtClean="0"/>
              <a:t>Sai</a:t>
            </a:r>
            <a:r>
              <a:rPr lang="en-US" dirty="0" smtClean="0"/>
              <a:t> </a:t>
            </a:r>
            <a:r>
              <a:rPr lang="en-US" dirty="0" err="1" smtClean="0"/>
              <a:t>Pavan</a:t>
            </a:r>
            <a:endParaRPr lang="en-US" dirty="0" smtClean="0"/>
          </a:p>
          <a:p>
            <a:r>
              <a:rPr lang="en-US" dirty="0" smtClean="0"/>
              <a:t>D </a:t>
            </a:r>
            <a:r>
              <a:rPr lang="en-US" dirty="0" err="1" smtClean="0"/>
              <a:t>Karunakar</a:t>
            </a:r>
            <a:r>
              <a:rPr lang="en-US" dirty="0" smtClean="0"/>
              <a:t> Rao</a:t>
            </a:r>
          </a:p>
        </p:txBody>
      </p:sp>
    </p:spTree>
    <p:extLst>
      <p:ext uri="{BB962C8B-B14F-4D97-AF65-F5344CB8AC3E}">
        <p14:creationId xmlns:p14="http://schemas.microsoft.com/office/powerpoint/2010/main" val="181238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0736"/>
          </a:xfrm>
        </p:spPr>
        <p:txBody>
          <a:bodyPr>
            <a:normAutofit fontScale="90000"/>
          </a:bodyPr>
          <a:lstStyle/>
          <a:p>
            <a:r>
              <a:rPr lang="en-US" dirty="0" smtClean="0"/>
              <a:t>Naïve Bayes:</a:t>
            </a:r>
            <a:endParaRPr lang="en-US" dirty="0"/>
          </a:p>
        </p:txBody>
      </p:sp>
      <p:sp>
        <p:nvSpPr>
          <p:cNvPr id="3" name="Content Placeholder 2"/>
          <p:cNvSpPr>
            <a:spLocks noGrp="1"/>
          </p:cNvSpPr>
          <p:nvPr>
            <p:ph idx="1"/>
          </p:nvPr>
        </p:nvSpPr>
        <p:spPr>
          <a:xfrm>
            <a:off x="1685109" y="1214846"/>
            <a:ext cx="9819503" cy="4696376"/>
          </a:xfrm>
        </p:spPr>
        <p:txBody>
          <a:bodyPr>
            <a:normAutofit/>
          </a:bodyPr>
          <a:lstStyle/>
          <a:p>
            <a:r>
              <a:rPr lang="en-US" sz="1600" dirty="0"/>
              <a:t>It is a </a:t>
            </a:r>
            <a:r>
              <a:rPr lang="en-US" sz="1600" dirty="0" smtClean="0"/>
              <a:t>classification algorithm based </a:t>
            </a:r>
            <a:r>
              <a:rPr lang="en-US" sz="1600" dirty="0"/>
              <a:t>on Bayes’ Theorem with an assumption of independence among </a:t>
            </a:r>
            <a:r>
              <a:rPr lang="en-US" sz="1600" dirty="0" smtClean="0"/>
              <a:t>predictors.</a:t>
            </a:r>
          </a:p>
          <a:p>
            <a:r>
              <a:rPr lang="en-US" sz="1600" dirty="0"/>
              <a:t>a Naive Bayes classifier assumes that the presence of a particular feature in a class is unrelated to the presence of any other feature</a:t>
            </a:r>
            <a:r>
              <a:rPr lang="en-US" sz="1600" dirty="0" smtClean="0"/>
              <a:t>.</a:t>
            </a:r>
          </a:p>
          <a:p>
            <a:r>
              <a:rPr lang="en-US" sz="1600" dirty="0"/>
              <a:t>Naive Bayes model is easy to build and particularly useful for very large data sets. Along with simplicity, Naive Bayes is known to outperform even highly sophisticated classification methods</a:t>
            </a:r>
            <a:r>
              <a:rPr lang="en-US" sz="1600" dirty="0" smtClean="0"/>
              <a:t>.</a:t>
            </a:r>
          </a:p>
          <a:p>
            <a:r>
              <a:rPr lang="en-US" sz="1600" dirty="0"/>
              <a:t>If categorical variable has a category (in test data set), which was not observed in training data set, then model will assign a 0 (zero) probability and will be unable to make a prediction. This is often known as “Zero Frequency”.</a:t>
            </a:r>
            <a:endParaRPr lang="en-US" sz="1600" dirty="0" smtClean="0"/>
          </a:p>
          <a:p>
            <a:r>
              <a:rPr lang="en-US" sz="1600" dirty="0" smtClean="0"/>
              <a:t>Formula:-</a:t>
            </a:r>
          </a:p>
          <a:p>
            <a:r>
              <a:rPr lang="en-US" sz="1200" dirty="0" smtClean="0"/>
              <a:t> </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617" y="4270104"/>
            <a:ext cx="3555275" cy="2052320"/>
          </a:xfrm>
          <a:prstGeom prst="rect">
            <a:avLst/>
          </a:prstGeom>
        </p:spPr>
      </p:pic>
    </p:spTree>
    <p:extLst>
      <p:ext uri="{BB962C8B-B14F-4D97-AF65-F5344CB8AC3E}">
        <p14:creationId xmlns:p14="http://schemas.microsoft.com/office/powerpoint/2010/main" val="190872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989" y="457200"/>
            <a:ext cx="9287691" cy="561703"/>
          </a:xfrm>
        </p:spPr>
        <p:txBody>
          <a:bodyPr>
            <a:normAutofit fontScale="90000"/>
          </a:bodyPr>
          <a:lstStyle/>
          <a:p>
            <a:r>
              <a:rPr lang="en-US" dirty="0" smtClean="0"/>
              <a:t>Decision Tree:</a:t>
            </a:r>
            <a:endParaRPr lang="en-US" dirty="0"/>
          </a:p>
        </p:txBody>
      </p:sp>
      <p:sp>
        <p:nvSpPr>
          <p:cNvPr id="3" name="Content Placeholder 2"/>
          <p:cNvSpPr>
            <a:spLocks noGrp="1"/>
          </p:cNvSpPr>
          <p:nvPr>
            <p:ph idx="1"/>
          </p:nvPr>
        </p:nvSpPr>
        <p:spPr>
          <a:xfrm>
            <a:off x="1867989" y="1110343"/>
            <a:ext cx="9636623" cy="4800879"/>
          </a:xfrm>
        </p:spPr>
        <p:txBody>
          <a:bodyPr>
            <a:normAutofit fontScale="92500" lnSpcReduction="20000"/>
          </a:bodyPr>
          <a:lstStyle/>
          <a:p>
            <a:r>
              <a:rPr lang="en-US" sz="1600" dirty="0"/>
              <a:t>Decision tree is a type of supervised learning algorithm (having a predefined target variable) that is mostly used in classification </a:t>
            </a:r>
            <a:r>
              <a:rPr lang="en-US" sz="1600" dirty="0" smtClean="0"/>
              <a:t>problems</a:t>
            </a:r>
          </a:p>
          <a:p>
            <a:r>
              <a:rPr lang="en-US" sz="1600" dirty="0"/>
              <a:t>In this technique, we split the population or sample into two or more homogeneous sets (or sub-populations) based on most significant splitter / differentiator in input variables</a:t>
            </a:r>
            <a:r>
              <a:rPr lang="en-US" sz="1600" dirty="0" smtClean="0"/>
              <a:t>.</a:t>
            </a:r>
          </a:p>
          <a:p>
            <a:r>
              <a:rPr lang="en-US" sz="1600" b="1" dirty="0"/>
              <a:t>Categorical Variable Decision Tree: </a:t>
            </a:r>
            <a:r>
              <a:rPr lang="en-US" sz="1600" dirty="0"/>
              <a:t>Decision Tree which has categorical target variable then it called as categorical variable decision tree. Example:- In above scenario of student problem, where the target variable was “Student will play cricket or not” i.e. YES or NO.</a:t>
            </a:r>
          </a:p>
          <a:p>
            <a:r>
              <a:rPr lang="en-US" sz="1600" b="1" dirty="0"/>
              <a:t>Continuous Variable Decision Tree: </a:t>
            </a:r>
            <a:r>
              <a:rPr lang="en-US" sz="1600" dirty="0"/>
              <a:t>Decision Tree has continuous target variable then it is called as Continuous Variable Decision Tree.</a:t>
            </a:r>
          </a:p>
          <a:p>
            <a:endParaRPr lang="en-US" sz="1600" dirty="0" smtClean="0"/>
          </a:p>
          <a:p>
            <a:r>
              <a:rPr lang="en-US" sz="1600" dirty="0" smtClean="0"/>
              <a:t>Advantages:</a:t>
            </a:r>
          </a:p>
          <a:p>
            <a:pPr lvl="1"/>
            <a:r>
              <a:rPr lang="en-US" sz="1200" dirty="0" smtClean="0"/>
              <a:t>Easy to understand</a:t>
            </a:r>
          </a:p>
          <a:p>
            <a:pPr lvl="1"/>
            <a:r>
              <a:rPr lang="en-US" sz="1200" dirty="0" smtClean="0"/>
              <a:t>Useful in data exploration</a:t>
            </a:r>
          </a:p>
          <a:p>
            <a:pPr lvl="1"/>
            <a:r>
              <a:rPr lang="en-US" sz="1200" dirty="0" smtClean="0"/>
              <a:t>Less data cleaning required</a:t>
            </a:r>
          </a:p>
          <a:p>
            <a:pPr lvl="1"/>
            <a:r>
              <a:rPr lang="en-US" sz="1200" dirty="0" smtClean="0"/>
              <a:t>Data type is not a constraint</a:t>
            </a:r>
          </a:p>
          <a:p>
            <a:r>
              <a:rPr lang="en-US" sz="1400" dirty="0" smtClean="0"/>
              <a:t>Disadvantages:</a:t>
            </a:r>
          </a:p>
          <a:p>
            <a:pPr lvl="1"/>
            <a:r>
              <a:rPr lang="en-US" sz="1400" dirty="0" smtClean="0"/>
              <a:t>Over fitting</a:t>
            </a:r>
          </a:p>
          <a:p>
            <a:pPr lvl="1"/>
            <a:r>
              <a:rPr lang="en-US" sz="1400" dirty="0" smtClean="0"/>
              <a:t>Not fit for continuous variables.</a:t>
            </a:r>
          </a:p>
        </p:txBody>
      </p:sp>
    </p:spTree>
    <p:extLst>
      <p:ext uri="{BB962C8B-B14F-4D97-AF65-F5344CB8AC3E}">
        <p14:creationId xmlns:p14="http://schemas.microsoft.com/office/powerpoint/2010/main" val="1632843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491" y="404950"/>
            <a:ext cx="9532121" cy="679268"/>
          </a:xfrm>
        </p:spPr>
        <p:txBody>
          <a:bodyPr/>
          <a:lstStyle/>
          <a:p>
            <a:r>
              <a:rPr lang="en-US" dirty="0" smtClean="0"/>
              <a:t>Random forest:</a:t>
            </a:r>
            <a:endParaRPr lang="en-US" dirty="0"/>
          </a:p>
        </p:txBody>
      </p:sp>
      <p:sp>
        <p:nvSpPr>
          <p:cNvPr id="3" name="Content Placeholder 2"/>
          <p:cNvSpPr>
            <a:spLocks noGrp="1"/>
          </p:cNvSpPr>
          <p:nvPr>
            <p:ph idx="1"/>
          </p:nvPr>
        </p:nvSpPr>
        <p:spPr>
          <a:xfrm>
            <a:off x="1619794" y="1240971"/>
            <a:ext cx="9884818" cy="4670251"/>
          </a:xfrm>
        </p:spPr>
        <p:txBody>
          <a:bodyPr>
            <a:normAutofit fontScale="92500" lnSpcReduction="20000"/>
          </a:bodyPr>
          <a:lstStyle/>
          <a:p>
            <a:r>
              <a:rPr lang="en-US" dirty="0"/>
              <a:t>Random Forest is a versatile machine learning method capable of performing both regression and classification tasks</a:t>
            </a:r>
            <a:r>
              <a:rPr lang="en-US" dirty="0" smtClean="0"/>
              <a:t>.</a:t>
            </a:r>
          </a:p>
          <a:p>
            <a:r>
              <a:rPr lang="en-US" dirty="0"/>
              <a:t>It also undertakes dimensional reduction methods, treats missing values, outlier values and other essential steps of data </a:t>
            </a:r>
            <a:r>
              <a:rPr lang="en-US" dirty="0" smtClean="0"/>
              <a:t>exploration.</a:t>
            </a:r>
          </a:p>
          <a:p>
            <a:r>
              <a:rPr lang="en-US" dirty="0"/>
              <a:t> It is a type of ensemble learning method, where a group of weak models combine to form a powerful </a:t>
            </a:r>
            <a:r>
              <a:rPr lang="en-US" dirty="0" smtClean="0"/>
              <a:t>model.</a:t>
            </a:r>
          </a:p>
          <a:p>
            <a:r>
              <a:rPr lang="en-US" dirty="0" smtClean="0"/>
              <a:t>Advantages:</a:t>
            </a:r>
          </a:p>
          <a:p>
            <a:pPr lvl="1"/>
            <a:r>
              <a:rPr lang="en-US" dirty="0" smtClean="0"/>
              <a:t>Can solve both regression and classification</a:t>
            </a:r>
          </a:p>
          <a:p>
            <a:pPr lvl="1"/>
            <a:r>
              <a:rPr lang="en-US" dirty="0"/>
              <a:t>the power of handle large data set with higher dimensionality</a:t>
            </a:r>
            <a:r>
              <a:rPr lang="en-US" dirty="0" smtClean="0"/>
              <a:t>.</a:t>
            </a:r>
          </a:p>
          <a:p>
            <a:pPr lvl="1"/>
            <a:r>
              <a:rPr lang="en-US" dirty="0" smtClean="0"/>
              <a:t>It can reduce dimensionality</a:t>
            </a:r>
          </a:p>
          <a:p>
            <a:r>
              <a:rPr lang="en-US" dirty="0" smtClean="0"/>
              <a:t>Disadvantages:</a:t>
            </a:r>
          </a:p>
          <a:p>
            <a:pPr lvl="1"/>
            <a:r>
              <a:rPr lang="en-US" dirty="0"/>
              <a:t>In case of regression, it doesn’t predict beyond the range in the training data, and that they may over-fit data sets that are particularly noisy</a:t>
            </a:r>
            <a:r>
              <a:rPr lang="en-US" dirty="0" smtClean="0"/>
              <a:t>.</a:t>
            </a:r>
          </a:p>
          <a:p>
            <a:pPr lvl="1"/>
            <a:r>
              <a:rPr lang="en-US" dirty="0"/>
              <a:t>rest can feel like a black box approach for statistical modelers – you have very little control on what the model does. You can at best – try different parameters and random </a:t>
            </a:r>
            <a:r>
              <a:rPr lang="en-US" dirty="0" smtClean="0"/>
              <a:t>seeds</a:t>
            </a:r>
          </a:p>
          <a:p>
            <a:pPr lvl="1"/>
            <a:r>
              <a:rPr lang="en-US" dirty="0" smtClean="0"/>
              <a:t>We cant change algorithm to our needs .</a:t>
            </a:r>
          </a:p>
        </p:txBody>
      </p:sp>
    </p:spTree>
    <p:extLst>
      <p:ext uri="{BB962C8B-B14F-4D97-AF65-F5344CB8AC3E}">
        <p14:creationId xmlns:p14="http://schemas.microsoft.com/office/powerpoint/2010/main" val="3355756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1" y="300446"/>
            <a:ext cx="9767252" cy="718457"/>
          </a:xfrm>
        </p:spPr>
        <p:txBody>
          <a:bodyPr/>
          <a:lstStyle/>
          <a:p>
            <a:r>
              <a:rPr lang="en-US" dirty="0" smtClean="0"/>
              <a:t>KNN : k nearest Neighbors </a:t>
            </a:r>
            <a:endParaRPr lang="en-US" dirty="0"/>
          </a:p>
        </p:txBody>
      </p:sp>
      <p:sp>
        <p:nvSpPr>
          <p:cNvPr id="3" name="Content Placeholder 2"/>
          <p:cNvSpPr>
            <a:spLocks noGrp="1"/>
          </p:cNvSpPr>
          <p:nvPr>
            <p:ph idx="1"/>
          </p:nvPr>
        </p:nvSpPr>
        <p:spPr>
          <a:xfrm>
            <a:off x="1737361" y="1018903"/>
            <a:ext cx="9767251" cy="4892319"/>
          </a:xfrm>
        </p:spPr>
        <p:txBody>
          <a:bodyPr>
            <a:normAutofit fontScale="92500" lnSpcReduction="20000"/>
          </a:bodyPr>
          <a:lstStyle/>
          <a:p>
            <a:r>
              <a:rPr lang="en-US" sz="1600" dirty="0"/>
              <a:t>K-nearest neighbors (KNN) algorithm is a type of supervised ML algorithm which can be used for both classification as well as regression predictive problems</a:t>
            </a:r>
            <a:r>
              <a:rPr lang="en-US" sz="1600" dirty="0" smtClean="0"/>
              <a:t>.</a:t>
            </a:r>
          </a:p>
          <a:p>
            <a:r>
              <a:rPr lang="en-US" sz="1600" b="1" dirty="0"/>
              <a:t>Lazy learning algorithm</a:t>
            </a:r>
            <a:r>
              <a:rPr lang="en-US" sz="1600" dirty="0"/>
              <a:t> − KNN is a lazy learning algorithm because it does not have a specialized training phase and uses all the data for training while classification.</a:t>
            </a:r>
          </a:p>
          <a:p>
            <a:r>
              <a:rPr lang="en-US" sz="1600" b="1" dirty="0"/>
              <a:t>Non-parametric learning algorithm</a:t>
            </a:r>
            <a:r>
              <a:rPr lang="en-US" sz="1600" dirty="0"/>
              <a:t> − KNN is also a non-parametric learning algorithm because it doesn’t assume anything about the underlying data</a:t>
            </a:r>
            <a:r>
              <a:rPr lang="en-US" sz="1600" dirty="0" smtClean="0"/>
              <a:t>.</a:t>
            </a:r>
          </a:p>
          <a:p>
            <a:r>
              <a:rPr lang="en-US" sz="1600" dirty="0" smtClean="0"/>
              <a:t>Process:-</a:t>
            </a:r>
            <a:endParaRPr lang="en-US" sz="1600" dirty="0"/>
          </a:p>
          <a:p>
            <a:r>
              <a:rPr lang="en-US" sz="1600" b="1" dirty="0"/>
              <a:t>Step 1</a:t>
            </a:r>
            <a:r>
              <a:rPr lang="en-US" sz="1600" dirty="0"/>
              <a:t> − For implementing any algorithm, we need dataset. So during the first step of KNN, we must load the training as well as test data.</a:t>
            </a:r>
          </a:p>
          <a:p>
            <a:r>
              <a:rPr lang="en-US" sz="1600" b="1" dirty="0"/>
              <a:t>Step 2</a:t>
            </a:r>
            <a:r>
              <a:rPr lang="en-US" sz="1600" dirty="0"/>
              <a:t> − Next, we need to choose the value of K i.e. the nearest data points. K can be any integer.</a:t>
            </a:r>
          </a:p>
          <a:p>
            <a:r>
              <a:rPr lang="en-US" sz="1600" b="1" dirty="0"/>
              <a:t>Step 3</a:t>
            </a:r>
            <a:r>
              <a:rPr lang="en-US" sz="1600" dirty="0"/>
              <a:t> − For each point in the test data do the following −</a:t>
            </a:r>
          </a:p>
          <a:p>
            <a:pPr lvl="1"/>
            <a:r>
              <a:rPr lang="en-US" sz="1400" b="1" dirty="0"/>
              <a:t>3.1</a:t>
            </a:r>
            <a:r>
              <a:rPr lang="en-US" sz="1400" dirty="0"/>
              <a:t> − Calculate the distance between test data and each row of training data with the help of any of the method namely: Euclidean, Manhattan or Hamming distance. The most commonly used method to calculate distance is Euclidean.</a:t>
            </a:r>
          </a:p>
          <a:p>
            <a:pPr lvl="1"/>
            <a:r>
              <a:rPr lang="en-US" sz="1400" b="1" dirty="0"/>
              <a:t>3.2</a:t>
            </a:r>
            <a:r>
              <a:rPr lang="en-US" sz="1400" dirty="0"/>
              <a:t> − Now, based on the distance value, sort them in ascending order.</a:t>
            </a:r>
          </a:p>
          <a:p>
            <a:pPr lvl="1"/>
            <a:r>
              <a:rPr lang="en-US" sz="1400" b="1" dirty="0"/>
              <a:t>3.3</a:t>
            </a:r>
            <a:r>
              <a:rPr lang="en-US" sz="1400" dirty="0"/>
              <a:t> − Next, it will choose the top K rows from the sorted array.</a:t>
            </a:r>
          </a:p>
          <a:p>
            <a:pPr lvl="1"/>
            <a:r>
              <a:rPr lang="en-US" sz="1400" b="1" dirty="0"/>
              <a:t>3.4</a:t>
            </a:r>
            <a:r>
              <a:rPr lang="en-US" sz="1400" dirty="0"/>
              <a:t> − Now, it will assign a class to the test point based on most frequent class of these rows.</a:t>
            </a:r>
          </a:p>
          <a:p>
            <a:r>
              <a:rPr lang="en-US" sz="1600" b="1" dirty="0"/>
              <a:t>Step 4</a:t>
            </a:r>
            <a:r>
              <a:rPr lang="en-US" sz="1600" dirty="0"/>
              <a:t> − End</a:t>
            </a:r>
          </a:p>
          <a:p>
            <a:endParaRPr lang="en-US" sz="1600" dirty="0"/>
          </a:p>
        </p:txBody>
      </p:sp>
    </p:spTree>
    <p:extLst>
      <p:ext uri="{BB962C8B-B14F-4D97-AF65-F5344CB8AC3E}">
        <p14:creationId xmlns:p14="http://schemas.microsoft.com/office/powerpoint/2010/main" val="1107628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53511674"/>
              </p:ext>
            </p:extLst>
          </p:nvPr>
        </p:nvGraphicFramePr>
        <p:xfrm>
          <a:off x="1384663" y="1788884"/>
          <a:ext cx="9993084" cy="2851856"/>
        </p:xfrm>
        <a:graphic>
          <a:graphicData uri="http://schemas.openxmlformats.org/drawingml/2006/table">
            <a:tbl>
              <a:tblPr firstRow="1" bandRow="1">
                <a:tableStyleId>{5C22544A-7EE6-4342-B048-85BDC9FD1C3A}</a:tableStyleId>
              </a:tblPr>
              <a:tblGrid>
                <a:gridCol w="4833257">
                  <a:extLst>
                    <a:ext uri="{9D8B030D-6E8A-4147-A177-3AD203B41FA5}">
                      <a16:colId xmlns="" xmlns:a16="http://schemas.microsoft.com/office/drawing/2014/main" val="401788504"/>
                    </a:ext>
                  </a:extLst>
                </a:gridCol>
                <a:gridCol w="1175657">
                  <a:extLst>
                    <a:ext uri="{9D8B030D-6E8A-4147-A177-3AD203B41FA5}">
                      <a16:colId xmlns="" xmlns:a16="http://schemas.microsoft.com/office/drawing/2014/main" val="752425193"/>
                    </a:ext>
                  </a:extLst>
                </a:gridCol>
                <a:gridCol w="979714">
                  <a:extLst>
                    <a:ext uri="{9D8B030D-6E8A-4147-A177-3AD203B41FA5}">
                      <a16:colId xmlns="" xmlns:a16="http://schemas.microsoft.com/office/drawing/2014/main" val="835960752"/>
                    </a:ext>
                  </a:extLst>
                </a:gridCol>
                <a:gridCol w="1201783">
                  <a:extLst>
                    <a:ext uri="{9D8B030D-6E8A-4147-A177-3AD203B41FA5}">
                      <a16:colId xmlns="" xmlns:a16="http://schemas.microsoft.com/office/drawing/2014/main" val="948237221"/>
                    </a:ext>
                  </a:extLst>
                </a:gridCol>
                <a:gridCol w="1802673">
                  <a:extLst>
                    <a:ext uri="{9D8B030D-6E8A-4147-A177-3AD203B41FA5}">
                      <a16:colId xmlns="" xmlns:a16="http://schemas.microsoft.com/office/drawing/2014/main" val="2487003242"/>
                    </a:ext>
                  </a:extLst>
                </a:gridCol>
              </a:tblGrid>
              <a:tr h="413193">
                <a:tc>
                  <a:txBody>
                    <a:bodyPr/>
                    <a:lstStyle/>
                    <a:p>
                      <a:r>
                        <a:rPr lang="en-US" dirty="0" smtClean="0">
                          <a:solidFill>
                            <a:schemeClr val="bg1"/>
                          </a:solidFill>
                        </a:rPr>
                        <a:t>Classifier</a:t>
                      </a:r>
                      <a:r>
                        <a:rPr lang="en-US" baseline="0" dirty="0" smtClean="0">
                          <a:solidFill>
                            <a:schemeClr val="bg1"/>
                          </a:solidFill>
                        </a:rPr>
                        <a:t> Name</a:t>
                      </a:r>
                      <a:endParaRPr lang="en-US" dirty="0">
                        <a:solidFill>
                          <a:schemeClr val="bg1"/>
                        </a:solidFill>
                      </a:endParaRPr>
                    </a:p>
                  </a:txBody>
                  <a:tcPr/>
                </a:tc>
                <a:tc>
                  <a:txBody>
                    <a:bodyPr/>
                    <a:lstStyle/>
                    <a:p>
                      <a:r>
                        <a:rPr lang="en-US" dirty="0" smtClean="0"/>
                        <a:t>Precision</a:t>
                      </a:r>
                      <a:endParaRPr lang="en-US" dirty="0"/>
                    </a:p>
                  </a:txBody>
                  <a:tcPr/>
                </a:tc>
                <a:tc>
                  <a:txBody>
                    <a:bodyPr/>
                    <a:lstStyle/>
                    <a:p>
                      <a:r>
                        <a:rPr lang="en-US" dirty="0" smtClean="0"/>
                        <a:t>Recall </a:t>
                      </a:r>
                      <a:endParaRPr lang="en-US" dirty="0"/>
                    </a:p>
                  </a:txBody>
                  <a:tcPr/>
                </a:tc>
                <a:tc>
                  <a:txBody>
                    <a:bodyPr/>
                    <a:lstStyle/>
                    <a:p>
                      <a:r>
                        <a:rPr lang="en-US" dirty="0" smtClean="0"/>
                        <a:t>F1-Score</a:t>
                      </a:r>
                      <a:endParaRPr lang="en-US" dirty="0"/>
                    </a:p>
                  </a:txBody>
                  <a:tcPr/>
                </a:tc>
                <a:tc>
                  <a:txBody>
                    <a:bodyPr/>
                    <a:lstStyle/>
                    <a:p>
                      <a:r>
                        <a:rPr lang="en-US" dirty="0" smtClean="0"/>
                        <a:t>Accuracy</a:t>
                      </a:r>
                      <a:endParaRPr lang="en-US" dirty="0"/>
                    </a:p>
                  </a:txBody>
                  <a:tcPr/>
                </a:tc>
                <a:extLst>
                  <a:ext uri="{0D108BD9-81ED-4DB2-BD59-A6C34878D82A}">
                    <a16:rowId xmlns="" xmlns:a16="http://schemas.microsoft.com/office/drawing/2014/main" val="1598985412"/>
                  </a:ext>
                </a:extLst>
              </a:tr>
              <a:tr h="4131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Logistic</a:t>
                      </a:r>
                      <a:r>
                        <a:rPr lang="en-US" baseline="0" dirty="0" smtClean="0"/>
                        <a:t> Regression</a:t>
                      </a:r>
                      <a:endParaRPr lang="en-US" dirty="0" smtClean="0"/>
                    </a:p>
                  </a:txBody>
                  <a:tcPr/>
                </a:tc>
                <a:tc>
                  <a:txBody>
                    <a:bodyPr/>
                    <a:lstStyle/>
                    <a:p>
                      <a:r>
                        <a:rPr lang="en-US" dirty="0" smtClean="0"/>
                        <a:t>94.5%</a:t>
                      </a:r>
                      <a:endParaRPr lang="en-US" dirty="0"/>
                    </a:p>
                  </a:txBody>
                  <a:tcPr/>
                </a:tc>
                <a:tc>
                  <a:txBody>
                    <a:bodyPr/>
                    <a:lstStyle/>
                    <a:p>
                      <a:r>
                        <a:rPr lang="en-US" dirty="0" smtClean="0"/>
                        <a:t>92%</a:t>
                      </a:r>
                      <a:endParaRPr lang="en-US" dirty="0"/>
                    </a:p>
                  </a:txBody>
                  <a:tcPr/>
                </a:tc>
                <a:tc>
                  <a:txBody>
                    <a:bodyPr/>
                    <a:lstStyle/>
                    <a:p>
                      <a:r>
                        <a:rPr lang="en-US" dirty="0" smtClean="0"/>
                        <a:t>97%</a:t>
                      </a:r>
                      <a:endParaRPr lang="en-US" dirty="0"/>
                    </a:p>
                  </a:txBody>
                  <a:tcPr/>
                </a:tc>
                <a:tc>
                  <a:txBody>
                    <a:bodyPr/>
                    <a:lstStyle/>
                    <a:p>
                      <a:r>
                        <a:rPr lang="en-US" dirty="0" smtClean="0"/>
                        <a:t>94.3%</a:t>
                      </a:r>
                      <a:endParaRPr lang="en-US" dirty="0"/>
                    </a:p>
                  </a:txBody>
                  <a:tcPr/>
                </a:tc>
              </a:tr>
              <a:tr h="413193">
                <a:tc>
                  <a:txBody>
                    <a:bodyPr/>
                    <a:lstStyle/>
                    <a:p>
                      <a:r>
                        <a:rPr lang="en-US" dirty="0" smtClean="0"/>
                        <a:t>Gaussian Naïve Bayes</a:t>
                      </a:r>
                      <a:endParaRPr lang="en-US" dirty="0"/>
                    </a:p>
                  </a:txBody>
                  <a:tcPr/>
                </a:tc>
                <a:tc>
                  <a:txBody>
                    <a:bodyPr/>
                    <a:lstStyle/>
                    <a:p>
                      <a:r>
                        <a:rPr lang="en-US" dirty="0" smtClean="0"/>
                        <a:t>88%</a:t>
                      </a:r>
                      <a:endParaRPr lang="en-US" dirty="0"/>
                    </a:p>
                  </a:txBody>
                  <a:tcPr/>
                </a:tc>
                <a:tc>
                  <a:txBody>
                    <a:bodyPr/>
                    <a:lstStyle/>
                    <a:p>
                      <a:r>
                        <a:rPr lang="en-US" dirty="0" smtClean="0"/>
                        <a:t>87%</a:t>
                      </a:r>
                      <a:endParaRPr lang="en-US" dirty="0"/>
                    </a:p>
                  </a:txBody>
                  <a:tcPr/>
                </a:tc>
                <a:tc>
                  <a:txBody>
                    <a:bodyPr/>
                    <a:lstStyle/>
                    <a:p>
                      <a:r>
                        <a:rPr lang="en-US" dirty="0" smtClean="0"/>
                        <a:t>96%</a:t>
                      </a:r>
                      <a:endParaRPr lang="en-US" dirty="0"/>
                    </a:p>
                  </a:txBody>
                  <a:tcPr/>
                </a:tc>
                <a:tc>
                  <a:txBody>
                    <a:bodyPr/>
                    <a:lstStyle/>
                    <a:p>
                      <a:r>
                        <a:rPr lang="en-US" dirty="0" smtClean="0"/>
                        <a:t>94%</a:t>
                      </a:r>
                      <a:endParaRPr lang="en-US" dirty="0"/>
                    </a:p>
                  </a:txBody>
                  <a:tcPr/>
                </a:tc>
                <a:extLst>
                  <a:ext uri="{0D108BD9-81ED-4DB2-BD59-A6C34878D82A}">
                    <a16:rowId xmlns="" xmlns:a16="http://schemas.microsoft.com/office/drawing/2014/main" val="2400850312"/>
                  </a:ext>
                </a:extLst>
              </a:tr>
              <a:tr h="420131">
                <a:tc>
                  <a:txBody>
                    <a:bodyPr/>
                    <a:lstStyle/>
                    <a:p>
                      <a:r>
                        <a:rPr lang="en-US" dirty="0" smtClean="0"/>
                        <a:t>SVC Linear</a:t>
                      </a:r>
                      <a:r>
                        <a:rPr lang="en-US" baseline="0" dirty="0" smtClean="0"/>
                        <a:t> Kernel</a:t>
                      </a:r>
                      <a:endParaRPr lang="en-US" dirty="0"/>
                    </a:p>
                  </a:txBody>
                  <a:tcPr/>
                </a:tc>
                <a:tc>
                  <a:txBody>
                    <a:bodyPr/>
                    <a:lstStyle/>
                    <a:p>
                      <a:r>
                        <a:rPr lang="en-US" dirty="0" smtClean="0"/>
                        <a:t>94%</a:t>
                      </a:r>
                      <a:endParaRPr lang="en-US" dirty="0"/>
                    </a:p>
                  </a:txBody>
                  <a:tcPr/>
                </a:tc>
                <a:tc>
                  <a:txBody>
                    <a:bodyPr/>
                    <a:lstStyle/>
                    <a:p>
                      <a:r>
                        <a:rPr lang="en-US" dirty="0" smtClean="0"/>
                        <a:t>94%</a:t>
                      </a:r>
                      <a:endParaRPr lang="en-US" dirty="0"/>
                    </a:p>
                  </a:txBody>
                  <a:tcPr/>
                </a:tc>
                <a:tc>
                  <a:txBody>
                    <a:bodyPr/>
                    <a:lstStyle/>
                    <a:p>
                      <a:r>
                        <a:rPr lang="en-US" dirty="0" smtClean="0"/>
                        <a:t>95%</a:t>
                      </a:r>
                      <a:endParaRPr lang="en-US" dirty="0"/>
                    </a:p>
                  </a:txBody>
                  <a:tcPr/>
                </a:tc>
                <a:tc>
                  <a:txBody>
                    <a:bodyPr/>
                    <a:lstStyle/>
                    <a:p>
                      <a:r>
                        <a:rPr lang="en-US" dirty="0" smtClean="0"/>
                        <a:t>96.7%</a:t>
                      </a:r>
                      <a:endParaRPr lang="en-US" dirty="0"/>
                    </a:p>
                  </a:txBody>
                  <a:tcPr/>
                </a:tc>
                <a:extLst>
                  <a:ext uri="{0D108BD9-81ED-4DB2-BD59-A6C34878D82A}">
                    <a16:rowId xmlns="" xmlns:a16="http://schemas.microsoft.com/office/drawing/2014/main" val="1610612114"/>
                  </a:ext>
                </a:extLst>
              </a:tr>
              <a:tr h="413193">
                <a:tc>
                  <a:txBody>
                    <a:bodyPr/>
                    <a:lstStyle/>
                    <a:p>
                      <a:r>
                        <a:rPr lang="en-US" dirty="0" smtClean="0"/>
                        <a:t>Decision Tree</a:t>
                      </a:r>
                      <a:endParaRPr lang="en-US" dirty="0"/>
                    </a:p>
                  </a:txBody>
                  <a:tcPr/>
                </a:tc>
                <a:tc>
                  <a:txBody>
                    <a:bodyPr/>
                    <a:lstStyle/>
                    <a:p>
                      <a:r>
                        <a:rPr lang="en-US" dirty="0" smtClean="0"/>
                        <a:t>90%</a:t>
                      </a:r>
                      <a:endParaRPr lang="en-US" dirty="0"/>
                    </a:p>
                  </a:txBody>
                  <a:tcPr/>
                </a:tc>
                <a:tc>
                  <a:txBody>
                    <a:bodyPr/>
                    <a:lstStyle/>
                    <a:p>
                      <a:r>
                        <a:rPr lang="en-US" dirty="0" smtClean="0"/>
                        <a:t>89.4%</a:t>
                      </a:r>
                      <a:endParaRPr lang="en-US" dirty="0"/>
                    </a:p>
                  </a:txBody>
                  <a:tcPr/>
                </a:tc>
                <a:tc>
                  <a:txBody>
                    <a:bodyPr/>
                    <a:lstStyle/>
                    <a:p>
                      <a:r>
                        <a:rPr lang="en-US" dirty="0" smtClean="0"/>
                        <a:t>96%</a:t>
                      </a:r>
                      <a:endParaRPr lang="en-US" dirty="0"/>
                    </a:p>
                  </a:txBody>
                  <a:tcPr/>
                </a:tc>
                <a:tc>
                  <a:txBody>
                    <a:bodyPr/>
                    <a:lstStyle/>
                    <a:p>
                      <a:r>
                        <a:rPr lang="en-US" dirty="0" smtClean="0"/>
                        <a:t>91%</a:t>
                      </a:r>
                      <a:endParaRPr lang="en-US" dirty="0"/>
                    </a:p>
                  </a:txBody>
                  <a:tcPr/>
                </a:tc>
                <a:extLst>
                  <a:ext uri="{0D108BD9-81ED-4DB2-BD59-A6C34878D82A}">
                    <a16:rowId xmlns="" xmlns:a16="http://schemas.microsoft.com/office/drawing/2014/main" val="2204854193"/>
                  </a:ext>
                </a:extLst>
              </a:tr>
              <a:tr h="413193">
                <a:tc>
                  <a:txBody>
                    <a:bodyPr/>
                    <a:lstStyle/>
                    <a:p>
                      <a:r>
                        <a:rPr lang="en-US" dirty="0" smtClean="0"/>
                        <a:t>Random Forest</a:t>
                      </a:r>
                      <a:endParaRPr lang="en-US" dirty="0"/>
                    </a:p>
                  </a:txBody>
                  <a:tcPr/>
                </a:tc>
                <a:tc>
                  <a:txBody>
                    <a:bodyPr/>
                    <a:lstStyle/>
                    <a:p>
                      <a:r>
                        <a:rPr lang="en-US" dirty="0" smtClean="0"/>
                        <a:t>95%</a:t>
                      </a:r>
                      <a:endParaRPr lang="en-US" dirty="0"/>
                    </a:p>
                  </a:txBody>
                  <a:tcPr/>
                </a:tc>
                <a:tc>
                  <a:txBody>
                    <a:bodyPr/>
                    <a:lstStyle/>
                    <a:p>
                      <a:r>
                        <a:rPr lang="en-US" dirty="0" smtClean="0"/>
                        <a:t>96%</a:t>
                      </a:r>
                      <a:endParaRPr lang="en-US" dirty="0"/>
                    </a:p>
                  </a:txBody>
                  <a:tcPr/>
                </a:tc>
                <a:tc>
                  <a:txBody>
                    <a:bodyPr/>
                    <a:lstStyle/>
                    <a:p>
                      <a:r>
                        <a:rPr lang="en-US" dirty="0" smtClean="0"/>
                        <a:t>95%</a:t>
                      </a:r>
                      <a:endParaRPr lang="en-US" dirty="0"/>
                    </a:p>
                  </a:txBody>
                  <a:tcPr/>
                </a:tc>
                <a:tc>
                  <a:txBody>
                    <a:bodyPr/>
                    <a:lstStyle/>
                    <a:p>
                      <a:r>
                        <a:rPr lang="en-US" dirty="0" smtClean="0"/>
                        <a:t>95.34 %</a:t>
                      </a:r>
                      <a:endParaRPr lang="en-US" dirty="0"/>
                    </a:p>
                  </a:txBody>
                  <a:tcPr/>
                </a:tc>
                <a:extLst>
                  <a:ext uri="{0D108BD9-81ED-4DB2-BD59-A6C34878D82A}">
                    <a16:rowId xmlns="" xmlns:a16="http://schemas.microsoft.com/office/drawing/2014/main" val="1070880126"/>
                  </a:ext>
                </a:extLst>
              </a:tr>
              <a:tr h="191208">
                <a:tc>
                  <a:txBody>
                    <a:bodyPr/>
                    <a:lstStyle/>
                    <a:p>
                      <a:r>
                        <a:rPr lang="en-US" smtClean="0"/>
                        <a:t>KNN</a:t>
                      </a:r>
                      <a:endParaRPr lang="en-US" dirty="0"/>
                    </a:p>
                  </a:txBody>
                  <a:tcPr/>
                </a:tc>
                <a:tc>
                  <a:txBody>
                    <a:bodyPr/>
                    <a:lstStyle/>
                    <a:p>
                      <a:r>
                        <a:rPr lang="en-US" dirty="0" smtClean="0"/>
                        <a:t>92%</a:t>
                      </a:r>
                      <a:endParaRPr lang="en-US" dirty="0"/>
                    </a:p>
                  </a:txBody>
                  <a:tcPr/>
                </a:tc>
                <a:tc>
                  <a:txBody>
                    <a:bodyPr/>
                    <a:lstStyle/>
                    <a:p>
                      <a:r>
                        <a:rPr lang="en-US" dirty="0" smtClean="0"/>
                        <a:t>91%</a:t>
                      </a:r>
                      <a:endParaRPr lang="en-US" dirty="0"/>
                    </a:p>
                  </a:txBody>
                  <a:tcPr/>
                </a:tc>
                <a:tc>
                  <a:txBody>
                    <a:bodyPr/>
                    <a:lstStyle/>
                    <a:p>
                      <a:r>
                        <a:rPr lang="en-US" dirty="0" smtClean="0"/>
                        <a:t>96.2%</a:t>
                      </a:r>
                      <a:endParaRPr lang="en-US" dirty="0"/>
                    </a:p>
                  </a:txBody>
                  <a:tcPr/>
                </a:tc>
                <a:tc>
                  <a:txBody>
                    <a:bodyPr/>
                    <a:lstStyle/>
                    <a:p>
                      <a:r>
                        <a:rPr lang="en-US" dirty="0" smtClean="0"/>
                        <a:t>95%</a:t>
                      </a:r>
                      <a:endParaRPr lang="en-US" dirty="0"/>
                    </a:p>
                  </a:txBody>
                  <a:tcPr/>
                </a:tc>
                <a:extLst>
                  <a:ext uri="{0D108BD9-81ED-4DB2-BD59-A6C34878D82A}">
                    <a16:rowId xmlns="" xmlns:a16="http://schemas.microsoft.com/office/drawing/2014/main" val="954224190"/>
                  </a:ext>
                </a:extLst>
              </a:tr>
            </a:tbl>
          </a:graphicData>
        </a:graphic>
      </p:graphicFrame>
    </p:spTree>
    <p:extLst>
      <p:ext uri="{BB962C8B-B14F-4D97-AF65-F5344CB8AC3E}">
        <p14:creationId xmlns:p14="http://schemas.microsoft.com/office/powerpoint/2010/main" val="1884186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1214846" y="1593669"/>
            <a:ext cx="10289766" cy="4317553"/>
          </a:xfrm>
        </p:spPr>
        <p:txBody>
          <a:bodyPr/>
          <a:lstStyle/>
          <a:p>
            <a:r>
              <a:rPr lang="en-US" dirty="0" smtClean="0"/>
              <a:t>Machine </a:t>
            </a:r>
            <a:r>
              <a:rPr lang="en-US" dirty="0"/>
              <a:t>learning is an application of artificial intelligence (AI) that provides systems the ability to automatically learn and improve from experience without being explicitly programmed</a:t>
            </a:r>
            <a:r>
              <a:rPr lang="en-US" dirty="0" smtClean="0"/>
              <a:t>.</a:t>
            </a:r>
          </a:p>
          <a:p>
            <a:r>
              <a:rPr lang="en-US" dirty="0"/>
              <a:t>Machine learning focuses on the development of computer programs that can access </a:t>
            </a:r>
            <a:r>
              <a:rPr lang="en-US" dirty="0" smtClean="0"/>
              <a:t>data </a:t>
            </a:r>
            <a:r>
              <a:rPr lang="en-US" dirty="0"/>
              <a:t>and use it learn for themselves</a:t>
            </a:r>
            <a:r>
              <a:rPr lang="en-US" dirty="0" smtClean="0"/>
              <a:t>.</a:t>
            </a:r>
          </a:p>
          <a:p>
            <a:r>
              <a:rPr lang="en-US" dirty="0"/>
              <a:t>The primary aim is to allow the computers learn automatically without human intervention or assistance and </a:t>
            </a:r>
            <a:r>
              <a:rPr lang="en-US" dirty="0" smtClean="0"/>
              <a:t>adjust </a:t>
            </a:r>
            <a:r>
              <a:rPr lang="en-US" dirty="0"/>
              <a:t>actions accordingly</a:t>
            </a:r>
            <a:r>
              <a:rPr lang="en-US" dirty="0" smtClean="0"/>
              <a:t>.</a:t>
            </a:r>
          </a:p>
          <a:p>
            <a:r>
              <a:rPr lang="en-US" dirty="0"/>
              <a:t>Traditional programming is a manual process—meaning a person (programmer) creates the program. But without anyone programming the logic, one has to manually formulate or code rules</a:t>
            </a:r>
            <a:r>
              <a:rPr lang="en-US" dirty="0" smtClean="0"/>
              <a:t>.</a:t>
            </a:r>
          </a:p>
          <a:p>
            <a:r>
              <a:rPr lang="en-US" dirty="0"/>
              <a:t>In machine learning, on the other hand, the algorithm automatically formulates the rules from the data</a:t>
            </a:r>
            <a:r>
              <a:rPr lang="en-US" dirty="0" smtClean="0"/>
              <a:t>.</a:t>
            </a:r>
          </a:p>
          <a:p>
            <a:endParaRPr lang="en-US" dirty="0"/>
          </a:p>
        </p:txBody>
      </p:sp>
    </p:spTree>
    <p:extLst>
      <p:ext uri="{BB962C8B-B14F-4D97-AF65-F5344CB8AC3E}">
        <p14:creationId xmlns:p14="http://schemas.microsoft.com/office/powerpoint/2010/main" val="3055974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5737" y="888273"/>
            <a:ext cx="9688875" cy="5368835"/>
          </a:xfrm>
        </p:spPr>
        <p:txBody>
          <a:bodyPr>
            <a:normAutofit lnSpcReduction="10000"/>
          </a:bodyPr>
          <a:lstStyle/>
          <a:p>
            <a:r>
              <a:rPr lang="en-US" dirty="0"/>
              <a:t>Datasets: A collection of instances is a dataset and when working with machine learning methods we typically need a few datasets for different purposes</a:t>
            </a:r>
            <a:r>
              <a:rPr lang="en-US" dirty="0" smtClean="0"/>
              <a:t>.</a:t>
            </a:r>
          </a:p>
          <a:p>
            <a:r>
              <a:rPr lang="en-US" dirty="0" smtClean="0"/>
              <a:t>Types of Learning:</a:t>
            </a:r>
          </a:p>
          <a:p>
            <a:pPr lvl="1"/>
            <a:r>
              <a:rPr lang="en-US" dirty="0" smtClean="0"/>
              <a:t>Supervised Learning:</a:t>
            </a:r>
          </a:p>
          <a:p>
            <a:pPr lvl="2"/>
            <a:r>
              <a:rPr lang="en-US" dirty="0"/>
              <a:t>Supervised learning is when the model is getting trained on a labelled dataset. </a:t>
            </a:r>
            <a:r>
              <a:rPr lang="en-US" b="1" dirty="0"/>
              <a:t>Labelled</a:t>
            </a:r>
            <a:r>
              <a:rPr lang="en-US" dirty="0"/>
              <a:t> dataset is one which have both input and output parameters.</a:t>
            </a:r>
            <a:endParaRPr lang="en-US" dirty="0" smtClean="0"/>
          </a:p>
          <a:p>
            <a:pPr lvl="1"/>
            <a:r>
              <a:rPr lang="en-US" dirty="0" smtClean="0"/>
              <a:t>Unsupervised Learning</a:t>
            </a:r>
          </a:p>
          <a:p>
            <a:pPr lvl="2"/>
            <a:r>
              <a:rPr lang="en-US" dirty="0"/>
              <a:t>Whereas when an algorithm learns from plain examples without any associated response, leaving to the algorithm to determine the data patterns on its own</a:t>
            </a:r>
            <a:endParaRPr lang="en-US" dirty="0" smtClean="0"/>
          </a:p>
          <a:p>
            <a:pPr lvl="1"/>
            <a:r>
              <a:rPr lang="en-US" dirty="0" smtClean="0"/>
              <a:t>Semi- Supervised</a:t>
            </a:r>
          </a:p>
          <a:p>
            <a:pPr lvl="2"/>
            <a:r>
              <a:rPr lang="en-US" dirty="0"/>
              <a:t>where an incomplete training signal is given: a training set with some (often many) of the target outputs missing. </a:t>
            </a:r>
            <a:endParaRPr lang="en-US" dirty="0" smtClean="0"/>
          </a:p>
          <a:p>
            <a:pPr lvl="1"/>
            <a:r>
              <a:rPr lang="en-US" dirty="0" smtClean="0"/>
              <a:t>Reinforcement</a:t>
            </a:r>
          </a:p>
          <a:p>
            <a:pPr lvl="2"/>
            <a:r>
              <a:rPr lang="en-US" dirty="0" smtClean="0"/>
              <a:t>However</a:t>
            </a:r>
            <a:r>
              <a:rPr lang="en-US" dirty="0"/>
              <a:t>, you can accompany an example with positive or negative feedback according to the solution the algorithm proposes comes under the category of Reinforcement learning, which is connected to applications for which the algorithm must make decisions (so the product is prescriptive, not just descriptive, as in unsupervised learning), and the decisions bear consequences. </a:t>
            </a:r>
            <a:endParaRPr lang="en-US" dirty="0" smtClean="0"/>
          </a:p>
          <a:p>
            <a:endParaRPr lang="en-US" dirty="0"/>
          </a:p>
        </p:txBody>
      </p:sp>
    </p:spTree>
    <p:extLst>
      <p:ext uri="{BB962C8B-B14F-4D97-AF65-F5344CB8AC3E}">
        <p14:creationId xmlns:p14="http://schemas.microsoft.com/office/powerpoint/2010/main" val="1639967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Problem Statement</a:t>
            </a:r>
          </a:p>
          <a:p>
            <a:pPr>
              <a:buFont typeface="+mj-lt"/>
              <a:buAutoNum type="arabicPeriod"/>
            </a:pPr>
            <a:r>
              <a:rPr lang="en-US" dirty="0" smtClean="0"/>
              <a:t>Data set</a:t>
            </a:r>
          </a:p>
          <a:p>
            <a:pPr>
              <a:buFont typeface="+mj-lt"/>
              <a:buAutoNum type="arabicPeriod"/>
            </a:pPr>
            <a:r>
              <a:rPr lang="en-US" dirty="0" smtClean="0"/>
              <a:t>Steps used to solve the problem</a:t>
            </a:r>
          </a:p>
          <a:p>
            <a:pPr>
              <a:buFont typeface="+mj-lt"/>
              <a:buAutoNum type="arabicPeriod"/>
            </a:pPr>
            <a:r>
              <a:rPr lang="en-US" dirty="0" smtClean="0"/>
              <a:t>Results</a:t>
            </a:r>
          </a:p>
          <a:p>
            <a:pPr>
              <a:buFont typeface="+mj-lt"/>
              <a:buAutoNum type="arabicPeriod"/>
            </a:pPr>
            <a:r>
              <a:rPr lang="en-US" dirty="0" smtClean="0"/>
              <a:t>Statistical Test</a:t>
            </a:r>
          </a:p>
          <a:p>
            <a:pPr>
              <a:buFont typeface="+mj-lt"/>
              <a:buAutoNum type="arabicPeriod"/>
            </a:pPr>
            <a:r>
              <a:rPr lang="en-US" dirty="0" smtClean="0"/>
              <a:t>Conclusion</a:t>
            </a:r>
          </a:p>
          <a:p>
            <a:pPr marL="0" indent="0">
              <a:buNone/>
            </a:pPr>
            <a:endParaRPr lang="en-US" dirty="0"/>
          </a:p>
        </p:txBody>
      </p:sp>
    </p:spTree>
    <p:extLst>
      <p:ext uri="{BB962C8B-B14F-4D97-AF65-F5344CB8AC3E}">
        <p14:creationId xmlns:p14="http://schemas.microsoft.com/office/powerpoint/2010/main" val="2793959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589212" y="2133600"/>
            <a:ext cx="8915400" cy="4005943"/>
          </a:xfrm>
        </p:spPr>
        <p:txBody>
          <a:bodyPr>
            <a:normAutofit/>
          </a:bodyPr>
          <a:lstStyle/>
          <a:p>
            <a:r>
              <a:rPr lang="en-US" dirty="0" smtClean="0"/>
              <a:t>Predicting whether the cancer is benign or malignant</a:t>
            </a:r>
          </a:p>
          <a:p>
            <a:r>
              <a:rPr lang="en-US" dirty="0" smtClean="0"/>
              <a:t>About Breast Cancer:-</a:t>
            </a:r>
          </a:p>
          <a:p>
            <a:pPr marL="0" indent="0">
              <a:buNone/>
            </a:pPr>
            <a:r>
              <a:rPr lang="en-US" dirty="0"/>
              <a:t>	Breast cancer is the second most leading cancer occurring in women </a:t>
            </a:r>
            <a:r>
              <a:rPr lang="en-US" dirty="0" smtClean="0"/>
              <a:t>	compared </a:t>
            </a:r>
            <a:r>
              <a:rPr lang="en-US" dirty="0"/>
              <a:t>to all </a:t>
            </a:r>
            <a:r>
              <a:rPr lang="en-US" dirty="0" smtClean="0"/>
              <a:t>other cancers</a:t>
            </a:r>
            <a:r>
              <a:rPr lang="en-US" dirty="0"/>
              <a:t>. Around 1.1 million cases were recorded in </a:t>
            </a:r>
            <a:r>
              <a:rPr lang="en-US" dirty="0" smtClean="0"/>
              <a:t>	2004</a:t>
            </a:r>
            <a:r>
              <a:rPr lang="en-US" dirty="0"/>
              <a:t>. Observed rates of this cancer </a:t>
            </a:r>
            <a:r>
              <a:rPr lang="en-US" dirty="0" smtClean="0"/>
              <a:t>increase with </a:t>
            </a:r>
            <a:r>
              <a:rPr lang="en-US" dirty="0"/>
              <a:t>industrialization and </a:t>
            </a:r>
            <a:r>
              <a:rPr lang="en-US" dirty="0" smtClean="0"/>
              <a:t>	urbanization </a:t>
            </a:r>
            <a:r>
              <a:rPr lang="en-US" dirty="0"/>
              <a:t>and also with facilities for early detection</a:t>
            </a:r>
            <a:r>
              <a:rPr lang="en-US" dirty="0" smtClean="0"/>
              <a:t>.</a:t>
            </a:r>
          </a:p>
          <a:p>
            <a:r>
              <a:rPr lang="en-US" dirty="0"/>
              <a:t>The objective of this project is to </a:t>
            </a:r>
            <a:r>
              <a:rPr lang="en-US" dirty="0" smtClean="0"/>
              <a:t>apply multiple </a:t>
            </a:r>
            <a:r>
              <a:rPr lang="en-US" dirty="0"/>
              <a:t>classification algorithms and be able to classify the test data</a:t>
            </a:r>
            <a:r>
              <a:rPr lang="en-US" dirty="0" smtClean="0"/>
              <a:t>.</a:t>
            </a:r>
          </a:p>
          <a:p>
            <a:r>
              <a:rPr lang="en-US" dirty="0" smtClean="0"/>
              <a:t>Another Objective of this project is to increase the accuracy of the previous system which uses SVM which has its own disadvantages and more Visualization charts which makes us understand the problem well enough to make decisions about the issue.</a:t>
            </a:r>
          </a:p>
        </p:txBody>
      </p:sp>
    </p:spTree>
    <p:extLst>
      <p:ext uri="{BB962C8B-B14F-4D97-AF65-F5344CB8AC3E}">
        <p14:creationId xmlns:p14="http://schemas.microsoft.com/office/powerpoint/2010/main" val="3626521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We have downloaded the dataset from </a:t>
            </a:r>
            <a:r>
              <a:rPr lang="en-US" dirty="0" err="1"/>
              <a:t>K</a:t>
            </a:r>
            <a:r>
              <a:rPr lang="en-US" dirty="0" err="1" smtClean="0"/>
              <a:t>aggle</a:t>
            </a:r>
            <a:r>
              <a:rPr lang="en-US" dirty="0" smtClean="0"/>
              <a:t> website , which is “</a:t>
            </a:r>
            <a:r>
              <a:rPr lang="en-US" b="1" dirty="0"/>
              <a:t>Breast Cancer Wisconsin (Diagnostic) Data </a:t>
            </a:r>
            <a:r>
              <a:rPr lang="en-US" b="1" dirty="0" smtClean="0"/>
              <a:t>Set</a:t>
            </a:r>
            <a:r>
              <a:rPr lang="en-US" dirty="0" smtClean="0"/>
              <a:t>”</a:t>
            </a:r>
          </a:p>
          <a:p>
            <a:r>
              <a:rPr lang="en-US" dirty="0"/>
              <a:t>Link :</a:t>
            </a:r>
            <a:r>
              <a:rPr lang="en-US" b="1" dirty="0"/>
              <a:t> </a:t>
            </a:r>
            <a:r>
              <a:rPr lang="en-US" b="1" dirty="0">
                <a:hlinkClick r:id="rId2"/>
              </a:rPr>
              <a:t>https://</a:t>
            </a:r>
            <a:r>
              <a:rPr lang="en-US" b="1" dirty="0" smtClean="0">
                <a:hlinkClick r:id="rId2"/>
              </a:rPr>
              <a:t>www.kaggle.com/uciml/breast-cancer-wisconsin-data</a:t>
            </a:r>
            <a:endParaRPr lang="en-US" b="1" dirty="0" smtClean="0"/>
          </a:p>
          <a:p>
            <a:r>
              <a:rPr lang="en-US" dirty="0" smtClean="0"/>
              <a:t>About the dataset:</a:t>
            </a:r>
          </a:p>
          <a:p>
            <a:pPr lvl="1"/>
            <a:r>
              <a:rPr lang="en-US" dirty="0"/>
              <a:t>Features are computed from a digitized image of a fine needle aspirate (FNA) of a breast mass. They describe characteristics of the cell nuclei present in the image. </a:t>
            </a:r>
            <a:endParaRPr lang="en-US" dirty="0" smtClean="0"/>
          </a:p>
          <a:p>
            <a:pPr lvl="1"/>
            <a:r>
              <a:rPr lang="en-US" dirty="0" smtClean="0"/>
              <a:t>It consists of 32 columns with diagnosis</a:t>
            </a:r>
          </a:p>
          <a:p>
            <a:pPr lvl="1"/>
            <a:r>
              <a:rPr lang="en-US" dirty="0" smtClean="0"/>
              <a:t>It has total of 569 entries with approximately distributed classes</a:t>
            </a:r>
            <a:endParaRPr lang="en-US" dirty="0"/>
          </a:p>
        </p:txBody>
      </p:sp>
    </p:spTree>
    <p:extLst>
      <p:ext uri="{BB962C8B-B14F-4D97-AF65-F5344CB8AC3E}">
        <p14:creationId xmlns:p14="http://schemas.microsoft.com/office/powerpoint/2010/main" val="394305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used for solving the problem</a:t>
            </a:r>
            <a:endParaRPr lang="en-US" dirty="0"/>
          </a:p>
        </p:txBody>
      </p:sp>
      <p:sp>
        <p:nvSpPr>
          <p:cNvPr id="3" name="Content Placeholder 2"/>
          <p:cNvSpPr>
            <a:spLocks noGrp="1"/>
          </p:cNvSpPr>
          <p:nvPr>
            <p:ph idx="1"/>
          </p:nvPr>
        </p:nvSpPr>
        <p:spPr>
          <a:xfrm>
            <a:off x="1489166" y="1384663"/>
            <a:ext cx="10015446" cy="4846320"/>
          </a:xfrm>
        </p:spPr>
        <p:txBody>
          <a:bodyPr/>
          <a:lstStyle/>
          <a:p>
            <a:r>
              <a:rPr lang="en-US" dirty="0" smtClean="0"/>
              <a:t>First importing the dataset into the project</a:t>
            </a:r>
          </a:p>
          <a:p>
            <a:r>
              <a:rPr lang="en-US" dirty="0" smtClean="0"/>
              <a:t>Visualizing the data without cleaning, to understand the distribution of data.</a:t>
            </a:r>
          </a:p>
          <a:p>
            <a:r>
              <a:rPr lang="en-US" dirty="0" smtClean="0"/>
              <a:t>Performing the required steps like Data Normalization, and preprocessing like filling the </a:t>
            </a:r>
            <a:r>
              <a:rPr lang="en-US" dirty="0" err="1" smtClean="0"/>
              <a:t>NaN</a:t>
            </a:r>
            <a:r>
              <a:rPr lang="en-US" dirty="0" smtClean="0"/>
              <a:t> values etc. to prepare the input dataset into required format</a:t>
            </a:r>
          </a:p>
          <a:p>
            <a:r>
              <a:rPr lang="en-US" dirty="0" smtClean="0"/>
              <a:t>We calculated the importance of the features by using the </a:t>
            </a:r>
            <a:r>
              <a:rPr lang="en-US" dirty="0" err="1" smtClean="0"/>
              <a:t>RandomForest</a:t>
            </a:r>
            <a:r>
              <a:rPr lang="en-US" dirty="0" smtClean="0"/>
              <a:t> Classifier.</a:t>
            </a:r>
          </a:p>
          <a:p>
            <a:r>
              <a:rPr lang="en-US" dirty="0" smtClean="0"/>
              <a:t>Then we applied the process of feature selection on the dataset from the support given by the </a:t>
            </a:r>
            <a:r>
              <a:rPr lang="en-US" dirty="0" err="1" smtClean="0"/>
              <a:t>RandomForest</a:t>
            </a:r>
            <a:r>
              <a:rPr lang="en-US" dirty="0" smtClean="0"/>
              <a:t> Classifier</a:t>
            </a:r>
          </a:p>
          <a:p>
            <a:r>
              <a:rPr lang="en-US" dirty="0" smtClean="0"/>
              <a:t>We split the dataset into Training and Testing data in the ratio of 70% and 30%</a:t>
            </a:r>
          </a:p>
          <a:p>
            <a:r>
              <a:rPr lang="en-US" dirty="0" smtClean="0"/>
              <a:t>Then we applied various Machine Learning Classification Algorithms like Decision Tree, Random Forest, Naive Bayes , KNN clustering</a:t>
            </a:r>
          </a:p>
          <a:p>
            <a:r>
              <a:rPr lang="en-US" dirty="0" smtClean="0"/>
              <a:t>We compared the performance of different classification algorithms</a:t>
            </a:r>
          </a:p>
          <a:p>
            <a:r>
              <a:rPr lang="en-US" dirty="0" smtClean="0"/>
              <a:t>Then we applied Statistical test to explain the goodness of the fit</a:t>
            </a:r>
            <a:endParaRPr lang="en-US" dirty="0"/>
          </a:p>
        </p:txBody>
      </p:sp>
    </p:spTree>
    <p:extLst>
      <p:ext uri="{BB962C8B-B14F-4D97-AF65-F5344CB8AC3E}">
        <p14:creationId xmlns:p14="http://schemas.microsoft.com/office/powerpoint/2010/main" val="3028689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7"/>
            <a:ext cx="5274628" cy="1043401"/>
          </a:xfrm>
        </p:spPr>
        <p:txBody>
          <a:bodyPr/>
          <a:lstStyle/>
          <a:p>
            <a:r>
              <a:rPr lang="en-US" dirty="0" smtClean="0"/>
              <a:t>Visualization : Count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3100" y="1489489"/>
            <a:ext cx="5261220" cy="4832933"/>
          </a:xfrm>
        </p:spPr>
      </p:pic>
      <p:sp>
        <p:nvSpPr>
          <p:cNvPr id="5" name="Text Placeholder 4"/>
          <p:cNvSpPr>
            <a:spLocks noGrp="1"/>
          </p:cNvSpPr>
          <p:nvPr>
            <p:ph type="body" sz="half" idx="2"/>
          </p:nvPr>
        </p:nvSpPr>
        <p:spPr>
          <a:xfrm>
            <a:off x="2419395" y="1933303"/>
            <a:ext cx="3505199" cy="3043646"/>
          </a:xfrm>
        </p:spPr>
        <p:txBody>
          <a:bodyPr>
            <a:normAutofit/>
          </a:bodyPr>
          <a:lstStyle/>
          <a:p>
            <a:r>
              <a:rPr lang="en-US" dirty="0" smtClean="0"/>
              <a:t>Here , we can visualize the Count of Diagnosis with respect to the class variable. From this plot we can infer that the count of Malignant is 200 and Benign is around 350. The dataset is not biased. It is nearly populated with different class variables.</a:t>
            </a:r>
          </a:p>
          <a:p>
            <a:r>
              <a:rPr lang="en-US" dirty="0" smtClean="0"/>
              <a:t>Generally , with these kinds of plots we can get the hold of our dataset.</a:t>
            </a:r>
          </a:p>
          <a:p>
            <a:r>
              <a:rPr lang="en-US" dirty="0" smtClean="0"/>
              <a:t> i.e. The shape and the proportions with which the data is spread across.</a:t>
            </a:r>
          </a:p>
        </p:txBody>
      </p:sp>
    </p:spTree>
    <p:extLst>
      <p:ext uri="{BB962C8B-B14F-4D97-AF65-F5344CB8AC3E}">
        <p14:creationId xmlns:p14="http://schemas.microsoft.com/office/powerpoint/2010/main" val="1545548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6663" y="446088"/>
            <a:ext cx="5539569" cy="6020026"/>
          </a:xfrm>
        </p:spPr>
      </p:pic>
      <p:sp>
        <p:nvSpPr>
          <p:cNvPr id="4" name="Text Placeholder 3"/>
          <p:cNvSpPr>
            <a:spLocks noGrp="1"/>
          </p:cNvSpPr>
          <p:nvPr>
            <p:ph type="body" sz="half" idx="2"/>
          </p:nvPr>
        </p:nvSpPr>
        <p:spPr>
          <a:xfrm>
            <a:off x="2589213" y="1598613"/>
            <a:ext cx="3106194" cy="4262436"/>
          </a:xfrm>
        </p:spPr>
        <p:txBody>
          <a:bodyPr>
            <a:normAutofit fontScale="92500"/>
          </a:bodyPr>
          <a:lstStyle/>
          <a:p>
            <a:r>
              <a:rPr lang="en-US" dirty="0" smtClean="0"/>
              <a:t>As we know, heat maps are great for making trends in the kind of data, where it is ordered and there is a possibility of clustering.</a:t>
            </a:r>
          </a:p>
          <a:p>
            <a:r>
              <a:rPr lang="en-US" dirty="0" smtClean="0"/>
              <a:t>So , here we are trying to view the importance of two attributes with respective to each other. </a:t>
            </a:r>
          </a:p>
          <a:p>
            <a:r>
              <a:rPr lang="en-US" dirty="0" smtClean="0"/>
              <a:t>The darker the value, the more the importance relative to each other.</a:t>
            </a:r>
          </a:p>
          <a:p>
            <a:r>
              <a:rPr lang="en-US" dirty="0" smtClean="0"/>
              <a:t>The lighter the value, there is less importance relative to each other.</a:t>
            </a:r>
          </a:p>
          <a:p>
            <a:r>
              <a:rPr lang="en-US" dirty="0" smtClean="0"/>
              <a:t>For Example:</a:t>
            </a:r>
          </a:p>
          <a:p>
            <a:r>
              <a:rPr lang="en-US" dirty="0" err="1" smtClean="0"/>
              <a:t>Radius_mean</a:t>
            </a:r>
            <a:r>
              <a:rPr lang="en-US" dirty="0" smtClean="0"/>
              <a:t> with itself is darker where as </a:t>
            </a:r>
            <a:r>
              <a:rPr lang="en-US" dirty="0" err="1" smtClean="0"/>
              <a:t>radius_mean</a:t>
            </a:r>
            <a:r>
              <a:rPr lang="en-US" dirty="0" smtClean="0"/>
              <a:t> with texture mean is lighter. </a:t>
            </a:r>
          </a:p>
          <a:p>
            <a:r>
              <a:rPr lang="en-US" dirty="0" smtClean="0"/>
              <a:t>So , we can say that correlation between those attributes is less.	</a:t>
            </a:r>
            <a:endParaRPr lang="en-US" dirty="0"/>
          </a:p>
        </p:txBody>
      </p:sp>
    </p:spTree>
    <p:extLst>
      <p:ext uri="{BB962C8B-B14F-4D97-AF65-F5344CB8AC3E}">
        <p14:creationId xmlns:p14="http://schemas.microsoft.com/office/powerpoint/2010/main" val="232932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Algorithms applied:</a:t>
            </a:r>
            <a:endParaRPr lang="en-US" dirty="0"/>
          </a:p>
        </p:txBody>
      </p:sp>
      <p:sp>
        <p:nvSpPr>
          <p:cNvPr id="3" name="Content Placeholder 2"/>
          <p:cNvSpPr>
            <a:spLocks noGrp="1"/>
          </p:cNvSpPr>
          <p:nvPr>
            <p:ph idx="1"/>
          </p:nvPr>
        </p:nvSpPr>
        <p:spPr>
          <a:xfrm>
            <a:off x="2690949" y="1905001"/>
            <a:ext cx="8813663" cy="4365170"/>
          </a:xfrm>
        </p:spPr>
        <p:txBody>
          <a:bodyPr>
            <a:normAutofit fontScale="92500" lnSpcReduction="10000"/>
          </a:bodyPr>
          <a:lstStyle/>
          <a:p>
            <a:r>
              <a:rPr lang="en-US" dirty="0" smtClean="0"/>
              <a:t>We have applied different Classification Algorithms</a:t>
            </a:r>
          </a:p>
          <a:p>
            <a:endParaRPr lang="en-US" dirty="0" smtClean="0"/>
          </a:p>
          <a:p>
            <a:r>
              <a:rPr lang="en-US" dirty="0" smtClean="0"/>
              <a:t>They are:</a:t>
            </a:r>
          </a:p>
          <a:p>
            <a:pPr lvl="1"/>
            <a:r>
              <a:rPr lang="en-US" dirty="0" smtClean="0"/>
              <a:t>Support Vector Machine (SVM)</a:t>
            </a:r>
          </a:p>
          <a:p>
            <a:pPr lvl="2"/>
            <a:r>
              <a:rPr lang="en-US" dirty="0" smtClean="0"/>
              <a:t>Linear kernel</a:t>
            </a:r>
          </a:p>
          <a:p>
            <a:pPr lvl="2"/>
            <a:r>
              <a:rPr lang="en-US" dirty="0" err="1" smtClean="0"/>
              <a:t>Rbf</a:t>
            </a:r>
            <a:r>
              <a:rPr lang="en-US" dirty="0" smtClean="0"/>
              <a:t> kernel</a:t>
            </a:r>
          </a:p>
          <a:p>
            <a:pPr lvl="1"/>
            <a:r>
              <a:rPr lang="en-US" dirty="0" smtClean="0"/>
              <a:t>Naïve Bayes</a:t>
            </a:r>
          </a:p>
          <a:p>
            <a:pPr lvl="2"/>
            <a:r>
              <a:rPr lang="en-US" dirty="0" smtClean="0"/>
              <a:t>Gaussian Bayes</a:t>
            </a:r>
          </a:p>
          <a:p>
            <a:pPr lvl="2"/>
            <a:r>
              <a:rPr lang="en-US" dirty="0" err="1" smtClean="0"/>
              <a:t>MultiNomial</a:t>
            </a:r>
            <a:r>
              <a:rPr lang="en-US" dirty="0" smtClean="0"/>
              <a:t> Bayes</a:t>
            </a:r>
          </a:p>
          <a:p>
            <a:pPr lvl="1"/>
            <a:r>
              <a:rPr lang="en-US" dirty="0" smtClean="0"/>
              <a:t>Decision Tree</a:t>
            </a:r>
          </a:p>
          <a:p>
            <a:pPr lvl="1"/>
            <a:r>
              <a:rPr lang="en-US" dirty="0" smtClean="0"/>
              <a:t>Random Forest </a:t>
            </a:r>
          </a:p>
          <a:p>
            <a:pPr lvl="1"/>
            <a:r>
              <a:rPr lang="en-US" dirty="0" smtClean="0"/>
              <a:t>KNN classifier </a:t>
            </a:r>
          </a:p>
          <a:p>
            <a:pPr lvl="2"/>
            <a:r>
              <a:rPr lang="en-US" dirty="0" smtClean="0"/>
              <a:t>with neighbors = 2 to 20</a:t>
            </a:r>
          </a:p>
          <a:p>
            <a:pPr lvl="1"/>
            <a:endParaRPr lang="en-US" dirty="0"/>
          </a:p>
        </p:txBody>
      </p:sp>
    </p:spTree>
    <p:extLst>
      <p:ext uri="{BB962C8B-B14F-4D97-AF65-F5344CB8AC3E}">
        <p14:creationId xmlns:p14="http://schemas.microsoft.com/office/powerpoint/2010/main" val="4292390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dirty="0" smtClean="0"/>
              <a:t>Support Vector Machine (SVM)</a:t>
            </a:r>
            <a:endParaRPr lang="en-US" dirty="0"/>
          </a:p>
        </p:txBody>
      </p:sp>
      <p:sp>
        <p:nvSpPr>
          <p:cNvPr id="3" name="Content Placeholder 2"/>
          <p:cNvSpPr>
            <a:spLocks noGrp="1"/>
          </p:cNvSpPr>
          <p:nvPr>
            <p:ph idx="1"/>
          </p:nvPr>
        </p:nvSpPr>
        <p:spPr>
          <a:xfrm>
            <a:off x="1881051" y="1502229"/>
            <a:ext cx="9623561" cy="4408993"/>
          </a:xfrm>
        </p:spPr>
        <p:txBody>
          <a:bodyPr>
            <a:normAutofit lnSpcReduction="10000"/>
          </a:bodyPr>
          <a:lstStyle/>
          <a:p>
            <a:r>
              <a:rPr lang="en-US" sz="1400" dirty="0"/>
              <a:t>“Support Vector Machine” (SVM) is a </a:t>
            </a:r>
            <a:r>
              <a:rPr lang="en-US" sz="1400" dirty="0" smtClean="0"/>
              <a:t>supervised machine learning algorithm which </a:t>
            </a:r>
            <a:r>
              <a:rPr lang="en-US" sz="1400" dirty="0"/>
              <a:t>can be used for both classification or regression challenges</a:t>
            </a:r>
            <a:r>
              <a:rPr lang="en-US" sz="1400" dirty="0" smtClean="0"/>
              <a:t>.</a:t>
            </a:r>
          </a:p>
          <a:p>
            <a:r>
              <a:rPr lang="en-US" sz="1400" dirty="0"/>
              <a:t>In the SVM algorithm, we plot each data item as a point in n-dimensional space (where n is number of features you have) with the value of each feature being the value of a particular coordinate. </a:t>
            </a:r>
            <a:endParaRPr lang="en-US" sz="1400" dirty="0" smtClean="0"/>
          </a:p>
          <a:p>
            <a:r>
              <a:rPr lang="en-US" sz="1400" dirty="0" smtClean="0"/>
              <a:t>Then</a:t>
            </a:r>
            <a:r>
              <a:rPr lang="en-US" sz="1400" dirty="0"/>
              <a:t>, we perform classification by finding the hyper-plane that differentiates the two classes very </a:t>
            </a:r>
            <a:r>
              <a:rPr lang="en-US" sz="1400" dirty="0" smtClean="0"/>
              <a:t>well.</a:t>
            </a:r>
          </a:p>
          <a:p>
            <a:r>
              <a:rPr lang="en-US" sz="1400" dirty="0"/>
              <a:t>The kernel functions are used to map the original dataset (linear/nonlinear ) into a higher dimensional space with view to making it linear </a:t>
            </a:r>
            <a:r>
              <a:rPr lang="en-US" sz="1400" dirty="0" smtClean="0"/>
              <a:t>dataset.</a:t>
            </a:r>
          </a:p>
          <a:p>
            <a:r>
              <a:rPr lang="en-US" sz="1400" dirty="0" smtClean="0"/>
              <a:t>We have linear, </a:t>
            </a:r>
            <a:r>
              <a:rPr lang="en-US" sz="1400" dirty="0" err="1" smtClean="0"/>
              <a:t>rbf</a:t>
            </a:r>
            <a:r>
              <a:rPr lang="en-US" sz="1400" dirty="0"/>
              <a:t> </a:t>
            </a:r>
            <a:r>
              <a:rPr lang="en-US" sz="1400" dirty="0" smtClean="0"/>
              <a:t>and Gaussian .</a:t>
            </a:r>
          </a:p>
          <a:p>
            <a:r>
              <a:rPr lang="en-US" sz="1400" dirty="0"/>
              <a:t>Usually linear and polynomial kernels are less time consuming and provides less accuracy than the </a:t>
            </a:r>
            <a:r>
              <a:rPr lang="en-US" sz="1400" dirty="0" err="1"/>
              <a:t>rbf</a:t>
            </a:r>
            <a:r>
              <a:rPr lang="en-US" sz="1400" dirty="0"/>
              <a:t> or Gaussian </a:t>
            </a:r>
            <a:r>
              <a:rPr lang="en-US" sz="1400" dirty="0" smtClean="0"/>
              <a:t>kernels</a:t>
            </a:r>
          </a:p>
          <a:p>
            <a:r>
              <a:rPr lang="en-US" sz="1400" dirty="0" smtClean="0"/>
              <a:t>Advantages:</a:t>
            </a:r>
          </a:p>
          <a:p>
            <a:pPr lvl="1"/>
            <a:r>
              <a:rPr lang="en-US" sz="1000" dirty="0"/>
              <a:t>It works well with a clear margin of separation</a:t>
            </a:r>
          </a:p>
          <a:p>
            <a:pPr lvl="1"/>
            <a:r>
              <a:rPr lang="en-US" sz="1000" dirty="0"/>
              <a:t>It is effective in high dimensional </a:t>
            </a:r>
            <a:r>
              <a:rPr lang="en-US" sz="1000" dirty="0" smtClean="0"/>
              <a:t>space</a:t>
            </a:r>
            <a:endParaRPr lang="en-US" sz="1000" dirty="0"/>
          </a:p>
          <a:p>
            <a:r>
              <a:rPr lang="en-US" sz="1200" dirty="0" smtClean="0"/>
              <a:t>Disadvantages:</a:t>
            </a:r>
          </a:p>
          <a:p>
            <a:pPr lvl="1"/>
            <a:r>
              <a:rPr lang="en-US" sz="1200" dirty="0" smtClean="0"/>
              <a:t>it doesn’t </a:t>
            </a:r>
            <a:r>
              <a:rPr lang="en-US" sz="1200" dirty="0"/>
              <a:t>perform very well, when the data set has more noise i.e. target classes are </a:t>
            </a:r>
            <a:r>
              <a:rPr lang="en-US" sz="1200" dirty="0" smtClean="0"/>
              <a:t>overlapping</a:t>
            </a:r>
          </a:p>
          <a:p>
            <a:pPr lvl="1"/>
            <a:r>
              <a:rPr lang="en-US" sz="1200" dirty="0" smtClean="0"/>
              <a:t>It is more time consuming </a:t>
            </a:r>
          </a:p>
        </p:txBody>
      </p:sp>
    </p:spTree>
    <p:extLst>
      <p:ext uri="{BB962C8B-B14F-4D97-AF65-F5344CB8AC3E}">
        <p14:creationId xmlns:p14="http://schemas.microsoft.com/office/powerpoint/2010/main" val="3857808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354</TotalTime>
  <Words>1373</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Breast Cancer Identification</vt:lpstr>
      <vt:lpstr>Today’s Agenda</vt:lpstr>
      <vt:lpstr>Problem Statement</vt:lpstr>
      <vt:lpstr>Dataset</vt:lpstr>
      <vt:lpstr>Steps used for solving the problem</vt:lpstr>
      <vt:lpstr>Visualization : Count Plot</vt:lpstr>
      <vt:lpstr>Heat Map</vt:lpstr>
      <vt:lpstr>Classification Algorithms applied:</vt:lpstr>
      <vt:lpstr>Support Vector Machine (SVM)</vt:lpstr>
      <vt:lpstr>Naïve Bayes:</vt:lpstr>
      <vt:lpstr>Decision Tree:</vt:lpstr>
      <vt:lpstr>Random forest:</vt:lpstr>
      <vt:lpstr>KNN : k nearest Neighbors </vt:lpstr>
      <vt:lpstr>Results Obtained</vt:lpstr>
      <vt:lpstr>Summary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Identification</dc:title>
  <dc:creator>mvsp</dc:creator>
  <cp:lastModifiedBy>Microsoft account</cp:lastModifiedBy>
  <cp:revision>32</cp:revision>
  <dcterms:created xsi:type="dcterms:W3CDTF">2020-06-25T06:47:47Z</dcterms:created>
  <dcterms:modified xsi:type="dcterms:W3CDTF">2020-06-26T12:57:03Z</dcterms:modified>
</cp:coreProperties>
</file>