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16"/>
  </p:notesMasterIdLst>
  <p:sldIdLst>
    <p:sldId id="256" r:id="rId2"/>
    <p:sldId id="288" r:id="rId3"/>
    <p:sldId id="258" r:id="rId4"/>
    <p:sldId id="259" r:id="rId5"/>
    <p:sldId id="264" r:id="rId6"/>
    <p:sldId id="267" r:id="rId7"/>
    <p:sldId id="277" r:id="rId8"/>
    <p:sldId id="293" r:id="rId9"/>
    <p:sldId id="294" r:id="rId10"/>
    <p:sldId id="295" r:id="rId11"/>
    <p:sldId id="296" r:id="rId12"/>
    <p:sldId id="297" r:id="rId13"/>
    <p:sldId id="287" r:id="rId14"/>
    <p:sldId id="29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0" autoAdjust="0"/>
    <p:restoredTop sz="79346" autoAdjust="0"/>
  </p:normalViewPr>
  <p:slideViewPr>
    <p:cSldViewPr snapToGrid="0">
      <p:cViewPr varScale="1">
        <p:scale>
          <a:sx n="65" d="100"/>
          <a:sy n="65" d="100"/>
        </p:scale>
        <p:origin x="10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522B7-7325-4362-ABE2-B50C858D299E}" type="datetimeFigureOut">
              <a:rPr lang="en-IN" smtClean="0"/>
              <a:t>17-07-2023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46CA3-0234-47E9-89F2-4B2745CA58E1}" type="slidenum">
              <a:rPr lang="en-IN" smtClean="0"/>
              <a:t>‹#›</a:t>
            </a:fld>
            <a:endParaRPr lang="en-IN"/>
          </a:p>
        </p:txBody>
      </p:sp>
    </p:spTree>
    <p:extLst>
      <p:ext uri="{BB962C8B-B14F-4D97-AF65-F5344CB8AC3E}">
        <p14:creationId xmlns:p14="http://schemas.microsoft.com/office/powerpoint/2010/main" val="2407565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E46CA3-0234-47E9-89F2-4B2745CA58E1}" type="slidenum">
              <a:rPr lang="en-IN" smtClean="0"/>
              <a:t>11</a:t>
            </a:fld>
            <a:endParaRPr lang="en-IN"/>
          </a:p>
        </p:txBody>
      </p:sp>
    </p:spTree>
    <p:extLst>
      <p:ext uri="{BB962C8B-B14F-4D97-AF65-F5344CB8AC3E}">
        <p14:creationId xmlns:p14="http://schemas.microsoft.com/office/powerpoint/2010/main" val="323843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E46CA3-0234-47E9-89F2-4B2745CA58E1}" type="slidenum">
              <a:rPr lang="en-IN" smtClean="0"/>
              <a:t>12</a:t>
            </a:fld>
            <a:endParaRPr lang="en-IN"/>
          </a:p>
        </p:txBody>
      </p:sp>
    </p:spTree>
    <p:extLst>
      <p:ext uri="{BB962C8B-B14F-4D97-AF65-F5344CB8AC3E}">
        <p14:creationId xmlns:p14="http://schemas.microsoft.com/office/powerpoint/2010/main" val="2017953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7/17/2023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4933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7/17/2023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2159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7/17/2023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7161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7/17/2023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0860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7/17/2023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389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7/17/2023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5099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7/17/2023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3708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7/17/2023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8281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7/17/2023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1620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7/17/2023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8787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7/17/2023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7183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7/17/2023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58911079"/>
      </p:ext>
    </p:extLst>
  </p:cSld>
  <p:clrMap bg1="lt1" tx1="dk1" bg2="lt2" tx2="dk2" accent1="accent1" accent2="accent2" accent3="accent3" accent4="accent4" accent5="accent5" accent6="accent6" hlink="hlink" folHlink="folHlink"/>
  <p:sldLayoutIdLst>
    <p:sldLayoutId id="2147483782" r:id="rId1"/>
    <p:sldLayoutId id="2147483781" r:id="rId2"/>
    <p:sldLayoutId id="2147483780" r:id="rId3"/>
    <p:sldLayoutId id="2147483779" r:id="rId4"/>
    <p:sldLayoutId id="2147483778" r:id="rId5"/>
    <p:sldLayoutId id="2147483777" r:id="rId6"/>
    <p:sldLayoutId id="2147483776" r:id="rId7"/>
    <p:sldLayoutId id="2147483775" r:id="rId8"/>
    <p:sldLayoutId id="2147483774" r:id="rId9"/>
    <p:sldLayoutId id="2147483773" r:id="rId10"/>
    <p:sldLayoutId id="214748377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1" name="Straight Connector 9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3" name="Right Triangle 12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5" name="Rectangle 12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7" name="Group 126">
            <a:extLst>
              <a:ext uri="{FF2B5EF4-FFF2-40B4-BE49-F238E27FC236}">
                <a16:creationId xmlns:a16="http://schemas.microsoft.com/office/drawing/2014/main" id="{2805421D-23CB-40F5-9098-D716667E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8" name="Straight Connector 127">
              <a:extLst>
                <a:ext uri="{FF2B5EF4-FFF2-40B4-BE49-F238E27FC236}">
                  <a16:creationId xmlns:a16="http://schemas.microsoft.com/office/drawing/2014/main" id="{EBEDFB19-5DE1-4CA8-842F-CF9657C9B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04A073-94DC-4578-A9E2-F2E11D914E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7F7BBB2-E3AC-457B-807F-64236CF302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0853883-33B5-4C34-9FBE-49F74C5076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3148E7B-B5D6-4263-9D85-5D3DFB6178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967EC22-EFE1-454E-8FD1-12FFCD9D2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9EB4AF-9931-410A-9F68-C24B6C39E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4941F79-4D72-496E-AE99-73B9E1F72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D4E79B3-CB64-439D-B1FC-FC4BF47CD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92598D1-4713-4DC0-BD6B-7CC594357A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5EB19DC-1DB5-4675-A6DE-6360F0AD76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05E56D6-1D38-4913-B543-41ECE2C46B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F6ACC1A-6B97-4B0B-A036-F818906236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2197E3E-AC71-447A-A5F1-AC337FD73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37D0DA4-9FA9-4502-8296-6DD8842C3A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A94CC6E-AA45-4AFF-8EC6-17FE421734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330A0C5-0C67-4AC8-9F75-D63277BFF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10410FE-F829-4EB2-98EE-397D51FC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AE2C1BE1-F256-4B52-BB5D-50C84668FA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E104CCA-10BA-45D1-A504-EF3AD73340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6E7DBD2-8DAE-45A0-9A8C-331329107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2AD51F90-1778-4825-87B9-E04A473A4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8B4C11C-68F4-4AAA-B3C6-99B339FD5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F65B701-4451-455A-A72C-968591A58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8E9A4D7-E804-4F7D-B46F-9182BE11D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522ECDE-9CC3-4260-A85A-1575376E7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940BF09-5C37-4ABA-919D-A22281C3A4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ECA37BD-68D3-427B-9FDA-2ADAFCF5DC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C5F91D5-B215-42B0-81E5-7CE4263BDD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C21ED72-60A2-439D-8DD2-85900BA4CB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853A371-AB64-4677-9E5A-FE61C0E04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0" name="Right Triangle 159">
            <a:extLst>
              <a:ext uri="{FF2B5EF4-FFF2-40B4-BE49-F238E27FC236}">
                <a16:creationId xmlns:a16="http://schemas.microsoft.com/office/drawing/2014/main" id="{B3093A12-B759-4321-96FD-060689E3A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291541" y="-28737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23FC63C-67A9-6288-D13C-9AFDB7A9B1FB}"/>
              </a:ext>
            </a:extLst>
          </p:cNvPr>
          <p:cNvSpPr>
            <a:spLocks noGrp="1"/>
          </p:cNvSpPr>
          <p:nvPr>
            <p:ph type="title"/>
          </p:nvPr>
        </p:nvSpPr>
        <p:spPr>
          <a:xfrm>
            <a:off x="6285420" y="706292"/>
            <a:ext cx="5203330" cy="3265587"/>
          </a:xfrm>
        </p:spPr>
        <p:txBody>
          <a:bodyPr vert="horz" lIns="91440" tIns="45720" rIns="91440" bIns="45720" rtlCol="0" anchor="b">
            <a:normAutofit/>
          </a:bodyPr>
          <a:lstStyle/>
          <a:p>
            <a:pPr>
              <a:lnSpc>
                <a:spcPct val="90000"/>
              </a:lnSpc>
            </a:pPr>
            <a:r>
              <a:rPr lang="en-US" sz="5400" dirty="0"/>
              <a:t>Lead Scoring Case Study</a:t>
            </a:r>
            <a:br>
              <a:rPr lang="en-US" sz="5400" dirty="0"/>
            </a:br>
            <a:r>
              <a:rPr lang="en-US" sz="5400" dirty="0"/>
              <a:t>				</a:t>
            </a:r>
          </a:p>
        </p:txBody>
      </p:sp>
      <p:pic>
        <p:nvPicPr>
          <p:cNvPr id="4" name="Content Placeholder 3" descr="Pen placed on top of a signature line">
            <a:extLst>
              <a:ext uri="{FF2B5EF4-FFF2-40B4-BE49-F238E27FC236}">
                <a16:creationId xmlns:a16="http://schemas.microsoft.com/office/drawing/2014/main" id="{9DCAF598-EFA6-5E7A-F12D-695CE9E95EC4}"/>
              </a:ext>
            </a:extLst>
          </p:cNvPr>
          <p:cNvPicPr>
            <a:picLocks noGrp="1" noChangeAspect="1"/>
          </p:cNvPicPr>
          <p:nvPr>
            <p:ph idx="1"/>
          </p:nvPr>
        </p:nvPicPr>
        <p:blipFill rotWithShape="1">
          <a:blip r:embed="rId2"/>
          <a:srcRect l="43014" r="-1" b="-1"/>
          <a:stretch/>
        </p:blipFill>
        <p:spPr>
          <a:xfrm>
            <a:off x="1079161" y="722903"/>
            <a:ext cx="4624994" cy="5417400"/>
          </a:xfrm>
          <a:prstGeom prst="rect">
            <a:avLst/>
          </a:prstGeom>
        </p:spPr>
      </p:pic>
    </p:spTree>
    <p:extLst>
      <p:ext uri="{BB962C8B-B14F-4D97-AF65-F5344CB8AC3E}">
        <p14:creationId xmlns:p14="http://schemas.microsoft.com/office/powerpoint/2010/main" val="193785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DD57-2A7F-34C1-4045-3D0B210F34FB}"/>
              </a:ext>
            </a:extLst>
          </p:cNvPr>
          <p:cNvSpPr>
            <a:spLocks noGrp="1"/>
          </p:cNvSpPr>
          <p:nvPr>
            <p:ph type="title"/>
          </p:nvPr>
        </p:nvSpPr>
        <p:spPr>
          <a:xfrm>
            <a:off x="691078" y="187569"/>
            <a:ext cx="10312571" cy="867508"/>
          </a:xfrm>
        </p:spPr>
        <p:txBody>
          <a:bodyPr>
            <a:normAutofit/>
          </a:bodyPr>
          <a:lstStyle/>
          <a:p>
            <a:r>
              <a:rPr lang="en-US" sz="2400" b="1" dirty="0"/>
              <a:t>Model Building</a:t>
            </a:r>
            <a:endParaRPr lang="en-IN" sz="2400" b="1" dirty="0"/>
          </a:p>
        </p:txBody>
      </p:sp>
      <p:sp>
        <p:nvSpPr>
          <p:cNvPr id="7" name="Title 1">
            <a:extLst>
              <a:ext uri="{FF2B5EF4-FFF2-40B4-BE49-F238E27FC236}">
                <a16:creationId xmlns:a16="http://schemas.microsoft.com/office/drawing/2014/main" id="{B3219AD0-D8C6-36A4-C4CE-263CBC9917BD}"/>
              </a:ext>
            </a:extLst>
          </p:cNvPr>
          <p:cNvSpPr txBox="1">
            <a:spLocks/>
          </p:cNvSpPr>
          <p:nvPr/>
        </p:nvSpPr>
        <p:spPr>
          <a:xfrm>
            <a:off x="803564" y="949569"/>
            <a:ext cx="10556098" cy="327073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342900" indent="-342900" algn="just">
              <a:lnSpc>
                <a:spcPct val="107000"/>
              </a:lnSpc>
              <a:buFont typeface="Symbol" panose="05050102010706020507" pitchFamily="18" charset="2"/>
              <a:buChar char=""/>
            </a:pPr>
            <a:r>
              <a:rPr lang="en-US" sz="2200" kern="100" dirty="0">
                <a:latin typeface="+mn-lt"/>
                <a:cs typeface="Mangal" panose="02040503050203030202" pitchFamily="18" charset="0"/>
              </a:rPr>
              <a:t>Feature selection using RFE.</a:t>
            </a:r>
            <a:endParaRPr lang="en-IN" sz="2200" kern="100" dirty="0">
              <a:latin typeface="+mn-lt"/>
              <a:cs typeface="Mangal" panose="02040503050203030202" pitchFamily="18" charset="0"/>
            </a:endParaRPr>
          </a:p>
          <a:p>
            <a:pPr marL="342900" lvl="0" indent="-342900" algn="just">
              <a:lnSpc>
                <a:spcPct val="107000"/>
              </a:lnSpc>
              <a:buFont typeface="Symbol" panose="05050102010706020507" pitchFamily="18" charset="2"/>
              <a:buChar char=""/>
            </a:pPr>
            <a:r>
              <a:rPr lang="en-US" sz="2200" kern="100" dirty="0">
                <a:latin typeface="+mn-lt"/>
                <a:cs typeface="Mangal" panose="02040503050203030202" pitchFamily="18" charset="0"/>
              </a:rPr>
              <a:t>Manual feature reduction using P-values by dropping features with P-values&gt;0.05 .</a:t>
            </a:r>
            <a:endParaRPr lang="en-IN" sz="2200" kern="100" dirty="0">
              <a:latin typeface="+mn-lt"/>
              <a:cs typeface="Mangal" panose="02040503050203030202" pitchFamily="18" charset="0"/>
            </a:endParaRPr>
          </a:p>
          <a:p>
            <a:pPr marL="342900" lvl="0" indent="-342900" algn="just">
              <a:lnSpc>
                <a:spcPct val="107000"/>
              </a:lnSpc>
              <a:buFont typeface="Symbol" panose="05050102010706020507" pitchFamily="18" charset="2"/>
              <a:buChar char=""/>
            </a:pPr>
            <a:r>
              <a:rPr lang="en-US" sz="2200" kern="100" dirty="0">
                <a:latin typeface="+mn-lt"/>
                <a:cs typeface="Mangal" panose="02040503050203030202" pitchFamily="18" charset="0"/>
              </a:rPr>
              <a:t>VIF values were checked for multicollinearity. All the features had VIF &lt;5</a:t>
            </a:r>
            <a:endParaRPr lang="en-IN" sz="2200" kern="100" dirty="0">
              <a:latin typeface="+mn-lt"/>
              <a:cs typeface="Mangal" panose="02040503050203030202" pitchFamily="18" charset="0"/>
            </a:endParaRPr>
          </a:p>
          <a:p>
            <a:pPr marL="342900" lvl="0" indent="-342900" algn="just">
              <a:lnSpc>
                <a:spcPct val="107000"/>
              </a:lnSpc>
              <a:spcAft>
                <a:spcPts val="800"/>
              </a:spcAft>
              <a:buFont typeface="Symbol" panose="05050102010706020507" pitchFamily="18" charset="2"/>
              <a:buChar char=""/>
            </a:pPr>
            <a:r>
              <a:rPr lang="en-US" sz="2200" kern="100" dirty="0">
                <a:latin typeface="+mn-lt"/>
                <a:cs typeface="Mangal" panose="02040503050203030202" pitchFamily="18" charset="0"/>
              </a:rPr>
              <a:t>Model 2 was selected as the final model with 14 variables.</a:t>
            </a:r>
          </a:p>
          <a:p>
            <a:pPr lvl="0"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5266965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DD57-2A7F-34C1-4045-3D0B210F34FB}"/>
              </a:ext>
            </a:extLst>
          </p:cNvPr>
          <p:cNvSpPr>
            <a:spLocks noGrp="1"/>
          </p:cNvSpPr>
          <p:nvPr>
            <p:ph type="title"/>
          </p:nvPr>
        </p:nvSpPr>
        <p:spPr>
          <a:xfrm>
            <a:off x="691078" y="187569"/>
            <a:ext cx="10312571" cy="550985"/>
          </a:xfrm>
        </p:spPr>
        <p:txBody>
          <a:bodyPr>
            <a:normAutofit/>
          </a:bodyPr>
          <a:lstStyle/>
          <a:p>
            <a:r>
              <a:rPr lang="en-US" sz="2400" b="1" dirty="0"/>
              <a:t>Model Evaluation </a:t>
            </a:r>
            <a:endParaRPr lang="en-IN" sz="2400" b="1" dirty="0"/>
          </a:p>
        </p:txBody>
      </p:sp>
      <p:pic>
        <p:nvPicPr>
          <p:cNvPr id="4" name="Picture 3">
            <a:extLst>
              <a:ext uri="{FF2B5EF4-FFF2-40B4-BE49-F238E27FC236}">
                <a16:creationId xmlns:a16="http://schemas.microsoft.com/office/drawing/2014/main" id="{D8A381E9-EE92-661D-434B-B36FF078743E}"/>
              </a:ext>
            </a:extLst>
          </p:cNvPr>
          <p:cNvPicPr>
            <a:picLocks noChangeAspect="1"/>
          </p:cNvPicPr>
          <p:nvPr/>
        </p:nvPicPr>
        <p:blipFill>
          <a:blip r:embed="rId4"/>
          <a:stretch>
            <a:fillRect/>
          </a:stretch>
        </p:blipFill>
        <p:spPr>
          <a:xfrm>
            <a:off x="735122" y="3429000"/>
            <a:ext cx="5464013" cy="3285778"/>
          </a:xfrm>
          <a:prstGeom prst="rect">
            <a:avLst/>
          </a:prstGeom>
        </p:spPr>
      </p:pic>
      <p:pic>
        <p:nvPicPr>
          <p:cNvPr id="6" name="Picture 5">
            <a:extLst>
              <a:ext uri="{FF2B5EF4-FFF2-40B4-BE49-F238E27FC236}">
                <a16:creationId xmlns:a16="http://schemas.microsoft.com/office/drawing/2014/main" id="{2AA2ADF4-F608-1C10-1386-10848DDB8104}"/>
              </a:ext>
            </a:extLst>
          </p:cNvPr>
          <p:cNvPicPr>
            <a:picLocks noChangeAspect="1"/>
          </p:cNvPicPr>
          <p:nvPr/>
        </p:nvPicPr>
        <p:blipFill>
          <a:blip r:embed="rId5"/>
          <a:stretch>
            <a:fillRect/>
          </a:stretch>
        </p:blipFill>
        <p:spPr>
          <a:xfrm>
            <a:off x="6275855" y="3429000"/>
            <a:ext cx="5334462" cy="3285778"/>
          </a:xfrm>
          <a:prstGeom prst="rect">
            <a:avLst/>
          </a:prstGeom>
        </p:spPr>
      </p:pic>
      <p:sp>
        <p:nvSpPr>
          <p:cNvPr id="9" name="TextBox 8">
            <a:extLst>
              <a:ext uri="{FF2B5EF4-FFF2-40B4-BE49-F238E27FC236}">
                <a16:creationId xmlns:a16="http://schemas.microsoft.com/office/drawing/2014/main" id="{9FD21480-66C8-16B0-4A85-D3A5ED081E0A}"/>
              </a:ext>
            </a:extLst>
          </p:cNvPr>
          <p:cNvSpPr txBox="1"/>
          <p:nvPr/>
        </p:nvSpPr>
        <p:spPr>
          <a:xfrm>
            <a:off x="658402" y="985446"/>
            <a:ext cx="10875195" cy="2443554"/>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US" sz="1600" kern="100" dirty="0">
                <a:effectLst/>
                <a:ea typeface="Calibri" panose="020F0502020204030204" pitchFamily="34" charset="0"/>
                <a:cs typeface="Mangal" panose="02040503050203030202" pitchFamily="18" charset="0"/>
              </a:rPr>
              <a:t>Confusion Matrix, Accuracy, Sensitivity and Specificity were checked with the default cutoff Threshold value of 0.5. Then, ROC Curve was plotted.</a:t>
            </a:r>
            <a:endParaRPr lang="en-IN" sz="16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sz="1600" kern="100" dirty="0">
                <a:effectLst/>
                <a:ea typeface="Calibri" panose="020F0502020204030204" pitchFamily="34" charset="0"/>
                <a:cs typeface="Mangal" panose="02040503050203030202" pitchFamily="18" charset="0"/>
              </a:rPr>
              <a:t>0.37 was then chosen as the optimal cut off probability w</a:t>
            </a:r>
            <a:r>
              <a:rPr lang="en-IN" sz="1600" kern="100" dirty="0">
                <a:solidFill>
                  <a:srgbClr val="000000"/>
                </a:solidFill>
                <a:effectLst/>
                <a:ea typeface="Calibri" panose="020F0502020204030204" pitchFamily="34" charset="0"/>
                <a:cs typeface="Mangal" panose="02040503050203030202" pitchFamily="18" charset="0"/>
              </a:rPr>
              <a:t>here we get balanced sensitivity and specificity</a:t>
            </a:r>
            <a:r>
              <a:rPr lang="en-IN" sz="1600" kern="100" dirty="0">
                <a:effectLst/>
                <a:ea typeface="Calibri" panose="020F0502020204030204" pitchFamily="34" charset="0"/>
                <a:cs typeface="Mangal" panose="02040503050203030202" pitchFamily="18" charset="0"/>
              </a:rPr>
              <a:t>. This cutoff gave Accuracy of 80%, Sensitivity as 78% and Specificity value of 82%. </a:t>
            </a:r>
          </a:p>
          <a:p>
            <a:pPr marL="342900" lvl="0" indent="-342900" algn="just">
              <a:lnSpc>
                <a:spcPct val="107000"/>
              </a:lnSpc>
              <a:buFont typeface="Symbol" panose="05050102010706020507" pitchFamily="18" charset="2"/>
              <a:buChar char=""/>
            </a:pPr>
            <a:r>
              <a:rPr lang="en-IN" sz="1600" kern="100" dirty="0">
                <a:solidFill>
                  <a:srgbClr val="000000"/>
                </a:solidFill>
                <a:effectLst/>
                <a:ea typeface="Calibri" panose="020F0502020204030204" pitchFamily="34" charset="0"/>
                <a:cs typeface="Mangal" panose="02040503050203030202" pitchFamily="18" charset="0"/>
              </a:rPr>
              <a:t>Precision and Recall matrix was checked with Threshold as 0.41. This gave precision score and recall score of 75%.</a:t>
            </a:r>
            <a:endParaRPr lang="en-IN" sz="16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IN" sz="1600" kern="100" dirty="0">
                <a:solidFill>
                  <a:srgbClr val="000000"/>
                </a:solidFill>
                <a:effectLst/>
                <a:ea typeface="Calibri" panose="020F0502020204030204" pitchFamily="34" charset="0"/>
                <a:cs typeface="Mangal" panose="02040503050203030202" pitchFamily="18" charset="0"/>
              </a:rPr>
              <a:t>Sensitivity-Specificity view was selected for final prediction as this gave better results.</a:t>
            </a:r>
            <a:endParaRPr lang="en-IN" sz="1600" kern="100" dirty="0">
              <a:effectLst/>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Symbol" panose="05050102010706020507" pitchFamily="18" charset="2"/>
              <a:buChar char=""/>
            </a:pPr>
            <a:r>
              <a:rPr lang="en-IN" sz="1600" kern="100" dirty="0">
                <a:solidFill>
                  <a:srgbClr val="000000"/>
                </a:solidFill>
                <a:effectLst/>
                <a:ea typeface="Calibri" panose="020F0502020204030204" pitchFamily="34" charset="0"/>
                <a:cs typeface="Mangal" panose="02040503050203030202" pitchFamily="18" charset="0"/>
              </a:rPr>
              <a:t>Lead Score feature was added to the training data set- A higher lead score means the lead is hot and it is most likely to be converted</a:t>
            </a:r>
            <a:endParaRPr lang="en-IN" sz="1600" dirty="0"/>
          </a:p>
        </p:txBody>
      </p:sp>
    </p:spTree>
    <p:extLst>
      <p:ext uri="{BB962C8B-B14F-4D97-AF65-F5344CB8AC3E}">
        <p14:creationId xmlns:p14="http://schemas.microsoft.com/office/powerpoint/2010/main" val="411809070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DD57-2A7F-34C1-4045-3D0B210F34FB}"/>
              </a:ext>
            </a:extLst>
          </p:cNvPr>
          <p:cNvSpPr>
            <a:spLocks noGrp="1"/>
          </p:cNvSpPr>
          <p:nvPr>
            <p:ph type="title"/>
          </p:nvPr>
        </p:nvSpPr>
        <p:spPr>
          <a:xfrm>
            <a:off x="691078" y="187569"/>
            <a:ext cx="10312571" cy="550985"/>
          </a:xfrm>
        </p:spPr>
        <p:txBody>
          <a:bodyPr>
            <a:normAutofit/>
          </a:bodyPr>
          <a:lstStyle/>
          <a:p>
            <a:r>
              <a:rPr lang="en-IN" sz="2400" b="1" dirty="0"/>
              <a:t>Making predictions on the test set</a:t>
            </a:r>
          </a:p>
        </p:txBody>
      </p:sp>
      <p:sp>
        <p:nvSpPr>
          <p:cNvPr id="5" name="TextBox 4">
            <a:extLst>
              <a:ext uri="{FF2B5EF4-FFF2-40B4-BE49-F238E27FC236}">
                <a16:creationId xmlns:a16="http://schemas.microsoft.com/office/drawing/2014/main" id="{9F11E92A-0E3E-9601-69D9-EEB311C81114}"/>
              </a:ext>
            </a:extLst>
          </p:cNvPr>
          <p:cNvSpPr txBox="1"/>
          <p:nvPr/>
        </p:nvSpPr>
        <p:spPr>
          <a:xfrm>
            <a:off x="386860" y="1160785"/>
            <a:ext cx="6811109" cy="3337388"/>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Scaling the test data set and making predictions on the test data set.</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Drawing ROC curve on the test dataset</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Evaluation metrics was calculated on test dataset. It gave Accuracy of 80%, Sensitivity as 80% and Specificity value of 81%. The model performed well on Test data as well.</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Lead Score feature was added to the test data set.</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Top 3 top features from the model are:</a:t>
            </a:r>
            <a:endParaRPr lang="en-IN" sz="1800" kern="100" dirty="0">
              <a:effectLst/>
              <a:ea typeface="Calibri" panose="020F0502020204030204" pitchFamily="34" charset="0"/>
              <a:cs typeface="Mangal" panose="02040503050203030202" pitchFamily="18" charset="0"/>
            </a:endParaRPr>
          </a:p>
          <a:p>
            <a:pPr marL="800100" lvl="1" indent="-342900" algn="just">
              <a:lnSpc>
                <a:spcPct val="107000"/>
              </a:lnSpc>
              <a:buFont typeface="Arial" panose="020B0604020202020204" pitchFamily="34" charset="0"/>
              <a:buChar char="-"/>
            </a:pPr>
            <a:r>
              <a:rPr lang="en-US" kern="100" dirty="0">
                <a:effectLst/>
                <a:ea typeface="Arial" panose="020B0604020202020204" pitchFamily="34" charset="0"/>
                <a:cs typeface="Mangal" panose="02040503050203030202" pitchFamily="18" charset="0"/>
              </a:rPr>
              <a:t>Lead Source_Welingak Website</a:t>
            </a:r>
            <a:endParaRPr lang="en-IN" kern="100" dirty="0">
              <a:effectLst/>
              <a:ea typeface="Arial" panose="020B0604020202020204" pitchFamily="34" charset="0"/>
              <a:cs typeface="Mangal" panose="02040503050203030202" pitchFamily="18" charset="0"/>
            </a:endParaRPr>
          </a:p>
          <a:p>
            <a:pPr marL="800100" lvl="1" indent="-342900" algn="just">
              <a:lnSpc>
                <a:spcPct val="107000"/>
              </a:lnSpc>
              <a:buFont typeface="Arial" panose="020B0604020202020204" pitchFamily="34" charset="0"/>
              <a:buChar char="-"/>
            </a:pPr>
            <a:r>
              <a:rPr lang="en-US" kern="100" dirty="0">
                <a:effectLst/>
                <a:ea typeface="Arial" panose="020B0604020202020204" pitchFamily="34" charset="0"/>
                <a:cs typeface="Mangal" panose="02040503050203030202" pitchFamily="18" charset="0"/>
              </a:rPr>
              <a:t>What is your current occupation_Working Professional    </a:t>
            </a:r>
            <a:endParaRPr lang="en-IN" kern="100" dirty="0">
              <a:effectLst/>
              <a:ea typeface="Arial" panose="020B0604020202020204" pitchFamily="34" charset="0"/>
              <a:cs typeface="Mangal" panose="02040503050203030202" pitchFamily="18" charset="0"/>
            </a:endParaRPr>
          </a:p>
          <a:p>
            <a:pPr marL="800100" lvl="1" indent="-342900" algn="just">
              <a:lnSpc>
                <a:spcPct val="107000"/>
              </a:lnSpc>
              <a:spcAft>
                <a:spcPts val="800"/>
              </a:spcAft>
              <a:buFont typeface="Arial" panose="020B0604020202020204" pitchFamily="34" charset="0"/>
              <a:buChar char="-"/>
            </a:pPr>
            <a:r>
              <a:rPr lang="en-US" kern="100" dirty="0">
                <a:effectLst/>
                <a:ea typeface="Arial" panose="020B0604020202020204" pitchFamily="34" charset="0"/>
                <a:cs typeface="Mangal" panose="02040503050203030202" pitchFamily="18" charset="0"/>
              </a:rPr>
              <a:t>Lead Source_Reference</a:t>
            </a:r>
            <a:endParaRPr lang="en-IN" kern="100" dirty="0">
              <a:effectLst/>
              <a:ea typeface="Arial" panose="020B0604020202020204" pitchFamily="34" charset="0"/>
              <a:cs typeface="Mangal" panose="02040503050203030202" pitchFamily="18" charset="0"/>
            </a:endParaRPr>
          </a:p>
        </p:txBody>
      </p:sp>
      <p:pic>
        <p:nvPicPr>
          <p:cNvPr id="8" name="Picture 7">
            <a:extLst>
              <a:ext uri="{FF2B5EF4-FFF2-40B4-BE49-F238E27FC236}">
                <a16:creationId xmlns:a16="http://schemas.microsoft.com/office/drawing/2014/main" id="{38E1FA31-CCEF-B516-B242-64EEB70EDB2B}"/>
              </a:ext>
            </a:extLst>
          </p:cNvPr>
          <p:cNvPicPr>
            <a:picLocks noChangeAspect="1"/>
          </p:cNvPicPr>
          <p:nvPr/>
        </p:nvPicPr>
        <p:blipFill>
          <a:blip r:embed="rId4"/>
          <a:stretch>
            <a:fillRect/>
          </a:stretch>
        </p:blipFill>
        <p:spPr>
          <a:xfrm>
            <a:off x="7197970" y="1005630"/>
            <a:ext cx="4747846" cy="4691585"/>
          </a:xfrm>
          <a:prstGeom prst="rect">
            <a:avLst/>
          </a:prstGeom>
        </p:spPr>
      </p:pic>
    </p:spTree>
    <p:extLst>
      <p:ext uri="{BB962C8B-B14F-4D97-AF65-F5344CB8AC3E}">
        <p14:creationId xmlns:p14="http://schemas.microsoft.com/office/powerpoint/2010/main" val="57068702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2FB100-EB62-E673-71F6-16F2B36AD060}"/>
              </a:ext>
            </a:extLst>
          </p:cNvPr>
          <p:cNvSpPr>
            <a:spLocks noGrp="1"/>
          </p:cNvSpPr>
          <p:nvPr>
            <p:ph type="title"/>
          </p:nvPr>
        </p:nvSpPr>
        <p:spPr>
          <a:xfrm>
            <a:off x="691079" y="392548"/>
            <a:ext cx="10325000" cy="521852"/>
          </a:xfrm>
        </p:spPr>
        <p:txBody>
          <a:bodyPr>
            <a:normAutofit/>
          </a:bodyPr>
          <a:lstStyle/>
          <a:p>
            <a:r>
              <a:rPr lang="en-US" sz="2400" b="1" dirty="0"/>
              <a:t>Conclusion</a:t>
            </a:r>
            <a:endParaRPr lang="en-IN" sz="2400" b="1" dirty="0"/>
          </a:p>
        </p:txBody>
      </p:sp>
      <p:sp>
        <p:nvSpPr>
          <p:cNvPr id="5" name="Content Placeholder 4">
            <a:extLst>
              <a:ext uri="{FF2B5EF4-FFF2-40B4-BE49-F238E27FC236}">
                <a16:creationId xmlns:a16="http://schemas.microsoft.com/office/drawing/2014/main" id="{0FF47421-8521-9575-DAC1-470CA908BF7B}"/>
              </a:ext>
            </a:extLst>
          </p:cNvPr>
          <p:cNvSpPr>
            <a:spLocks noGrp="1"/>
          </p:cNvSpPr>
          <p:nvPr>
            <p:ph idx="1"/>
          </p:nvPr>
        </p:nvSpPr>
        <p:spPr>
          <a:xfrm>
            <a:off x="691079" y="1066800"/>
            <a:ext cx="10325000" cy="5398653"/>
          </a:xfrm>
        </p:spPr>
        <p:txBody>
          <a:bodyPr>
            <a:normAutofit fontScale="25000" lnSpcReduction="20000"/>
          </a:bodyPr>
          <a:lstStyle/>
          <a:p>
            <a:endParaRPr lang="en-US" sz="1400" dirty="0"/>
          </a:p>
          <a:p>
            <a:pPr marL="0" indent="0">
              <a:buNone/>
            </a:pPr>
            <a:r>
              <a:rPr lang="en-IN" sz="6400" b="1" dirty="0"/>
              <a:t>Train set:</a:t>
            </a:r>
          </a:p>
          <a:p>
            <a:r>
              <a:rPr lang="en-IN" sz="6400" dirty="0"/>
              <a:t>Accuracy - 80.45%</a:t>
            </a:r>
          </a:p>
          <a:p>
            <a:r>
              <a:rPr lang="en-IN" sz="6400" dirty="0"/>
              <a:t>Sensitivity- 77.8%</a:t>
            </a:r>
          </a:p>
          <a:p>
            <a:r>
              <a:rPr lang="en-IN" sz="6400" dirty="0"/>
              <a:t>Specificity- 82.04%</a:t>
            </a:r>
          </a:p>
          <a:p>
            <a:pPr marL="0" indent="0">
              <a:buNone/>
            </a:pPr>
            <a:r>
              <a:rPr lang="en-IN" sz="6400" b="1" dirty="0"/>
              <a:t>Test set:</a:t>
            </a:r>
          </a:p>
          <a:p>
            <a:r>
              <a:rPr lang="en-IN" sz="6400" dirty="0"/>
              <a:t>Accuracy- 80.39 %</a:t>
            </a:r>
          </a:p>
          <a:p>
            <a:r>
              <a:rPr lang="en-IN" sz="6400" dirty="0"/>
              <a:t>Sensitivity- 79.6 %</a:t>
            </a:r>
          </a:p>
          <a:p>
            <a:r>
              <a:rPr lang="en-IN" sz="6400" dirty="0"/>
              <a:t>Specificity- 80.88 %</a:t>
            </a:r>
          </a:p>
          <a:p>
            <a:pPr marL="0" indent="0">
              <a:buNone/>
            </a:pPr>
            <a:r>
              <a:rPr lang="en-IN" sz="6400" b="1" dirty="0"/>
              <a:t>Model is performing well on both Training and Test set:</a:t>
            </a:r>
          </a:p>
          <a:p>
            <a:r>
              <a:rPr lang="en-IN" sz="6400" dirty="0"/>
              <a:t>The model has achieved an accuracy of 80% which is in line with the objective of the X education CEO</a:t>
            </a:r>
          </a:p>
          <a:p>
            <a:pPr marL="0" indent="0">
              <a:buNone/>
            </a:pPr>
            <a:r>
              <a:rPr lang="en-IN" sz="6400" b="1" dirty="0"/>
              <a:t>Three top features contributing to predicting the hot leads are</a:t>
            </a:r>
            <a:r>
              <a:rPr lang="en-IN" sz="6400" dirty="0"/>
              <a:t>:</a:t>
            </a:r>
          </a:p>
          <a:p>
            <a:r>
              <a:rPr lang="en-IN" sz="6400" dirty="0"/>
              <a:t>Lead Source_Welingak Website                            </a:t>
            </a:r>
          </a:p>
          <a:p>
            <a:r>
              <a:rPr lang="en-IN" sz="6400" dirty="0"/>
              <a:t>What is your current occupation_Working Professional    </a:t>
            </a:r>
          </a:p>
          <a:p>
            <a:r>
              <a:rPr lang="en-IN" sz="6400" dirty="0"/>
              <a:t>Lead Source_Reference </a:t>
            </a:r>
          </a:p>
          <a:p>
            <a:endParaRPr lang="en-IN" sz="1400" dirty="0"/>
          </a:p>
          <a:p>
            <a:endParaRPr lang="en-US" sz="1400" dirty="0"/>
          </a:p>
          <a:p>
            <a:r>
              <a:rPr lang="en-US" sz="1400" dirty="0"/>
              <a:t>_</a:t>
            </a:r>
            <a:endParaRPr lang="en-IN" sz="2000" dirty="0"/>
          </a:p>
          <a:p>
            <a:endParaRPr lang="en-US" dirty="0"/>
          </a:p>
          <a:p>
            <a:endParaRPr lang="en-US" dirty="0"/>
          </a:p>
          <a:p>
            <a:endParaRPr lang="en-IN" dirty="0"/>
          </a:p>
        </p:txBody>
      </p:sp>
    </p:spTree>
    <p:extLst>
      <p:ext uri="{BB962C8B-B14F-4D97-AF65-F5344CB8AC3E}">
        <p14:creationId xmlns:p14="http://schemas.microsoft.com/office/powerpoint/2010/main" val="427656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2FB100-EB62-E673-71F6-16F2B36AD060}"/>
              </a:ext>
            </a:extLst>
          </p:cNvPr>
          <p:cNvSpPr>
            <a:spLocks noGrp="1"/>
          </p:cNvSpPr>
          <p:nvPr>
            <p:ph type="title"/>
          </p:nvPr>
        </p:nvSpPr>
        <p:spPr>
          <a:xfrm>
            <a:off x="691079" y="392547"/>
            <a:ext cx="10325000" cy="546139"/>
          </a:xfrm>
        </p:spPr>
        <p:txBody>
          <a:bodyPr>
            <a:normAutofit/>
          </a:bodyPr>
          <a:lstStyle/>
          <a:p>
            <a:r>
              <a:rPr lang="en-US" sz="2400" b="1" dirty="0"/>
              <a:t>Recommendations:</a:t>
            </a:r>
            <a:endParaRPr lang="en-IN" sz="2400" b="1" dirty="0"/>
          </a:p>
        </p:txBody>
      </p:sp>
      <p:sp>
        <p:nvSpPr>
          <p:cNvPr id="5" name="Content Placeholder 4">
            <a:extLst>
              <a:ext uri="{FF2B5EF4-FFF2-40B4-BE49-F238E27FC236}">
                <a16:creationId xmlns:a16="http://schemas.microsoft.com/office/drawing/2014/main" id="{0FF47421-8521-9575-DAC1-470CA908BF7B}"/>
              </a:ext>
            </a:extLst>
          </p:cNvPr>
          <p:cNvSpPr>
            <a:spLocks noGrp="1"/>
          </p:cNvSpPr>
          <p:nvPr>
            <p:ph idx="1"/>
          </p:nvPr>
        </p:nvSpPr>
        <p:spPr>
          <a:xfrm>
            <a:off x="691079" y="1136074"/>
            <a:ext cx="10325000" cy="5329379"/>
          </a:xfrm>
        </p:spPr>
        <p:txBody>
          <a:bodyPr>
            <a:normAutofit fontScale="25000" lnSpcReduction="20000"/>
          </a:bodyPr>
          <a:lstStyle/>
          <a:p>
            <a:r>
              <a:rPr lang="en-IN" sz="6400" dirty="0"/>
              <a:t>Focus more on the below features :</a:t>
            </a:r>
          </a:p>
          <a:p>
            <a:pPr marL="228600" lvl="1" indent="0">
              <a:buNone/>
            </a:pPr>
            <a:r>
              <a:rPr lang="en-IN" sz="6400" dirty="0"/>
              <a:t>    - Lead Source_Welingak Website                            </a:t>
            </a:r>
          </a:p>
          <a:p>
            <a:pPr marL="228600" lvl="1" indent="0">
              <a:buNone/>
            </a:pPr>
            <a:r>
              <a:rPr lang="en-IN" sz="6400" dirty="0"/>
              <a:t>    - What is your current occupation_Working Professional  </a:t>
            </a:r>
          </a:p>
          <a:p>
            <a:pPr marL="228600" lvl="1" indent="0">
              <a:buNone/>
            </a:pPr>
            <a:r>
              <a:rPr lang="en-IN" sz="6400" dirty="0"/>
              <a:t>    - Lead Source_Reference                                   </a:t>
            </a:r>
          </a:p>
          <a:p>
            <a:pPr marL="228600" lvl="1" indent="0">
              <a:buNone/>
            </a:pPr>
            <a:r>
              <a:rPr lang="en-IN" sz="6400" dirty="0"/>
              <a:t>    - Last Activity_Had a Phone Conversation                  </a:t>
            </a:r>
          </a:p>
          <a:p>
            <a:pPr marL="228600" lvl="1" indent="0">
              <a:buNone/>
            </a:pPr>
            <a:r>
              <a:rPr lang="en-IN" sz="6400" dirty="0"/>
              <a:t>    - Last Activity_SMS Sent                                  </a:t>
            </a:r>
          </a:p>
          <a:p>
            <a:pPr marL="228600" lvl="1" indent="0">
              <a:buNone/>
            </a:pPr>
            <a:r>
              <a:rPr lang="en-IN" sz="6400" dirty="0"/>
              <a:t>    - Total Time Spent on Website                                                                             </a:t>
            </a:r>
          </a:p>
          <a:p>
            <a:r>
              <a:rPr lang="en-IN" sz="6400" dirty="0"/>
              <a:t>Welingak Website has very high lead conversion rate. So, more budget can be spent on Welingak Website like spending more budget in terms of advertising etc  </a:t>
            </a:r>
          </a:p>
          <a:p>
            <a:r>
              <a:rPr lang="en-IN" sz="6400" dirty="0"/>
              <a:t> Working Professionals can be targeted more as they have very high conversion rate</a:t>
            </a:r>
          </a:p>
          <a:p>
            <a:r>
              <a:rPr lang="en-IN" sz="6400" dirty="0"/>
              <a:t>The leads who have sent SMS or who had a Phone conversation are more likely to convert. So, sales team should prioritize contacting them .</a:t>
            </a:r>
          </a:p>
          <a:p>
            <a:r>
              <a:rPr lang="en-IN" sz="6400" dirty="0"/>
              <a:t>More focus should be on the customers who have come through Reference as it has high probability of lead conversion. To   encourage more references, company can think of providing referral bonus or some discounts to the existing customers if their references gets converted</a:t>
            </a:r>
          </a:p>
          <a:p>
            <a:r>
              <a:rPr lang="en-IN" sz="6400" dirty="0"/>
              <a:t>Targeting customers who are spending more time on the website</a:t>
            </a:r>
          </a:p>
          <a:p>
            <a:endParaRPr lang="en-IN" sz="1400" dirty="0"/>
          </a:p>
          <a:p>
            <a:endParaRPr lang="en-US" sz="1400" dirty="0"/>
          </a:p>
          <a:p>
            <a:r>
              <a:rPr lang="en-US" sz="1400" dirty="0"/>
              <a:t>_</a:t>
            </a:r>
            <a:endParaRPr lang="en-IN" sz="2000" dirty="0"/>
          </a:p>
          <a:p>
            <a:endParaRPr lang="en-US" dirty="0"/>
          </a:p>
          <a:p>
            <a:endParaRPr lang="en-US" dirty="0"/>
          </a:p>
          <a:p>
            <a:endParaRPr lang="en-IN" dirty="0"/>
          </a:p>
        </p:txBody>
      </p:sp>
    </p:spTree>
    <p:extLst>
      <p:ext uri="{BB962C8B-B14F-4D97-AF65-F5344CB8AC3E}">
        <p14:creationId xmlns:p14="http://schemas.microsoft.com/office/powerpoint/2010/main" val="323746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3FF8-5C7C-5C01-714E-CB11B55AB134}"/>
              </a:ext>
            </a:extLst>
          </p:cNvPr>
          <p:cNvSpPr>
            <a:spLocks noGrp="1"/>
          </p:cNvSpPr>
          <p:nvPr>
            <p:ph type="title"/>
          </p:nvPr>
        </p:nvSpPr>
        <p:spPr>
          <a:xfrm>
            <a:off x="691079" y="285135"/>
            <a:ext cx="10325000" cy="668298"/>
          </a:xfrm>
        </p:spPr>
        <p:txBody>
          <a:bodyPr>
            <a:normAutofit/>
          </a:bodyPr>
          <a:lstStyle/>
          <a:p>
            <a:pPr marL="0" indent="0">
              <a:lnSpc>
                <a:spcPct val="100000"/>
              </a:lnSpc>
              <a:buNone/>
            </a:pPr>
            <a:r>
              <a:rPr lang="en-US" sz="2800" b="1" dirty="0"/>
              <a:t>Problem Statement and Objective</a:t>
            </a:r>
          </a:p>
        </p:txBody>
      </p:sp>
      <p:sp>
        <p:nvSpPr>
          <p:cNvPr id="3" name="Content Placeholder 2">
            <a:extLst>
              <a:ext uri="{FF2B5EF4-FFF2-40B4-BE49-F238E27FC236}">
                <a16:creationId xmlns:a16="http://schemas.microsoft.com/office/drawing/2014/main" id="{AEDCABE2-EDE1-275B-F727-05611961262C}"/>
              </a:ext>
            </a:extLst>
          </p:cNvPr>
          <p:cNvSpPr>
            <a:spLocks noGrp="1"/>
          </p:cNvSpPr>
          <p:nvPr>
            <p:ph idx="1"/>
          </p:nvPr>
        </p:nvSpPr>
        <p:spPr>
          <a:xfrm>
            <a:off x="691079" y="1170039"/>
            <a:ext cx="10325000" cy="4734528"/>
          </a:xfrm>
        </p:spPr>
        <p:txBody>
          <a:bodyPr>
            <a:normAutofit/>
          </a:bodyPr>
          <a:lstStyle/>
          <a:p>
            <a:pPr marL="0" indent="0">
              <a:lnSpc>
                <a:spcPct val="100000"/>
              </a:lnSpc>
              <a:buNone/>
            </a:pPr>
            <a:r>
              <a:rPr lang="en-IN" sz="2000" b="1" i="0" dirty="0">
                <a:effectLst/>
                <a:cs typeface="Arial" panose="020B0604020202020204" pitchFamily="34" charset="0"/>
              </a:rPr>
              <a:t>Problem Statement:</a:t>
            </a:r>
          </a:p>
          <a:p>
            <a:pPr algn="just">
              <a:lnSpc>
                <a:spcPct val="100000"/>
              </a:lnSpc>
            </a:pPr>
            <a:r>
              <a:rPr lang="en-IN" sz="1800" b="0" i="0" dirty="0">
                <a:effectLst/>
                <a:cs typeface="Arial" panose="020B0604020202020204" pitchFamily="34" charset="0"/>
              </a:rPr>
              <a:t>An education company named X Education sells online courses to industry professionals.</a:t>
            </a:r>
          </a:p>
          <a:p>
            <a:pPr algn="just">
              <a:lnSpc>
                <a:spcPct val="100000"/>
              </a:lnSpc>
            </a:pPr>
            <a:r>
              <a:rPr lang="en-IN" sz="1800" b="0" i="0" dirty="0">
                <a:effectLst/>
                <a:cs typeface="Arial" panose="020B0604020202020204" pitchFamily="34" charset="0"/>
              </a:rPr>
              <a:t>X Education company gets a lot of leads, but its lead conversion rate is only 30%. The company requires us to build a model wherein we need to assign a lead score to each of the leads such that the customers with a higher lead score have a higher conversion chance and the customers with a lower lead score have a lower conversion chance. The CEO has given a ballpark of the target lead conversion rate to be around 80%.</a:t>
            </a:r>
          </a:p>
          <a:p>
            <a:pPr marL="0" indent="0">
              <a:lnSpc>
                <a:spcPct val="100000"/>
              </a:lnSpc>
              <a:buNone/>
            </a:pPr>
            <a:r>
              <a:rPr lang="en-IN" sz="1800" b="0" i="0" dirty="0">
                <a:solidFill>
                  <a:srgbClr val="000000"/>
                </a:solidFill>
                <a:effectLst/>
                <a:cs typeface="Arial" panose="020B0604020202020204" pitchFamily="34" charset="0"/>
              </a:rPr>
              <a:t>   </a:t>
            </a:r>
            <a:r>
              <a:rPr lang="en-IN" b="1" dirty="0">
                <a:cs typeface="Arial" panose="020B0604020202020204" pitchFamily="34" charset="0"/>
              </a:rPr>
              <a:t>Objective:</a:t>
            </a:r>
          </a:p>
          <a:p>
            <a:pPr marL="0" indent="0" algn="just">
              <a:buNone/>
            </a:pPr>
            <a:r>
              <a:rPr lang="en-IN" sz="1800" b="0" i="0" dirty="0">
                <a:solidFill>
                  <a:srgbClr val="000000"/>
                </a:solidFill>
                <a:effectLst/>
                <a:cs typeface="Arial" panose="020B0604020202020204" pitchFamily="34" charset="0"/>
              </a:rPr>
              <a:t>   The company wants to know:</a:t>
            </a:r>
          </a:p>
          <a:p>
            <a:pPr algn="just">
              <a:buFont typeface="Arial" panose="020B0604020202020204" pitchFamily="34" charset="0"/>
              <a:buChar char="•"/>
            </a:pPr>
            <a:r>
              <a:rPr lang="en-IN" sz="1800" b="0" i="0" dirty="0">
                <a:solidFill>
                  <a:srgbClr val="000000"/>
                </a:solidFill>
                <a:effectLst/>
                <a:cs typeface="Arial" panose="020B0604020202020204" pitchFamily="34" charset="0"/>
              </a:rPr>
              <a:t>The leads that are most likely to convert into paying customers</a:t>
            </a:r>
          </a:p>
          <a:p>
            <a:pPr algn="just">
              <a:buFont typeface="Arial" panose="020B0604020202020204" pitchFamily="34" charset="0"/>
              <a:buChar char="•"/>
            </a:pPr>
            <a:r>
              <a:rPr lang="en-IN" sz="1800" b="0" i="0" dirty="0">
                <a:solidFill>
                  <a:srgbClr val="000000"/>
                </a:solidFill>
                <a:effectLst/>
                <a:cs typeface="Arial" panose="020B0604020202020204" pitchFamily="34" charset="0"/>
              </a:rPr>
              <a:t>To build a model wherein you need to assign a lead score to each of the leads such that the customers with a higher lead score have a higher conversion chance and the customers with a lower lead score have a lower conversion chance</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662845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3FF8-5C7C-5C01-714E-CB11B55AB134}"/>
              </a:ext>
            </a:extLst>
          </p:cNvPr>
          <p:cNvSpPr>
            <a:spLocks noGrp="1"/>
          </p:cNvSpPr>
          <p:nvPr>
            <p:ph type="title"/>
          </p:nvPr>
        </p:nvSpPr>
        <p:spPr>
          <a:xfrm>
            <a:off x="691079" y="485807"/>
            <a:ext cx="10325000" cy="766946"/>
          </a:xfrm>
        </p:spPr>
        <p:txBody>
          <a:bodyPr>
            <a:normAutofit/>
          </a:bodyPr>
          <a:lstStyle/>
          <a:p>
            <a:r>
              <a:rPr lang="en-US" sz="2800" b="1" dirty="0"/>
              <a:t>Approach followed</a:t>
            </a:r>
            <a:endParaRPr lang="en-IN" sz="2800" b="1" dirty="0"/>
          </a:p>
        </p:txBody>
      </p:sp>
      <p:sp>
        <p:nvSpPr>
          <p:cNvPr id="3" name="Content Placeholder 2">
            <a:extLst>
              <a:ext uri="{FF2B5EF4-FFF2-40B4-BE49-F238E27FC236}">
                <a16:creationId xmlns:a16="http://schemas.microsoft.com/office/drawing/2014/main" id="{AEDCABE2-EDE1-275B-F727-05611961262C}"/>
              </a:ext>
            </a:extLst>
          </p:cNvPr>
          <p:cNvSpPr>
            <a:spLocks noGrp="1"/>
          </p:cNvSpPr>
          <p:nvPr>
            <p:ph idx="1"/>
          </p:nvPr>
        </p:nvSpPr>
        <p:spPr>
          <a:xfrm>
            <a:off x="691079" y="1440873"/>
            <a:ext cx="10325000" cy="4463694"/>
          </a:xfrm>
        </p:spPr>
        <p:txBody>
          <a:bodyPr>
            <a:normAutofit/>
          </a:bodyPr>
          <a:lstStyle/>
          <a:p>
            <a:r>
              <a:rPr lang="en-US" dirty="0"/>
              <a:t>Understanding the domain/ variables</a:t>
            </a:r>
          </a:p>
          <a:p>
            <a:r>
              <a:rPr lang="en-US" dirty="0"/>
              <a:t>Importing the data and checking the structure of the data</a:t>
            </a:r>
          </a:p>
          <a:p>
            <a:r>
              <a:rPr lang="en-US" dirty="0"/>
              <a:t>Data Cleaning</a:t>
            </a:r>
          </a:p>
          <a:p>
            <a:r>
              <a:rPr lang="en-US" dirty="0"/>
              <a:t>EDA</a:t>
            </a:r>
          </a:p>
          <a:p>
            <a:r>
              <a:rPr lang="en-US" dirty="0"/>
              <a:t>Data Preparation</a:t>
            </a:r>
          </a:p>
          <a:p>
            <a:r>
              <a:rPr lang="en-US" dirty="0"/>
              <a:t>Model Building</a:t>
            </a:r>
          </a:p>
          <a:p>
            <a:r>
              <a:rPr lang="en-US" dirty="0"/>
              <a:t>Model Evaluation</a:t>
            </a:r>
          </a:p>
          <a:p>
            <a:r>
              <a:rPr lang="en-US" dirty="0"/>
              <a:t>Making Predictions on Test Dataset</a:t>
            </a:r>
          </a:p>
          <a:p>
            <a:r>
              <a:rPr lang="en-US" dirty="0"/>
              <a:t>Recommendations</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00270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4AEE-9194-2281-4F35-6B2610AB06EF}"/>
              </a:ext>
            </a:extLst>
          </p:cNvPr>
          <p:cNvSpPr>
            <a:spLocks noGrp="1"/>
          </p:cNvSpPr>
          <p:nvPr>
            <p:ph type="title"/>
          </p:nvPr>
        </p:nvSpPr>
        <p:spPr>
          <a:xfrm>
            <a:off x="785446" y="320387"/>
            <a:ext cx="10230633" cy="625187"/>
          </a:xfrm>
        </p:spPr>
        <p:txBody>
          <a:bodyPr>
            <a:noAutofit/>
          </a:bodyPr>
          <a:lstStyle/>
          <a:p>
            <a:r>
              <a:rPr lang="en-US" sz="2400" b="1" dirty="0"/>
              <a:t>Data Cleaning</a:t>
            </a:r>
            <a:endParaRPr lang="en-IN" sz="2400" b="1" dirty="0"/>
          </a:p>
        </p:txBody>
      </p:sp>
      <p:sp>
        <p:nvSpPr>
          <p:cNvPr id="3" name="Content Placeholder 2">
            <a:extLst>
              <a:ext uri="{FF2B5EF4-FFF2-40B4-BE49-F238E27FC236}">
                <a16:creationId xmlns:a16="http://schemas.microsoft.com/office/drawing/2014/main" id="{4911E78F-E713-8C83-F099-00776F69C656}"/>
              </a:ext>
            </a:extLst>
          </p:cNvPr>
          <p:cNvSpPr>
            <a:spLocks noGrp="1"/>
          </p:cNvSpPr>
          <p:nvPr>
            <p:ph idx="1"/>
          </p:nvPr>
        </p:nvSpPr>
        <p:spPr>
          <a:xfrm>
            <a:off x="691079" y="1138335"/>
            <a:ext cx="10325000" cy="4766232"/>
          </a:xfrm>
        </p:spPr>
        <p:txBody>
          <a:bodyPr>
            <a:normAutofit lnSpcReduction="10000"/>
          </a:bodyPr>
          <a:lstStyle/>
          <a:p>
            <a:pPr marL="342900" lvl="0" indent="-342900" algn="just">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Treating ‘Select’ values:</a:t>
            </a:r>
            <a:r>
              <a:rPr lang="en-US" sz="1800" kern="100" dirty="0">
                <a:solidFill>
                  <a:srgbClr val="000000"/>
                </a:solidFill>
                <a:effectLst/>
                <a:ea typeface="Calibri" panose="020F0502020204030204" pitchFamily="34" charset="0"/>
                <a:cs typeface="Mangal" panose="02040503050203030202" pitchFamily="18" charset="0"/>
              </a:rPr>
              <a:t> </a:t>
            </a:r>
            <a:r>
              <a:rPr lang="en-IN" sz="1800" kern="100" dirty="0">
                <a:solidFill>
                  <a:srgbClr val="000000"/>
                </a:solidFill>
                <a:effectLst/>
                <a:ea typeface="Calibri" panose="020F0502020204030204" pitchFamily="34" charset="0"/>
                <a:cs typeface="Mangal" panose="02040503050203030202" pitchFamily="18" charset="0"/>
              </a:rPr>
              <a:t>These are basically the columns in which customers have not selected any value from the list and hence we have replaced them with Nan value.</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IN" sz="1800" kern="100" dirty="0">
                <a:solidFill>
                  <a:srgbClr val="000000"/>
                </a:solidFill>
                <a:effectLst/>
                <a:ea typeface="Calibri" panose="020F0502020204030204" pitchFamily="34" charset="0"/>
                <a:cs typeface="Mangal" panose="02040503050203030202" pitchFamily="18" charset="0"/>
              </a:rPr>
              <a:t>Handling the missing/null values: All the columns that had more than 40 % missing values were dropped. All the columns which had single value “NO” and had majorly one value ex: ‘No’ were dropped as it doesn’t add any value to our data analysis.</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IN" sz="1800" kern="100" dirty="0">
                <a:solidFill>
                  <a:srgbClr val="000000"/>
                </a:solidFill>
                <a:effectLst/>
                <a:ea typeface="Calibri" panose="020F0502020204030204" pitchFamily="34" charset="0"/>
                <a:cs typeface="Mangal" panose="02040503050203030202" pitchFamily="18" charset="0"/>
              </a:rPr>
              <a:t>Duplicates Check: There were no duplicates in the dataset.</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IN" sz="1800" kern="100" dirty="0">
                <a:solidFill>
                  <a:srgbClr val="000000"/>
                </a:solidFill>
                <a:effectLst/>
                <a:ea typeface="Calibri" panose="020F0502020204030204" pitchFamily="34" charset="0"/>
                <a:cs typeface="Mangal" panose="02040503050203030202" pitchFamily="18" charset="0"/>
              </a:rPr>
              <a:t>Created a new category “Unknown” for the category columns that are important but has high percentage of missing values. </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IN" sz="1800" kern="100" dirty="0">
                <a:solidFill>
                  <a:srgbClr val="000000"/>
                </a:solidFill>
                <a:effectLst/>
                <a:ea typeface="Calibri" panose="020F0502020204030204" pitchFamily="34" charset="0"/>
                <a:cs typeface="Mangal" panose="02040503050203030202" pitchFamily="18" charset="0"/>
              </a:rPr>
              <a:t>Numerical columns with missing values were replaced with median() after checking the skew</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IN" sz="1800" kern="100" dirty="0">
                <a:solidFill>
                  <a:srgbClr val="000000"/>
                </a:solidFill>
                <a:effectLst/>
                <a:ea typeface="Calibri" panose="020F0502020204030204" pitchFamily="34" charset="0"/>
                <a:cs typeface="Mangal" panose="02040503050203030202" pitchFamily="18" charset="0"/>
              </a:rPr>
              <a:t>Columns that did not add any value for data analysis like “Prospect ID” ,”Lead Number” and “Last Notable Activity” were dropped.</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Symbol" panose="05050102010706020507" pitchFamily="18" charset="2"/>
              <a:buChar char=""/>
            </a:pPr>
            <a:r>
              <a:rPr lang="en-IN" sz="1800" kern="100" dirty="0">
                <a:solidFill>
                  <a:srgbClr val="000000"/>
                </a:solidFill>
                <a:effectLst/>
                <a:ea typeface="Calibri" panose="020F0502020204030204" pitchFamily="34" charset="0"/>
                <a:cs typeface="Mangal" panose="02040503050203030202" pitchFamily="18" charset="0"/>
              </a:rPr>
              <a:t>Outlier treatment was done on the numerical columns which had outliers and value standardization was carried out.</a:t>
            </a:r>
            <a:endParaRPr lang="en-IN" sz="1800" kern="100" dirty="0">
              <a:effectLst/>
              <a:ea typeface="Calibri" panose="020F0502020204030204" pitchFamily="34" charset="0"/>
              <a:cs typeface="Mangal" panose="02040503050203030202" pitchFamily="18" charset="0"/>
            </a:endParaRPr>
          </a:p>
          <a:p>
            <a:pPr marL="0" indent="0">
              <a:buNone/>
            </a:pPr>
            <a:endParaRPr lang="en-US" sz="2600" b="1" dirty="0"/>
          </a:p>
          <a:p>
            <a:endParaRPr lang="en-IN" b="0" i="0" dirty="0">
              <a:solidFill>
                <a:srgbClr val="000000"/>
              </a:solidFill>
              <a:effectLst/>
              <a:latin typeface="Helvetica Neue"/>
            </a:endParaRPr>
          </a:p>
          <a:p>
            <a:endParaRPr lang="en-US" dirty="0"/>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17621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65CD-BF31-2D74-A5EF-1A0B979B9846}"/>
              </a:ext>
            </a:extLst>
          </p:cNvPr>
          <p:cNvSpPr>
            <a:spLocks noGrp="1"/>
          </p:cNvSpPr>
          <p:nvPr>
            <p:ph type="title"/>
          </p:nvPr>
        </p:nvSpPr>
        <p:spPr>
          <a:xfrm>
            <a:off x="691078" y="567560"/>
            <a:ext cx="10312571" cy="557048"/>
          </a:xfrm>
        </p:spPr>
        <p:txBody>
          <a:bodyPr>
            <a:normAutofit/>
          </a:bodyPr>
          <a:lstStyle/>
          <a:p>
            <a:r>
              <a:rPr lang="en-US" sz="2400" b="1" dirty="0"/>
              <a:t>EDA: Data Imbalance</a:t>
            </a:r>
            <a:endParaRPr lang="en-IN" sz="2400" b="1" dirty="0"/>
          </a:p>
        </p:txBody>
      </p:sp>
      <p:sp>
        <p:nvSpPr>
          <p:cNvPr id="4" name="Content Placeholder 3">
            <a:extLst>
              <a:ext uri="{FF2B5EF4-FFF2-40B4-BE49-F238E27FC236}">
                <a16:creationId xmlns:a16="http://schemas.microsoft.com/office/drawing/2014/main" id="{693B25F2-98A9-A7FB-3CD2-B65FADD07D43}"/>
              </a:ext>
            </a:extLst>
          </p:cNvPr>
          <p:cNvSpPr>
            <a:spLocks noGrp="1"/>
          </p:cNvSpPr>
          <p:nvPr>
            <p:ph sz="half" idx="2"/>
          </p:nvPr>
        </p:nvSpPr>
        <p:spPr>
          <a:xfrm>
            <a:off x="5935075" y="2595715"/>
            <a:ext cx="5068574" cy="2113937"/>
          </a:xfrm>
        </p:spPr>
        <p:txBody>
          <a:bodyPr>
            <a:normAutofit/>
          </a:bodyPr>
          <a:lstStyle/>
          <a:p>
            <a:r>
              <a:rPr lang="en-IN" sz="1800" dirty="0"/>
              <a:t>39% of people are converted to leads</a:t>
            </a:r>
          </a:p>
          <a:p>
            <a:r>
              <a:rPr lang="en-IN" sz="1800" dirty="0"/>
              <a:t>61%  of people did not convert to leads</a:t>
            </a:r>
          </a:p>
        </p:txBody>
      </p:sp>
      <p:pic>
        <p:nvPicPr>
          <p:cNvPr id="9" name="Picture 8">
            <a:extLst>
              <a:ext uri="{FF2B5EF4-FFF2-40B4-BE49-F238E27FC236}">
                <a16:creationId xmlns:a16="http://schemas.microsoft.com/office/drawing/2014/main" id="{164B7945-9C03-762C-68A5-6EE3E6B25628}"/>
              </a:ext>
            </a:extLst>
          </p:cNvPr>
          <p:cNvPicPr>
            <a:picLocks noChangeAspect="1"/>
          </p:cNvPicPr>
          <p:nvPr/>
        </p:nvPicPr>
        <p:blipFill>
          <a:blip r:embed="rId2"/>
          <a:stretch>
            <a:fillRect/>
          </a:stretch>
        </p:blipFill>
        <p:spPr>
          <a:xfrm>
            <a:off x="610490" y="1755228"/>
            <a:ext cx="4697234" cy="4267199"/>
          </a:xfrm>
          <a:prstGeom prst="rect">
            <a:avLst/>
          </a:prstGeom>
        </p:spPr>
      </p:pic>
    </p:spTree>
    <p:extLst>
      <p:ext uri="{BB962C8B-B14F-4D97-AF65-F5344CB8AC3E}">
        <p14:creationId xmlns:p14="http://schemas.microsoft.com/office/powerpoint/2010/main" val="43127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450" name="Group 9449">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451" name="Straight Connector 9450">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52" name="Straight Connector 9451">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53" name="Straight Connector 9452">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54" name="Straight Connector 9453">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55" name="Straight Connector 9454">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56" name="Straight Connector 9455">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57" name="Straight Connector 9456">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58" name="Straight Connector 9457">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59" name="Straight Connector 9458">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60" name="Straight Connector 9459">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61" name="Straight Connector 9460">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62" name="Straight Connector 9461">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63" name="Straight Connector 9462">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64" name="Straight Connector 9463">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65" name="Straight Connector 9464">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66" name="Straight Connector 9465">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67" name="Straight Connector 9466">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68" name="Straight Connector 9467">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69" name="Straight Connector 9468">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70" name="Straight Connector 9469">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71" name="Straight Connector 9470">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16" name="Straight Connector 9215">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17" name="Straight Connector 9216">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19" name="Straight Connector 9218">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20" name="Straight Connector 9219">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21" name="Straight Connector 9220">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22" name="Straight Connector 9221">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47" name="Straight Connector 9222">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24" name="Straight Connector 9223">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25" name="Straight Connector 9224">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26" name="Straight Connector 9225">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473" name="Right Triangle 9472">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475" name="Rectangle 947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477" name="Group 9476">
            <a:extLst>
              <a:ext uri="{FF2B5EF4-FFF2-40B4-BE49-F238E27FC236}">
                <a16:creationId xmlns:a16="http://schemas.microsoft.com/office/drawing/2014/main" id="{F0DF507A-93F2-457B-96CF-EF53EB4BAB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478" name="Straight Connector 9477">
              <a:extLst>
                <a:ext uri="{FF2B5EF4-FFF2-40B4-BE49-F238E27FC236}">
                  <a16:creationId xmlns:a16="http://schemas.microsoft.com/office/drawing/2014/main" id="{172E1ACB-AF25-4108-82C6-F693B8BB8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79" name="Straight Connector 9478">
              <a:extLst>
                <a:ext uri="{FF2B5EF4-FFF2-40B4-BE49-F238E27FC236}">
                  <a16:creationId xmlns:a16="http://schemas.microsoft.com/office/drawing/2014/main" id="{8C2A7820-61FD-4B72-80CB-A85A80A9CD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80" name="Straight Connector 9479">
              <a:extLst>
                <a:ext uri="{FF2B5EF4-FFF2-40B4-BE49-F238E27FC236}">
                  <a16:creationId xmlns:a16="http://schemas.microsoft.com/office/drawing/2014/main" id="{BDCE785A-BCA8-44B2-B593-20A42DBCBE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81" name="Straight Connector 9480">
              <a:extLst>
                <a:ext uri="{FF2B5EF4-FFF2-40B4-BE49-F238E27FC236}">
                  <a16:creationId xmlns:a16="http://schemas.microsoft.com/office/drawing/2014/main" id="{BEF54E81-AFA9-44A2-B415-6E0BA18E52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82" name="Straight Connector 9481">
              <a:extLst>
                <a:ext uri="{FF2B5EF4-FFF2-40B4-BE49-F238E27FC236}">
                  <a16:creationId xmlns:a16="http://schemas.microsoft.com/office/drawing/2014/main" id="{C8DCA485-4DE7-4A87-922D-35155873F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83" name="Straight Connector 9482">
              <a:extLst>
                <a:ext uri="{FF2B5EF4-FFF2-40B4-BE49-F238E27FC236}">
                  <a16:creationId xmlns:a16="http://schemas.microsoft.com/office/drawing/2014/main" id="{AA50A66F-823F-4660-9760-986BEA972C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84" name="Straight Connector 9483">
              <a:extLst>
                <a:ext uri="{FF2B5EF4-FFF2-40B4-BE49-F238E27FC236}">
                  <a16:creationId xmlns:a16="http://schemas.microsoft.com/office/drawing/2014/main" id="{DC0BFD1C-FE76-4166-9F4E-37D9CBDC6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85" name="Straight Connector 9484">
              <a:extLst>
                <a:ext uri="{FF2B5EF4-FFF2-40B4-BE49-F238E27FC236}">
                  <a16:creationId xmlns:a16="http://schemas.microsoft.com/office/drawing/2014/main" id="{7ABEC15D-7341-4CB2-9B92-F58B603EB2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86" name="Straight Connector 9485">
              <a:extLst>
                <a:ext uri="{FF2B5EF4-FFF2-40B4-BE49-F238E27FC236}">
                  <a16:creationId xmlns:a16="http://schemas.microsoft.com/office/drawing/2014/main" id="{8C4F1560-2EA6-420C-8310-7951F1895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87" name="Straight Connector 9486">
              <a:extLst>
                <a:ext uri="{FF2B5EF4-FFF2-40B4-BE49-F238E27FC236}">
                  <a16:creationId xmlns:a16="http://schemas.microsoft.com/office/drawing/2014/main" id="{6DB80988-AE2E-469F-BDDF-0D6E9A51BD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88" name="Straight Connector 9487">
              <a:extLst>
                <a:ext uri="{FF2B5EF4-FFF2-40B4-BE49-F238E27FC236}">
                  <a16:creationId xmlns:a16="http://schemas.microsoft.com/office/drawing/2014/main" id="{8C3FDBC1-098B-429A-83C5-239E5C56EE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89" name="Straight Connector 9488">
              <a:extLst>
                <a:ext uri="{FF2B5EF4-FFF2-40B4-BE49-F238E27FC236}">
                  <a16:creationId xmlns:a16="http://schemas.microsoft.com/office/drawing/2014/main" id="{C457BD0B-4B37-4F0F-8ED7-D264F89320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90" name="Straight Connector 9489">
              <a:extLst>
                <a:ext uri="{FF2B5EF4-FFF2-40B4-BE49-F238E27FC236}">
                  <a16:creationId xmlns:a16="http://schemas.microsoft.com/office/drawing/2014/main" id="{FC40AFA6-4AFD-4E8B-A6C0-557D54B4FF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91" name="Straight Connector 9490">
              <a:extLst>
                <a:ext uri="{FF2B5EF4-FFF2-40B4-BE49-F238E27FC236}">
                  <a16:creationId xmlns:a16="http://schemas.microsoft.com/office/drawing/2014/main" id="{22E874F7-207D-4F22-B6A7-A3F547919A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92" name="Straight Connector 9491">
              <a:extLst>
                <a:ext uri="{FF2B5EF4-FFF2-40B4-BE49-F238E27FC236}">
                  <a16:creationId xmlns:a16="http://schemas.microsoft.com/office/drawing/2014/main" id="{3CAC127B-3C30-4112-921C-F770D713ED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93" name="Straight Connector 9492">
              <a:extLst>
                <a:ext uri="{FF2B5EF4-FFF2-40B4-BE49-F238E27FC236}">
                  <a16:creationId xmlns:a16="http://schemas.microsoft.com/office/drawing/2014/main" id="{DC1082CD-6597-4566-A12C-BD959992D8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94" name="Straight Connector 9493">
              <a:extLst>
                <a:ext uri="{FF2B5EF4-FFF2-40B4-BE49-F238E27FC236}">
                  <a16:creationId xmlns:a16="http://schemas.microsoft.com/office/drawing/2014/main" id="{19D52A11-E12F-4BB0-ADF6-BA4CE6687E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95" name="Straight Connector 9494">
              <a:extLst>
                <a:ext uri="{FF2B5EF4-FFF2-40B4-BE49-F238E27FC236}">
                  <a16:creationId xmlns:a16="http://schemas.microsoft.com/office/drawing/2014/main" id="{727F78F8-BDE9-473B-9CFA-CA51A73A89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96" name="Straight Connector 9495">
              <a:extLst>
                <a:ext uri="{FF2B5EF4-FFF2-40B4-BE49-F238E27FC236}">
                  <a16:creationId xmlns:a16="http://schemas.microsoft.com/office/drawing/2014/main" id="{AB7DE3DB-4973-484B-A477-412AB11C9F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97" name="Straight Connector 9496">
              <a:extLst>
                <a:ext uri="{FF2B5EF4-FFF2-40B4-BE49-F238E27FC236}">
                  <a16:creationId xmlns:a16="http://schemas.microsoft.com/office/drawing/2014/main" id="{B575D33A-D947-4F71-A726-818445A7A2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98" name="Straight Connector 9497">
              <a:extLst>
                <a:ext uri="{FF2B5EF4-FFF2-40B4-BE49-F238E27FC236}">
                  <a16:creationId xmlns:a16="http://schemas.microsoft.com/office/drawing/2014/main" id="{437F4009-7D2A-4673-85F8-7CCCD7777B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99" name="Straight Connector 9498">
              <a:extLst>
                <a:ext uri="{FF2B5EF4-FFF2-40B4-BE49-F238E27FC236}">
                  <a16:creationId xmlns:a16="http://schemas.microsoft.com/office/drawing/2014/main" id="{4AA316E8-7445-4474-B0E7-191E5F4410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00" name="Straight Connector 9499">
              <a:extLst>
                <a:ext uri="{FF2B5EF4-FFF2-40B4-BE49-F238E27FC236}">
                  <a16:creationId xmlns:a16="http://schemas.microsoft.com/office/drawing/2014/main" id="{3C1D4CA5-2350-4E55-ADC8-C1CA001127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01" name="Straight Connector 9500">
              <a:extLst>
                <a:ext uri="{FF2B5EF4-FFF2-40B4-BE49-F238E27FC236}">
                  <a16:creationId xmlns:a16="http://schemas.microsoft.com/office/drawing/2014/main" id="{08B78627-04C4-4D50-9FA6-68EB7D4E6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02" name="Straight Connector 9501">
              <a:extLst>
                <a:ext uri="{FF2B5EF4-FFF2-40B4-BE49-F238E27FC236}">
                  <a16:creationId xmlns:a16="http://schemas.microsoft.com/office/drawing/2014/main" id="{870A4F1E-A458-4E1A-A6D6-5007DE0CD2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03" name="Straight Connector 9502">
              <a:extLst>
                <a:ext uri="{FF2B5EF4-FFF2-40B4-BE49-F238E27FC236}">
                  <a16:creationId xmlns:a16="http://schemas.microsoft.com/office/drawing/2014/main" id="{195D12D0-52CE-44FA-A5F8-466509DE6F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04" name="Straight Connector 9503">
              <a:extLst>
                <a:ext uri="{FF2B5EF4-FFF2-40B4-BE49-F238E27FC236}">
                  <a16:creationId xmlns:a16="http://schemas.microsoft.com/office/drawing/2014/main" id="{988B4310-F944-4E13-820E-BDD05D1AC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05" name="Straight Connector 9504">
              <a:extLst>
                <a:ext uri="{FF2B5EF4-FFF2-40B4-BE49-F238E27FC236}">
                  <a16:creationId xmlns:a16="http://schemas.microsoft.com/office/drawing/2014/main" id="{E9ED4AF0-9A52-49FA-B834-C1893AEE5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06" name="Straight Connector 9505">
              <a:extLst>
                <a:ext uri="{FF2B5EF4-FFF2-40B4-BE49-F238E27FC236}">
                  <a16:creationId xmlns:a16="http://schemas.microsoft.com/office/drawing/2014/main" id="{5262216C-FC7D-464F-A99E-FC135AF8CF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07" name="Straight Connector 9506">
              <a:extLst>
                <a:ext uri="{FF2B5EF4-FFF2-40B4-BE49-F238E27FC236}">
                  <a16:creationId xmlns:a16="http://schemas.microsoft.com/office/drawing/2014/main" id="{E1AA7EEB-A40D-4405-B4D9-123554E051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08" name="Straight Connector 9507">
              <a:extLst>
                <a:ext uri="{FF2B5EF4-FFF2-40B4-BE49-F238E27FC236}">
                  <a16:creationId xmlns:a16="http://schemas.microsoft.com/office/drawing/2014/main" id="{4B5FC0E1-2EBE-439C-AB26-731570DD0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510" name="Right Triangle 9509">
            <a:extLst>
              <a:ext uri="{FF2B5EF4-FFF2-40B4-BE49-F238E27FC236}">
                <a16:creationId xmlns:a16="http://schemas.microsoft.com/office/drawing/2014/main" id="{1597F3C8-11A3-4F02-8391-14A8E4B94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0636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70EFD9A-E175-E750-D1DE-E056B36C57C3}"/>
              </a:ext>
            </a:extLst>
          </p:cNvPr>
          <p:cNvSpPr>
            <a:spLocks noGrp="1"/>
          </p:cNvSpPr>
          <p:nvPr>
            <p:ph type="title"/>
          </p:nvPr>
        </p:nvSpPr>
        <p:spPr>
          <a:xfrm>
            <a:off x="617419" y="109980"/>
            <a:ext cx="8010765" cy="693764"/>
          </a:xfrm>
        </p:spPr>
        <p:txBody>
          <a:bodyPr vert="horz" lIns="91440" tIns="45720" rIns="91440" bIns="45720" rtlCol="0" anchor="ctr">
            <a:normAutofit/>
          </a:bodyPr>
          <a:lstStyle/>
          <a:p>
            <a:r>
              <a:rPr lang="en-US" sz="2000" b="1" dirty="0"/>
              <a:t>EDA:  Univariate Analysis</a:t>
            </a:r>
            <a:endParaRPr lang="en-US" sz="2000" dirty="0"/>
          </a:p>
        </p:txBody>
      </p:sp>
      <p:sp>
        <p:nvSpPr>
          <p:cNvPr id="9297" name="Content Placeholder 9296">
            <a:extLst>
              <a:ext uri="{FF2B5EF4-FFF2-40B4-BE49-F238E27FC236}">
                <a16:creationId xmlns:a16="http://schemas.microsoft.com/office/drawing/2014/main" id="{F823C62A-21CE-02D8-690A-7DAB5B78FCFE}"/>
              </a:ext>
            </a:extLst>
          </p:cNvPr>
          <p:cNvSpPr>
            <a:spLocks noGrp="1"/>
          </p:cNvSpPr>
          <p:nvPr>
            <p:ph sz="half" idx="1"/>
          </p:nvPr>
        </p:nvSpPr>
        <p:spPr>
          <a:xfrm>
            <a:off x="6960732" y="770885"/>
            <a:ext cx="4839997" cy="2486399"/>
          </a:xfrm>
        </p:spPr>
        <p:txBody>
          <a:bodyPr vert="horz" lIns="91440" tIns="45720" rIns="91440" bIns="45720" rtlCol="0" anchor="ctr">
            <a:noAutofit/>
          </a:bodyPr>
          <a:lstStyle/>
          <a:p>
            <a:r>
              <a:rPr lang="en-IN" sz="1400" dirty="0"/>
              <a:t>Lead Origin :  Highest number of customers are from Landing Page submission followed by API</a:t>
            </a:r>
          </a:p>
          <a:p>
            <a:r>
              <a:rPr lang="en-IN" sz="1400" dirty="0"/>
              <a:t>Lead Source: Maximum number of customers are from Google followed by direct traffic</a:t>
            </a:r>
          </a:p>
          <a:p>
            <a:r>
              <a:rPr lang="en-IN" sz="1400" dirty="0"/>
              <a:t>Do Not Email : Most number of customers have opted that they do not want to be emailed about the course</a:t>
            </a:r>
          </a:p>
          <a:p>
            <a:r>
              <a:rPr lang="en-IN" sz="1400" dirty="0"/>
              <a:t>What is your current occupation: Most of the customers are Unemployed</a:t>
            </a:r>
          </a:p>
          <a:p>
            <a:r>
              <a:rPr lang="en-IN" sz="1400" dirty="0"/>
              <a:t>Last Activity : Last activity performed by most of the customers are SMS sent and Email Opened activities</a:t>
            </a:r>
            <a:endParaRPr lang="en-US" sz="1400" dirty="0"/>
          </a:p>
        </p:txBody>
      </p:sp>
      <p:pic>
        <p:nvPicPr>
          <p:cNvPr id="4" name="Picture 3">
            <a:extLst>
              <a:ext uri="{FF2B5EF4-FFF2-40B4-BE49-F238E27FC236}">
                <a16:creationId xmlns:a16="http://schemas.microsoft.com/office/drawing/2014/main" id="{66F84D48-4424-8DDF-6D9C-BFEAFC86C593}"/>
              </a:ext>
            </a:extLst>
          </p:cNvPr>
          <p:cNvPicPr>
            <a:picLocks noChangeAspect="1"/>
          </p:cNvPicPr>
          <p:nvPr/>
        </p:nvPicPr>
        <p:blipFill>
          <a:blip r:embed="rId2"/>
          <a:stretch>
            <a:fillRect/>
          </a:stretch>
        </p:blipFill>
        <p:spPr>
          <a:xfrm>
            <a:off x="195699" y="790436"/>
            <a:ext cx="6536757" cy="2727707"/>
          </a:xfrm>
          <a:prstGeom prst="rect">
            <a:avLst/>
          </a:prstGeom>
        </p:spPr>
      </p:pic>
      <p:pic>
        <p:nvPicPr>
          <p:cNvPr id="8" name="Picture 7">
            <a:extLst>
              <a:ext uri="{FF2B5EF4-FFF2-40B4-BE49-F238E27FC236}">
                <a16:creationId xmlns:a16="http://schemas.microsoft.com/office/drawing/2014/main" id="{DA15AEF8-49D5-87CE-B60B-076BA7521013}"/>
              </a:ext>
            </a:extLst>
          </p:cNvPr>
          <p:cNvPicPr>
            <a:picLocks noChangeAspect="1"/>
          </p:cNvPicPr>
          <p:nvPr/>
        </p:nvPicPr>
        <p:blipFill>
          <a:blip r:embed="rId3"/>
          <a:stretch>
            <a:fillRect/>
          </a:stretch>
        </p:blipFill>
        <p:spPr>
          <a:xfrm>
            <a:off x="498550" y="3683121"/>
            <a:ext cx="10322259" cy="3171773"/>
          </a:xfrm>
          <a:prstGeom prst="rect">
            <a:avLst/>
          </a:prstGeom>
        </p:spPr>
      </p:pic>
    </p:spTree>
    <p:extLst>
      <p:ext uri="{BB962C8B-B14F-4D97-AF65-F5344CB8AC3E}">
        <p14:creationId xmlns:p14="http://schemas.microsoft.com/office/powerpoint/2010/main" val="29778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492" name="Group 17491">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493" name="Straight Connector 17492">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94" name="Straight Connector 17493">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95" name="Straight Connector 17494">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96" name="Straight Connector 17495">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97" name="Straight Connector 17496">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98" name="Straight Connector 17497">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99" name="Straight Connector 17498">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0" name="Straight Connector 17499">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1" name="Straight Connector 17500">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2" name="Straight Connector 17501">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3" name="Straight Connector 17502">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4" name="Straight Connector 17503">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5" name="Straight Connector 17504">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6" name="Straight Connector 17505">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7" name="Straight Connector 17506">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8" name="Straight Connector 17507">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9" name="Straight Connector 17508">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0" name="Straight Connector 17509">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1" name="Straight Connector 17510">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2" name="Straight Connector 17511">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3" name="Straight Connector 17512">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4" name="Straight Connector 17513">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5" name="Straight Connector 17514">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6" name="Straight Connector 17515">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7" name="Straight Connector 17516">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8" name="Straight Connector 17517">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9" name="Straight Connector 17518">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20" name="Straight Connector 17519">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21" name="Straight Connector 17520">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22" name="Straight Connector 17521">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23" name="Straight Connector 17522">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525" name="Right Triangle 17524">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527" name="Rectangle 1752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529" name="Group 17528">
            <a:extLst>
              <a:ext uri="{FF2B5EF4-FFF2-40B4-BE49-F238E27FC236}">
                <a16:creationId xmlns:a16="http://schemas.microsoft.com/office/drawing/2014/main" id="{F0DF507A-93F2-457B-96CF-EF53EB4BAB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30" name="Straight Connector 17529">
              <a:extLst>
                <a:ext uri="{FF2B5EF4-FFF2-40B4-BE49-F238E27FC236}">
                  <a16:creationId xmlns:a16="http://schemas.microsoft.com/office/drawing/2014/main" id="{172E1ACB-AF25-4108-82C6-F693B8BB8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1" name="Straight Connector 17530">
              <a:extLst>
                <a:ext uri="{FF2B5EF4-FFF2-40B4-BE49-F238E27FC236}">
                  <a16:creationId xmlns:a16="http://schemas.microsoft.com/office/drawing/2014/main" id="{8C2A7820-61FD-4B72-80CB-A85A80A9CD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2" name="Straight Connector 17531">
              <a:extLst>
                <a:ext uri="{FF2B5EF4-FFF2-40B4-BE49-F238E27FC236}">
                  <a16:creationId xmlns:a16="http://schemas.microsoft.com/office/drawing/2014/main" id="{BDCE785A-BCA8-44B2-B593-20A42DBCBE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3" name="Straight Connector 17532">
              <a:extLst>
                <a:ext uri="{FF2B5EF4-FFF2-40B4-BE49-F238E27FC236}">
                  <a16:creationId xmlns:a16="http://schemas.microsoft.com/office/drawing/2014/main" id="{BEF54E81-AFA9-44A2-B415-6E0BA18E52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4" name="Straight Connector 17533">
              <a:extLst>
                <a:ext uri="{FF2B5EF4-FFF2-40B4-BE49-F238E27FC236}">
                  <a16:creationId xmlns:a16="http://schemas.microsoft.com/office/drawing/2014/main" id="{C8DCA485-4DE7-4A87-922D-35155873F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5" name="Straight Connector 17534">
              <a:extLst>
                <a:ext uri="{FF2B5EF4-FFF2-40B4-BE49-F238E27FC236}">
                  <a16:creationId xmlns:a16="http://schemas.microsoft.com/office/drawing/2014/main" id="{AA50A66F-823F-4660-9760-986BEA972C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08" name="Straight Connector 17407">
              <a:extLst>
                <a:ext uri="{FF2B5EF4-FFF2-40B4-BE49-F238E27FC236}">
                  <a16:creationId xmlns:a16="http://schemas.microsoft.com/office/drawing/2014/main" id="{DC0BFD1C-FE76-4166-9F4E-37D9CBDC6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09" name="Straight Connector 17408">
              <a:extLst>
                <a:ext uri="{FF2B5EF4-FFF2-40B4-BE49-F238E27FC236}">
                  <a16:creationId xmlns:a16="http://schemas.microsoft.com/office/drawing/2014/main" id="{7ABEC15D-7341-4CB2-9B92-F58B603EB2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11" name="Straight Connector 17410">
              <a:extLst>
                <a:ext uri="{FF2B5EF4-FFF2-40B4-BE49-F238E27FC236}">
                  <a16:creationId xmlns:a16="http://schemas.microsoft.com/office/drawing/2014/main" id="{8C4F1560-2EA6-420C-8310-7951F1895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13" name="Straight Connector 17412">
              <a:extLst>
                <a:ext uri="{FF2B5EF4-FFF2-40B4-BE49-F238E27FC236}">
                  <a16:creationId xmlns:a16="http://schemas.microsoft.com/office/drawing/2014/main" id="{6DB80988-AE2E-469F-BDDF-0D6E9A51BD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14" name="Straight Connector 17413">
              <a:extLst>
                <a:ext uri="{FF2B5EF4-FFF2-40B4-BE49-F238E27FC236}">
                  <a16:creationId xmlns:a16="http://schemas.microsoft.com/office/drawing/2014/main" id="{8C3FDBC1-098B-429A-83C5-239E5C56EE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15" name="Straight Connector 17414">
              <a:extLst>
                <a:ext uri="{FF2B5EF4-FFF2-40B4-BE49-F238E27FC236}">
                  <a16:creationId xmlns:a16="http://schemas.microsoft.com/office/drawing/2014/main" id="{C457BD0B-4B37-4F0F-8ED7-D264F89320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16" name="Straight Connector 17415">
              <a:extLst>
                <a:ext uri="{FF2B5EF4-FFF2-40B4-BE49-F238E27FC236}">
                  <a16:creationId xmlns:a16="http://schemas.microsoft.com/office/drawing/2014/main" id="{FC40AFA6-4AFD-4E8B-A6C0-557D54B4FF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49" name="Straight Connector 17448">
              <a:extLst>
                <a:ext uri="{FF2B5EF4-FFF2-40B4-BE49-F238E27FC236}">
                  <a16:creationId xmlns:a16="http://schemas.microsoft.com/office/drawing/2014/main" id="{22E874F7-207D-4F22-B6A7-A3F547919A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51" name="Straight Connector 17450">
              <a:extLst>
                <a:ext uri="{FF2B5EF4-FFF2-40B4-BE49-F238E27FC236}">
                  <a16:creationId xmlns:a16="http://schemas.microsoft.com/office/drawing/2014/main" id="{3CAC127B-3C30-4112-921C-F770D713ED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53" name="Straight Connector 17452">
              <a:extLst>
                <a:ext uri="{FF2B5EF4-FFF2-40B4-BE49-F238E27FC236}">
                  <a16:creationId xmlns:a16="http://schemas.microsoft.com/office/drawing/2014/main" id="{DC1082CD-6597-4566-A12C-BD959992D8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6" name="Straight Connector 17535">
              <a:extLst>
                <a:ext uri="{FF2B5EF4-FFF2-40B4-BE49-F238E27FC236}">
                  <a16:creationId xmlns:a16="http://schemas.microsoft.com/office/drawing/2014/main" id="{19D52A11-E12F-4BB0-ADF6-BA4CE6687E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7" name="Straight Connector 17536">
              <a:extLst>
                <a:ext uri="{FF2B5EF4-FFF2-40B4-BE49-F238E27FC236}">
                  <a16:creationId xmlns:a16="http://schemas.microsoft.com/office/drawing/2014/main" id="{727F78F8-BDE9-473B-9CFA-CA51A73A89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8" name="Straight Connector 17537">
              <a:extLst>
                <a:ext uri="{FF2B5EF4-FFF2-40B4-BE49-F238E27FC236}">
                  <a16:creationId xmlns:a16="http://schemas.microsoft.com/office/drawing/2014/main" id="{AB7DE3DB-4973-484B-A477-412AB11C9F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9" name="Straight Connector 17538">
              <a:extLst>
                <a:ext uri="{FF2B5EF4-FFF2-40B4-BE49-F238E27FC236}">
                  <a16:creationId xmlns:a16="http://schemas.microsoft.com/office/drawing/2014/main" id="{B575D33A-D947-4F71-A726-818445A7A2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0" name="Straight Connector 17539">
              <a:extLst>
                <a:ext uri="{FF2B5EF4-FFF2-40B4-BE49-F238E27FC236}">
                  <a16:creationId xmlns:a16="http://schemas.microsoft.com/office/drawing/2014/main" id="{437F4009-7D2A-4673-85F8-7CCCD7777B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1" name="Straight Connector 17540">
              <a:extLst>
                <a:ext uri="{FF2B5EF4-FFF2-40B4-BE49-F238E27FC236}">
                  <a16:creationId xmlns:a16="http://schemas.microsoft.com/office/drawing/2014/main" id="{4AA316E8-7445-4474-B0E7-191E5F4410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2" name="Straight Connector 17541">
              <a:extLst>
                <a:ext uri="{FF2B5EF4-FFF2-40B4-BE49-F238E27FC236}">
                  <a16:creationId xmlns:a16="http://schemas.microsoft.com/office/drawing/2014/main" id="{3C1D4CA5-2350-4E55-ADC8-C1CA001127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3" name="Straight Connector 17542">
              <a:extLst>
                <a:ext uri="{FF2B5EF4-FFF2-40B4-BE49-F238E27FC236}">
                  <a16:creationId xmlns:a16="http://schemas.microsoft.com/office/drawing/2014/main" id="{08B78627-04C4-4D50-9FA6-68EB7D4E6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4" name="Straight Connector 17543">
              <a:extLst>
                <a:ext uri="{FF2B5EF4-FFF2-40B4-BE49-F238E27FC236}">
                  <a16:creationId xmlns:a16="http://schemas.microsoft.com/office/drawing/2014/main" id="{870A4F1E-A458-4E1A-A6D6-5007DE0CD2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5" name="Straight Connector 17544">
              <a:extLst>
                <a:ext uri="{FF2B5EF4-FFF2-40B4-BE49-F238E27FC236}">
                  <a16:creationId xmlns:a16="http://schemas.microsoft.com/office/drawing/2014/main" id="{195D12D0-52CE-44FA-A5F8-466509DE6F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6" name="Straight Connector 17545">
              <a:extLst>
                <a:ext uri="{FF2B5EF4-FFF2-40B4-BE49-F238E27FC236}">
                  <a16:creationId xmlns:a16="http://schemas.microsoft.com/office/drawing/2014/main" id="{988B4310-F944-4E13-820E-BDD05D1AC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7" name="Straight Connector 17546">
              <a:extLst>
                <a:ext uri="{FF2B5EF4-FFF2-40B4-BE49-F238E27FC236}">
                  <a16:creationId xmlns:a16="http://schemas.microsoft.com/office/drawing/2014/main" id="{E9ED4AF0-9A52-49FA-B834-C1893AEE5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8" name="Straight Connector 17547">
              <a:extLst>
                <a:ext uri="{FF2B5EF4-FFF2-40B4-BE49-F238E27FC236}">
                  <a16:creationId xmlns:a16="http://schemas.microsoft.com/office/drawing/2014/main" id="{5262216C-FC7D-464F-A99E-FC135AF8CF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9" name="Straight Connector 17548">
              <a:extLst>
                <a:ext uri="{FF2B5EF4-FFF2-40B4-BE49-F238E27FC236}">
                  <a16:creationId xmlns:a16="http://schemas.microsoft.com/office/drawing/2014/main" id="{E1AA7EEB-A40D-4405-B4D9-123554E051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50" name="Straight Connector 17549">
              <a:extLst>
                <a:ext uri="{FF2B5EF4-FFF2-40B4-BE49-F238E27FC236}">
                  <a16:creationId xmlns:a16="http://schemas.microsoft.com/office/drawing/2014/main" id="{4B5FC0E1-2EBE-439C-AB26-731570DD0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552" name="Right Triangle 17551">
            <a:extLst>
              <a:ext uri="{FF2B5EF4-FFF2-40B4-BE49-F238E27FC236}">
                <a16:creationId xmlns:a16="http://schemas.microsoft.com/office/drawing/2014/main" id="{1597F3C8-11A3-4F02-8391-14A8E4B94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0636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itle 6">
            <a:extLst>
              <a:ext uri="{FF2B5EF4-FFF2-40B4-BE49-F238E27FC236}">
                <a16:creationId xmlns:a16="http://schemas.microsoft.com/office/drawing/2014/main" id="{F5EB1A14-6598-1901-E796-C89AD2E0C62E}"/>
              </a:ext>
            </a:extLst>
          </p:cNvPr>
          <p:cNvSpPr>
            <a:spLocks noGrp="1"/>
          </p:cNvSpPr>
          <p:nvPr>
            <p:ph type="title"/>
          </p:nvPr>
        </p:nvSpPr>
        <p:spPr>
          <a:xfrm>
            <a:off x="886159" y="1"/>
            <a:ext cx="9044045" cy="714592"/>
          </a:xfrm>
        </p:spPr>
        <p:txBody>
          <a:bodyPr vert="horz" lIns="91440" tIns="45720" rIns="91440" bIns="45720" rtlCol="0" anchor="ctr">
            <a:normAutofit/>
          </a:bodyPr>
          <a:lstStyle/>
          <a:p>
            <a:r>
              <a:rPr lang="en-US" sz="2000" b="1" dirty="0"/>
              <a:t>EDA: Bivariate Analysis</a:t>
            </a:r>
          </a:p>
        </p:txBody>
      </p:sp>
      <p:sp>
        <p:nvSpPr>
          <p:cNvPr id="9" name="Content Placeholder 8">
            <a:extLst>
              <a:ext uri="{FF2B5EF4-FFF2-40B4-BE49-F238E27FC236}">
                <a16:creationId xmlns:a16="http://schemas.microsoft.com/office/drawing/2014/main" id="{FF8BD12B-F2C4-EDF0-4AB9-FDD5DEBAB28F}"/>
              </a:ext>
            </a:extLst>
          </p:cNvPr>
          <p:cNvSpPr>
            <a:spLocks noGrp="1"/>
          </p:cNvSpPr>
          <p:nvPr>
            <p:ph sz="half" idx="2"/>
          </p:nvPr>
        </p:nvSpPr>
        <p:spPr>
          <a:xfrm>
            <a:off x="6754693" y="4036914"/>
            <a:ext cx="4996143" cy="2623253"/>
          </a:xfrm>
        </p:spPr>
        <p:txBody>
          <a:bodyPr vert="horz" lIns="91440" tIns="45720" rIns="91440" bIns="45720" rtlCol="0" anchor="ctr">
            <a:noAutofit/>
          </a:bodyPr>
          <a:lstStyle/>
          <a:p>
            <a:pPr algn="l">
              <a:buFont typeface="Arial" panose="020B0604020202020204" pitchFamily="34" charset="0"/>
              <a:buChar char="•"/>
            </a:pPr>
            <a:r>
              <a:rPr lang="en-IN" sz="1600" b="0" i="0" dirty="0">
                <a:solidFill>
                  <a:srgbClr val="000000"/>
                </a:solidFill>
                <a:effectLst/>
                <a:latin typeface="Grandview" panose="020B0502040204020203" pitchFamily="34" charset="0"/>
              </a:rPr>
              <a:t>Lead Source - Google and Direct Traffic have generated many leads but maximum % of lead conversion is from Reference and Welingak Website</a:t>
            </a:r>
          </a:p>
          <a:p>
            <a:pPr algn="l">
              <a:buFont typeface="Arial" panose="020B0604020202020204" pitchFamily="34" charset="0"/>
              <a:buChar char="•"/>
            </a:pPr>
            <a:r>
              <a:rPr lang="en-IN" sz="1600" b="0" i="0" dirty="0">
                <a:solidFill>
                  <a:srgbClr val="000000"/>
                </a:solidFill>
                <a:effectLst/>
                <a:latin typeface="Grandview" panose="020B0502040204020203" pitchFamily="34" charset="0"/>
              </a:rPr>
              <a:t>Lead Activity- SMS sent has the high percentage of Lead Conversion Rate</a:t>
            </a:r>
          </a:p>
          <a:p>
            <a:pPr algn="l">
              <a:buFont typeface="Arial" panose="020B0604020202020204" pitchFamily="34" charset="0"/>
              <a:buChar char="•"/>
            </a:pPr>
            <a:r>
              <a:rPr lang="en-IN" sz="1600" b="0" i="0" dirty="0">
                <a:solidFill>
                  <a:srgbClr val="000000"/>
                </a:solidFill>
                <a:effectLst/>
                <a:latin typeface="Grandview" panose="020B0502040204020203" pitchFamily="34" charset="0"/>
              </a:rPr>
              <a:t>Current Occupation- Many leads are from Unemployed, but Working Professionals contribute to highest % of lead conversion</a:t>
            </a:r>
          </a:p>
        </p:txBody>
      </p:sp>
      <p:pic>
        <p:nvPicPr>
          <p:cNvPr id="4" name="Picture 3">
            <a:extLst>
              <a:ext uri="{FF2B5EF4-FFF2-40B4-BE49-F238E27FC236}">
                <a16:creationId xmlns:a16="http://schemas.microsoft.com/office/drawing/2014/main" id="{6AEE13CE-E190-A47B-FC03-DA24F54F3599}"/>
              </a:ext>
            </a:extLst>
          </p:cNvPr>
          <p:cNvPicPr>
            <a:picLocks noChangeAspect="1"/>
          </p:cNvPicPr>
          <p:nvPr/>
        </p:nvPicPr>
        <p:blipFill>
          <a:blip r:embed="rId2"/>
          <a:stretch>
            <a:fillRect/>
          </a:stretch>
        </p:blipFill>
        <p:spPr>
          <a:xfrm>
            <a:off x="896976" y="747797"/>
            <a:ext cx="5292180" cy="2778450"/>
          </a:xfrm>
          <a:prstGeom prst="rect">
            <a:avLst/>
          </a:prstGeom>
        </p:spPr>
      </p:pic>
      <p:pic>
        <p:nvPicPr>
          <p:cNvPr id="6" name="Picture 5">
            <a:extLst>
              <a:ext uri="{FF2B5EF4-FFF2-40B4-BE49-F238E27FC236}">
                <a16:creationId xmlns:a16="http://schemas.microsoft.com/office/drawing/2014/main" id="{DD726287-97CD-7303-A61E-4C2BCDF83364}"/>
              </a:ext>
            </a:extLst>
          </p:cNvPr>
          <p:cNvPicPr>
            <a:picLocks noChangeAspect="1"/>
          </p:cNvPicPr>
          <p:nvPr/>
        </p:nvPicPr>
        <p:blipFill>
          <a:blip r:embed="rId3"/>
          <a:stretch>
            <a:fillRect/>
          </a:stretch>
        </p:blipFill>
        <p:spPr>
          <a:xfrm>
            <a:off x="6541943" y="534858"/>
            <a:ext cx="4663844" cy="3351168"/>
          </a:xfrm>
          <a:prstGeom prst="rect">
            <a:avLst/>
          </a:prstGeom>
        </p:spPr>
      </p:pic>
      <p:pic>
        <p:nvPicPr>
          <p:cNvPr id="10" name="Picture 9">
            <a:extLst>
              <a:ext uri="{FF2B5EF4-FFF2-40B4-BE49-F238E27FC236}">
                <a16:creationId xmlns:a16="http://schemas.microsoft.com/office/drawing/2014/main" id="{6D55A34A-4140-9D4F-5358-BB82F0BF6E80}"/>
              </a:ext>
            </a:extLst>
          </p:cNvPr>
          <p:cNvPicPr>
            <a:picLocks noChangeAspect="1"/>
          </p:cNvPicPr>
          <p:nvPr/>
        </p:nvPicPr>
        <p:blipFill>
          <a:blip r:embed="rId4"/>
          <a:stretch>
            <a:fillRect/>
          </a:stretch>
        </p:blipFill>
        <p:spPr>
          <a:xfrm>
            <a:off x="991228" y="3798277"/>
            <a:ext cx="5456463" cy="2932527"/>
          </a:xfrm>
          <a:prstGeom prst="rect">
            <a:avLst/>
          </a:prstGeom>
        </p:spPr>
      </p:pic>
    </p:spTree>
    <p:extLst>
      <p:ext uri="{BB962C8B-B14F-4D97-AF65-F5344CB8AC3E}">
        <p14:creationId xmlns:p14="http://schemas.microsoft.com/office/powerpoint/2010/main" val="414872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492" name="Group 17491">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493" name="Straight Connector 17492">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94" name="Straight Connector 17493">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95" name="Straight Connector 17494">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96" name="Straight Connector 17495">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97" name="Straight Connector 17496">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98" name="Straight Connector 17497">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99" name="Straight Connector 17498">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0" name="Straight Connector 17499">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1" name="Straight Connector 17500">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2" name="Straight Connector 17501">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3" name="Straight Connector 17502">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4" name="Straight Connector 17503">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5" name="Straight Connector 17504">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6" name="Straight Connector 17505">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7" name="Straight Connector 17506">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8" name="Straight Connector 17507">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09" name="Straight Connector 17508">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0" name="Straight Connector 17509">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1" name="Straight Connector 17510">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2" name="Straight Connector 17511">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3" name="Straight Connector 17512">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4" name="Straight Connector 17513">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5" name="Straight Connector 17514">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6" name="Straight Connector 17515">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7" name="Straight Connector 17516">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8" name="Straight Connector 17517">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19" name="Straight Connector 17518">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20" name="Straight Connector 17519">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21" name="Straight Connector 17520">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22" name="Straight Connector 17521">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23" name="Straight Connector 17522">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525" name="Right Triangle 17524">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527" name="Rectangle 1752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529" name="Group 17528">
            <a:extLst>
              <a:ext uri="{FF2B5EF4-FFF2-40B4-BE49-F238E27FC236}">
                <a16:creationId xmlns:a16="http://schemas.microsoft.com/office/drawing/2014/main" id="{F0DF507A-93F2-457B-96CF-EF53EB4BAB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30" name="Straight Connector 17529">
              <a:extLst>
                <a:ext uri="{FF2B5EF4-FFF2-40B4-BE49-F238E27FC236}">
                  <a16:creationId xmlns:a16="http://schemas.microsoft.com/office/drawing/2014/main" id="{172E1ACB-AF25-4108-82C6-F693B8BB8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1" name="Straight Connector 17530">
              <a:extLst>
                <a:ext uri="{FF2B5EF4-FFF2-40B4-BE49-F238E27FC236}">
                  <a16:creationId xmlns:a16="http://schemas.microsoft.com/office/drawing/2014/main" id="{8C2A7820-61FD-4B72-80CB-A85A80A9CD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2" name="Straight Connector 17531">
              <a:extLst>
                <a:ext uri="{FF2B5EF4-FFF2-40B4-BE49-F238E27FC236}">
                  <a16:creationId xmlns:a16="http://schemas.microsoft.com/office/drawing/2014/main" id="{BDCE785A-BCA8-44B2-B593-20A42DBCBE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3" name="Straight Connector 17532">
              <a:extLst>
                <a:ext uri="{FF2B5EF4-FFF2-40B4-BE49-F238E27FC236}">
                  <a16:creationId xmlns:a16="http://schemas.microsoft.com/office/drawing/2014/main" id="{BEF54E81-AFA9-44A2-B415-6E0BA18E52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4" name="Straight Connector 17533">
              <a:extLst>
                <a:ext uri="{FF2B5EF4-FFF2-40B4-BE49-F238E27FC236}">
                  <a16:creationId xmlns:a16="http://schemas.microsoft.com/office/drawing/2014/main" id="{C8DCA485-4DE7-4A87-922D-35155873F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5" name="Straight Connector 17534">
              <a:extLst>
                <a:ext uri="{FF2B5EF4-FFF2-40B4-BE49-F238E27FC236}">
                  <a16:creationId xmlns:a16="http://schemas.microsoft.com/office/drawing/2014/main" id="{AA50A66F-823F-4660-9760-986BEA972C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08" name="Straight Connector 17407">
              <a:extLst>
                <a:ext uri="{FF2B5EF4-FFF2-40B4-BE49-F238E27FC236}">
                  <a16:creationId xmlns:a16="http://schemas.microsoft.com/office/drawing/2014/main" id="{DC0BFD1C-FE76-4166-9F4E-37D9CBDC6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09" name="Straight Connector 17408">
              <a:extLst>
                <a:ext uri="{FF2B5EF4-FFF2-40B4-BE49-F238E27FC236}">
                  <a16:creationId xmlns:a16="http://schemas.microsoft.com/office/drawing/2014/main" id="{7ABEC15D-7341-4CB2-9B92-F58B603EB2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11" name="Straight Connector 17410">
              <a:extLst>
                <a:ext uri="{FF2B5EF4-FFF2-40B4-BE49-F238E27FC236}">
                  <a16:creationId xmlns:a16="http://schemas.microsoft.com/office/drawing/2014/main" id="{8C4F1560-2EA6-420C-8310-7951F1895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13" name="Straight Connector 17412">
              <a:extLst>
                <a:ext uri="{FF2B5EF4-FFF2-40B4-BE49-F238E27FC236}">
                  <a16:creationId xmlns:a16="http://schemas.microsoft.com/office/drawing/2014/main" id="{6DB80988-AE2E-469F-BDDF-0D6E9A51BD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14" name="Straight Connector 17413">
              <a:extLst>
                <a:ext uri="{FF2B5EF4-FFF2-40B4-BE49-F238E27FC236}">
                  <a16:creationId xmlns:a16="http://schemas.microsoft.com/office/drawing/2014/main" id="{8C3FDBC1-098B-429A-83C5-239E5C56EE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15" name="Straight Connector 17414">
              <a:extLst>
                <a:ext uri="{FF2B5EF4-FFF2-40B4-BE49-F238E27FC236}">
                  <a16:creationId xmlns:a16="http://schemas.microsoft.com/office/drawing/2014/main" id="{C457BD0B-4B37-4F0F-8ED7-D264F89320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16" name="Straight Connector 17415">
              <a:extLst>
                <a:ext uri="{FF2B5EF4-FFF2-40B4-BE49-F238E27FC236}">
                  <a16:creationId xmlns:a16="http://schemas.microsoft.com/office/drawing/2014/main" id="{FC40AFA6-4AFD-4E8B-A6C0-557D54B4FF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49" name="Straight Connector 17448">
              <a:extLst>
                <a:ext uri="{FF2B5EF4-FFF2-40B4-BE49-F238E27FC236}">
                  <a16:creationId xmlns:a16="http://schemas.microsoft.com/office/drawing/2014/main" id="{22E874F7-207D-4F22-B6A7-A3F547919A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51" name="Straight Connector 17450">
              <a:extLst>
                <a:ext uri="{FF2B5EF4-FFF2-40B4-BE49-F238E27FC236}">
                  <a16:creationId xmlns:a16="http://schemas.microsoft.com/office/drawing/2014/main" id="{3CAC127B-3C30-4112-921C-F770D713ED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53" name="Straight Connector 17452">
              <a:extLst>
                <a:ext uri="{FF2B5EF4-FFF2-40B4-BE49-F238E27FC236}">
                  <a16:creationId xmlns:a16="http://schemas.microsoft.com/office/drawing/2014/main" id="{DC1082CD-6597-4566-A12C-BD959992D8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6" name="Straight Connector 17535">
              <a:extLst>
                <a:ext uri="{FF2B5EF4-FFF2-40B4-BE49-F238E27FC236}">
                  <a16:creationId xmlns:a16="http://schemas.microsoft.com/office/drawing/2014/main" id="{19D52A11-E12F-4BB0-ADF6-BA4CE6687E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7" name="Straight Connector 17536">
              <a:extLst>
                <a:ext uri="{FF2B5EF4-FFF2-40B4-BE49-F238E27FC236}">
                  <a16:creationId xmlns:a16="http://schemas.microsoft.com/office/drawing/2014/main" id="{727F78F8-BDE9-473B-9CFA-CA51A73A89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8" name="Straight Connector 17537">
              <a:extLst>
                <a:ext uri="{FF2B5EF4-FFF2-40B4-BE49-F238E27FC236}">
                  <a16:creationId xmlns:a16="http://schemas.microsoft.com/office/drawing/2014/main" id="{AB7DE3DB-4973-484B-A477-412AB11C9F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39" name="Straight Connector 17538">
              <a:extLst>
                <a:ext uri="{FF2B5EF4-FFF2-40B4-BE49-F238E27FC236}">
                  <a16:creationId xmlns:a16="http://schemas.microsoft.com/office/drawing/2014/main" id="{B575D33A-D947-4F71-A726-818445A7A2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0" name="Straight Connector 17539">
              <a:extLst>
                <a:ext uri="{FF2B5EF4-FFF2-40B4-BE49-F238E27FC236}">
                  <a16:creationId xmlns:a16="http://schemas.microsoft.com/office/drawing/2014/main" id="{437F4009-7D2A-4673-85F8-7CCCD7777B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1" name="Straight Connector 17540">
              <a:extLst>
                <a:ext uri="{FF2B5EF4-FFF2-40B4-BE49-F238E27FC236}">
                  <a16:creationId xmlns:a16="http://schemas.microsoft.com/office/drawing/2014/main" id="{4AA316E8-7445-4474-B0E7-191E5F4410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2" name="Straight Connector 17541">
              <a:extLst>
                <a:ext uri="{FF2B5EF4-FFF2-40B4-BE49-F238E27FC236}">
                  <a16:creationId xmlns:a16="http://schemas.microsoft.com/office/drawing/2014/main" id="{3C1D4CA5-2350-4E55-ADC8-C1CA001127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3" name="Straight Connector 17542">
              <a:extLst>
                <a:ext uri="{FF2B5EF4-FFF2-40B4-BE49-F238E27FC236}">
                  <a16:creationId xmlns:a16="http://schemas.microsoft.com/office/drawing/2014/main" id="{08B78627-04C4-4D50-9FA6-68EB7D4E6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4" name="Straight Connector 17543">
              <a:extLst>
                <a:ext uri="{FF2B5EF4-FFF2-40B4-BE49-F238E27FC236}">
                  <a16:creationId xmlns:a16="http://schemas.microsoft.com/office/drawing/2014/main" id="{870A4F1E-A458-4E1A-A6D6-5007DE0CD2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5" name="Straight Connector 17544">
              <a:extLst>
                <a:ext uri="{FF2B5EF4-FFF2-40B4-BE49-F238E27FC236}">
                  <a16:creationId xmlns:a16="http://schemas.microsoft.com/office/drawing/2014/main" id="{195D12D0-52CE-44FA-A5F8-466509DE6F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6" name="Straight Connector 17545">
              <a:extLst>
                <a:ext uri="{FF2B5EF4-FFF2-40B4-BE49-F238E27FC236}">
                  <a16:creationId xmlns:a16="http://schemas.microsoft.com/office/drawing/2014/main" id="{988B4310-F944-4E13-820E-BDD05D1AC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7" name="Straight Connector 17546">
              <a:extLst>
                <a:ext uri="{FF2B5EF4-FFF2-40B4-BE49-F238E27FC236}">
                  <a16:creationId xmlns:a16="http://schemas.microsoft.com/office/drawing/2014/main" id="{E9ED4AF0-9A52-49FA-B834-C1893AEE5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8" name="Straight Connector 17547">
              <a:extLst>
                <a:ext uri="{FF2B5EF4-FFF2-40B4-BE49-F238E27FC236}">
                  <a16:creationId xmlns:a16="http://schemas.microsoft.com/office/drawing/2014/main" id="{5262216C-FC7D-464F-A99E-FC135AF8CF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49" name="Straight Connector 17548">
              <a:extLst>
                <a:ext uri="{FF2B5EF4-FFF2-40B4-BE49-F238E27FC236}">
                  <a16:creationId xmlns:a16="http://schemas.microsoft.com/office/drawing/2014/main" id="{E1AA7EEB-A40D-4405-B4D9-123554E051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50" name="Straight Connector 17549">
              <a:extLst>
                <a:ext uri="{FF2B5EF4-FFF2-40B4-BE49-F238E27FC236}">
                  <a16:creationId xmlns:a16="http://schemas.microsoft.com/office/drawing/2014/main" id="{4B5FC0E1-2EBE-439C-AB26-731570DD0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552" name="Right Triangle 17551">
            <a:extLst>
              <a:ext uri="{FF2B5EF4-FFF2-40B4-BE49-F238E27FC236}">
                <a16:creationId xmlns:a16="http://schemas.microsoft.com/office/drawing/2014/main" id="{1597F3C8-11A3-4F02-8391-14A8E4B94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0636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itle 6">
            <a:extLst>
              <a:ext uri="{FF2B5EF4-FFF2-40B4-BE49-F238E27FC236}">
                <a16:creationId xmlns:a16="http://schemas.microsoft.com/office/drawing/2014/main" id="{F5EB1A14-6598-1901-E796-C89AD2E0C62E}"/>
              </a:ext>
            </a:extLst>
          </p:cNvPr>
          <p:cNvSpPr>
            <a:spLocks noGrp="1"/>
          </p:cNvSpPr>
          <p:nvPr>
            <p:ph type="title"/>
          </p:nvPr>
        </p:nvSpPr>
        <p:spPr>
          <a:xfrm>
            <a:off x="886159" y="1"/>
            <a:ext cx="9044045" cy="714592"/>
          </a:xfrm>
        </p:spPr>
        <p:txBody>
          <a:bodyPr vert="horz" lIns="91440" tIns="45720" rIns="91440" bIns="45720" rtlCol="0" anchor="ctr">
            <a:normAutofit/>
          </a:bodyPr>
          <a:lstStyle/>
          <a:p>
            <a:r>
              <a:rPr lang="en-US" sz="2400" b="1" dirty="0"/>
              <a:t>EDA: Bivariate Analysis</a:t>
            </a:r>
          </a:p>
        </p:txBody>
      </p:sp>
      <p:sp>
        <p:nvSpPr>
          <p:cNvPr id="9" name="Content Placeholder 8">
            <a:extLst>
              <a:ext uri="{FF2B5EF4-FFF2-40B4-BE49-F238E27FC236}">
                <a16:creationId xmlns:a16="http://schemas.microsoft.com/office/drawing/2014/main" id="{FF8BD12B-F2C4-EDF0-4AB9-FDD5DEBAB28F}"/>
              </a:ext>
            </a:extLst>
          </p:cNvPr>
          <p:cNvSpPr>
            <a:spLocks noGrp="1"/>
          </p:cNvSpPr>
          <p:nvPr>
            <p:ph sz="half" idx="2"/>
          </p:nvPr>
        </p:nvSpPr>
        <p:spPr>
          <a:xfrm>
            <a:off x="1175921" y="4784654"/>
            <a:ext cx="10574915" cy="1875513"/>
          </a:xfrm>
        </p:spPr>
        <p:txBody>
          <a:bodyPr vert="horz" lIns="91440" tIns="45720" rIns="91440" bIns="45720" rtlCol="0" anchor="ctr">
            <a:normAutofit/>
          </a:bodyPr>
          <a:lstStyle/>
          <a:p>
            <a:r>
              <a:rPr lang="en-IN" sz="1700" dirty="0"/>
              <a:t>Leads who spend more time on Website have high conversion rate</a:t>
            </a:r>
            <a:r>
              <a:rPr lang="en-US" sz="1700" dirty="0"/>
              <a:t>.</a:t>
            </a:r>
          </a:p>
        </p:txBody>
      </p:sp>
      <p:pic>
        <p:nvPicPr>
          <p:cNvPr id="3" name="Picture 2">
            <a:extLst>
              <a:ext uri="{FF2B5EF4-FFF2-40B4-BE49-F238E27FC236}">
                <a16:creationId xmlns:a16="http://schemas.microsoft.com/office/drawing/2014/main" id="{FC4D3B25-3614-FC8B-1B3B-9B49C1E7E3B3}"/>
              </a:ext>
            </a:extLst>
          </p:cNvPr>
          <p:cNvPicPr>
            <a:picLocks noChangeAspect="1"/>
          </p:cNvPicPr>
          <p:nvPr/>
        </p:nvPicPr>
        <p:blipFill>
          <a:blip r:embed="rId2"/>
          <a:stretch>
            <a:fillRect/>
          </a:stretch>
        </p:blipFill>
        <p:spPr>
          <a:xfrm>
            <a:off x="603658" y="1034079"/>
            <a:ext cx="10017447" cy="4201447"/>
          </a:xfrm>
          <a:prstGeom prst="rect">
            <a:avLst/>
          </a:prstGeom>
        </p:spPr>
      </p:pic>
    </p:spTree>
    <p:extLst>
      <p:ext uri="{BB962C8B-B14F-4D97-AF65-F5344CB8AC3E}">
        <p14:creationId xmlns:p14="http://schemas.microsoft.com/office/powerpoint/2010/main" val="36071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4AEE-9194-2281-4F35-6B2610AB06EF}"/>
              </a:ext>
            </a:extLst>
          </p:cNvPr>
          <p:cNvSpPr>
            <a:spLocks noGrp="1"/>
          </p:cNvSpPr>
          <p:nvPr>
            <p:ph type="title"/>
          </p:nvPr>
        </p:nvSpPr>
        <p:spPr>
          <a:xfrm>
            <a:off x="691079" y="550507"/>
            <a:ext cx="10325000" cy="513183"/>
          </a:xfrm>
        </p:spPr>
        <p:txBody>
          <a:bodyPr>
            <a:noAutofit/>
          </a:bodyPr>
          <a:lstStyle/>
          <a:p>
            <a:r>
              <a:rPr lang="en-US" sz="2400" b="1" dirty="0"/>
              <a:t>Data Preparation</a:t>
            </a:r>
            <a:endParaRPr lang="en-IN" sz="2400" b="1" dirty="0"/>
          </a:p>
        </p:txBody>
      </p:sp>
      <p:sp>
        <p:nvSpPr>
          <p:cNvPr id="3" name="Content Placeholder 2">
            <a:extLst>
              <a:ext uri="{FF2B5EF4-FFF2-40B4-BE49-F238E27FC236}">
                <a16:creationId xmlns:a16="http://schemas.microsoft.com/office/drawing/2014/main" id="{4911E78F-E713-8C83-F099-00776F69C656}"/>
              </a:ext>
            </a:extLst>
          </p:cNvPr>
          <p:cNvSpPr>
            <a:spLocks noGrp="1"/>
          </p:cNvSpPr>
          <p:nvPr>
            <p:ph idx="1"/>
          </p:nvPr>
        </p:nvSpPr>
        <p:spPr>
          <a:xfrm>
            <a:off x="691079" y="1432248"/>
            <a:ext cx="5569044" cy="4113603"/>
          </a:xfrm>
        </p:spPr>
        <p:txBody>
          <a:bodyPr>
            <a:normAutofit/>
          </a:bodyPr>
          <a:lstStyle/>
          <a:p>
            <a:pPr marL="342900" lvl="0" indent="-342900" algn="just">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Binary variables (Yes/No) were converted to 1/0</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Created Dummy variables for categorical columns.</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Splitting dataset into Train and Test sets (70:30 ratio)</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Feature scaling using StandardScaler.</a:t>
            </a:r>
            <a:endParaRPr lang="en-IN" sz="1800" kern="100" dirty="0">
              <a:effectLst/>
              <a:ea typeface="Calibri" panose="020F0502020204030204" pitchFamily="34" charset="0"/>
              <a:cs typeface="Mangal" panose="02040503050203030202" pitchFamily="18" charset="0"/>
            </a:endParaRPr>
          </a:p>
          <a:p>
            <a:pPr marL="342900" lvl="0" indent="-342900" algn="just">
              <a:lnSpc>
                <a:spcPct val="107000"/>
              </a:lnSpc>
              <a:spcAft>
                <a:spcPts val="800"/>
              </a:spcAft>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Dropping the columns that were highly correlated. “Lead Origin _Lead Add Form” and “Lead Origin_Lead Import” were dropped.</a:t>
            </a:r>
            <a:endParaRPr lang="en-IN" sz="1800" kern="100" dirty="0">
              <a:effectLst/>
              <a:ea typeface="Calibri" panose="020F0502020204030204" pitchFamily="34" charset="0"/>
              <a:cs typeface="Mangal" panose="02040503050203030202" pitchFamily="18" charset="0"/>
            </a:endParaRPr>
          </a:p>
          <a:p>
            <a:pPr marL="0" indent="0">
              <a:buNone/>
            </a:pPr>
            <a:endParaRPr lang="en-US" sz="2600" b="1" dirty="0"/>
          </a:p>
          <a:p>
            <a:endParaRPr lang="en-IN" b="0" i="0" dirty="0">
              <a:solidFill>
                <a:srgbClr val="000000"/>
              </a:solidFill>
              <a:effectLst/>
              <a:latin typeface="Helvetica Neue"/>
            </a:endParaRPr>
          </a:p>
          <a:p>
            <a:endParaRPr lang="en-US" dirty="0"/>
          </a:p>
          <a:p>
            <a:pPr marL="0" indent="0">
              <a:buNone/>
            </a:pPr>
            <a:endParaRPr lang="en-US" dirty="0"/>
          </a:p>
          <a:p>
            <a:pPr marL="0" indent="0">
              <a:buNone/>
            </a:pPr>
            <a:endParaRPr lang="en-US" dirty="0"/>
          </a:p>
          <a:p>
            <a:endParaRPr lang="en-IN" dirty="0"/>
          </a:p>
        </p:txBody>
      </p:sp>
      <p:pic>
        <p:nvPicPr>
          <p:cNvPr id="5" name="Picture 4">
            <a:extLst>
              <a:ext uri="{FF2B5EF4-FFF2-40B4-BE49-F238E27FC236}">
                <a16:creationId xmlns:a16="http://schemas.microsoft.com/office/drawing/2014/main" id="{E97283CB-D05A-D5AA-C429-F768380C30FC}"/>
              </a:ext>
            </a:extLst>
          </p:cNvPr>
          <p:cNvPicPr>
            <a:picLocks noChangeAspect="1"/>
          </p:cNvPicPr>
          <p:nvPr/>
        </p:nvPicPr>
        <p:blipFill>
          <a:blip r:embed="rId2"/>
          <a:stretch>
            <a:fillRect/>
          </a:stretch>
        </p:blipFill>
        <p:spPr>
          <a:xfrm>
            <a:off x="6260123" y="1219200"/>
            <a:ext cx="5514165" cy="4914479"/>
          </a:xfrm>
          <a:prstGeom prst="rect">
            <a:avLst/>
          </a:prstGeom>
        </p:spPr>
      </p:pic>
    </p:spTree>
    <p:extLst>
      <p:ext uri="{BB962C8B-B14F-4D97-AF65-F5344CB8AC3E}">
        <p14:creationId xmlns:p14="http://schemas.microsoft.com/office/powerpoint/2010/main" val="1693800135"/>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412624"/>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nalogousFromLightSeedLeftStep">
    <a:dk1>
      <a:srgbClr val="000000"/>
    </a:dk1>
    <a:lt1>
      <a:srgbClr val="FFFFFF"/>
    </a:lt1>
    <a:dk2>
      <a:srgbClr val="412624"/>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themeOverride>
</file>

<file path=ppt/theme/themeOverride2.xml><?xml version="1.0" encoding="utf-8"?>
<a:themeOverride xmlns:a="http://schemas.openxmlformats.org/drawingml/2006/main">
  <a:clrScheme name="AnalogousFromLightSeedLeftStep">
    <a:dk1>
      <a:srgbClr val="000000"/>
    </a:dk1>
    <a:lt1>
      <a:srgbClr val="FFFFFF"/>
    </a:lt1>
    <a:dk2>
      <a:srgbClr val="412624"/>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themeOverride>
</file>

<file path=ppt/theme/themeOverride3.xml><?xml version="1.0" encoding="utf-8"?>
<a:themeOverride xmlns:a="http://schemas.openxmlformats.org/drawingml/2006/main">
  <a:clrScheme name="AnalogousFromLightSeedLeftStep">
    <a:dk1>
      <a:srgbClr val="000000"/>
    </a:dk1>
    <a:lt1>
      <a:srgbClr val="FFFFFF"/>
    </a:lt1>
    <a:dk2>
      <a:srgbClr val="412624"/>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4239</TotalTime>
  <Words>1170</Words>
  <Application>Microsoft Office PowerPoint</Application>
  <PresentationFormat>Widescreen</PresentationFormat>
  <Paragraphs>121</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Grandview</vt:lpstr>
      <vt:lpstr>Helvetica Neue</vt:lpstr>
      <vt:lpstr>Symbol</vt:lpstr>
      <vt:lpstr>Wingdings</vt:lpstr>
      <vt:lpstr>CosineVTI</vt:lpstr>
      <vt:lpstr>Lead Scoring Case Study     </vt:lpstr>
      <vt:lpstr>Problem Statement and Objective</vt:lpstr>
      <vt:lpstr>Approach followed</vt:lpstr>
      <vt:lpstr>Data Cleaning</vt:lpstr>
      <vt:lpstr>EDA: Data Imbalance</vt:lpstr>
      <vt:lpstr>EDA:  Univariate Analysis</vt:lpstr>
      <vt:lpstr>EDA: Bivariate Analysis</vt:lpstr>
      <vt:lpstr>EDA: Bivariate Analysis</vt:lpstr>
      <vt:lpstr>Data Preparation</vt:lpstr>
      <vt:lpstr>Model Building</vt:lpstr>
      <vt:lpstr>Model Evaluation </vt:lpstr>
      <vt:lpstr>Making predictions on the test set</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Jai Gurudev</dc:creator>
  <cp:lastModifiedBy>Jai Gurudev</cp:lastModifiedBy>
  <cp:revision>175</cp:revision>
  <dcterms:created xsi:type="dcterms:W3CDTF">2023-03-21T19:18:29Z</dcterms:created>
  <dcterms:modified xsi:type="dcterms:W3CDTF">2023-07-17T06:44:56Z</dcterms:modified>
</cp:coreProperties>
</file>