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08" r:id="rId5"/>
    <p:sldMasterId id="2147483701" r:id="rId6"/>
    <p:sldMasterId id="2147483661" r:id="rId7"/>
    <p:sldMasterId id="2147483686" r:id="rId8"/>
  </p:sldMasterIdLst>
  <p:notesMasterIdLst>
    <p:notesMasterId r:id="rId37"/>
  </p:notesMasterIdLst>
  <p:handoutMasterIdLst>
    <p:handoutMasterId r:id="rId38"/>
  </p:handoutMasterIdLst>
  <p:sldIdLst>
    <p:sldId id="271" r:id="rId9"/>
    <p:sldId id="316" r:id="rId10"/>
    <p:sldId id="270" r:id="rId11"/>
    <p:sldId id="281" r:id="rId12"/>
    <p:sldId id="275" r:id="rId13"/>
    <p:sldId id="313" r:id="rId14"/>
    <p:sldId id="274" r:id="rId15"/>
    <p:sldId id="278" r:id="rId16"/>
    <p:sldId id="285" r:id="rId17"/>
    <p:sldId id="282" r:id="rId18"/>
    <p:sldId id="287" r:id="rId19"/>
    <p:sldId id="284" r:id="rId20"/>
    <p:sldId id="288" r:id="rId21"/>
    <p:sldId id="296" r:id="rId22"/>
    <p:sldId id="314" r:id="rId23"/>
    <p:sldId id="289" r:id="rId24"/>
    <p:sldId id="297" r:id="rId25"/>
    <p:sldId id="298" r:id="rId26"/>
    <p:sldId id="299" r:id="rId27"/>
    <p:sldId id="303" r:id="rId28"/>
    <p:sldId id="315" r:id="rId29"/>
    <p:sldId id="290" r:id="rId30"/>
    <p:sldId id="309" r:id="rId31"/>
    <p:sldId id="317" r:id="rId32"/>
    <p:sldId id="310" r:id="rId33"/>
    <p:sldId id="300" r:id="rId34"/>
    <p:sldId id="302" r:id="rId35"/>
    <p:sldId id="264" r:id="rId3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CAB12E-840F-54EB-6642-0742BA605726}" name="Courtney Borstel" initials="CB" userId="S::cborstel@umass.edu::ebcc8c0e-4b1b-4a33-a2ef-4899e2de04a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0513"/>
    <a:srgbClr val="8A2332"/>
    <a:srgbClr val="881C1C"/>
    <a:srgbClr val="505759"/>
    <a:srgbClr val="7283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4" autoAdjust="0"/>
    <p:restoredTop sz="93203" autoAdjust="0"/>
  </p:normalViewPr>
  <p:slideViewPr>
    <p:cSldViewPr snapToGrid="0" snapToObjects="1">
      <p:cViewPr>
        <p:scale>
          <a:sx n="66" d="100"/>
          <a:sy n="66" d="100"/>
        </p:scale>
        <p:origin x="594"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0" d="100"/>
          <a:sy n="110" d="100"/>
        </p:scale>
        <p:origin x="188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Holiday</a:t>
            </a:r>
            <a:r>
              <a:rPr lang="en-US" baseline="0" dirty="0"/>
              <a:t> Retail Sales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Holiday Sales (Billions)</c:v>
                </c:pt>
              </c:strCache>
            </c:strRef>
          </c:tx>
          <c:spPr>
            <a:solidFill>
              <a:schemeClr val="accent1"/>
            </a:solidFill>
            <a:ln cmpd="sng">
              <a:solidFill>
                <a:schemeClr val="accent1"/>
              </a:solidFill>
            </a:ln>
            <a:effectLst/>
          </c:spPr>
          <c:invertIfNegative val="0"/>
          <c:cat>
            <c:numRef>
              <c:f>Sheet1!$A$2:$A$22</c:f>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numRef>
          </c:cat>
          <c:val>
            <c:numRef>
              <c:f>Sheet1!$B$2:$B$22</c:f>
              <c:numCache>
                <c:formatCode>General</c:formatCode>
                <c:ptCount val="21"/>
                <c:pt idx="0">
                  <c:v>437</c:v>
                </c:pt>
                <c:pt idx="1">
                  <c:v>467</c:v>
                </c:pt>
                <c:pt idx="2">
                  <c:v>496</c:v>
                </c:pt>
                <c:pt idx="3">
                  <c:v>512</c:v>
                </c:pt>
                <c:pt idx="4">
                  <c:v>526</c:v>
                </c:pt>
                <c:pt idx="5">
                  <c:v>501</c:v>
                </c:pt>
                <c:pt idx="6">
                  <c:v>502</c:v>
                </c:pt>
                <c:pt idx="7">
                  <c:v>528</c:v>
                </c:pt>
                <c:pt idx="8">
                  <c:v>553</c:v>
                </c:pt>
                <c:pt idx="9">
                  <c:v>567</c:v>
                </c:pt>
                <c:pt idx="10">
                  <c:v>583</c:v>
                </c:pt>
                <c:pt idx="11">
                  <c:v>611</c:v>
                </c:pt>
                <c:pt idx="12">
                  <c:v>628</c:v>
                </c:pt>
                <c:pt idx="13">
                  <c:v>646</c:v>
                </c:pt>
                <c:pt idx="14">
                  <c:v>678</c:v>
                </c:pt>
                <c:pt idx="15">
                  <c:v>690</c:v>
                </c:pt>
                <c:pt idx="16">
                  <c:v>716</c:v>
                </c:pt>
                <c:pt idx="17">
                  <c:v>782</c:v>
                </c:pt>
                <c:pt idx="18">
                  <c:v>881</c:v>
                </c:pt>
                <c:pt idx="19">
                  <c:v>929</c:v>
                </c:pt>
                <c:pt idx="20" formatCode="0">
                  <c:v>967.14688733056551</c:v>
                </c:pt>
              </c:numCache>
            </c:numRef>
          </c:val>
          <c:extLst>
            <c:ext xmlns:c16="http://schemas.microsoft.com/office/drawing/2014/chart" uri="{C3380CC4-5D6E-409C-BE32-E72D297353CC}">
              <c16:uniqueId val="{00000000-127C-4DF7-B078-CCE8C465E4B5}"/>
            </c:ext>
          </c:extLst>
        </c:ser>
        <c:dLbls>
          <c:showLegendKey val="0"/>
          <c:showVal val="0"/>
          <c:showCatName val="0"/>
          <c:showSerName val="0"/>
          <c:showPercent val="0"/>
          <c:showBubbleSize val="0"/>
        </c:dLbls>
        <c:gapWidth val="219"/>
        <c:axId val="677019696"/>
        <c:axId val="702794000"/>
      </c:barChart>
      <c:lineChart>
        <c:grouping val="standard"/>
        <c:varyColors val="0"/>
        <c:ser>
          <c:idx val="1"/>
          <c:order val="1"/>
          <c:tx>
            <c:strRef>
              <c:f>Sheet1!$C$1</c:f>
              <c:strCache>
                <c:ptCount val="1"/>
                <c:pt idx="0">
                  <c:v>Growth vs Previous Year</c:v>
                </c:pt>
              </c:strCache>
            </c:strRef>
          </c:tx>
          <c:spPr>
            <a:ln w="28575" cap="rnd">
              <a:solidFill>
                <a:schemeClr val="accent2"/>
              </a:solidFill>
              <a:round/>
            </a:ln>
            <a:effectLst/>
          </c:spPr>
          <c:marker>
            <c:symbol val="none"/>
          </c:marker>
          <c:dLbls>
            <c:spPr>
              <a:noFill/>
              <a:ln>
                <a:solidFill>
                  <a:schemeClr val="bg1"/>
                </a:solid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Sheet1!$A$2:$A$22</c:f>
              <c:numCache>
                <c:formatCode>General</c:formatCode>
                <c:ptCount val="21"/>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numCache>
            </c:numRef>
          </c:cat>
          <c:val>
            <c:numRef>
              <c:f>Sheet1!$C$2:$C$22</c:f>
              <c:numCache>
                <c:formatCode>0.0%</c:formatCode>
                <c:ptCount val="21"/>
                <c:pt idx="1">
                  <c:v>6.8649885583524028E-2</c:v>
                </c:pt>
                <c:pt idx="2">
                  <c:v>6.2098501070663836E-2</c:v>
                </c:pt>
                <c:pt idx="3">
                  <c:v>3.2258064516129004E-2</c:v>
                </c:pt>
                <c:pt idx="4">
                  <c:v>2.734375E-2</c:v>
                </c:pt>
                <c:pt idx="5">
                  <c:v>-4.7528517110266177E-2</c:v>
                </c:pt>
                <c:pt idx="6">
                  <c:v>1.9960079840319889E-3</c:v>
                </c:pt>
                <c:pt idx="7">
                  <c:v>5.1792828685258918E-2</c:v>
                </c:pt>
                <c:pt idx="8">
                  <c:v>4.7348484848484862E-2</c:v>
                </c:pt>
                <c:pt idx="9">
                  <c:v>2.5316455696202445E-2</c:v>
                </c:pt>
                <c:pt idx="10">
                  <c:v>2.821869488536155E-2</c:v>
                </c:pt>
                <c:pt idx="11">
                  <c:v>4.8027444253859297E-2</c:v>
                </c:pt>
                <c:pt idx="12">
                  <c:v>2.7823240589198051E-2</c:v>
                </c:pt>
                <c:pt idx="13">
                  <c:v>2.866242038216571E-2</c:v>
                </c:pt>
                <c:pt idx="14">
                  <c:v>4.9535603715170184E-2</c:v>
                </c:pt>
                <c:pt idx="15">
                  <c:v>1.7699115044247815E-2</c:v>
                </c:pt>
                <c:pt idx="16">
                  <c:v>3.7681159420289934E-2</c:v>
                </c:pt>
                <c:pt idx="17">
                  <c:v>9.2178770949720601E-2</c:v>
                </c:pt>
                <c:pt idx="18">
                  <c:v>0.12659846547314579</c:v>
                </c:pt>
                <c:pt idx="19">
                  <c:v>5.4483541430192961E-2</c:v>
                </c:pt>
                <c:pt idx="20">
                  <c:v>4.1062311443020041E-2</c:v>
                </c:pt>
              </c:numCache>
            </c:numRef>
          </c:val>
          <c:smooth val="0"/>
          <c:extLst>
            <c:ext xmlns:c16="http://schemas.microsoft.com/office/drawing/2014/chart" uri="{C3380CC4-5D6E-409C-BE32-E72D297353CC}">
              <c16:uniqueId val="{00000001-127C-4DF7-B078-CCE8C465E4B5}"/>
            </c:ext>
          </c:extLst>
        </c:ser>
        <c:dLbls>
          <c:showLegendKey val="0"/>
          <c:showVal val="0"/>
          <c:showCatName val="0"/>
          <c:showSerName val="0"/>
          <c:showPercent val="0"/>
          <c:showBubbleSize val="0"/>
        </c:dLbls>
        <c:marker val="1"/>
        <c:smooth val="0"/>
        <c:axId val="714510192"/>
        <c:axId val="1473952095"/>
      </c:lineChart>
      <c:catAx>
        <c:axId val="67701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2794000"/>
        <c:crosses val="autoZero"/>
        <c:auto val="1"/>
        <c:lblAlgn val="ctr"/>
        <c:lblOffset val="100"/>
        <c:noMultiLvlLbl val="0"/>
      </c:catAx>
      <c:valAx>
        <c:axId val="70279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019696"/>
        <c:crosses val="autoZero"/>
        <c:crossBetween val="between"/>
      </c:valAx>
      <c:valAx>
        <c:axId val="1473952095"/>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4510192"/>
        <c:crosses val="max"/>
        <c:crossBetween val="between"/>
      </c:valAx>
      <c:catAx>
        <c:axId val="714510192"/>
        <c:scaling>
          <c:orientation val="minMax"/>
        </c:scaling>
        <c:delete val="1"/>
        <c:axPos val="b"/>
        <c:numFmt formatCode="General" sourceLinked="1"/>
        <c:majorTickMark val="out"/>
        <c:minorTickMark val="none"/>
        <c:tickLblPos val="nextTo"/>
        <c:crossAx val="14739520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Holiday</a:t>
            </a:r>
            <a:r>
              <a:rPr lang="en-US" baseline="0" dirty="0"/>
              <a:t> Retail Sales (after COVID)</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Holiday Sales (Billions)</c:v>
                </c:pt>
              </c:strCache>
            </c:strRef>
          </c:tx>
          <c:spPr>
            <a:solidFill>
              <a:schemeClr val="accent1"/>
            </a:solidFill>
            <a:ln cmpd="sng">
              <a:solidFill>
                <a:schemeClr val="accent1"/>
              </a:solidFill>
            </a:ln>
            <a:effectLst/>
          </c:spPr>
          <c:invertIfNegative val="0"/>
          <c:cat>
            <c:numRef>
              <c:f>Sheet1!$A$2:$A$4</c:f>
              <c:numCache>
                <c:formatCode>General</c:formatCode>
                <c:ptCount val="3"/>
                <c:pt idx="0">
                  <c:v>2020</c:v>
                </c:pt>
                <c:pt idx="1">
                  <c:v>2021</c:v>
                </c:pt>
                <c:pt idx="2">
                  <c:v>2022</c:v>
                </c:pt>
              </c:numCache>
            </c:numRef>
          </c:cat>
          <c:val>
            <c:numRef>
              <c:f>Sheet1!$B$2:$B$4</c:f>
              <c:numCache>
                <c:formatCode>General</c:formatCode>
                <c:ptCount val="3"/>
                <c:pt idx="0">
                  <c:v>782</c:v>
                </c:pt>
                <c:pt idx="1">
                  <c:v>881</c:v>
                </c:pt>
                <c:pt idx="2">
                  <c:v>929</c:v>
                </c:pt>
              </c:numCache>
            </c:numRef>
          </c:val>
          <c:extLst>
            <c:ext xmlns:c16="http://schemas.microsoft.com/office/drawing/2014/chart" uri="{C3380CC4-5D6E-409C-BE32-E72D297353CC}">
              <c16:uniqueId val="{00000000-BA6F-42E3-AD3F-588F7F70D6A6}"/>
            </c:ext>
          </c:extLst>
        </c:ser>
        <c:dLbls>
          <c:showLegendKey val="0"/>
          <c:showVal val="0"/>
          <c:showCatName val="0"/>
          <c:showSerName val="0"/>
          <c:showPercent val="0"/>
          <c:showBubbleSize val="0"/>
        </c:dLbls>
        <c:gapWidth val="219"/>
        <c:axId val="677019696"/>
        <c:axId val="702794000"/>
      </c:barChart>
      <c:lineChart>
        <c:grouping val="standard"/>
        <c:varyColors val="0"/>
        <c:ser>
          <c:idx val="1"/>
          <c:order val="1"/>
          <c:tx>
            <c:strRef>
              <c:f>Sheet1!$C$1</c:f>
              <c:strCache>
                <c:ptCount val="1"/>
                <c:pt idx="0">
                  <c:v>Growth vs Previous Year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0.0%</c:formatCode>
                <c:ptCount val="3"/>
                <c:pt idx="0">
                  <c:v>9.2178770949720601E-2</c:v>
                </c:pt>
                <c:pt idx="1">
                  <c:v>0.12659846547314579</c:v>
                </c:pt>
                <c:pt idx="2">
                  <c:v>5.4483541430192961E-2</c:v>
                </c:pt>
              </c:numCache>
            </c:numRef>
          </c:val>
          <c:smooth val="0"/>
          <c:extLst>
            <c:ext xmlns:c16="http://schemas.microsoft.com/office/drawing/2014/chart" uri="{C3380CC4-5D6E-409C-BE32-E72D297353CC}">
              <c16:uniqueId val="{00000001-BA6F-42E3-AD3F-588F7F70D6A6}"/>
            </c:ext>
          </c:extLst>
        </c:ser>
        <c:dLbls>
          <c:showLegendKey val="0"/>
          <c:showVal val="0"/>
          <c:showCatName val="0"/>
          <c:showSerName val="0"/>
          <c:showPercent val="0"/>
          <c:showBubbleSize val="0"/>
        </c:dLbls>
        <c:marker val="1"/>
        <c:smooth val="0"/>
        <c:axId val="714510192"/>
        <c:axId val="1473952095"/>
      </c:lineChart>
      <c:catAx>
        <c:axId val="677019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02794000"/>
        <c:crosses val="autoZero"/>
        <c:auto val="1"/>
        <c:lblAlgn val="ctr"/>
        <c:lblOffset val="100"/>
        <c:noMultiLvlLbl val="0"/>
      </c:catAx>
      <c:valAx>
        <c:axId val="702794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019696"/>
        <c:crosses val="autoZero"/>
        <c:crossBetween val="between"/>
      </c:valAx>
      <c:valAx>
        <c:axId val="1473952095"/>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4510192"/>
        <c:crosses val="max"/>
        <c:crossBetween val="between"/>
      </c:valAx>
      <c:catAx>
        <c:axId val="714510192"/>
        <c:scaling>
          <c:orientation val="minMax"/>
        </c:scaling>
        <c:delete val="1"/>
        <c:axPos val="b"/>
        <c:numFmt formatCode="General" sourceLinked="1"/>
        <c:majorTickMark val="out"/>
        <c:minorTickMark val="none"/>
        <c:tickLblPos val="nextTo"/>
        <c:crossAx val="14739520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54AD7C-D434-674F-ABE3-45BB78B64D91}"/>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4E8746-50E3-7242-816C-2523F37BB0F8}"/>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6086F72-A37D-824B-9409-D9F6F828ACF5}" type="datetimeFigureOut">
              <a:rPr lang="en-US" smtClean="0"/>
              <a:t>12/4/2023</a:t>
            </a:fld>
            <a:endParaRPr lang="en-US"/>
          </a:p>
        </p:txBody>
      </p:sp>
      <p:sp>
        <p:nvSpPr>
          <p:cNvPr id="4" name="Footer Placeholder 3">
            <a:extLst>
              <a:ext uri="{FF2B5EF4-FFF2-40B4-BE49-F238E27FC236}">
                <a16:creationId xmlns:a16="http://schemas.microsoft.com/office/drawing/2014/main" id="{9A752F86-907E-4F40-8239-AA4DAD47C4B2}"/>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20CC6F-7CB9-EF49-AC89-C21AF02B4066}"/>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3DFA8C8A-B923-9348-98AD-70FCDC041BAA}" type="slidenum">
              <a:rPr lang="en-US" smtClean="0"/>
              <a:t>‹#›</a:t>
            </a:fld>
            <a:endParaRPr lang="en-US"/>
          </a:p>
        </p:txBody>
      </p:sp>
    </p:spTree>
    <p:extLst>
      <p:ext uri="{BB962C8B-B14F-4D97-AF65-F5344CB8AC3E}">
        <p14:creationId xmlns:p14="http://schemas.microsoft.com/office/powerpoint/2010/main" val="2648348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089E777-087F-2E4A-86D7-646086A1AA26}" type="datetimeFigureOut">
              <a:rPr lang="en-US" smtClean="0"/>
              <a:t>12/4/2023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33E8E15-765C-0D4F-836A-CC046D048C06}" type="slidenum">
              <a:rPr lang="en-US" smtClean="0"/>
              <a:t>‹#›</a:t>
            </a:fld>
            <a:endParaRPr lang="en-US"/>
          </a:p>
        </p:txBody>
      </p:sp>
    </p:spTree>
    <p:extLst>
      <p:ext uri="{BB962C8B-B14F-4D97-AF65-F5344CB8AC3E}">
        <p14:creationId xmlns:p14="http://schemas.microsoft.com/office/powerpoint/2010/main" val="86928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the Teammates and group number</a:t>
            </a:r>
          </a:p>
          <a:p>
            <a:r>
              <a:rPr lang="en-US" dirty="0"/>
              <a:t>One line  about – Bayesian Prior</a:t>
            </a:r>
          </a:p>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a:t>
            </a:fld>
            <a:endParaRPr lang="en-US"/>
          </a:p>
        </p:txBody>
      </p:sp>
    </p:spTree>
    <p:extLst>
      <p:ext uri="{BB962C8B-B14F-4D97-AF65-F5344CB8AC3E}">
        <p14:creationId xmlns:p14="http://schemas.microsoft.com/office/powerpoint/2010/main" val="3708922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Confirm this slide in terms of what is certainty</a:t>
            </a:r>
          </a:p>
        </p:txBody>
      </p:sp>
      <p:sp>
        <p:nvSpPr>
          <p:cNvPr id="4" name="Slide Number Placeholder 3"/>
          <p:cNvSpPr>
            <a:spLocks noGrp="1"/>
          </p:cNvSpPr>
          <p:nvPr>
            <p:ph type="sldNum" sz="quarter" idx="5"/>
          </p:nvPr>
        </p:nvSpPr>
        <p:spPr/>
        <p:txBody>
          <a:bodyPr/>
          <a:lstStyle/>
          <a:p>
            <a:fld id="{633E8E15-765C-0D4F-836A-CC046D048C06}" type="slidenum">
              <a:rPr lang="en-US" smtClean="0"/>
              <a:t>13</a:t>
            </a:fld>
            <a:endParaRPr lang="en-US"/>
          </a:p>
        </p:txBody>
      </p:sp>
    </p:spTree>
    <p:extLst>
      <p:ext uri="{BB962C8B-B14F-4D97-AF65-F5344CB8AC3E}">
        <p14:creationId xmlns:p14="http://schemas.microsoft.com/office/powerpoint/2010/main" val="3534761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14</a:t>
            </a:fld>
            <a:endParaRPr lang="en-US"/>
          </a:p>
        </p:txBody>
      </p:sp>
    </p:spTree>
    <p:extLst>
      <p:ext uri="{BB962C8B-B14F-4D97-AF65-F5344CB8AC3E}">
        <p14:creationId xmlns:p14="http://schemas.microsoft.com/office/powerpoint/2010/main" val="251256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E8E15-765C-0D4F-836A-CC046D048C06}" type="slidenum">
              <a:rPr lang="en-US" smtClean="0"/>
              <a:t>16</a:t>
            </a:fld>
            <a:endParaRPr lang="en-US"/>
          </a:p>
        </p:txBody>
      </p:sp>
    </p:spTree>
    <p:extLst>
      <p:ext uri="{BB962C8B-B14F-4D97-AF65-F5344CB8AC3E}">
        <p14:creationId xmlns:p14="http://schemas.microsoft.com/office/powerpoint/2010/main" val="264846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17</a:t>
            </a:fld>
            <a:endParaRPr lang="en-US"/>
          </a:p>
        </p:txBody>
      </p:sp>
    </p:spTree>
    <p:extLst>
      <p:ext uri="{BB962C8B-B14F-4D97-AF65-F5344CB8AC3E}">
        <p14:creationId xmlns:p14="http://schemas.microsoft.com/office/powerpoint/2010/main" val="2587811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18</a:t>
            </a:fld>
            <a:endParaRPr lang="en-US"/>
          </a:p>
        </p:txBody>
      </p:sp>
    </p:spTree>
    <p:extLst>
      <p:ext uri="{BB962C8B-B14F-4D97-AF65-F5344CB8AC3E}">
        <p14:creationId xmlns:p14="http://schemas.microsoft.com/office/powerpoint/2010/main" val="778070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19</a:t>
            </a:fld>
            <a:endParaRPr lang="en-US"/>
          </a:p>
        </p:txBody>
      </p:sp>
    </p:spTree>
    <p:extLst>
      <p:ext uri="{BB962C8B-B14F-4D97-AF65-F5344CB8AC3E}">
        <p14:creationId xmlns:p14="http://schemas.microsoft.com/office/powerpoint/2010/main" val="1770791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20</a:t>
            </a:fld>
            <a:endParaRPr lang="en-US"/>
          </a:p>
        </p:txBody>
      </p:sp>
    </p:spTree>
    <p:extLst>
      <p:ext uri="{BB962C8B-B14F-4D97-AF65-F5344CB8AC3E}">
        <p14:creationId xmlns:p14="http://schemas.microsoft.com/office/powerpoint/2010/main" val="371065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22</a:t>
            </a:fld>
            <a:endParaRPr lang="en-US"/>
          </a:p>
        </p:txBody>
      </p:sp>
    </p:spTree>
    <p:extLst>
      <p:ext uri="{BB962C8B-B14F-4D97-AF65-F5344CB8AC3E}">
        <p14:creationId xmlns:p14="http://schemas.microsoft.com/office/powerpoint/2010/main" val="58597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26</a:t>
            </a:fld>
            <a:endParaRPr lang="en-US"/>
          </a:p>
        </p:txBody>
      </p:sp>
    </p:spTree>
    <p:extLst>
      <p:ext uri="{BB962C8B-B14F-4D97-AF65-F5344CB8AC3E}">
        <p14:creationId xmlns:p14="http://schemas.microsoft.com/office/powerpoint/2010/main" val="98740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27</a:t>
            </a:fld>
            <a:endParaRPr lang="en-US"/>
          </a:p>
        </p:txBody>
      </p:sp>
    </p:spTree>
    <p:extLst>
      <p:ext uri="{BB962C8B-B14F-4D97-AF65-F5344CB8AC3E}">
        <p14:creationId xmlns:p14="http://schemas.microsoft.com/office/powerpoint/2010/main" val="350909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3</a:t>
            </a:fld>
            <a:endParaRPr lang="en-US"/>
          </a:p>
        </p:txBody>
      </p:sp>
    </p:spTree>
    <p:extLst>
      <p:ext uri="{BB962C8B-B14F-4D97-AF65-F5344CB8AC3E}">
        <p14:creationId xmlns:p14="http://schemas.microsoft.com/office/powerpoint/2010/main" val="731102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E8E15-765C-0D4F-836A-CC046D048C06}" type="slidenum">
              <a:rPr lang="en-US" smtClean="0"/>
              <a:t>28</a:t>
            </a:fld>
            <a:endParaRPr lang="en-US"/>
          </a:p>
        </p:txBody>
      </p:sp>
    </p:spTree>
    <p:extLst>
      <p:ext uri="{BB962C8B-B14F-4D97-AF65-F5344CB8AC3E}">
        <p14:creationId xmlns:p14="http://schemas.microsoft.com/office/powerpoint/2010/main" val="377636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4</a:t>
            </a:fld>
            <a:endParaRPr lang="en-US"/>
          </a:p>
        </p:txBody>
      </p:sp>
    </p:spTree>
    <p:extLst>
      <p:ext uri="{BB962C8B-B14F-4D97-AF65-F5344CB8AC3E}">
        <p14:creationId xmlns:p14="http://schemas.microsoft.com/office/powerpoint/2010/main" val="238371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7</a:t>
            </a:fld>
            <a:endParaRPr lang="en-US"/>
          </a:p>
        </p:txBody>
      </p:sp>
    </p:spTree>
    <p:extLst>
      <p:ext uri="{BB962C8B-B14F-4D97-AF65-F5344CB8AC3E}">
        <p14:creationId xmlns:p14="http://schemas.microsoft.com/office/powerpoint/2010/main" val="220785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8</a:t>
            </a:fld>
            <a:endParaRPr lang="en-US"/>
          </a:p>
        </p:txBody>
      </p:sp>
    </p:spTree>
    <p:extLst>
      <p:ext uri="{BB962C8B-B14F-4D97-AF65-F5344CB8AC3E}">
        <p14:creationId xmlns:p14="http://schemas.microsoft.com/office/powerpoint/2010/main" val="42467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increasing Per Capita GDP signifies a higher standard of living, reflecting greater economic output per person. This suggests improved access to goods and services, elevated income levels, and potentially an enhanced quality of life. Consequently, individuals are likely to continue making purchases to afford an improved lifestyle. Therefore, our Bayesian prior remains at 4.1%.</a:t>
            </a: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9</a:t>
            </a:fld>
            <a:endParaRPr lang="en-US"/>
          </a:p>
        </p:txBody>
      </p:sp>
    </p:spTree>
    <p:extLst>
      <p:ext uri="{BB962C8B-B14F-4D97-AF65-F5344CB8AC3E}">
        <p14:creationId xmlns:p14="http://schemas.microsoft.com/office/powerpoint/2010/main" val="4156272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633E8E15-765C-0D4F-836A-CC046D048C06}" type="slidenum">
              <a:rPr lang="en-US" smtClean="0"/>
              <a:t>10</a:t>
            </a:fld>
            <a:endParaRPr lang="en-US"/>
          </a:p>
        </p:txBody>
      </p:sp>
    </p:spTree>
    <p:extLst>
      <p:ext uri="{BB962C8B-B14F-4D97-AF65-F5344CB8AC3E}">
        <p14:creationId xmlns:p14="http://schemas.microsoft.com/office/powerpoint/2010/main" val="236387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dirty="0"/>
          </a:p>
        </p:txBody>
      </p:sp>
      <p:sp>
        <p:nvSpPr>
          <p:cNvPr id="4" name="Slide Number Placeholder 3"/>
          <p:cNvSpPr>
            <a:spLocks noGrp="1"/>
          </p:cNvSpPr>
          <p:nvPr>
            <p:ph type="sldNum" sz="quarter" idx="5"/>
          </p:nvPr>
        </p:nvSpPr>
        <p:spPr/>
        <p:txBody>
          <a:bodyPr/>
          <a:lstStyle/>
          <a:p>
            <a:fld id="{633E8E15-765C-0D4F-836A-CC046D048C06}" type="slidenum">
              <a:rPr lang="en-US" smtClean="0"/>
              <a:t>11</a:t>
            </a:fld>
            <a:endParaRPr lang="en-US"/>
          </a:p>
        </p:txBody>
      </p:sp>
    </p:spTree>
    <p:extLst>
      <p:ext uri="{BB962C8B-B14F-4D97-AF65-F5344CB8AC3E}">
        <p14:creationId xmlns:p14="http://schemas.microsoft.com/office/powerpoint/2010/main" val="2191735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fld id="{633E8E15-765C-0D4F-836A-CC046D048C06}" type="slidenum">
              <a:rPr lang="en-US" smtClean="0"/>
              <a:t>12</a:t>
            </a:fld>
            <a:endParaRPr lang="en-US"/>
          </a:p>
        </p:txBody>
      </p:sp>
    </p:spTree>
    <p:extLst>
      <p:ext uri="{BB962C8B-B14F-4D97-AF65-F5344CB8AC3E}">
        <p14:creationId xmlns:p14="http://schemas.microsoft.com/office/powerpoint/2010/main" val="126752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1F1D3C-C886-EE4B-BDB3-5C761274954F}"/>
              </a:ext>
              <a:ext uri="{C183D7F6-B498-43B3-948B-1728B52AA6E4}">
                <adec:decorative xmlns:adec="http://schemas.microsoft.com/office/drawing/2017/decorative" val="1"/>
              </a:ext>
            </a:extLst>
          </p:cNvPr>
          <p:cNvSpPr/>
          <p:nvPr userDrawn="1"/>
        </p:nvSpPr>
        <p:spPr>
          <a:xfrm>
            <a:off x="7237927" y="3390363"/>
            <a:ext cx="4649440" cy="1706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FDB-4A41-5C4A-AFAA-4A56142D9D4D}"/>
              </a:ext>
            </a:extLst>
          </p:cNvPr>
          <p:cNvSpPr>
            <a:spLocks noGrp="1"/>
          </p:cNvSpPr>
          <p:nvPr>
            <p:ph type="title" hasCustomPrompt="1"/>
          </p:nvPr>
        </p:nvSpPr>
        <p:spPr>
          <a:xfrm>
            <a:off x="7585656" y="3631842"/>
            <a:ext cx="4005330" cy="1265129"/>
          </a:xfrm>
          <a:prstGeom prst="rect">
            <a:avLst/>
          </a:prstGeom>
        </p:spPr>
        <p:txBody>
          <a:bodyPr anchor="ctr" anchorCtr="0"/>
          <a:lstStyle>
            <a:lvl1pPr>
              <a:defRPr sz="3300" b="1" i="0" baseline="0">
                <a:solidFill>
                  <a:sysClr val="windowText" lastClr="000000"/>
                </a:solidFill>
                <a:latin typeface="Arial" panose="020B0604020202020204" pitchFamily="34" charset="0"/>
                <a:cs typeface="Arial" panose="020B0604020202020204" pitchFamily="34" charset="0"/>
              </a:defRPr>
            </a:lvl1pPr>
          </a:lstStyle>
          <a:p>
            <a:r>
              <a:rPr lang="en-US" dirty="0"/>
              <a:t>CLICK TO EDIT MASTER TITLE</a:t>
            </a:r>
          </a:p>
        </p:txBody>
      </p:sp>
      <p:pic>
        <p:nvPicPr>
          <p:cNvPr id="3" name="Picture 2" descr="University of Massachusetts Amherst">
            <a:extLst>
              <a:ext uri="{FF2B5EF4-FFF2-40B4-BE49-F238E27FC236}">
                <a16:creationId xmlns:a16="http://schemas.microsoft.com/office/drawing/2014/main" id="{6966B39C-445A-284D-8031-E0B5C85E4210}"/>
              </a:ext>
            </a:extLst>
          </p:cNvPr>
          <p:cNvPicPr>
            <a:picLocks noChangeAspect="1"/>
          </p:cNvPicPr>
          <p:nvPr userDrawn="1"/>
        </p:nvPicPr>
        <p:blipFill>
          <a:blip r:embed="rId2"/>
          <a:stretch>
            <a:fillRect/>
          </a:stretch>
        </p:blipFill>
        <p:spPr>
          <a:xfrm>
            <a:off x="663214" y="5378045"/>
            <a:ext cx="2195220" cy="857337"/>
          </a:xfrm>
          <a:prstGeom prst="rect">
            <a:avLst/>
          </a:prstGeom>
        </p:spPr>
      </p:pic>
    </p:spTree>
    <p:extLst>
      <p:ext uri="{BB962C8B-B14F-4D97-AF65-F5344CB8AC3E}">
        <p14:creationId xmlns:p14="http://schemas.microsoft.com/office/powerpoint/2010/main" val="1701284608"/>
      </p:ext>
    </p:extLst>
  </p:cSld>
  <p:clrMapOvr>
    <a:masterClrMapping/>
  </p:clrMapOvr>
  <p:extLst>
    <p:ext uri="{DCECCB84-F9BA-43D5-87BE-67443E8EF086}">
      <p15:sldGuideLst xmlns:p15="http://schemas.microsoft.com/office/powerpoint/2012/main">
        <p15:guide id="1" pos="4776" userDrawn="1">
          <p15:clr>
            <a:srgbClr val="FBAE40"/>
          </p15:clr>
        </p15:guide>
        <p15:guide id="2" orient="horz" pos="22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Text">
    <p:spTree>
      <p:nvGrpSpPr>
        <p:cNvPr id="1" name=""/>
        <p:cNvGrpSpPr/>
        <p:nvPr/>
      </p:nvGrpSpPr>
      <p:grpSpPr>
        <a:xfrm>
          <a:off x="0" y="0"/>
          <a:ext cx="0" cy="0"/>
          <a:chOff x="0" y="0"/>
          <a:chExt cx="0" cy="0"/>
        </a:xfrm>
      </p:grpSpPr>
      <p:pic>
        <p:nvPicPr>
          <p:cNvPr id="4" name="Picture 3" descr="University of Massachusetts Amherst">
            <a:extLst>
              <a:ext uri="{FF2B5EF4-FFF2-40B4-BE49-F238E27FC236}">
                <a16:creationId xmlns:a16="http://schemas.microsoft.com/office/drawing/2014/main" id="{2E3D2614-05B6-4648-BFC0-F7A0F93056CE}"/>
              </a:ext>
            </a:extLst>
          </p:cNvPr>
          <p:cNvPicPr>
            <a:picLocks noChangeAspect="1"/>
          </p:cNvPicPr>
          <p:nvPr userDrawn="1"/>
        </p:nvPicPr>
        <p:blipFill>
          <a:blip r:embed="rId2"/>
          <a:stretch>
            <a:fillRect/>
          </a:stretch>
        </p:blipFill>
        <p:spPr>
          <a:xfrm>
            <a:off x="4896593" y="5247861"/>
            <a:ext cx="2195220" cy="857337"/>
          </a:xfrm>
          <a:prstGeom prst="rect">
            <a:avLst/>
          </a:prstGeom>
        </p:spPr>
      </p:pic>
      <p:sp>
        <p:nvSpPr>
          <p:cNvPr id="6" name="Text Placeholder 5">
            <a:extLst>
              <a:ext uri="{FF2B5EF4-FFF2-40B4-BE49-F238E27FC236}">
                <a16:creationId xmlns:a16="http://schemas.microsoft.com/office/drawing/2014/main" id="{F1925C2B-24B2-EEA3-1447-1E957A0D5A01}"/>
              </a:ext>
            </a:extLst>
          </p:cNvPr>
          <p:cNvSpPr>
            <a:spLocks noGrp="1"/>
          </p:cNvSpPr>
          <p:nvPr>
            <p:ph type="body" sz="quarter" idx="10" hasCustomPrompt="1"/>
          </p:nvPr>
        </p:nvSpPr>
        <p:spPr>
          <a:xfrm>
            <a:off x="304800" y="3000331"/>
            <a:ext cx="11582400" cy="857337"/>
          </a:xfrm>
          <a:prstGeom prst="rect">
            <a:avLst/>
          </a:prstGeom>
        </p:spPr>
        <p:txBody>
          <a:bodyPr/>
          <a:lstStyle>
            <a:lvl1pPr marL="0" indent="0" algn="ctr">
              <a:buNone/>
              <a:defRPr sz="3300">
                <a:solidFill>
                  <a:schemeClr val="bg1"/>
                </a:solidFill>
              </a:defRPr>
            </a:lvl1pPr>
          </a:lstStyle>
          <a:p>
            <a:pPr lvl="0"/>
            <a:r>
              <a:rPr lang="en-US" dirty="0"/>
              <a:t>QUESTIONS &amp; ANSWERS</a:t>
            </a:r>
          </a:p>
        </p:txBody>
      </p:sp>
    </p:spTree>
    <p:extLst>
      <p:ext uri="{BB962C8B-B14F-4D97-AF65-F5344CB8AC3E}">
        <p14:creationId xmlns:p14="http://schemas.microsoft.com/office/powerpoint/2010/main" val="1342001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1F1D3C-C886-EE4B-BDB3-5C761274954F}"/>
              </a:ext>
              <a:ext uri="{C183D7F6-B498-43B3-948B-1728B52AA6E4}">
                <adec:decorative xmlns:adec="http://schemas.microsoft.com/office/drawing/2017/decorative" val="1"/>
              </a:ext>
            </a:extLst>
          </p:cNvPr>
          <p:cNvSpPr/>
          <p:nvPr userDrawn="1"/>
        </p:nvSpPr>
        <p:spPr>
          <a:xfrm>
            <a:off x="7237927" y="3390363"/>
            <a:ext cx="4649440" cy="1706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B8FDB-4A41-5C4A-AFAA-4A56142D9D4D}"/>
              </a:ext>
            </a:extLst>
          </p:cNvPr>
          <p:cNvSpPr>
            <a:spLocks noGrp="1"/>
          </p:cNvSpPr>
          <p:nvPr>
            <p:ph type="title" hasCustomPrompt="1"/>
          </p:nvPr>
        </p:nvSpPr>
        <p:spPr>
          <a:xfrm>
            <a:off x="7585656" y="3631842"/>
            <a:ext cx="4005330" cy="1265129"/>
          </a:xfrm>
          <a:prstGeom prst="rect">
            <a:avLst/>
          </a:prstGeom>
        </p:spPr>
        <p:txBody>
          <a:bodyPr anchor="ctr" anchorCtr="0"/>
          <a:lstStyle>
            <a:lvl1pPr>
              <a:defRPr sz="3300" b="1" i="0" baseline="0">
                <a:solidFill>
                  <a:sysClr val="windowText" lastClr="000000"/>
                </a:solidFill>
                <a:latin typeface="Arial" panose="020B0604020202020204" pitchFamily="34" charset="0"/>
                <a:cs typeface="Arial" panose="020B0604020202020204" pitchFamily="34" charset="0"/>
              </a:defRPr>
            </a:lvl1pPr>
          </a:lstStyle>
          <a:p>
            <a:r>
              <a:rPr lang="en-US" dirty="0"/>
              <a:t>CLICK TO EDIT MASTER TITLE</a:t>
            </a:r>
          </a:p>
        </p:txBody>
      </p:sp>
      <p:pic>
        <p:nvPicPr>
          <p:cNvPr id="5" name="Picture 4" descr="University of Massachusetts Amherst">
            <a:extLst>
              <a:ext uri="{FF2B5EF4-FFF2-40B4-BE49-F238E27FC236}">
                <a16:creationId xmlns:a16="http://schemas.microsoft.com/office/drawing/2014/main" id="{8AEA7E88-3573-6AA8-143D-378C80AC4E5C}"/>
              </a:ext>
            </a:extLst>
          </p:cNvPr>
          <p:cNvPicPr>
            <a:picLocks noChangeAspect="1"/>
          </p:cNvPicPr>
          <p:nvPr userDrawn="1"/>
        </p:nvPicPr>
        <p:blipFill>
          <a:blip r:embed="rId2">
            <a:alphaModFix amt="35000"/>
          </a:blip>
          <a:stretch>
            <a:fillRect/>
          </a:stretch>
        </p:blipFill>
        <p:spPr>
          <a:xfrm>
            <a:off x="1122234" y="1213254"/>
            <a:ext cx="4837176" cy="4837176"/>
          </a:xfrm>
          <a:prstGeom prst="rect">
            <a:avLst/>
          </a:prstGeom>
        </p:spPr>
      </p:pic>
    </p:spTree>
    <p:extLst>
      <p:ext uri="{BB962C8B-B14F-4D97-AF65-F5344CB8AC3E}">
        <p14:creationId xmlns:p14="http://schemas.microsoft.com/office/powerpoint/2010/main" val="535942746"/>
      </p:ext>
    </p:extLst>
  </p:cSld>
  <p:clrMapOvr>
    <a:masterClrMapping/>
  </p:clrMapOvr>
  <p:extLst>
    <p:ext uri="{DCECCB84-F9BA-43D5-87BE-67443E8EF086}">
      <p15:sldGuideLst xmlns:p15="http://schemas.microsoft.com/office/powerpoint/2012/main">
        <p15:guide id="1" pos="4776" userDrawn="1">
          <p15:clr>
            <a:srgbClr val="FBAE40"/>
          </p15:clr>
        </p15:guide>
        <p15:guide id="2" orient="horz" pos="22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Block-tex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7B8525-0552-68C4-0020-7CD438DC7E8C}"/>
              </a:ext>
            </a:extLst>
          </p:cNvPr>
          <p:cNvSpPr>
            <a:spLocks noGrp="1"/>
          </p:cNvSpPr>
          <p:nvPr>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F25685DD-1913-78A8-2B77-ED0CDF0C92CD}"/>
              </a:ext>
            </a:extLst>
          </p:cNvPr>
          <p:cNvSpPr>
            <a:spLocks noGrp="1"/>
          </p:cNvSpPr>
          <p:nvPr>
            <p:ph type="body" sz="quarter" idx="11"/>
          </p:nvPr>
        </p:nvSpPr>
        <p:spPr>
          <a:xfrm>
            <a:off x="630936" y="1485900"/>
            <a:ext cx="9802368" cy="3806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9BACFC7A-8C3F-260E-EDB1-96B00AE65DAF}"/>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252728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Text_P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B07487-6E8E-6288-BD1E-CF6315A1848C}"/>
              </a:ext>
            </a:extLst>
          </p:cNvPr>
          <p:cNvSpPr>
            <a:spLocks noGrp="1"/>
          </p:cNvSpPr>
          <p:nvPr>
            <p:ph type="title"/>
          </p:nvPr>
        </p:nvSpPr>
        <p:spPr/>
        <p:txBody>
          <a:bodyPr/>
          <a:lstStyle/>
          <a:p>
            <a:r>
              <a:rPr lang="en-US"/>
              <a:t>Click to edit Master title style</a:t>
            </a:r>
          </a:p>
        </p:txBody>
      </p:sp>
      <p:sp>
        <p:nvSpPr>
          <p:cNvPr id="9" name="Text Placeholder 8">
            <a:extLst>
              <a:ext uri="{FF2B5EF4-FFF2-40B4-BE49-F238E27FC236}">
                <a16:creationId xmlns:a16="http://schemas.microsoft.com/office/drawing/2014/main" id="{869B4C3A-2D61-20A1-6DD3-8E5EE6CA4735}"/>
              </a:ext>
            </a:extLst>
          </p:cNvPr>
          <p:cNvSpPr>
            <a:spLocks noGrp="1"/>
          </p:cNvSpPr>
          <p:nvPr>
            <p:ph type="body" sz="quarter" idx="10"/>
          </p:nvPr>
        </p:nvSpPr>
        <p:spPr>
          <a:xfrm>
            <a:off x="630935" y="1490472"/>
            <a:ext cx="5303520" cy="38250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29D487BE-6968-AE8E-4B68-C0CC5FBB5CA7}"/>
              </a:ext>
            </a:extLst>
          </p:cNvPr>
          <p:cNvSpPr>
            <a:spLocks noGrp="1"/>
          </p:cNvSpPr>
          <p:nvPr>
            <p:ph type="pic" sz="quarter" idx="11"/>
          </p:nvPr>
        </p:nvSpPr>
        <p:spPr>
          <a:xfrm>
            <a:off x="6224587" y="1490472"/>
            <a:ext cx="5047488" cy="3824288"/>
          </a:xfrm>
        </p:spPr>
        <p:txBody>
          <a:bodyPr/>
          <a:lstStyle/>
          <a:p>
            <a:endParaRPr lang="en-US"/>
          </a:p>
        </p:txBody>
      </p:sp>
      <p:sp>
        <p:nvSpPr>
          <p:cNvPr id="12" name="Slide Number Placeholder 11">
            <a:extLst>
              <a:ext uri="{FF2B5EF4-FFF2-40B4-BE49-F238E27FC236}">
                <a16:creationId xmlns:a16="http://schemas.microsoft.com/office/drawing/2014/main" id="{924798C9-FB76-7ECE-9E1E-51242817C498}"/>
              </a:ext>
            </a:extLst>
          </p:cNvPr>
          <p:cNvSpPr>
            <a:spLocks noGrp="1"/>
          </p:cNvSpPr>
          <p:nvPr>
            <p:ph type="sldNum" sz="quarter" idx="12"/>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76130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s-Text_Char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7E637B-6246-9934-9E9E-8028E18DEA27}"/>
              </a:ext>
            </a:extLst>
          </p:cNvPr>
          <p:cNvSpPr>
            <a:spLocks noGrp="1"/>
          </p:cNvSpPr>
          <p:nvPr>
            <p:ph type="title"/>
          </p:nvPr>
        </p:nvSpPr>
        <p:spPr/>
        <p:txBody>
          <a:bodyPr/>
          <a:lstStyle/>
          <a:p>
            <a:r>
              <a:rPr lang="en-US"/>
              <a:t>Click to edit Master title style</a:t>
            </a:r>
          </a:p>
        </p:txBody>
      </p:sp>
      <p:sp>
        <p:nvSpPr>
          <p:cNvPr id="12" name="Text Placeholder 11">
            <a:extLst>
              <a:ext uri="{FF2B5EF4-FFF2-40B4-BE49-F238E27FC236}">
                <a16:creationId xmlns:a16="http://schemas.microsoft.com/office/drawing/2014/main" id="{D6435AC6-6E05-0182-54E7-60A16226987A}"/>
              </a:ext>
            </a:extLst>
          </p:cNvPr>
          <p:cNvSpPr>
            <a:spLocks noGrp="1"/>
          </p:cNvSpPr>
          <p:nvPr>
            <p:ph type="body" sz="quarter" idx="11"/>
          </p:nvPr>
        </p:nvSpPr>
        <p:spPr>
          <a:xfrm>
            <a:off x="630936" y="1490472"/>
            <a:ext cx="5303520" cy="3822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hart Placeholder 15">
            <a:extLst>
              <a:ext uri="{FF2B5EF4-FFF2-40B4-BE49-F238E27FC236}">
                <a16:creationId xmlns:a16="http://schemas.microsoft.com/office/drawing/2014/main" id="{EE62482E-CE7E-5713-BEE0-8148EF195F01}"/>
              </a:ext>
            </a:extLst>
          </p:cNvPr>
          <p:cNvSpPr>
            <a:spLocks noGrp="1"/>
          </p:cNvSpPr>
          <p:nvPr>
            <p:ph type="chart" sz="quarter" idx="12"/>
          </p:nvPr>
        </p:nvSpPr>
        <p:spPr>
          <a:xfrm>
            <a:off x="6227064" y="1490472"/>
            <a:ext cx="5043487" cy="3822191"/>
          </a:xfrm>
        </p:spPr>
        <p:txBody>
          <a:bodyPr/>
          <a:lstStyle/>
          <a:p>
            <a:endParaRPr lang="en-US"/>
          </a:p>
        </p:txBody>
      </p:sp>
      <p:sp>
        <p:nvSpPr>
          <p:cNvPr id="8" name="Slide Number Placeholder 7">
            <a:extLst>
              <a:ext uri="{FF2B5EF4-FFF2-40B4-BE49-F238E27FC236}">
                <a16:creationId xmlns:a16="http://schemas.microsoft.com/office/drawing/2014/main" id="{0BEEB1CD-1C6B-288E-6E3F-05307E725FE6}"/>
              </a:ext>
            </a:extLst>
          </p:cNvPr>
          <p:cNvSpPr>
            <a:spLocks noGrp="1"/>
          </p:cNvSpPr>
          <p:nvPr>
            <p:ph type="sldNum" sz="quarter" idx="10"/>
          </p:nvPr>
        </p:nvSpPr>
        <p:spPr/>
        <p:txBody>
          <a:bodyPr/>
          <a:lstStyle/>
          <a:p>
            <a:r>
              <a:rPr lang="en-US" dirty="0"/>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7411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block-Pic">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C649E2-1C72-6CD6-7504-3DF58464182C}"/>
              </a:ext>
            </a:extLst>
          </p:cNvPr>
          <p:cNvSpPr>
            <a:spLocks noGrp="1"/>
          </p:cNvSpPr>
          <p:nvPr>
            <p:ph type="title"/>
          </p:nvPr>
        </p:nvSpPr>
        <p:spPr/>
        <p:txBody>
          <a:bodyPr/>
          <a:lstStyle/>
          <a:p>
            <a:r>
              <a:rPr lang="en-US"/>
              <a:t>Click to edit Master title style</a:t>
            </a:r>
          </a:p>
        </p:txBody>
      </p:sp>
      <p:sp>
        <p:nvSpPr>
          <p:cNvPr id="11" name="Picture Placeholder 10">
            <a:extLst>
              <a:ext uri="{FF2B5EF4-FFF2-40B4-BE49-F238E27FC236}">
                <a16:creationId xmlns:a16="http://schemas.microsoft.com/office/drawing/2014/main" id="{70607F7A-1601-6397-26EB-C823B304DF84}"/>
              </a:ext>
            </a:extLst>
          </p:cNvPr>
          <p:cNvSpPr>
            <a:spLocks noGrp="1"/>
          </p:cNvSpPr>
          <p:nvPr>
            <p:ph type="pic" sz="quarter" idx="11"/>
          </p:nvPr>
        </p:nvSpPr>
        <p:spPr>
          <a:xfrm>
            <a:off x="630238" y="1485900"/>
            <a:ext cx="9802812" cy="3824288"/>
          </a:xfrm>
        </p:spPr>
        <p:txBody>
          <a:bodyPr/>
          <a:lstStyle/>
          <a:p>
            <a:endParaRPr lang="en-US"/>
          </a:p>
        </p:txBody>
      </p:sp>
      <p:sp>
        <p:nvSpPr>
          <p:cNvPr id="8" name="Slide Number Placeholder 7">
            <a:extLst>
              <a:ext uri="{FF2B5EF4-FFF2-40B4-BE49-F238E27FC236}">
                <a16:creationId xmlns:a16="http://schemas.microsoft.com/office/drawing/2014/main" id="{7595E5B4-6E56-8B7E-5ECA-698EE8B68754}"/>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311050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block-Char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4C70321-7E7F-529B-3023-B8F9961BCEA1}"/>
              </a:ext>
            </a:extLst>
          </p:cNvPr>
          <p:cNvSpPr>
            <a:spLocks noGrp="1"/>
          </p:cNvSpPr>
          <p:nvPr>
            <p:ph type="title"/>
          </p:nvPr>
        </p:nvSpPr>
        <p:spPr/>
        <p:txBody>
          <a:bodyPr/>
          <a:lstStyle/>
          <a:p>
            <a:r>
              <a:rPr lang="en-US"/>
              <a:t>Click to edit Master title style</a:t>
            </a:r>
          </a:p>
        </p:txBody>
      </p:sp>
      <p:sp>
        <p:nvSpPr>
          <p:cNvPr id="13" name="Chart Placeholder 12">
            <a:extLst>
              <a:ext uri="{FF2B5EF4-FFF2-40B4-BE49-F238E27FC236}">
                <a16:creationId xmlns:a16="http://schemas.microsoft.com/office/drawing/2014/main" id="{E09D9997-7E8C-DF4A-9E03-B2B6AA8A8766}"/>
              </a:ext>
            </a:extLst>
          </p:cNvPr>
          <p:cNvSpPr>
            <a:spLocks noGrp="1"/>
          </p:cNvSpPr>
          <p:nvPr>
            <p:ph type="chart" sz="quarter" idx="11"/>
          </p:nvPr>
        </p:nvSpPr>
        <p:spPr>
          <a:xfrm>
            <a:off x="630936" y="1485900"/>
            <a:ext cx="9811512" cy="3824288"/>
          </a:xfrm>
        </p:spPr>
        <p:txBody>
          <a:bodyPr/>
          <a:lstStyle/>
          <a:p>
            <a:endParaRPr lang="en-US"/>
          </a:p>
        </p:txBody>
      </p:sp>
      <p:sp>
        <p:nvSpPr>
          <p:cNvPr id="10" name="Slide Number Placeholder 9">
            <a:extLst>
              <a:ext uri="{FF2B5EF4-FFF2-40B4-BE49-F238E27FC236}">
                <a16:creationId xmlns:a16="http://schemas.microsoft.com/office/drawing/2014/main" id="{F792B82A-5C8F-F4D4-BB24-1BDD7981ED09}"/>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144213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ock-Tab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76A2D7-20C9-B7D8-EA3C-E07CC9BBB72E}"/>
              </a:ext>
            </a:extLst>
          </p:cNvPr>
          <p:cNvSpPr>
            <a:spLocks noGrp="1"/>
          </p:cNvSpPr>
          <p:nvPr>
            <p:ph type="title"/>
          </p:nvPr>
        </p:nvSpPr>
        <p:spPr/>
        <p:txBody>
          <a:bodyPr/>
          <a:lstStyle/>
          <a:p>
            <a:r>
              <a:rPr lang="en-US"/>
              <a:t>Click to edit Master title style</a:t>
            </a:r>
          </a:p>
        </p:txBody>
      </p:sp>
      <p:sp>
        <p:nvSpPr>
          <p:cNvPr id="9" name="Table Placeholder 8">
            <a:extLst>
              <a:ext uri="{FF2B5EF4-FFF2-40B4-BE49-F238E27FC236}">
                <a16:creationId xmlns:a16="http://schemas.microsoft.com/office/drawing/2014/main" id="{EDB1CF9E-4694-E634-8C23-D4F852813E8B}"/>
              </a:ext>
            </a:extLst>
          </p:cNvPr>
          <p:cNvSpPr>
            <a:spLocks noGrp="1"/>
          </p:cNvSpPr>
          <p:nvPr>
            <p:ph type="tbl" sz="quarter" idx="11"/>
          </p:nvPr>
        </p:nvSpPr>
        <p:spPr>
          <a:xfrm>
            <a:off x="630936" y="1490472"/>
            <a:ext cx="9811512" cy="3824288"/>
          </a:xfrm>
        </p:spPr>
        <p:txBody>
          <a:bodyPr/>
          <a:lstStyle/>
          <a:p>
            <a:endParaRPr lang="en-US"/>
          </a:p>
        </p:txBody>
      </p:sp>
      <p:sp>
        <p:nvSpPr>
          <p:cNvPr id="6" name="Slide Number Placeholder 5">
            <a:extLst>
              <a:ext uri="{FF2B5EF4-FFF2-40B4-BE49-F238E27FC236}">
                <a16:creationId xmlns:a16="http://schemas.microsoft.com/office/drawing/2014/main" id="{EEF5481E-9F21-6AC7-4CEC-3A5D713293D0}"/>
              </a:ext>
            </a:extLst>
          </p:cNvPr>
          <p:cNvSpPr>
            <a:spLocks noGrp="1"/>
          </p:cNvSpPr>
          <p:nvPr>
            <p:ph type="sldNum" sz="quarter" idx="10"/>
          </p:nvPr>
        </p:nvSpPr>
        <p:spPr/>
        <p:txBody>
          <a:bodyPr/>
          <a:lstStyle/>
          <a:p>
            <a:r>
              <a:rPr lang="en-US"/>
              <a:t>Page </a:t>
            </a:r>
            <a:fld id="{DD29D99E-69EB-AA4D-BFC5-F52CB8D29AB0}" type="slidenum">
              <a:rPr lang="en-US" smtClean="0"/>
              <a:pPr/>
              <a:t>‹#›</a:t>
            </a:fld>
            <a:endParaRPr lang="en-US" dirty="0"/>
          </a:p>
        </p:txBody>
      </p:sp>
    </p:spTree>
    <p:extLst>
      <p:ext uri="{BB962C8B-B14F-4D97-AF65-F5344CB8AC3E}">
        <p14:creationId xmlns:p14="http://schemas.microsoft.com/office/powerpoint/2010/main" val="282492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Titl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CFB538E5-2AB7-7B44-B72E-EFD2376B5F6F}"/>
              </a:ext>
            </a:extLst>
          </p:cNvPr>
          <p:cNvSpPr>
            <a:spLocks noGrp="1"/>
          </p:cNvSpPr>
          <p:nvPr>
            <p:ph type="title" hasCustomPrompt="1"/>
          </p:nvPr>
        </p:nvSpPr>
        <p:spPr>
          <a:xfrm>
            <a:off x="632178" y="5532437"/>
            <a:ext cx="9702447" cy="894121"/>
          </a:xfrm>
          <a:prstGeom prst="rect">
            <a:avLst/>
          </a:prstGeom>
        </p:spPr>
        <p:txBody>
          <a:bodyPr vert="horz" lIns="91440" tIns="45720" rIns="91440" bIns="45720" rtlCol="0" anchor="ctr">
            <a:normAutofit/>
          </a:bodyPr>
          <a:lstStyle>
            <a:lvl1pPr>
              <a:defRPr sz="3300" b="1" i="0" baseline="0">
                <a:solidFill>
                  <a:schemeClr val="bg1"/>
                </a:solidFill>
                <a:latin typeface="Arial" panose="020B0604020202020204" pitchFamily="34" charset="0"/>
                <a:cs typeface="Arial" panose="020B0604020202020204" pitchFamily="34" charset="0"/>
              </a:defRPr>
            </a:lvl1pPr>
          </a:lstStyle>
          <a:p>
            <a:r>
              <a:rPr lang="en-US" dirty="0"/>
              <a:t>Click to edit Divider title style</a:t>
            </a:r>
          </a:p>
        </p:txBody>
      </p:sp>
    </p:spTree>
    <p:extLst>
      <p:ext uri="{BB962C8B-B14F-4D97-AF65-F5344CB8AC3E}">
        <p14:creationId xmlns:p14="http://schemas.microsoft.com/office/powerpoint/2010/main" val="2385873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0F814-5C09-4C47-A68D-C764E13F593A}"/>
              </a:ext>
              <a:ext uri="{C183D7F6-B498-43B3-948B-1728B52AA6E4}">
                <adec:decorative xmlns:adec="http://schemas.microsoft.com/office/drawing/2017/decorative" val="1"/>
              </a:ext>
            </a:extLst>
          </p:cNvPr>
          <p:cNvSpPr/>
          <p:nvPr userDrawn="1"/>
        </p:nvSpPr>
        <p:spPr>
          <a:xfrm>
            <a:off x="300625"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482852"/>
      </p:ext>
    </p:extLst>
  </p:cSld>
  <p:clrMap bg1="lt1" tx1="dk1" bg2="lt2" tx2="dk2" accent1="accent1" accent2="accent2" accent3="accent3" accent4="accent4" accent5="accent5" accent6="accent6" hlink="hlink" folHlink="folHlink"/>
  <p:sldLayoutIdLst>
    <p:sldLayoutId id="214748369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776" userDrawn="1">
          <p15:clr>
            <a:srgbClr val="F26B43"/>
          </p15:clr>
        </p15:guide>
        <p15:guide id="4" orient="horz" pos="22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10F814-5C09-4C47-A68D-C764E13F593A}"/>
              </a:ext>
              <a:ext uri="{C183D7F6-B498-43B3-948B-1728B52AA6E4}">
                <adec:decorative xmlns:adec="http://schemas.microsoft.com/office/drawing/2017/decorative" val="1"/>
              </a:ext>
            </a:extLst>
          </p:cNvPr>
          <p:cNvSpPr/>
          <p:nvPr userDrawn="1"/>
        </p:nvSpPr>
        <p:spPr>
          <a:xfrm>
            <a:off x="300625"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869187"/>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776" userDrawn="1">
          <p15:clr>
            <a:srgbClr val="F26B43"/>
          </p15:clr>
        </p15:guide>
        <p15:guide id="4" orient="horz" pos="22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F07FE-5662-818B-D5D4-E9D68D391F24}"/>
              </a:ext>
            </a:extLst>
          </p:cNvPr>
          <p:cNvSpPr>
            <a:spLocks noGrp="1"/>
          </p:cNvSpPr>
          <p:nvPr>
            <p:ph type="sldNum" sz="quarter" idx="4"/>
          </p:nvPr>
        </p:nvSpPr>
        <p:spPr>
          <a:xfrm>
            <a:off x="10579608" y="1124712"/>
            <a:ext cx="1380744" cy="365125"/>
          </a:xfrm>
          <a:prstGeom prst="rect">
            <a:avLst/>
          </a:prstGeom>
        </p:spPr>
        <p:txBody>
          <a:bodyPr vert="horz" lIns="91440" tIns="45720" rIns="91440" bIns="45720" rtlCol="0" anchor="ctr"/>
          <a:lstStyle>
            <a:lvl1pPr algn="r">
              <a:defRPr sz="1200">
                <a:solidFill>
                  <a:schemeClr val="bg1">
                    <a:lumMod val="65000"/>
                  </a:schemeClr>
                </a:solidFill>
                <a:latin typeface="Arial" panose="020B0604020202020204" pitchFamily="34" charset="0"/>
                <a:cs typeface="Arial" panose="020B0604020202020204" pitchFamily="34" charset="0"/>
              </a:defRPr>
            </a:lvl1pPr>
          </a:lstStyle>
          <a:p>
            <a:r>
              <a:rPr lang="en-US"/>
              <a:t>Page </a:t>
            </a:r>
            <a:fld id="{DD29D99E-69EB-AA4D-BFC5-F52CB8D29AB0}" type="slidenum">
              <a:rPr lang="en-US" smtClean="0"/>
              <a:pPr/>
              <a:t>‹#›</a:t>
            </a:fld>
            <a:endParaRPr lang="en-US" dirty="0"/>
          </a:p>
        </p:txBody>
      </p:sp>
      <p:sp>
        <p:nvSpPr>
          <p:cNvPr id="9" name="Rectangle 8">
            <a:extLst>
              <a:ext uri="{FF2B5EF4-FFF2-40B4-BE49-F238E27FC236}">
                <a16:creationId xmlns:a16="http://schemas.microsoft.com/office/drawing/2014/main" id="{D9D77C2B-4081-F40B-0A4D-CF2AF10A0D45}"/>
              </a:ext>
            </a:extLst>
          </p:cNvPr>
          <p:cNvSpPr/>
          <p:nvPr userDrawn="1"/>
        </p:nvSpPr>
        <p:spPr>
          <a:xfrm>
            <a:off x="0" y="5532120"/>
            <a:ext cx="512064" cy="905256"/>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Logo&#10;&#10;Description automatically generated">
            <a:extLst>
              <a:ext uri="{FF2B5EF4-FFF2-40B4-BE49-F238E27FC236}">
                <a16:creationId xmlns:a16="http://schemas.microsoft.com/office/drawing/2014/main" id="{8C1F58E8-A254-A19A-E24E-FABDCA15CA0F}"/>
              </a:ext>
            </a:extLst>
          </p:cNvPr>
          <p:cNvPicPr>
            <a:picLocks noChangeAspect="1"/>
          </p:cNvPicPr>
          <p:nvPr userDrawn="1"/>
        </p:nvPicPr>
        <p:blipFill rotWithShape="1">
          <a:blip r:embed="rId8" cstate="hqprint">
            <a:extLst>
              <a:ext uri="{28A0092B-C50C-407E-A947-70E740481C1C}">
                <a14:useLocalDpi xmlns:a14="http://schemas.microsoft.com/office/drawing/2010/main"/>
              </a:ext>
            </a:extLst>
          </a:blip>
          <a:srcRect l="6673" t="15880" r="9768" b="17225"/>
          <a:stretch/>
        </p:blipFill>
        <p:spPr>
          <a:xfrm>
            <a:off x="10570464" y="393192"/>
            <a:ext cx="1371600" cy="550333"/>
          </a:xfrm>
          <a:prstGeom prst="rect">
            <a:avLst/>
          </a:prstGeom>
        </p:spPr>
      </p:pic>
      <p:cxnSp>
        <p:nvCxnSpPr>
          <p:cNvPr id="22" name="Straight Connector 21">
            <a:extLst>
              <a:ext uri="{FF2B5EF4-FFF2-40B4-BE49-F238E27FC236}">
                <a16:creationId xmlns:a16="http://schemas.microsoft.com/office/drawing/2014/main" id="{301DD32B-2D91-A383-7E1B-8C1FF87BA233}"/>
              </a:ext>
            </a:extLst>
          </p:cNvPr>
          <p:cNvCxnSpPr/>
          <p:nvPr userDrawn="1"/>
        </p:nvCxnSpPr>
        <p:spPr>
          <a:xfrm>
            <a:off x="10570464" y="1078992"/>
            <a:ext cx="1380744"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354F4E-E64A-0764-8F83-E1AE7F1CF627}"/>
              </a:ext>
            </a:extLst>
          </p:cNvPr>
          <p:cNvSpPr>
            <a:spLocks noGrp="1"/>
          </p:cNvSpPr>
          <p:nvPr>
            <p:ph type="body" idx="1"/>
          </p:nvPr>
        </p:nvSpPr>
        <p:spPr>
          <a:xfrm>
            <a:off x="630936" y="1490472"/>
            <a:ext cx="10515600" cy="34852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Placeholder 22">
            <a:extLst>
              <a:ext uri="{FF2B5EF4-FFF2-40B4-BE49-F238E27FC236}">
                <a16:creationId xmlns:a16="http://schemas.microsoft.com/office/drawing/2014/main" id="{7BCFE606-A221-DE9E-6C85-62D0485F9FD7}"/>
              </a:ext>
            </a:extLst>
          </p:cNvPr>
          <p:cNvSpPr>
            <a:spLocks noGrp="1"/>
          </p:cNvSpPr>
          <p:nvPr>
            <p:ph type="title"/>
          </p:nvPr>
        </p:nvSpPr>
        <p:spPr>
          <a:xfrm>
            <a:off x="630936" y="5532120"/>
            <a:ext cx="9802368" cy="896112"/>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70320401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Lst>
  <p:hf hdr="0" ftr="0" dt="0"/>
  <p:txStyles>
    <p:title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36" userDrawn="1">
          <p15:clr>
            <a:srgbClr val="F26B43"/>
          </p15:clr>
        </p15:guide>
        <p15:guide id="2" pos="3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04B91B-CE00-A547-9252-7FB183B09184}"/>
              </a:ext>
              <a:ext uri="{C183D7F6-B498-43B3-948B-1728B52AA6E4}">
                <adec:decorative xmlns:adec="http://schemas.microsoft.com/office/drawing/2017/decorative" val="1"/>
              </a:ext>
            </a:extLst>
          </p:cNvPr>
          <p:cNvSpPr/>
          <p:nvPr userDrawn="1"/>
        </p:nvSpPr>
        <p:spPr>
          <a:xfrm>
            <a:off x="313151" y="300625"/>
            <a:ext cx="11586575" cy="6263013"/>
          </a:xfrm>
          <a:prstGeom prst="rect">
            <a:avLst/>
          </a:prstGeom>
          <a:solidFill>
            <a:srgbClr val="50575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73789"/>
      </p:ext>
    </p:extLst>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DEB4CA-29D0-2E45-B5B6-93C4BDC64801}"/>
              </a:ext>
              <a:ext uri="{C183D7F6-B498-43B3-948B-1728B52AA6E4}">
                <adec:decorative xmlns:adec="http://schemas.microsoft.com/office/drawing/2017/decorative" val="1"/>
              </a:ext>
            </a:extLst>
          </p:cNvPr>
          <p:cNvSpPr/>
          <p:nvPr userDrawn="1"/>
        </p:nvSpPr>
        <p:spPr>
          <a:xfrm>
            <a:off x="313151" y="300625"/>
            <a:ext cx="11586575" cy="6263013"/>
          </a:xfrm>
          <a:prstGeom prst="rect">
            <a:avLst/>
          </a:prstGeom>
          <a:solidFill>
            <a:srgbClr val="88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2340335"/>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usinflationcalculator.com/inflation/current-inflation-rate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nrf.com/media-center/press-releases/2023-holiday-reach-record-spending-level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conference-board.org/topics/consumer-confidenc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www.bls.gov/charts/employment-situation/civilian-unemployment-rate.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s://www.macrotrends.net/countries/USA/united-states/gdp-gross-domestic-produc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www.bls.gov/charts/employment-situation/civilian-unemployment-rate.ht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covid.cdc.gov/covid-data-tracker/#trends_weeklyhospitaladmissions_testpositivity_00"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covid.cdc.gov/covid-data-tracker/#trends_weeklyhospitaladmissions_select_00"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covid.cdc.gov/covid-data-tracker/#trends_weeklyhospitaladmissions_select_00"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covid.cdc.gov/covid-data-tracker/#trends_weeklyhospitaladmissions_select_00"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nrf.com/media-center/press-releases/2023-holiday-reach-record-spending-levels" TargetMode="Externa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macrotrends.net/countries/USA/united-states/gdp-gross-domestic-produc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fred.stlouisfed.org/series/A939RC0A052NBEA"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hyperlink" Target="https://www.macrotrends.net/countries/USA/united-states/gdp-gross-domestic-produ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BF9A42-03C7-E3B9-0467-66249F73304D}"/>
              </a:ext>
            </a:extLst>
          </p:cNvPr>
          <p:cNvSpPr>
            <a:spLocks noGrp="1"/>
          </p:cNvSpPr>
          <p:nvPr>
            <p:ph type="title"/>
          </p:nvPr>
        </p:nvSpPr>
        <p:spPr>
          <a:xfrm>
            <a:off x="7298872" y="3664500"/>
            <a:ext cx="4292114" cy="1265129"/>
          </a:xfrm>
        </p:spPr>
        <p:txBody>
          <a:bodyPr/>
          <a:lstStyle/>
          <a:p>
            <a:r>
              <a:rPr lang="en-US" dirty="0"/>
              <a:t>Bayesian Statistics Workshop</a:t>
            </a:r>
          </a:p>
        </p:txBody>
      </p:sp>
      <p:pic>
        <p:nvPicPr>
          <p:cNvPr id="4" name="Picture 3">
            <a:extLst>
              <a:ext uri="{FF2B5EF4-FFF2-40B4-BE49-F238E27FC236}">
                <a16:creationId xmlns:a16="http://schemas.microsoft.com/office/drawing/2014/main" id="{7EBEB3B7-9327-6565-D49D-10AF979ED413}"/>
              </a:ext>
            </a:extLst>
          </p:cNvPr>
          <p:cNvPicPr>
            <a:picLocks noChangeAspect="1"/>
          </p:cNvPicPr>
          <p:nvPr/>
        </p:nvPicPr>
        <p:blipFill>
          <a:blip r:embed="rId3"/>
          <a:stretch>
            <a:fillRect/>
          </a:stretch>
        </p:blipFill>
        <p:spPr>
          <a:xfrm>
            <a:off x="414218" y="5633985"/>
            <a:ext cx="1705213" cy="762106"/>
          </a:xfrm>
          <a:prstGeom prst="rect">
            <a:avLst/>
          </a:prstGeom>
        </p:spPr>
      </p:pic>
      <p:sp>
        <p:nvSpPr>
          <p:cNvPr id="2" name="TextBox 1">
            <a:extLst>
              <a:ext uri="{FF2B5EF4-FFF2-40B4-BE49-F238E27FC236}">
                <a16:creationId xmlns:a16="http://schemas.microsoft.com/office/drawing/2014/main" id="{4353114C-E245-1179-8765-B21E46FCB532}"/>
              </a:ext>
            </a:extLst>
          </p:cNvPr>
          <p:cNvSpPr txBox="1"/>
          <p:nvPr/>
        </p:nvSpPr>
        <p:spPr>
          <a:xfrm>
            <a:off x="9410139" y="5112938"/>
            <a:ext cx="4735286" cy="1477328"/>
          </a:xfrm>
          <a:prstGeom prst="rect">
            <a:avLst/>
          </a:prstGeom>
          <a:noFill/>
        </p:spPr>
        <p:txBody>
          <a:bodyPr wrap="square" rtlCol="0">
            <a:spAutoFit/>
          </a:bodyPr>
          <a:lstStyle/>
          <a:p>
            <a:r>
              <a:rPr lang="en-US" b="1" dirty="0">
                <a:solidFill>
                  <a:schemeClr val="bg1"/>
                </a:solidFill>
              </a:rPr>
              <a:t>Group 6</a:t>
            </a:r>
          </a:p>
          <a:p>
            <a:r>
              <a:rPr lang="en-US" b="1" dirty="0">
                <a:solidFill>
                  <a:schemeClr val="bg1"/>
                </a:solidFill>
              </a:rPr>
              <a:t>Anuj </a:t>
            </a:r>
            <a:r>
              <a:rPr lang="en-US" b="1" dirty="0" err="1">
                <a:solidFill>
                  <a:schemeClr val="bg1"/>
                </a:solidFill>
              </a:rPr>
              <a:t>Patekar</a:t>
            </a:r>
            <a:endParaRPr lang="en-US" b="1" dirty="0">
              <a:solidFill>
                <a:schemeClr val="bg1"/>
              </a:solidFill>
            </a:endParaRPr>
          </a:p>
          <a:p>
            <a:r>
              <a:rPr lang="en-US" b="1" dirty="0">
                <a:solidFill>
                  <a:schemeClr val="bg1"/>
                </a:solidFill>
              </a:rPr>
              <a:t>Balram Iyengar</a:t>
            </a:r>
          </a:p>
          <a:p>
            <a:r>
              <a:rPr lang="en-US" b="1" dirty="0">
                <a:solidFill>
                  <a:schemeClr val="bg1"/>
                </a:solidFill>
              </a:rPr>
              <a:t>Courtney </a:t>
            </a:r>
            <a:r>
              <a:rPr lang="en-US" b="1" dirty="0" err="1">
                <a:solidFill>
                  <a:schemeClr val="bg1"/>
                </a:solidFill>
              </a:rPr>
              <a:t>Borstel</a:t>
            </a:r>
            <a:endParaRPr lang="en-US" b="1" dirty="0">
              <a:solidFill>
                <a:schemeClr val="bg1"/>
              </a:solidFill>
            </a:endParaRPr>
          </a:p>
          <a:p>
            <a:r>
              <a:rPr lang="en-US" b="1" dirty="0">
                <a:solidFill>
                  <a:schemeClr val="bg1"/>
                </a:solidFill>
              </a:rPr>
              <a:t>Vijayasree Choudary</a:t>
            </a:r>
            <a:endParaRPr lang="en-IN" b="1" dirty="0">
              <a:solidFill>
                <a:schemeClr val="bg1"/>
              </a:solidFill>
            </a:endParaRPr>
          </a:p>
        </p:txBody>
      </p:sp>
    </p:spTree>
    <p:extLst>
      <p:ext uri="{BB962C8B-B14F-4D97-AF65-F5344CB8AC3E}">
        <p14:creationId xmlns:p14="http://schemas.microsoft.com/office/powerpoint/2010/main" val="346388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Inflation Rate</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514822" y="1516856"/>
            <a:ext cx="9811512" cy="3824288"/>
          </a:xfrm>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10</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768096" y="1305980"/>
            <a:ext cx="4179685" cy="623028"/>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dirty="0">
              <a:latin typeface="Arial" panose="020B0604020202020204" pitchFamily="34" charset="0"/>
              <a:cs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7200" b="0" dirty="0"/>
              <a:t>Per the graph, it shows that inflation rate has spiked in 2021 and it has been recovering, currently it is 3.2% (Oct-23).</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7200" b="0" i="0" dirty="0">
                <a:effectLst/>
              </a:rPr>
              <a:t>Considering that inflation has remained higher than in previous years since 2012, with average of 1.56%, we believe it could have an impact on consumer purchasing behavior.</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7200" b="0" i="0" dirty="0">
                <a:effectLst/>
              </a:rPr>
              <a:t>Financial institutions (banks) are expected to increase interest rates to curb inflation, affecting individual finances and leading to reduced savings.</a:t>
            </a:r>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7200" b="0" i="0" dirty="0">
                <a:effectLst/>
              </a:rPr>
              <a:t>Therefore, we believe it would impact consumer wallets and we are reducing the Bayesian prior by 0.10% to 4%</a:t>
            </a:r>
          </a:p>
        </p:txBody>
      </p:sp>
      <p:sp>
        <p:nvSpPr>
          <p:cNvPr id="8" name="TextBox 7">
            <a:extLst>
              <a:ext uri="{FF2B5EF4-FFF2-40B4-BE49-F238E27FC236}">
                <a16:creationId xmlns:a16="http://schemas.microsoft.com/office/drawing/2014/main" id="{36D16252-0F35-12F2-DB0D-904192E83018}"/>
              </a:ext>
            </a:extLst>
          </p:cNvPr>
          <p:cNvSpPr txBox="1"/>
          <p:nvPr/>
        </p:nvSpPr>
        <p:spPr>
          <a:xfrm>
            <a:off x="5569458" y="6269437"/>
            <a:ext cx="5102352" cy="369332"/>
          </a:xfrm>
          <a:prstGeom prst="rect">
            <a:avLst/>
          </a:prstGeom>
          <a:noFill/>
        </p:spPr>
        <p:txBody>
          <a:bodyPr wrap="square" rtlCol="0">
            <a:spAutoFit/>
          </a:bodyPr>
          <a:lstStyle/>
          <a:p>
            <a:r>
              <a:rPr lang="en-US" b="1" dirty="0"/>
              <a:t>Source: </a:t>
            </a:r>
            <a:r>
              <a:rPr lang="en-US" b="0" dirty="0">
                <a:solidFill>
                  <a:srgbClr val="222222"/>
                </a:solidFill>
                <a:effectLst/>
                <a:latin typeface="Verdana" panose="020B0604030504040204" pitchFamily="34" charset="0"/>
                <a:hlinkClick r:id="rId3"/>
              </a:rPr>
              <a:t>U.S. Bureau of Labor Statistics</a:t>
            </a:r>
            <a:endParaRPr lang="en-IN" b="1" dirty="0"/>
          </a:p>
        </p:txBody>
      </p:sp>
      <p:pic>
        <p:nvPicPr>
          <p:cNvPr id="5" name="Picture 4">
            <a:extLst>
              <a:ext uri="{FF2B5EF4-FFF2-40B4-BE49-F238E27FC236}">
                <a16:creationId xmlns:a16="http://schemas.microsoft.com/office/drawing/2014/main" id="{5A94195C-4A9D-B963-0321-1E2ABEA0342D}"/>
              </a:ext>
            </a:extLst>
          </p:cNvPr>
          <p:cNvPicPr>
            <a:picLocks noChangeAspect="1"/>
          </p:cNvPicPr>
          <p:nvPr/>
        </p:nvPicPr>
        <p:blipFill>
          <a:blip r:embed="rId4"/>
          <a:stretch>
            <a:fillRect/>
          </a:stretch>
        </p:blipFill>
        <p:spPr>
          <a:xfrm>
            <a:off x="5569458" y="1124712"/>
            <a:ext cx="5010150" cy="2972766"/>
          </a:xfrm>
          <a:prstGeom prst="rect">
            <a:avLst/>
          </a:prstGeom>
          <a:solidFill>
            <a:schemeClr val="tx1"/>
          </a:solidFill>
          <a:ln>
            <a:solidFill>
              <a:schemeClr val="accent1">
                <a:shade val="15000"/>
              </a:schemeClr>
            </a:solidFill>
          </a:ln>
          <a:effectLst>
            <a:outerShdw blurRad="76200" dir="18900000" sy="23000" kx="-1200000" algn="bl" rotWithShape="0">
              <a:schemeClr val="bg1">
                <a:alpha val="20000"/>
              </a:schemeClr>
            </a:outerShdw>
          </a:effectLst>
        </p:spPr>
      </p:pic>
      <p:pic>
        <p:nvPicPr>
          <p:cNvPr id="12" name="Picture 11">
            <a:extLst>
              <a:ext uri="{FF2B5EF4-FFF2-40B4-BE49-F238E27FC236}">
                <a16:creationId xmlns:a16="http://schemas.microsoft.com/office/drawing/2014/main" id="{F1B34D30-B8A0-A343-1987-A380FC5DBC43}"/>
              </a:ext>
            </a:extLst>
          </p:cNvPr>
          <p:cNvPicPr>
            <a:picLocks noChangeAspect="1"/>
          </p:cNvPicPr>
          <p:nvPr/>
        </p:nvPicPr>
        <p:blipFill>
          <a:blip r:embed="rId5"/>
          <a:stretch>
            <a:fillRect/>
          </a:stretch>
        </p:blipFill>
        <p:spPr>
          <a:xfrm>
            <a:off x="5569458" y="4296666"/>
            <a:ext cx="5010150" cy="1827542"/>
          </a:xfrm>
          <a:prstGeom prst="rect">
            <a:avLst/>
          </a:prstGeom>
          <a:ln>
            <a:solidFill>
              <a:schemeClr val="accent1">
                <a:shade val="15000"/>
              </a:schemeClr>
            </a:solidFill>
          </a:ln>
          <a:effectLst>
            <a:outerShdw blurRad="50800" dist="50800" dir="5400000" algn="ctr" rotWithShape="0">
              <a:schemeClr val="bg1"/>
            </a:outerShdw>
          </a:effectLst>
        </p:spPr>
      </p:pic>
    </p:spTree>
    <p:extLst>
      <p:ext uri="{BB962C8B-B14F-4D97-AF65-F5344CB8AC3E}">
        <p14:creationId xmlns:p14="http://schemas.microsoft.com/office/powerpoint/2010/main" val="381893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US Retail Projections By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11</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768096" y="1305981"/>
            <a:ext cx="9811512" cy="54187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Post Pandemic Sales Trend</a:t>
            </a:r>
          </a:p>
          <a:p>
            <a:endParaRPr lang="en-IN" dirty="0"/>
          </a:p>
        </p:txBody>
      </p:sp>
      <p:sp>
        <p:nvSpPr>
          <p:cNvPr id="6" name="TextBox 5">
            <a:extLst>
              <a:ext uri="{FF2B5EF4-FFF2-40B4-BE49-F238E27FC236}">
                <a16:creationId xmlns:a16="http://schemas.microsoft.com/office/drawing/2014/main" id="{9803AEFD-FD50-FEAD-8AF2-0226FB49BFA0}"/>
              </a:ext>
            </a:extLst>
          </p:cNvPr>
          <p:cNvSpPr txBox="1"/>
          <p:nvPr/>
        </p:nvSpPr>
        <p:spPr>
          <a:xfrm>
            <a:off x="768096" y="2558355"/>
            <a:ext cx="5190744"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calculated post-COVID average growth for holiday sales (i.e. 2020, 2021, 2022) &amp; it is significantly higher than all previous years before COVID (7.9%).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growth is mainly driven by factors such as increased online purchases, the emergence of new businesses, and people taking advantage of online offers.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highlight>
                  <a:srgbClr val="FFFF00"/>
                </a:highlight>
                <a:latin typeface="Arial" panose="020B0604020202020204" pitchFamily="34" charset="0"/>
                <a:cs typeface="Arial" panose="020B0604020202020204" pitchFamily="34" charset="0"/>
              </a:rPr>
              <a:t>Considering these trends, we are adjusting the Bayesian prior upward by a range of about 4-6%. </a:t>
            </a:r>
            <a:endParaRPr lang="en-IN" dirty="0">
              <a:highlight>
                <a:srgbClr val="FFFF00"/>
              </a:highlight>
              <a:latin typeface="Arial" panose="020B0604020202020204" pitchFamily="34" charset="0"/>
              <a:cs typeface="Arial" panose="020B0604020202020204" pitchFamily="34" charset="0"/>
            </a:endParaRPr>
          </a:p>
        </p:txBody>
      </p:sp>
      <p:graphicFrame>
        <p:nvGraphicFramePr>
          <p:cNvPr id="11" name="Chart 10">
            <a:extLst>
              <a:ext uri="{FF2B5EF4-FFF2-40B4-BE49-F238E27FC236}">
                <a16:creationId xmlns:a16="http://schemas.microsoft.com/office/drawing/2014/main" id="{A535AA45-BDEB-5E5E-BB7E-AC05B31E9611}"/>
              </a:ext>
            </a:extLst>
          </p:cNvPr>
          <p:cNvGraphicFramePr/>
          <p:nvPr>
            <p:extLst>
              <p:ext uri="{D42A27DB-BD31-4B8C-83A1-F6EECF244321}">
                <p14:modId xmlns:p14="http://schemas.microsoft.com/office/powerpoint/2010/main" val="2951387953"/>
              </p:ext>
            </p:extLst>
          </p:nvPr>
        </p:nvGraphicFramePr>
        <p:xfrm>
          <a:off x="6096000" y="1847850"/>
          <a:ext cx="5838824"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8467065-8326-FD4C-941B-0E4BF81774F5}"/>
              </a:ext>
            </a:extLst>
          </p:cNvPr>
          <p:cNvSpPr txBox="1"/>
          <p:nvPr/>
        </p:nvSpPr>
        <p:spPr>
          <a:xfrm>
            <a:off x="6926977" y="6446838"/>
            <a:ext cx="3652631" cy="369332"/>
          </a:xfrm>
          <a:prstGeom prst="rect">
            <a:avLst/>
          </a:prstGeom>
          <a:noFill/>
        </p:spPr>
        <p:txBody>
          <a:bodyPr wrap="square" rtlCol="0">
            <a:spAutoFit/>
          </a:bodyPr>
          <a:lstStyle/>
          <a:p>
            <a:r>
              <a:rPr lang="en-US" dirty="0"/>
              <a:t>Source : </a:t>
            </a:r>
            <a:r>
              <a:rPr lang="en-US" dirty="0">
                <a:hlinkClick r:id="rId4"/>
              </a:rPr>
              <a:t>National Retail Federation</a:t>
            </a:r>
            <a:endParaRPr lang="en-US" dirty="0"/>
          </a:p>
        </p:txBody>
      </p:sp>
    </p:spTree>
    <p:extLst>
      <p:ext uri="{BB962C8B-B14F-4D97-AF65-F5344CB8AC3E}">
        <p14:creationId xmlns:p14="http://schemas.microsoft.com/office/powerpoint/2010/main" val="233548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US Retail Projections By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12</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367792" y="1493534"/>
            <a:ext cx="5250688" cy="5512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Consumer Confidence</a:t>
            </a:r>
          </a:p>
        </p:txBody>
      </p:sp>
      <p:sp>
        <p:nvSpPr>
          <p:cNvPr id="8" name="TextBox 7">
            <a:extLst>
              <a:ext uri="{FF2B5EF4-FFF2-40B4-BE49-F238E27FC236}">
                <a16:creationId xmlns:a16="http://schemas.microsoft.com/office/drawing/2014/main" id="{36D16252-0F35-12F2-DB0D-904192E83018}"/>
              </a:ext>
            </a:extLst>
          </p:cNvPr>
          <p:cNvSpPr txBox="1"/>
          <p:nvPr/>
        </p:nvSpPr>
        <p:spPr>
          <a:xfrm>
            <a:off x="6858000" y="6454103"/>
            <a:ext cx="3975652" cy="369332"/>
          </a:xfrm>
          <a:prstGeom prst="rect">
            <a:avLst/>
          </a:prstGeom>
          <a:noFill/>
        </p:spPr>
        <p:txBody>
          <a:bodyPr wrap="square" rtlCol="0">
            <a:spAutoFit/>
          </a:bodyPr>
          <a:lstStyle/>
          <a:p>
            <a:r>
              <a:rPr lang="en-US" b="1" dirty="0"/>
              <a:t>For Source: </a:t>
            </a:r>
            <a:r>
              <a:rPr lang="en-US" b="1" dirty="0">
                <a:hlinkClick r:id="rId3"/>
              </a:rPr>
              <a:t>The Conference Board</a:t>
            </a:r>
            <a:endParaRPr lang="en-IN" b="1" dirty="0"/>
          </a:p>
        </p:txBody>
      </p:sp>
      <p:pic>
        <p:nvPicPr>
          <p:cNvPr id="5" name="Picture 4">
            <a:extLst>
              <a:ext uri="{FF2B5EF4-FFF2-40B4-BE49-F238E27FC236}">
                <a16:creationId xmlns:a16="http://schemas.microsoft.com/office/drawing/2014/main" id="{D3B15D85-0582-E203-2688-444A6819077D}"/>
              </a:ext>
            </a:extLst>
          </p:cNvPr>
          <p:cNvPicPr>
            <a:picLocks noChangeAspect="1"/>
          </p:cNvPicPr>
          <p:nvPr/>
        </p:nvPicPr>
        <p:blipFill>
          <a:blip r:embed="rId4"/>
          <a:stretch>
            <a:fillRect/>
          </a:stretch>
        </p:blipFill>
        <p:spPr>
          <a:xfrm>
            <a:off x="4775200" y="1673035"/>
            <a:ext cx="6873836" cy="4381880"/>
          </a:xfrm>
          <a:prstGeom prst="rect">
            <a:avLst/>
          </a:prstGeom>
          <a:ln>
            <a:solidFill>
              <a:schemeClr val="accent1">
                <a:shade val="15000"/>
              </a:schemeClr>
            </a:solidFill>
          </a:ln>
        </p:spPr>
      </p:pic>
      <p:sp>
        <p:nvSpPr>
          <p:cNvPr id="6" name="TextBox 5">
            <a:extLst>
              <a:ext uri="{FF2B5EF4-FFF2-40B4-BE49-F238E27FC236}">
                <a16:creationId xmlns:a16="http://schemas.microsoft.com/office/drawing/2014/main" id="{2E3E0D54-09E6-47A4-B783-838D5B8AC2EB}"/>
              </a:ext>
            </a:extLst>
          </p:cNvPr>
          <p:cNvSpPr txBox="1"/>
          <p:nvPr/>
        </p:nvSpPr>
        <p:spPr>
          <a:xfrm>
            <a:off x="367792" y="2136338"/>
            <a:ext cx="4407408" cy="2585323"/>
          </a:xfrm>
          <a:prstGeom prst="rect">
            <a:avLst/>
          </a:prstGeom>
          <a:noFill/>
        </p:spPr>
        <p:txBody>
          <a:bodyPr wrap="square" rtlCol="0">
            <a:spAutoFit/>
          </a:bodyPr>
          <a:lstStyle/>
          <a:p>
            <a:r>
              <a:rPr lang="en-US" dirty="0"/>
              <a:t>A consumer confidence index is currently in the range of 100-105 which suggests </a:t>
            </a:r>
            <a:r>
              <a:rPr lang="en-US" b="0" i="0" dirty="0">
                <a:effectLst/>
                <a:latin typeface="Söhne"/>
              </a:rPr>
              <a:t>consumers are optimistic about the current and future economic conditions and therefore will be willing to spend &amp; invest during the holiday season.</a:t>
            </a:r>
          </a:p>
          <a:p>
            <a:endParaRPr lang="en-US" dirty="0">
              <a:solidFill>
                <a:srgbClr val="374151"/>
              </a:solidFill>
              <a:latin typeface="Söhne"/>
            </a:endParaRPr>
          </a:p>
          <a:p>
            <a:r>
              <a:rPr lang="en-US" dirty="0">
                <a:latin typeface="Söhne"/>
              </a:rPr>
              <a:t>Given, the positive index we are keeping our prior unchanged.</a:t>
            </a:r>
            <a:endParaRPr lang="en-US" b="0" i="0" dirty="0">
              <a:effectLst/>
              <a:highlight>
                <a:srgbClr val="FFFF00"/>
              </a:highlight>
              <a:latin typeface="Söhne"/>
            </a:endParaRPr>
          </a:p>
        </p:txBody>
      </p:sp>
    </p:spTree>
    <p:extLst>
      <p:ext uri="{BB962C8B-B14F-4D97-AF65-F5344CB8AC3E}">
        <p14:creationId xmlns:p14="http://schemas.microsoft.com/office/powerpoint/2010/main" val="24087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US Retail Projections By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13</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768096" y="1305980"/>
            <a:ext cx="5327904" cy="4923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Forecasting Probability :</a:t>
            </a:r>
          </a:p>
        </p:txBody>
      </p:sp>
      <p:sp>
        <p:nvSpPr>
          <p:cNvPr id="6" name="TextBox 5">
            <a:extLst>
              <a:ext uri="{FF2B5EF4-FFF2-40B4-BE49-F238E27FC236}">
                <a16:creationId xmlns:a16="http://schemas.microsoft.com/office/drawing/2014/main" id="{F2425C6C-5EC6-4284-1A40-9CA05321B631}"/>
              </a:ext>
            </a:extLst>
          </p:cNvPr>
          <p:cNvSpPr txBox="1"/>
          <p:nvPr/>
        </p:nvSpPr>
        <p:spPr>
          <a:xfrm>
            <a:off x="768096" y="1829792"/>
            <a:ext cx="6824472" cy="3970318"/>
          </a:xfrm>
          <a:prstGeom prst="rect">
            <a:avLst/>
          </a:prstGeom>
          <a:noFill/>
        </p:spPr>
        <p:txBody>
          <a:bodyPr wrap="square">
            <a:spAutoFit/>
          </a:bodyPr>
          <a:lstStyle/>
          <a:p>
            <a:r>
              <a:rPr lang="en-US" sz="2800" dirty="0">
                <a:cs typeface="Arial" panose="020B0604020202020204" pitchFamily="34" charset="0"/>
              </a:rPr>
              <a:t>Considering Bayesian context research and our hypothesis, we establish a 93% confidence level for a </a:t>
            </a:r>
            <a:r>
              <a:rPr lang="en-US" sz="2800" b="1" u="sng" dirty="0">
                <a:cs typeface="Arial" panose="020B0604020202020204" pitchFamily="34" charset="0"/>
              </a:rPr>
              <a:t>4-6%</a:t>
            </a:r>
            <a:r>
              <a:rPr lang="en-US" sz="2800" dirty="0">
                <a:cs typeface="Arial" panose="020B0604020202020204" pitchFamily="34" charset="0"/>
              </a:rPr>
              <a:t> increase in holiday sales compared to the previous year in 2022.</a:t>
            </a:r>
            <a:br>
              <a:rPr lang="en-US" sz="2800" dirty="0">
                <a:cs typeface="Arial" panose="020B0604020202020204" pitchFamily="34" charset="0"/>
              </a:rPr>
            </a:br>
            <a:endParaRPr lang="en-US" sz="2800" dirty="0">
              <a:cs typeface="Arial" panose="020B0604020202020204" pitchFamily="34" charset="0"/>
            </a:endParaRPr>
          </a:p>
          <a:p>
            <a:r>
              <a:rPr lang="en-US" sz="2800" dirty="0">
                <a:cs typeface="Arial" panose="020B0604020202020204" pitchFamily="34" charset="0"/>
              </a:rPr>
              <a:t>From </a:t>
            </a:r>
            <a:r>
              <a:rPr lang="en" sz="2800" dirty="0"/>
              <a:t>the Sherman Kent chart, we conclude that it </a:t>
            </a:r>
            <a:r>
              <a:rPr lang="en-IN" sz="2800" dirty="0">
                <a:cs typeface="Arial" panose="020B0604020202020204" pitchFamily="34" charset="0"/>
              </a:rPr>
              <a:t>is </a:t>
            </a:r>
            <a:r>
              <a:rPr lang="en-IN" sz="2800" dirty="0">
                <a:highlight>
                  <a:srgbClr val="FFFF00"/>
                </a:highlight>
                <a:cs typeface="Arial" panose="020B0604020202020204" pitchFamily="34" charset="0"/>
              </a:rPr>
              <a:t>almost certain </a:t>
            </a:r>
            <a:r>
              <a:rPr lang="en-IN" sz="2800" dirty="0">
                <a:cs typeface="Arial" panose="020B0604020202020204" pitchFamily="34" charset="0"/>
              </a:rPr>
              <a:t>that sales will increase by 4-6% compared to 2022.</a:t>
            </a:r>
            <a:endParaRPr lang="en-US" sz="2800" dirty="0">
              <a:cs typeface="Arial" panose="020B0604020202020204" pitchFamily="34" charset="0"/>
            </a:endParaRPr>
          </a:p>
        </p:txBody>
      </p:sp>
      <p:pic>
        <p:nvPicPr>
          <p:cNvPr id="7" name="Google Shape;151;p23">
            <a:extLst>
              <a:ext uri="{FF2B5EF4-FFF2-40B4-BE49-F238E27FC236}">
                <a16:creationId xmlns:a16="http://schemas.microsoft.com/office/drawing/2014/main" id="{5B40FABB-10B9-2280-A3A0-34B664FE0C92}"/>
              </a:ext>
            </a:extLst>
          </p:cNvPr>
          <p:cNvPicPr preferRelativeResize="0"/>
          <p:nvPr/>
        </p:nvPicPr>
        <p:blipFill>
          <a:blip r:embed="rId3">
            <a:alphaModFix/>
          </a:blip>
          <a:stretch>
            <a:fillRect/>
          </a:stretch>
        </p:blipFill>
        <p:spPr>
          <a:xfrm>
            <a:off x="8305800" y="2109902"/>
            <a:ext cx="3886200" cy="2400300"/>
          </a:xfrm>
          <a:prstGeom prst="rect">
            <a:avLst/>
          </a:prstGeom>
          <a:noFill/>
          <a:ln>
            <a:noFill/>
          </a:ln>
        </p:spPr>
      </p:pic>
    </p:spTree>
    <p:extLst>
      <p:ext uri="{BB962C8B-B14F-4D97-AF65-F5344CB8AC3E}">
        <p14:creationId xmlns:p14="http://schemas.microsoft.com/office/powerpoint/2010/main" val="283138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fontScale="90000"/>
          </a:bodyPr>
          <a:lstStyle/>
          <a:p>
            <a:pPr algn="l"/>
            <a:r>
              <a:rPr lang="en-US" sz="3600" b="0" i="0" dirty="0">
                <a:solidFill>
                  <a:srgbClr val="000000"/>
                </a:solidFill>
                <a:effectLst/>
                <a:latin typeface="Bahnschrift Condensed" panose="020B0502040204020203" pitchFamily="34" charset="0"/>
              </a:rPr>
              <a:t>What will the US civilian unemployment rate (U3 rate) be by the end of 2024?</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14</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630936" y="1703921"/>
            <a:ext cx="5871464" cy="54480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Setting up Bayesian Prior</a:t>
            </a:r>
          </a:p>
        </p:txBody>
      </p:sp>
      <p:pic>
        <p:nvPicPr>
          <p:cNvPr id="5" name="Picture 4">
            <a:extLst>
              <a:ext uri="{FF2B5EF4-FFF2-40B4-BE49-F238E27FC236}">
                <a16:creationId xmlns:a16="http://schemas.microsoft.com/office/drawing/2014/main" id="{F8CBB3FE-DE28-6964-7BFF-4751FC89D6F4}"/>
              </a:ext>
            </a:extLst>
          </p:cNvPr>
          <p:cNvPicPr>
            <a:picLocks noChangeAspect="1"/>
          </p:cNvPicPr>
          <p:nvPr/>
        </p:nvPicPr>
        <p:blipFill>
          <a:blip r:embed="rId3"/>
          <a:stretch>
            <a:fillRect/>
          </a:stretch>
        </p:blipFill>
        <p:spPr>
          <a:xfrm>
            <a:off x="5400332" y="1851226"/>
            <a:ext cx="6560020" cy="4594002"/>
          </a:xfrm>
          <a:prstGeom prst="rect">
            <a:avLst/>
          </a:prstGeom>
        </p:spPr>
      </p:pic>
      <p:sp>
        <p:nvSpPr>
          <p:cNvPr id="6" name="TextBox 5">
            <a:extLst>
              <a:ext uri="{FF2B5EF4-FFF2-40B4-BE49-F238E27FC236}">
                <a16:creationId xmlns:a16="http://schemas.microsoft.com/office/drawing/2014/main" id="{9A8CEC05-1029-5516-2E67-736D4E05FBC0}"/>
              </a:ext>
            </a:extLst>
          </p:cNvPr>
          <p:cNvSpPr txBox="1"/>
          <p:nvPr/>
        </p:nvSpPr>
        <p:spPr>
          <a:xfrm>
            <a:off x="630936" y="2562820"/>
            <a:ext cx="4570984"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Based on last 20 years data, the average unemployment rate in USA is 5.4%.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Therefore, we are setting Bayesian Prior forecast as 5.4%.</a:t>
            </a:r>
          </a:p>
        </p:txBody>
      </p:sp>
      <p:sp>
        <p:nvSpPr>
          <p:cNvPr id="7" name="TextBox 6">
            <a:extLst>
              <a:ext uri="{FF2B5EF4-FFF2-40B4-BE49-F238E27FC236}">
                <a16:creationId xmlns:a16="http://schemas.microsoft.com/office/drawing/2014/main" id="{411B2235-7A67-5ED3-621B-A83FAA593519}"/>
              </a:ext>
            </a:extLst>
          </p:cNvPr>
          <p:cNvSpPr txBox="1"/>
          <p:nvPr/>
        </p:nvSpPr>
        <p:spPr>
          <a:xfrm>
            <a:off x="5903843" y="6445228"/>
            <a:ext cx="5647739" cy="369332"/>
          </a:xfrm>
          <a:prstGeom prst="rect">
            <a:avLst/>
          </a:prstGeom>
          <a:noFill/>
        </p:spPr>
        <p:txBody>
          <a:bodyPr wrap="square" rtlCol="0">
            <a:spAutoFit/>
          </a:bodyPr>
          <a:lstStyle/>
          <a:p>
            <a:pPr algn="l"/>
            <a:r>
              <a:rPr lang="en-US" dirty="0"/>
              <a:t>Source : </a:t>
            </a:r>
            <a:r>
              <a:rPr lang="en-US" b="1" i="0" u="sng" cap="all" dirty="0">
                <a:solidFill>
                  <a:srgbClr val="222222"/>
                </a:solidFill>
                <a:effectLst/>
                <a:latin typeface="Source Sans Pro Web"/>
                <a:hlinkClick r:id="rId4"/>
              </a:rPr>
              <a:t>U.S. BUREAU OF LABOR STATISTICS</a:t>
            </a:r>
            <a:endParaRPr lang="en-US" b="0" i="0" dirty="0">
              <a:solidFill>
                <a:srgbClr val="000000"/>
              </a:solidFill>
              <a:effectLst/>
              <a:latin typeface="Source Sans Pro Web"/>
            </a:endParaRPr>
          </a:p>
        </p:txBody>
      </p:sp>
    </p:spTree>
    <p:extLst>
      <p:ext uri="{BB962C8B-B14F-4D97-AF65-F5344CB8AC3E}">
        <p14:creationId xmlns:p14="http://schemas.microsoft.com/office/powerpoint/2010/main" val="278355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58E3-E7BB-6821-6784-CD9027E7E511}"/>
              </a:ext>
            </a:extLst>
          </p:cNvPr>
          <p:cNvSpPr>
            <a:spLocks noGrp="1"/>
          </p:cNvSpPr>
          <p:nvPr>
            <p:ph type="title"/>
          </p:nvPr>
        </p:nvSpPr>
        <p:spPr>
          <a:xfrm>
            <a:off x="630936" y="259572"/>
            <a:ext cx="9802368" cy="896112"/>
          </a:xfrm>
        </p:spPr>
        <p:txBody>
          <a:bodyPr/>
          <a:lstStyle/>
          <a:p>
            <a:r>
              <a:rPr lang="en-US" dirty="0"/>
              <a:t>Current Context</a:t>
            </a:r>
          </a:p>
        </p:txBody>
      </p:sp>
      <p:sp>
        <p:nvSpPr>
          <p:cNvPr id="4" name="Slide Number Placeholder 3">
            <a:extLst>
              <a:ext uri="{FF2B5EF4-FFF2-40B4-BE49-F238E27FC236}">
                <a16:creationId xmlns:a16="http://schemas.microsoft.com/office/drawing/2014/main" id="{4C6ED228-CE6F-3779-58E9-DC5ED169D187}"/>
              </a:ext>
            </a:extLst>
          </p:cNvPr>
          <p:cNvSpPr>
            <a:spLocks noGrp="1"/>
          </p:cNvSpPr>
          <p:nvPr>
            <p:ph type="sldNum" sz="quarter" idx="10"/>
          </p:nvPr>
        </p:nvSpPr>
        <p:spPr/>
        <p:txBody>
          <a:bodyPr/>
          <a:lstStyle/>
          <a:p>
            <a:r>
              <a:rPr lang="en-US"/>
              <a:t>Page </a:t>
            </a:r>
            <a:fld id="{DD29D99E-69EB-AA4D-BFC5-F52CB8D29AB0}" type="slidenum">
              <a:rPr lang="en-US" smtClean="0"/>
              <a:pPr/>
              <a:t>15</a:t>
            </a:fld>
            <a:endParaRPr lang="en-US" dirty="0"/>
          </a:p>
        </p:txBody>
      </p:sp>
      <p:sp>
        <p:nvSpPr>
          <p:cNvPr id="6" name="TextBox 5">
            <a:extLst>
              <a:ext uri="{FF2B5EF4-FFF2-40B4-BE49-F238E27FC236}">
                <a16:creationId xmlns:a16="http://schemas.microsoft.com/office/drawing/2014/main" id="{1F9A6CDB-418E-8A4D-F229-EE4E307E276E}"/>
              </a:ext>
            </a:extLst>
          </p:cNvPr>
          <p:cNvSpPr txBox="1"/>
          <p:nvPr/>
        </p:nvSpPr>
        <p:spPr>
          <a:xfrm>
            <a:off x="621104" y="1543432"/>
            <a:ext cx="10525867" cy="2308324"/>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We know that the 2022 Civilian unemployment rate is most recently reported as 3.9% as of October 2023,</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With our Bayesian prior being a 5.4% average Civilian unemployment for the past 20 years,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We predict that the 2024 unemployment rate will range between about 3.5-6%.</a:t>
            </a:r>
          </a:p>
        </p:txBody>
      </p:sp>
    </p:spTree>
    <p:extLst>
      <p:ext uri="{BB962C8B-B14F-4D97-AF65-F5344CB8AC3E}">
        <p14:creationId xmlns:p14="http://schemas.microsoft.com/office/powerpoint/2010/main" val="333324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fontScale="90000"/>
          </a:bodyPr>
          <a:lstStyle/>
          <a:p>
            <a:r>
              <a:rPr lang="en-US" sz="4400" dirty="0"/>
              <a:t>2023 Unemployment Rate Projection</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630936" y="1489837"/>
            <a:ext cx="9811512" cy="3824288"/>
          </a:xfrm>
        </p:spPr>
        <p:txBody>
          <a:bodyPr/>
          <a:lstStyle/>
          <a:p>
            <a:r>
              <a:rPr lang="en-IN" dirty="0"/>
              <a:t>Bayesian Question Clustering</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16</a:t>
            </a:fld>
            <a:endParaRPr lang="en-US" dirty="0"/>
          </a:p>
        </p:txBody>
      </p:sp>
      <p:sp>
        <p:nvSpPr>
          <p:cNvPr id="4" name="TextBox 3">
            <a:extLst>
              <a:ext uri="{FF2B5EF4-FFF2-40B4-BE49-F238E27FC236}">
                <a16:creationId xmlns:a16="http://schemas.microsoft.com/office/drawing/2014/main" id="{8F8DE84C-7D6B-DF80-A25A-5F74ABA1BEA9}"/>
              </a:ext>
            </a:extLst>
          </p:cNvPr>
          <p:cNvSpPr txBox="1"/>
          <p:nvPr/>
        </p:nvSpPr>
        <p:spPr>
          <a:xfrm>
            <a:off x="952500" y="2172701"/>
            <a:ext cx="11239500" cy="1249125"/>
          </a:xfrm>
          <a:prstGeom prst="rect">
            <a:avLst/>
          </a:prstGeom>
          <a:noFill/>
        </p:spPr>
        <p:txBody>
          <a:bodyPr wrap="square" rtlCol="0">
            <a:spAutoFit/>
          </a:bodyPr>
          <a:lstStyle/>
          <a:p>
            <a:pPr marL="342900" lvl="2" indent="-342900">
              <a:lnSpc>
                <a:spcPct val="107000"/>
              </a:lnSpc>
              <a:spcAft>
                <a:spcPts val="0"/>
              </a:spcAft>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Economic growth- measured by indicators like GDP (Gross Domestic Product),GDP per Capita?</a:t>
            </a:r>
          </a:p>
          <a:p>
            <a:pPr marL="342900" lvl="2" indent="-342900">
              <a:lnSpc>
                <a:spcPct val="107000"/>
              </a:lnSpc>
              <a:spcAft>
                <a:spcPts val="0"/>
              </a:spcAft>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Global events impact?</a:t>
            </a:r>
          </a:p>
        </p:txBody>
      </p:sp>
    </p:spTree>
    <p:extLst>
      <p:ext uri="{BB962C8B-B14F-4D97-AF65-F5344CB8AC3E}">
        <p14:creationId xmlns:p14="http://schemas.microsoft.com/office/powerpoint/2010/main" val="134896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293969"/>
            <a:ext cx="9802368" cy="896112"/>
          </a:xfrm>
        </p:spPr>
        <p:txBody>
          <a:bodyPr>
            <a:normAutofit fontScale="90000"/>
          </a:bodyPr>
          <a:lstStyle/>
          <a:p>
            <a:r>
              <a:rPr lang="en-US" sz="4400" dirty="0"/>
              <a:t>2023 Unemployment Rate Projection</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17</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630936" y="1107876"/>
            <a:ext cx="9811512" cy="3824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IN" dirty="0"/>
              <a:t>GDP Growth &amp; Per Capita Income</a:t>
            </a:r>
          </a:p>
          <a:p>
            <a:r>
              <a:rPr lang="en-IN" dirty="0"/>
              <a:t> </a:t>
            </a:r>
          </a:p>
        </p:txBody>
      </p:sp>
      <p:pic>
        <p:nvPicPr>
          <p:cNvPr id="12" name="Picture 11">
            <a:extLst>
              <a:ext uri="{FF2B5EF4-FFF2-40B4-BE49-F238E27FC236}">
                <a16:creationId xmlns:a16="http://schemas.microsoft.com/office/drawing/2014/main" id="{652F92BB-C780-AF85-328D-A553FAD9B08C}"/>
              </a:ext>
            </a:extLst>
          </p:cNvPr>
          <p:cNvPicPr>
            <a:picLocks noChangeAspect="1"/>
          </p:cNvPicPr>
          <p:nvPr/>
        </p:nvPicPr>
        <p:blipFill>
          <a:blip r:embed="rId3"/>
          <a:stretch>
            <a:fillRect/>
          </a:stretch>
        </p:blipFill>
        <p:spPr>
          <a:xfrm>
            <a:off x="6156279" y="2002201"/>
            <a:ext cx="5836038" cy="3182856"/>
          </a:xfrm>
          <a:prstGeom prst="rect">
            <a:avLst/>
          </a:prstGeom>
          <a:ln>
            <a:solidFill>
              <a:schemeClr val="accent1">
                <a:shade val="15000"/>
              </a:schemeClr>
            </a:solidFill>
          </a:ln>
        </p:spPr>
      </p:pic>
      <p:sp>
        <p:nvSpPr>
          <p:cNvPr id="14" name="TextBox 13">
            <a:extLst>
              <a:ext uri="{FF2B5EF4-FFF2-40B4-BE49-F238E27FC236}">
                <a16:creationId xmlns:a16="http://schemas.microsoft.com/office/drawing/2014/main" id="{84B070E5-1239-E463-22A6-E40ACBA70AB6}"/>
              </a:ext>
            </a:extLst>
          </p:cNvPr>
          <p:cNvSpPr txBox="1"/>
          <p:nvPr/>
        </p:nvSpPr>
        <p:spPr>
          <a:xfrm>
            <a:off x="630936" y="2312448"/>
            <a:ext cx="5463167" cy="2585323"/>
          </a:xfrm>
          <a:prstGeom prst="rect">
            <a:avLst/>
          </a:prstGeom>
          <a:noFill/>
        </p:spPr>
        <p:txBody>
          <a:bodyPr wrap="square">
            <a:spAutoFit/>
          </a:bodyPr>
          <a:lstStyle/>
          <a:p>
            <a:r>
              <a:rPr lang="en-US" b="0" i="0" dirty="0">
                <a:effectLst/>
                <a:latin typeface="Arial" panose="020B0604020202020204" pitchFamily="34" charset="0"/>
                <a:cs typeface="Arial" panose="020B0604020202020204" pitchFamily="34" charset="0"/>
              </a:rPr>
              <a:t>Given a strong recovery in the economy after COVID, rise in Per Capita Income &amp; reduction in inflation rate we believe business would have right environment to thrive and therefore help reducing the unemployment</a:t>
            </a:r>
            <a:r>
              <a:rPr lang="en-US" dirty="0">
                <a:latin typeface="Arial" panose="020B0604020202020204" pitchFamily="34" charset="0"/>
                <a:cs typeface="Arial" panose="020B0604020202020204" pitchFamily="34" charset="0"/>
              </a:rPr>
              <a:t>.</a:t>
            </a:r>
          </a:p>
          <a:p>
            <a:endParaRPr lang="en-US" b="0" i="0" dirty="0">
              <a:effectLst/>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However, there are no major shifts in economic policies foreseen and therefore we are keeping our Bayesian Prior for unemployment unchanged.</a:t>
            </a:r>
            <a:endParaRPr lang="en-US" b="1" i="0"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F163251-18C4-18D5-B116-833AF78DD9E8}"/>
              </a:ext>
            </a:extLst>
          </p:cNvPr>
          <p:cNvSpPr txBox="1"/>
          <p:nvPr/>
        </p:nvSpPr>
        <p:spPr>
          <a:xfrm>
            <a:off x="6858000" y="6454103"/>
            <a:ext cx="2495550" cy="369332"/>
          </a:xfrm>
          <a:prstGeom prst="rect">
            <a:avLst/>
          </a:prstGeom>
          <a:noFill/>
        </p:spPr>
        <p:txBody>
          <a:bodyPr wrap="square" rtlCol="0">
            <a:spAutoFit/>
          </a:bodyPr>
          <a:lstStyle/>
          <a:p>
            <a:r>
              <a:rPr lang="en-US" b="1" dirty="0"/>
              <a:t>For Source: </a:t>
            </a:r>
            <a:r>
              <a:rPr lang="en-US" b="1" dirty="0">
                <a:hlinkClick r:id="rId4"/>
              </a:rPr>
              <a:t>World Bank</a:t>
            </a:r>
            <a:endParaRPr lang="en-IN" b="1" dirty="0"/>
          </a:p>
        </p:txBody>
      </p:sp>
    </p:spTree>
    <p:extLst>
      <p:ext uri="{BB962C8B-B14F-4D97-AF65-F5344CB8AC3E}">
        <p14:creationId xmlns:p14="http://schemas.microsoft.com/office/powerpoint/2010/main" val="3175605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fontScale="90000"/>
          </a:bodyPr>
          <a:lstStyle/>
          <a:p>
            <a:r>
              <a:rPr lang="en-US" sz="4400" dirty="0"/>
              <a:t>2023 Unemployment Rate Projection</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18</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630936" y="1310065"/>
            <a:ext cx="9811512" cy="60916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Impact of major global events</a:t>
            </a:r>
          </a:p>
        </p:txBody>
      </p:sp>
      <p:sp>
        <p:nvSpPr>
          <p:cNvPr id="6" name="TextBox 5">
            <a:extLst>
              <a:ext uri="{FF2B5EF4-FFF2-40B4-BE49-F238E27FC236}">
                <a16:creationId xmlns:a16="http://schemas.microsoft.com/office/drawing/2014/main" id="{9803AEFD-FD50-FEAD-8AF2-0226FB49BFA0}"/>
              </a:ext>
            </a:extLst>
          </p:cNvPr>
          <p:cNvSpPr txBox="1"/>
          <p:nvPr/>
        </p:nvSpPr>
        <p:spPr>
          <a:xfrm>
            <a:off x="231648" y="1793061"/>
            <a:ext cx="5103982" cy="3754874"/>
          </a:xfrm>
          <a:prstGeom prst="rect">
            <a:avLst/>
          </a:prstGeom>
          <a:noFill/>
        </p:spPr>
        <p:txBody>
          <a:bodyPr wrap="square" rtlCol="0">
            <a:spAutoFit/>
          </a:bodyPr>
          <a:lstStyle/>
          <a:p>
            <a:r>
              <a:rPr lang="en-IN" sz="1400" dirty="0">
                <a:highlight>
                  <a:srgbClr val="FFFF00"/>
                </a:highlight>
                <a:latin typeface="Arial" panose="020B0604020202020204" pitchFamily="34" charset="0"/>
                <a:cs typeface="Arial" panose="020B0604020202020204" pitchFamily="34" charset="0"/>
              </a:rPr>
              <a:t>COVID </a:t>
            </a:r>
            <a:r>
              <a:rPr lang="en-IN" sz="1400" dirty="0">
                <a:latin typeface="Arial" panose="020B0604020202020204" pitchFamily="34" charset="0"/>
                <a:cs typeface="Arial" panose="020B0604020202020204" pitchFamily="34" charset="0"/>
              </a:rPr>
              <a:t>had impacted most industries barring a few exceptions (ex. Technology). Also, global events such as </a:t>
            </a:r>
            <a:r>
              <a:rPr lang="en-IN" sz="1400" dirty="0">
                <a:highlight>
                  <a:srgbClr val="FFFF00"/>
                </a:highlight>
                <a:latin typeface="Arial" panose="020B0604020202020204" pitchFamily="34" charset="0"/>
                <a:cs typeface="Arial" panose="020B0604020202020204" pitchFamily="34" charset="0"/>
              </a:rPr>
              <a:t>wars (Ukraine &amp; Russia) </a:t>
            </a:r>
            <a:r>
              <a:rPr lang="en-IN" sz="1400" dirty="0">
                <a:latin typeface="Arial" panose="020B0604020202020204" pitchFamily="34" charset="0"/>
                <a:cs typeface="Arial" panose="020B0604020202020204" pitchFamily="34" charset="0"/>
              </a:rPr>
              <a:t>might have an impact on US economy. Historically SARS (2002-2003</a:t>
            </a:r>
            <a:r>
              <a:rPr lang="en-IN" sz="1400" dirty="0">
                <a:highlight>
                  <a:srgbClr val="FFFF00"/>
                </a:highlight>
                <a:latin typeface="Arial" panose="020B0604020202020204" pitchFamily="34" charset="0"/>
                <a:cs typeface="Arial" panose="020B0604020202020204" pitchFamily="34" charset="0"/>
              </a:rPr>
              <a:t>), H1N1 Influenza Pandemic (2009-2010</a:t>
            </a:r>
            <a:r>
              <a:rPr lang="en-IN" sz="1400" dirty="0">
                <a:latin typeface="Arial" panose="020B0604020202020204" pitchFamily="34" charset="0"/>
                <a:cs typeface="Arial" panose="020B0604020202020204" pitchFamily="34" charset="0"/>
              </a:rPr>
              <a:t>) have had a short term impact on business employment. However, we could not find evidence and data to prove correlation between them. </a:t>
            </a:r>
            <a:r>
              <a:rPr lang="en-IN" sz="1400" dirty="0">
                <a:highlight>
                  <a:srgbClr val="FFFF00"/>
                </a:highlight>
                <a:latin typeface="Arial" panose="020B0604020202020204" pitchFamily="34" charset="0"/>
                <a:cs typeface="Arial" panose="020B0604020202020204" pitchFamily="34" charset="0"/>
              </a:rPr>
              <a:t>The Housing Bubble crash may have impacted unemployment in 2008-2009</a:t>
            </a:r>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In the current scenario, no major impact is observed because of COVID and therefore we are keeping our forecast prior unchanged to 5.4%.</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With that being said, there are clearly outliers in the past 20 years of unemployment, with COVID-19 and the Housing Bubble crash of 2008. This indicates that our Bayesian prior may be skewed, and our forecast may be slightly off.</a:t>
            </a:r>
          </a:p>
        </p:txBody>
      </p:sp>
      <p:pic>
        <p:nvPicPr>
          <p:cNvPr id="12" name="Picture 11">
            <a:extLst>
              <a:ext uri="{FF2B5EF4-FFF2-40B4-BE49-F238E27FC236}">
                <a16:creationId xmlns:a16="http://schemas.microsoft.com/office/drawing/2014/main" id="{D3A87D59-A4A9-3F91-2C2E-EFE0AC6F89D7}"/>
              </a:ext>
            </a:extLst>
          </p:cNvPr>
          <p:cNvPicPr>
            <a:picLocks noChangeAspect="1"/>
          </p:cNvPicPr>
          <p:nvPr/>
        </p:nvPicPr>
        <p:blipFill>
          <a:blip r:embed="rId3"/>
          <a:stretch>
            <a:fillRect/>
          </a:stretch>
        </p:blipFill>
        <p:spPr>
          <a:xfrm>
            <a:off x="5205582" y="2558355"/>
            <a:ext cx="6754770" cy="3390604"/>
          </a:xfrm>
          <a:prstGeom prst="rect">
            <a:avLst/>
          </a:prstGeom>
        </p:spPr>
      </p:pic>
      <p:sp>
        <p:nvSpPr>
          <p:cNvPr id="13" name="TextBox 12">
            <a:extLst>
              <a:ext uri="{FF2B5EF4-FFF2-40B4-BE49-F238E27FC236}">
                <a16:creationId xmlns:a16="http://schemas.microsoft.com/office/drawing/2014/main" id="{5E85AF53-2188-206D-ECE1-D36A32FDBF3C}"/>
              </a:ext>
            </a:extLst>
          </p:cNvPr>
          <p:cNvSpPr txBox="1"/>
          <p:nvPr/>
        </p:nvSpPr>
        <p:spPr>
          <a:xfrm>
            <a:off x="7424124" y="2375792"/>
            <a:ext cx="2885440" cy="369332"/>
          </a:xfrm>
          <a:prstGeom prst="rect">
            <a:avLst/>
          </a:prstGeom>
          <a:noFill/>
        </p:spPr>
        <p:txBody>
          <a:bodyPr wrap="square" rtlCol="0">
            <a:spAutoFit/>
          </a:bodyPr>
          <a:lstStyle/>
          <a:p>
            <a:r>
              <a:rPr lang="en-US" b="1" dirty="0"/>
              <a:t>Unemployment Rate</a:t>
            </a:r>
          </a:p>
        </p:txBody>
      </p:sp>
      <p:sp>
        <p:nvSpPr>
          <p:cNvPr id="3" name="TextBox 2">
            <a:extLst>
              <a:ext uri="{FF2B5EF4-FFF2-40B4-BE49-F238E27FC236}">
                <a16:creationId xmlns:a16="http://schemas.microsoft.com/office/drawing/2014/main" id="{3C0EBB4B-7A78-ACF4-B45F-A762C1EE3073}"/>
              </a:ext>
            </a:extLst>
          </p:cNvPr>
          <p:cNvSpPr txBox="1"/>
          <p:nvPr/>
        </p:nvSpPr>
        <p:spPr>
          <a:xfrm>
            <a:off x="5903843" y="6445228"/>
            <a:ext cx="5647739" cy="369332"/>
          </a:xfrm>
          <a:prstGeom prst="rect">
            <a:avLst/>
          </a:prstGeom>
          <a:noFill/>
        </p:spPr>
        <p:txBody>
          <a:bodyPr wrap="square" rtlCol="0">
            <a:spAutoFit/>
          </a:bodyPr>
          <a:lstStyle/>
          <a:p>
            <a:pPr algn="l"/>
            <a:r>
              <a:rPr lang="en-US" dirty="0"/>
              <a:t>Source : </a:t>
            </a:r>
            <a:r>
              <a:rPr lang="en-US" b="1" i="0" u="sng" cap="all" dirty="0">
                <a:solidFill>
                  <a:srgbClr val="222222"/>
                </a:solidFill>
                <a:effectLst/>
                <a:latin typeface="Source Sans Pro Web"/>
                <a:hlinkClick r:id="rId4"/>
              </a:rPr>
              <a:t>U.S. BUREAU OF LABOR STATISTICS</a:t>
            </a:r>
            <a:endParaRPr lang="en-US" b="0" i="0" dirty="0">
              <a:solidFill>
                <a:srgbClr val="000000"/>
              </a:solidFill>
              <a:effectLst/>
              <a:latin typeface="Source Sans Pro Web"/>
            </a:endParaRPr>
          </a:p>
        </p:txBody>
      </p:sp>
    </p:spTree>
    <p:extLst>
      <p:ext uri="{BB962C8B-B14F-4D97-AF65-F5344CB8AC3E}">
        <p14:creationId xmlns:p14="http://schemas.microsoft.com/office/powerpoint/2010/main" val="129886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fontScale="90000"/>
          </a:bodyPr>
          <a:lstStyle/>
          <a:p>
            <a:r>
              <a:rPr lang="en-US" sz="4400" dirty="0"/>
              <a:t>2023 Unemployment Rate Projection</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19</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227076" y="1479655"/>
            <a:ext cx="9811512" cy="3824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Forecasting Probability :</a:t>
            </a:r>
          </a:p>
        </p:txBody>
      </p:sp>
      <p:sp>
        <p:nvSpPr>
          <p:cNvPr id="6" name="TextBox 5">
            <a:extLst>
              <a:ext uri="{FF2B5EF4-FFF2-40B4-BE49-F238E27FC236}">
                <a16:creationId xmlns:a16="http://schemas.microsoft.com/office/drawing/2014/main" id="{F2425C6C-5EC6-4284-1A40-9CA05321B631}"/>
              </a:ext>
            </a:extLst>
          </p:cNvPr>
          <p:cNvSpPr txBox="1"/>
          <p:nvPr/>
        </p:nvSpPr>
        <p:spPr>
          <a:xfrm>
            <a:off x="227076" y="2307312"/>
            <a:ext cx="11042904" cy="3046988"/>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Considering Bayesian and our question clusters, we establish a 75% confidence level for a 3.5-6% average in civilian unemployment in 2024, due to average unemployment levels being skewed by outliers due to Covid and the Housing Crisis.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From </a:t>
            </a:r>
            <a:r>
              <a:rPr lang="en" sz="2400" dirty="0">
                <a:latin typeface="Arial" panose="020B0604020202020204" pitchFamily="34" charset="0"/>
                <a:cs typeface="Arial" panose="020B0604020202020204" pitchFamily="34" charset="0"/>
              </a:rPr>
              <a:t>the Sherman Kent chart, we conclude that it </a:t>
            </a:r>
            <a:r>
              <a:rPr lang="en-IN" sz="2400" dirty="0">
                <a:latin typeface="Arial" panose="020B0604020202020204" pitchFamily="34" charset="0"/>
                <a:cs typeface="Arial" panose="020B0604020202020204" pitchFamily="34" charset="0"/>
              </a:rPr>
              <a:t>is </a:t>
            </a:r>
            <a:r>
              <a:rPr lang="en-IN" sz="2400" dirty="0">
                <a:highlight>
                  <a:srgbClr val="FFFF00"/>
                </a:highlight>
                <a:latin typeface="Arial" panose="020B0604020202020204" pitchFamily="34" charset="0"/>
                <a:cs typeface="Arial" panose="020B0604020202020204" pitchFamily="34" charset="0"/>
              </a:rPr>
              <a:t>probable</a:t>
            </a:r>
            <a:r>
              <a:rPr lang="en-IN" sz="2400" dirty="0">
                <a:latin typeface="Arial" panose="020B0604020202020204" pitchFamily="34" charset="0"/>
                <a:cs typeface="Arial" panose="020B0604020202020204" pitchFamily="34" charset="0"/>
              </a:rPr>
              <a:t> that </a:t>
            </a:r>
            <a:r>
              <a:rPr lang="en-IN" sz="2400" dirty="0">
                <a:highlight>
                  <a:srgbClr val="FFFF00"/>
                </a:highlight>
                <a:latin typeface="Arial" panose="020B0604020202020204" pitchFamily="34" charset="0"/>
                <a:cs typeface="Arial" panose="020B0604020202020204" pitchFamily="34" charset="0"/>
              </a:rPr>
              <a:t>unemployment in 2024 will be around the same as last year (i.e. at 3.9%), and range from 3.5-6%</a:t>
            </a:r>
            <a:r>
              <a:rPr lang="en-I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7" name="Google Shape;151;p23">
            <a:extLst>
              <a:ext uri="{FF2B5EF4-FFF2-40B4-BE49-F238E27FC236}">
                <a16:creationId xmlns:a16="http://schemas.microsoft.com/office/drawing/2014/main" id="{5B40FABB-10B9-2280-A3A0-34B664FE0C92}"/>
              </a:ext>
            </a:extLst>
          </p:cNvPr>
          <p:cNvPicPr preferRelativeResize="0"/>
          <p:nvPr/>
        </p:nvPicPr>
        <p:blipFill>
          <a:blip r:embed="rId3">
            <a:alphaModFix/>
          </a:blip>
          <a:stretch>
            <a:fillRect/>
          </a:stretch>
        </p:blipFill>
        <p:spPr>
          <a:xfrm>
            <a:off x="8055429" y="5130267"/>
            <a:ext cx="4054275" cy="1824113"/>
          </a:xfrm>
          <a:prstGeom prst="rect">
            <a:avLst/>
          </a:prstGeom>
          <a:noFill/>
          <a:ln>
            <a:noFill/>
          </a:ln>
        </p:spPr>
      </p:pic>
    </p:spTree>
    <p:extLst>
      <p:ext uri="{BB962C8B-B14F-4D97-AF65-F5344CB8AC3E}">
        <p14:creationId xmlns:p14="http://schemas.microsoft.com/office/powerpoint/2010/main" val="407933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0C2BEA-251A-2967-AD0F-24180FB6CF74}"/>
              </a:ext>
            </a:extLst>
          </p:cNvPr>
          <p:cNvSpPr/>
          <p:nvPr/>
        </p:nvSpPr>
        <p:spPr>
          <a:xfrm>
            <a:off x="1769146" y="1589080"/>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Introduction</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F06E0A54-A175-A99A-C225-8C40CD10DFF7}"/>
              </a:ext>
            </a:extLst>
          </p:cNvPr>
          <p:cNvSpPr>
            <a:spLocks noGrp="1"/>
          </p:cNvSpPr>
          <p:nvPr>
            <p:ph type="title"/>
          </p:nvPr>
        </p:nvSpPr>
        <p:spPr>
          <a:xfrm>
            <a:off x="630936" y="228600"/>
            <a:ext cx="9802368" cy="896112"/>
          </a:xfrm>
        </p:spPr>
        <p:txBody>
          <a:bodyPr>
            <a:normAutofit/>
          </a:bodyPr>
          <a:lstStyle/>
          <a:p>
            <a:r>
              <a:rPr lang="en-US" sz="4800" dirty="0"/>
              <a:t>Agenda</a:t>
            </a:r>
            <a:endParaRPr lang="en-IN" sz="4800" dirty="0"/>
          </a:p>
        </p:txBody>
      </p:sp>
      <p:sp>
        <p:nvSpPr>
          <p:cNvPr id="4" name="Slide Number Placeholder 3">
            <a:extLst>
              <a:ext uri="{FF2B5EF4-FFF2-40B4-BE49-F238E27FC236}">
                <a16:creationId xmlns:a16="http://schemas.microsoft.com/office/drawing/2014/main" id="{A071D356-58E1-FDCE-A67C-FCA429D4B35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lumMod val="65000"/>
                  </a:prstClr>
                </a:solidFill>
                <a:effectLst/>
                <a:uLnTx/>
                <a:uFillTx/>
                <a:latin typeface="Arial" panose="020B0604020202020204" pitchFamily="34" charset="0"/>
                <a:ea typeface="+mn-ea"/>
                <a:cs typeface="Arial" panose="020B0604020202020204" pitchFamily="34" charset="0"/>
              </a:rPr>
              <a:t>Page </a:t>
            </a:r>
            <a:fld id="{DD29D99E-69EB-AA4D-BFC5-F52CB8D29AB0}" type="slidenum">
              <a:rPr kumimoji="0" lang="en-US" sz="1200" b="0" i="0" u="none" strike="noStrike" kern="1200" cap="none" spc="0" normalizeH="0" baseline="0" noProof="0" smtClean="0">
                <a:ln>
                  <a:noFill/>
                </a:ln>
                <a:solidFill>
                  <a:prstClr val="white">
                    <a:lumMod val="6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white">
                  <a:lumMod val="65000"/>
                </a:prstClr>
              </a:solidFill>
              <a:effectLst/>
              <a:uLnTx/>
              <a:uFillTx/>
              <a:latin typeface="Arial" panose="020B0604020202020204" pitchFamily="34" charset="0"/>
              <a:ea typeface="+mn-ea"/>
              <a:cs typeface="Arial" panose="020B0604020202020204" pitchFamily="34" charset="0"/>
            </a:endParaRPr>
          </a:p>
        </p:txBody>
      </p:sp>
      <p:sp>
        <p:nvSpPr>
          <p:cNvPr id="11" name="Rectangle 10">
            <a:extLst>
              <a:ext uri="{FF2B5EF4-FFF2-40B4-BE49-F238E27FC236}">
                <a16:creationId xmlns:a16="http://schemas.microsoft.com/office/drawing/2014/main" id="{2B1AC4A8-7CE7-F06A-24C9-28AA7012DC62}"/>
              </a:ext>
            </a:extLst>
          </p:cNvPr>
          <p:cNvSpPr/>
          <p:nvPr/>
        </p:nvSpPr>
        <p:spPr>
          <a:xfrm>
            <a:off x="1740187" y="2775157"/>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 holiday Retail Sales Forecast – Dec-2023</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Rectangle 11">
            <a:extLst>
              <a:ext uri="{FF2B5EF4-FFF2-40B4-BE49-F238E27FC236}">
                <a16:creationId xmlns:a16="http://schemas.microsoft.com/office/drawing/2014/main" id="{9650AD35-3995-0358-A630-36516C53B9D4}"/>
              </a:ext>
            </a:extLst>
          </p:cNvPr>
          <p:cNvSpPr/>
          <p:nvPr/>
        </p:nvSpPr>
        <p:spPr>
          <a:xfrm>
            <a:off x="1740186" y="3376168"/>
            <a:ext cx="9500835"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 civilian unemployment rate Forecast – Dec-2024</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tangle 12">
            <a:extLst>
              <a:ext uri="{FF2B5EF4-FFF2-40B4-BE49-F238E27FC236}">
                <a16:creationId xmlns:a16="http://schemas.microsoft.com/office/drawing/2014/main" id="{EF572FAE-71D8-6B5D-46D5-D2399C74B8BD}"/>
              </a:ext>
            </a:extLst>
          </p:cNvPr>
          <p:cNvSpPr/>
          <p:nvPr/>
        </p:nvSpPr>
        <p:spPr>
          <a:xfrm>
            <a:off x="1740187" y="3885134"/>
            <a:ext cx="10097892"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US covid positivity rates Forecast for Dec-2024 against Nov-2023 </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Rectangle 13">
            <a:extLst>
              <a:ext uri="{FF2B5EF4-FFF2-40B4-BE49-F238E27FC236}">
                <a16:creationId xmlns:a16="http://schemas.microsoft.com/office/drawing/2014/main" id="{3E5F2EB6-048B-4647-F1A5-24FB316E3F90}"/>
              </a:ext>
            </a:extLst>
          </p:cNvPr>
          <p:cNvSpPr/>
          <p:nvPr/>
        </p:nvSpPr>
        <p:spPr>
          <a:xfrm>
            <a:off x="1769146" y="4436873"/>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Conclusion</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Arrow: Pentagon 14">
            <a:extLst>
              <a:ext uri="{FF2B5EF4-FFF2-40B4-BE49-F238E27FC236}">
                <a16:creationId xmlns:a16="http://schemas.microsoft.com/office/drawing/2014/main" id="{DE626212-4E8A-8D1E-7F15-1EAC998EBB8E}"/>
              </a:ext>
            </a:extLst>
          </p:cNvPr>
          <p:cNvSpPr/>
          <p:nvPr/>
        </p:nvSpPr>
        <p:spPr>
          <a:xfrm>
            <a:off x="775602" y="4587357"/>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8C0C98-120E-933A-C593-5400321E1718}"/>
              </a:ext>
            </a:extLst>
          </p:cNvPr>
          <p:cNvSpPr/>
          <p:nvPr/>
        </p:nvSpPr>
        <p:spPr>
          <a:xfrm>
            <a:off x="1749551" y="2136310"/>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Executive Summary</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8" name="Rectangle 17">
            <a:extLst>
              <a:ext uri="{FF2B5EF4-FFF2-40B4-BE49-F238E27FC236}">
                <a16:creationId xmlns:a16="http://schemas.microsoft.com/office/drawing/2014/main" id="{7E0F26DC-4E23-1DF3-5438-5796F5415770}"/>
              </a:ext>
            </a:extLst>
          </p:cNvPr>
          <p:cNvSpPr/>
          <p:nvPr/>
        </p:nvSpPr>
        <p:spPr>
          <a:xfrm>
            <a:off x="1799126" y="4972610"/>
            <a:ext cx="9500834" cy="56756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 &amp; A</a:t>
            </a:r>
            <a:endParaRPr kumimoji="0" lang="en-IN" sz="2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Arrow: Pentagon 2">
            <a:extLst>
              <a:ext uri="{FF2B5EF4-FFF2-40B4-BE49-F238E27FC236}">
                <a16:creationId xmlns:a16="http://schemas.microsoft.com/office/drawing/2014/main" id="{C11D63BD-DAF1-B892-405C-434701826D62}"/>
              </a:ext>
            </a:extLst>
          </p:cNvPr>
          <p:cNvSpPr/>
          <p:nvPr/>
        </p:nvSpPr>
        <p:spPr>
          <a:xfrm>
            <a:off x="775602" y="1735027"/>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row: Pentagon 18">
            <a:extLst>
              <a:ext uri="{FF2B5EF4-FFF2-40B4-BE49-F238E27FC236}">
                <a16:creationId xmlns:a16="http://schemas.microsoft.com/office/drawing/2014/main" id="{FE95E8A9-C16B-73FC-FD12-886F0F3171D4}"/>
              </a:ext>
            </a:extLst>
          </p:cNvPr>
          <p:cNvSpPr/>
          <p:nvPr/>
        </p:nvSpPr>
        <p:spPr>
          <a:xfrm>
            <a:off x="772814" y="2303336"/>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row: Pentagon 19">
            <a:extLst>
              <a:ext uri="{FF2B5EF4-FFF2-40B4-BE49-F238E27FC236}">
                <a16:creationId xmlns:a16="http://schemas.microsoft.com/office/drawing/2014/main" id="{1E8D926A-5F14-4A79-2B11-E012B25850CA}"/>
              </a:ext>
            </a:extLst>
          </p:cNvPr>
          <p:cNvSpPr/>
          <p:nvPr/>
        </p:nvSpPr>
        <p:spPr>
          <a:xfrm>
            <a:off x="775602" y="2890648"/>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Arrow: Pentagon 20">
            <a:extLst>
              <a:ext uri="{FF2B5EF4-FFF2-40B4-BE49-F238E27FC236}">
                <a16:creationId xmlns:a16="http://schemas.microsoft.com/office/drawing/2014/main" id="{B81DCE84-4D04-BB7E-114A-FCE805CA59EE}"/>
              </a:ext>
            </a:extLst>
          </p:cNvPr>
          <p:cNvSpPr/>
          <p:nvPr/>
        </p:nvSpPr>
        <p:spPr>
          <a:xfrm>
            <a:off x="772813" y="3477474"/>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rrow: Pentagon 21">
            <a:extLst>
              <a:ext uri="{FF2B5EF4-FFF2-40B4-BE49-F238E27FC236}">
                <a16:creationId xmlns:a16="http://schemas.microsoft.com/office/drawing/2014/main" id="{8D605B9E-BF1A-9540-87A4-4A3370975A4B}"/>
              </a:ext>
            </a:extLst>
          </p:cNvPr>
          <p:cNvSpPr/>
          <p:nvPr/>
        </p:nvSpPr>
        <p:spPr>
          <a:xfrm>
            <a:off x="775602" y="4000531"/>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Pentagon 22">
            <a:extLst>
              <a:ext uri="{FF2B5EF4-FFF2-40B4-BE49-F238E27FC236}">
                <a16:creationId xmlns:a16="http://schemas.microsoft.com/office/drawing/2014/main" id="{AD4234F6-D1F1-E705-9862-FB071E017D74}"/>
              </a:ext>
            </a:extLst>
          </p:cNvPr>
          <p:cNvSpPr/>
          <p:nvPr/>
        </p:nvSpPr>
        <p:spPr>
          <a:xfrm>
            <a:off x="772812" y="5152953"/>
            <a:ext cx="702129" cy="306599"/>
          </a:xfrm>
          <a:prstGeom prst="homePlate">
            <a:avLst/>
          </a:prstGeom>
          <a:solidFill>
            <a:srgbClr val="9105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78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74956C-229C-3C0A-E31F-A15DD747A9AC}"/>
              </a:ext>
            </a:extLst>
          </p:cNvPr>
          <p:cNvSpPr>
            <a:spLocks noGrp="1"/>
          </p:cNvSpPr>
          <p:nvPr>
            <p:ph type="sldNum" sz="quarter" idx="10"/>
          </p:nvPr>
        </p:nvSpPr>
        <p:spPr>
          <a:xfrm>
            <a:off x="10579608" y="1124712"/>
            <a:ext cx="1380744" cy="365125"/>
          </a:xfrm>
        </p:spPr>
        <p:txBody>
          <a:bodyPr anchor="ctr">
            <a:normAutofit/>
          </a:bodyPr>
          <a:lstStyle/>
          <a:p>
            <a:pPr>
              <a:spcAft>
                <a:spcPts val="600"/>
              </a:spcAft>
            </a:pPr>
            <a:r>
              <a:rPr lang="en-US"/>
              <a:t>Page </a:t>
            </a:r>
            <a:fld id="{DD29D99E-69EB-AA4D-BFC5-F52CB8D29AB0}" type="slidenum">
              <a:rPr lang="en-US" smtClean="0"/>
              <a:pPr>
                <a:spcAft>
                  <a:spcPts val="600"/>
                </a:spcAft>
              </a:pPr>
              <a:t>20</a:t>
            </a:fld>
            <a:endParaRPr lang="en-US"/>
          </a:p>
        </p:txBody>
      </p:sp>
      <p:graphicFrame>
        <p:nvGraphicFramePr>
          <p:cNvPr id="7" name="Table 6">
            <a:extLst>
              <a:ext uri="{FF2B5EF4-FFF2-40B4-BE49-F238E27FC236}">
                <a16:creationId xmlns:a16="http://schemas.microsoft.com/office/drawing/2014/main" id="{4B41EACD-22E8-9980-6BDE-4F75C762F4DD}"/>
              </a:ext>
            </a:extLst>
          </p:cNvPr>
          <p:cNvGraphicFramePr>
            <a:graphicFrameLocks noGrp="1"/>
          </p:cNvGraphicFramePr>
          <p:nvPr>
            <p:extLst>
              <p:ext uri="{D42A27DB-BD31-4B8C-83A1-F6EECF244321}">
                <p14:modId xmlns:p14="http://schemas.microsoft.com/office/powerpoint/2010/main" val="1826107141"/>
              </p:ext>
            </p:extLst>
          </p:nvPr>
        </p:nvGraphicFramePr>
        <p:xfrm>
          <a:off x="7650194" y="1669719"/>
          <a:ext cx="4092702" cy="2256473"/>
        </p:xfrm>
        <a:graphic>
          <a:graphicData uri="http://schemas.openxmlformats.org/drawingml/2006/table">
            <a:tbl>
              <a:tblPr>
                <a:tableStyleId>{D7AC3CCA-C797-4891-BE02-D94E43425B78}</a:tableStyleId>
              </a:tblPr>
              <a:tblGrid>
                <a:gridCol w="715966">
                  <a:extLst>
                    <a:ext uri="{9D8B030D-6E8A-4147-A177-3AD203B41FA5}">
                      <a16:colId xmlns:a16="http://schemas.microsoft.com/office/drawing/2014/main" val="2404497119"/>
                    </a:ext>
                  </a:extLst>
                </a:gridCol>
                <a:gridCol w="1492691">
                  <a:extLst>
                    <a:ext uri="{9D8B030D-6E8A-4147-A177-3AD203B41FA5}">
                      <a16:colId xmlns:a16="http://schemas.microsoft.com/office/drawing/2014/main" val="3331743203"/>
                    </a:ext>
                  </a:extLst>
                </a:gridCol>
                <a:gridCol w="959657">
                  <a:extLst>
                    <a:ext uri="{9D8B030D-6E8A-4147-A177-3AD203B41FA5}">
                      <a16:colId xmlns:a16="http://schemas.microsoft.com/office/drawing/2014/main" val="1865837965"/>
                    </a:ext>
                  </a:extLst>
                </a:gridCol>
                <a:gridCol w="924388">
                  <a:extLst>
                    <a:ext uri="{9D8B030D-6E8A-4147-A177-3AD203B41FA5}">
                      <a16:colId xmlns:a16="http://schemas.microsoft.com/office/drawing/2014/main" val="3510852848"/>
                    </a:ext>
                  </a:extLst>
                </a:gridCol>
              </a:tblGrid>
              <a:tr h="999173">
                <a:tc>
                  <a:txBody>
                    <a:bodyPr/>
                    <a:lstStyle/>
                    <a:p>
                      <a:pPr algn="ctr" fontAlgn="b">
                        <a:spcBef>
                          <a:spcPts val="0"/>
                        </a:spcBef>
                        <a:spcAft>
                          <a:spcPts val="0"/>
                        </a:spcAft>
                      </a:pPr>
                      <a:r>
                        <a:rPr lang="en-IN" sz="1700" b="1" u="none" strike="noStrike" dirty="0">
                          <a:solidFill>
                            <a:srgbClr val="FFFFFF"/>
                          </a:solidFill>
                          <a:effectLst/>
                        </a:rPr>
                        <a:t>Year</a:t>
                      </a:r>
                      <a:endParaRPr lang="en-IN" sz="1700" b="1" i="0" u="none" strike="noStrike" dirty="0">
                        <a:effectLst/>
                        <a:latin typeface="Arial" panose="020B0604020202020204" pitchFamily="34" charset="0"/>
                      </a:endParaRPr>
                    </a:p>
                  </a:txBody>
                  <a:tcPr marL="8111" marR="8111" marT="8111" marB="0" anchor="b">
                    <a:solidFill>
                      <a:srgbClr val="910513"/>
                    </a:solidFill>
                  </a:tcPr>
                </a:tc>
                <a:tc>
                  <a:txBody>
                    <a:bodyPr/>
                    <a:lstStyle/>
                    <a:p>
                      <a:pPr algn="ctr" fontAlgn="b"/>
                      <a:r>
                        <a:rPr lang="en-US" sz="1700" b="1" u="none" strike="noStrike" kern="1200" dirty="0">
                          <a:solidFill>
                            <a:srgbClr val="FFFFFF"/>
                          </a:solidFill>
                          <a:effectLst/>
                          <a:latin typeface="+mn-lt"/>
                          <a:ea typeface="+mn-ea"/>
                          <a:cs typeface="+mn-cs"/>
                        </a:rPr>
                        <a:t>Hospitalized COVID-19 Patients</a:t>
                      </a:r>
                    </a:p>
                  </a:txBody>
                  <a:tcPr marL="9525" marR="9525" marT="9525" marB="0" anchor="b">
                    <a:solidFill>
                      <a:srgbClr val="910513"/>
                    </a:solidFill>
                  </a:tcPr>
                </a:tc>
                <a:tc>
                  <a:txBody>
                    <a:bodyPr/>
                    <a:lstStyle/>
                    <a:p>
                      <a:pPr algn="ctr" fontAlgn="b"/>
                      <a:r>
                        <a:rPr lang="en-IN" sz="1700" b="1" u="none" strike="noStrike" kern="1200" dirty="0">
                          <a:solidFill>
                            <a:srgbClr val="FFFFFF"/>
                          </a:solidFill>
                          <a:effectLst/>
                          <a:latin typeface="+mn-lt"/>
                          <a:ea typeface="+mn-ea"/>
                          <a:cs typeface="+mn-cs"/>
                        </a:rPr>
                        <a:t>Test Volume</a:t>
                      </a:r>
                    </a:p>
                  </a:txBody>
                  <a:tcPr marL="9525" marR="9525" marT="9525" marB="0" anchor="b">
                    <a:solidFill>
                      <a:srgbClr val="910513"/>
                    </a:solidFill>
                  </a:tcPr>
                </a:tc>
                <a:tc>
                  <a:txBody>
                    <a:bodyPr/>
                    <a:lstStyle/>
                    <a:p>
                      <a:pPr algn="ctr" fontAlgn="b">
                        <a:spcBef>
                          <a:spcPts val="0"/>
                        </a:spcBef>
                        <a:spcAft>
                          <a:spcPts val="0"/>
                        </a:spcAft>
                      </a:pPr>
                      <a:r>
                        <a:rPr lang="en-IN" sz="1700" b="1" u="none" strike="noStrike" dirty="0">
                          <a:solidFill>
                            <a:srgbClr val="FFFFFF"/>
                          </a:solidFill>
                          <a:effectLst/>
                        </a:rPr>
                        <a:t>Test Positivity Rate %</a:t>
                      </a:r>
                      <a:endParaRPr lang="en-IN" sz="1700" b="1" i="0" u="none" strike="noStrike" dirty="0">
                        <a:effectLst/>
                        <a:latin typeface="Arial" panose="020B0604020202020204" pitchFamily="34" charset="0"/>
                      </a:endParaRPr>
                    </a:p>
                  </a:txBody>
                  <a:tcPr marL="8111" marR="8111" marT="8111" marB="0" anchor="b">
                    <a:solidFill>
                      <a:srgbClr val="910513"/>
                    </a:solidFill>
                  </a:tcPr>
                </a:tc>
                <a:extLst>
                  <a:ext uri="{0D108BD9-81ED-4DB2-BD59-A6C34878D82A}">
                    <a16:rowId xmlns:a16="http://schemas.microsoft.com/office/drawing/2014/main" val="1313049177"/>
                  </a:ext>
                </a:extLst>
              </a:tr>
              <a:tr h="0">
                <a:tc>
                  <a:txBody>
                    <a:bodyPr/>
                    <a:lstStyle/>
                    <a:p>
                      <a:pPr algn="ctr" fontAlgn="b">
                        <a:spcBef>
                          <a:spcPts val="0"/>
                        </a:spcBef>
                        <a:spcAft>
                          <a:spcPts val="0"/>
                        </a:spcAft>
                      </a:pPr>
                      <a:r>
                        <a:rPr lang="en-IN" sz="1700" b="1" u="none" strike="noStrike" dirty="0">
                          <a:solidFill>
                            <a:srgbClr val="000000"/>
                          </a:solidFill>
                          <a:effectLst/>
                        </a:rPr>
                        <a:t>2020</a:t>
                      </a:r>
                      <a:endParaRPr lang="en-IN" sz="1700" b="1" i="0" u="none" strike="noStrike" dirty="0">
                        <a:effectLst/>
                        <a:latin typeface="Arial" panose="020B0604020202020204" pitchFamily="34" charset="0"/>
                      </a:endParaRPr>
                    </a:p>
                  </a:txBody>
                  <a:tcPr marL="8111" marR="8111" marT="8111" marB="0" anchor="b"/>
                </a:tc>
                <a:tc>
                  <a:txBody>
                    <a:bodyPr/>
                    <a:lstStyle/>
                    <a:p>
                      <a:pPr algn="r" fontAlgn="b"/>
                      <a:r>
                        <a:rPr lang="en-IN" sz="1700" b="1" u="none" strike="noStrike" kern="1200" dirty="0">
                          <a:solidFill>
                            <a:srgbClr val="000000"/>
                          </a:solidFill>
                          <a:effectLst/>
                          <a:latin typeface="+mn-lt"/>
                          <a:ea typeface="+mn-ea"/>
                          <a:cs typeface="+mn-cs"/>
                        </a:rPr>
                        <a:t>1073885.44</a:t>
                      </a:r>
                    </a:p>
                  </a:txBody>
                  <a:tcPr marL="9525" marR="9525" marT="9525" marB="0" anchor="b"/>
                </a:tc>
                <a:tc>
                  <a:txBody>
                    <a:bodyPr/>
                    <a:lstStyle/>
                    <a:p>
                      <a:pPr marL="0" algn="r" defTabSz="914400" rtl="0" eaLnBrk="1" fontAlgn="b" latinLnBrk="0" hangingPunct="1"/>
                      <a:r>
                        <a:rPr lang="en-IN" sz="1700" b="1" u="none" strike="noStrike" kern="1200" dirty="0">
                          <a:solidFill>
                            <a:srgbClr val="000000"/>
                          </a:solidFill>
                          <a:effectLst/>
                          <a:latin typeface="+mn-lt"/>
                          <a:ea typeface="+mn-ea"/>
                          <a:cs typeface="+mn-cs"/>
                        </a:rPr>
                        <a:t>24694634</a:t>
                      </a:r>
                    </a:p>
                  </a:txBody>
                  <a:tcPr marL="9525" marR="9525" marT="9525" marB="0" anchor="b"/>
                </a:tc>
                <a:tc>
                  <a:txBody>
                    <a:bodyPr/>
                    <a:lstStyle/>
                    <a:p>
                      <a:pPr marL="0" algn="ctr" defTabSz="914400" rtl="0" eaLnBrk="1" fontAlgn="b" latinLnBrk="0" hangingPunct="1">
                        <a:spcBef>
                          <a:spcPts val="0"/>
                        </a:spcBef>
                        <a:spcAft>
                          <a:spcPts val="0"/>
                        </a:spcAft>
                      </a:pPr>
                      <a:r>
                        <a:rPr lang="en-IN" sz="1700" b="1" u="none" strike="noStrike" kern="1200" dirty="0">
                          <a:solidFill>
                            <a:srgbClr val="000000"/>
                          </a:solidFill>
                          <a:effectLst/>
                          <a:latin typeface="+mn-lt"/>
                          <a:ea typeface="+mn-ea"/>
                          <a:cs typeface="+mn-cs"/>
                        </a:rPr>
                        <a:t>8.77%</a:t>
                      </a:r>
                    </a:p>
                  </a:txBody>
                  <a:tcPr marL="9525" marR="9525" marT="9525" anchor="b"/>
                </a:tc>
                <a:extLst>
                  <a:ext uri="{0D108BD9-81ED-4DB2-BD59-A6C34878D82A}">
                    <a16:rowId xmlns:a16="http://schemas.microsoft.com/office/drawing/2014/main" val="2266231206"/>
                  </a:ext>
                </a:extLst>
              </a:tr>
              <a:tr h="287118">
                <a:tc>
                  <a:txBody>
                    <a:bodyPr/>
                    <a:lstStyle/>
                    <a:p>
                      <a:pPr algn="ctr" fontAlgn="b">
                        <a:spcBef>
                          <a:spcPts val="0"/>
                        </a:spcBef>
                        <a:spcAft>
                          <a:spcPts val="0"/>
                        </a:spcAft>
                      </a:pPr>
                      <a:r>
                        <a:rPr lang="en-IN" sz="1700" b="1" u="none" strike="noStrike" dirty="0">
                          <a:solidFill>
                            <a:srgbClr val="000000"/>
                          </a:solidFill>
                          <a:effectLst/>
                        </a:rPr>
                        <a:t>2021</a:t>
                      </a:r>
                      <a:endParaRPr lang="en-IN" sz="1700" b="1" i="0" u="none" strike="noStrike" dirty="0">
                        <a:effectLst/>
                        <a:latin typeface="Arial" panose="020B0604020202020204" pitchFamily="34" charset="0"/>
                      </a:endParaRPr>
                    </a:p>
                  </a:txBody>
                  <a:tcPr marL="8111" marR="8111" marT="8111" marB="0" anchor="b"/>
                </a:tc>
                <a:tc>
                  <a:txBody>
                    <a:bodyPr/>
                    <a:lstStyle/>
                    <a:p>
                      <a:pPr algn="r" fontAlgn="b"/>
                      <a:r>
                        <a:rPr lang="en-IN" sz="1700" b="1" u="none" strike="noStrike" kern="1200" dirty="0">
                          <a:solidFill>
                            <a:srgbClr val="000000"/>
                          </a:solidFill>
                          <a:effectLst/>
                          <a:latin typeface="+mn-lt"/>
                          <a:ea typeface="+mn-ea"/>
                          <a:cs typeface="+mn-cs"/>
                        </a:rPr>
                        <a:t>2763242.44</a:t>
                      </a:r>
                    </a:p>
                  </a:txBody>
                  <a:tcPr marL="9525" marR="9525" marT="9525" marB="0" anchor="b"/>
                </a:tc>
                <a:tc>
                  <a:txBody>
                    <a:bodyPr/>
                    <a:lstStyle/>
                    <a:p>
                      <a:pPr marL="0" algn="r" defTabSz="914400" rtl="0" eaLnBrk="1" fontAlgn="b" latinLnBrk="0" hangingPunct="1"/>
                      <a:r>
                        <a:rPr lang="en-IN" sz="1700" b="1" u="none" strike="noStrike" kern="1200" dirty="0">
                          <a:solidFill>
                            <a:srgbClr val="000000"/>
                          </a:solidFill>
                          <a:effectLst/>
                          <a:latin typeface="+mn-lt"/>
                          <a:ea typeface="+mn-ea"/>
                          <a:cs typeface="+mn-cs"/>
                        </a:rPr>
                        <a:t>26246755</a:t>
                      </a:r>
                    </a:p>
                  </a:txBody>
                  <a:tcPr marL="9525" marR="9525" marT="9525" marB="0" anchor="b"/>
                </a:tc>
                <a:tc>
                  <a:txBody>
                    <a:bodyPr/>
                    <a:lstStyle/>
                    <a:p>
                      <a:pPr marL="0" algn="ctr" defTabSz="914400" rtl="0" eaLnBrk="1" fontAlgn="b" latinLnBrk="0" hangingPunct="1">
                        <a:spcBef>
                          <a:spcPts val="0"/>
                        </a:spcBef>
                        <a:spcAft>
                          <a:spcPts val="0"/>
                        </a:spcAft>
                      </a:pPr>
                      <a:r>
                        <a:rPr lang="en-IN" sz="1700" b="1" u="none" strike="noStrike" kern="1200" dirty="0">
                          <a:solidFill>
                            <a:srgbClr val="000000"/>
                          </a:solidFill>
                          <a:effectLst/>
                          <a:latin typeface="+mn-lt"/>
                          <a:ea typeface="+mn-ea"/>
                          <a:cs typeface="+mn-cs"/>
                        </a:rPr>
                        <a:t>6.51%</a:t>
                      </a:r>
                    </a:p>
                  </a:txBody>
                  <a:tcPr marL="9525" marR="9525" marT="9525" anchor="b"/>
                </a:tc>
                <a:extLst>
                  <a:ext uri="{0D108BD9-81ED-4DB2-BD59-A6C34878D82A}">
                    <a16:rowId xmlns:a16="http://schemas.microsoft.com/office/drawing/2014/main" val="3961290761"/>
                  </a:ext>
                </a:extLst>
              </a:tr>
              <a:tr h="287118">
                <a:tc>
                  <a:txBody>
                    <a:bodyPr/>
                    <a:lstStyle/>
                    <a:p>
                      <a:pPr algn="ctr" fontAlgn="b">
                        <a:spcBef>
                          <a:spcPts val="0"/>
                        </a:spcBef>
                        <a:spcAft>
                          <a:spcPts val="0"/>
                        </a:spcAft>
                      </a:pPr>
                      <a:r>
                        <a:rPr lang="en-IN" sz="1700" b="1" u="none" strike="noStrike" dirty="0">
                          <a:solidFill>
                            <a:srgbClr val="000000"/>
                          </a:solidFill>
                          <a:effectLst/>
                        </a:rPr>
                        <a:t>2022</a:t>
                      </a:r>
                      <a:endParaRPr lang="en-IN" sz="1700" b="1" i="0" u="none" strike="noStrike" dirty="0">
                        <a:effectLst/>
                        <a:latin typeface="Arial" panose="020B0604020202020204" pitchFamily="34" charset="0"/>
                      </a:endParaRPr>
                    </a:p>
                  </a:txBody>
                  <a:tcPr marL="8111" marR="8111" marT="8111" marB="0" anchor="b"/>
                </a:tc>
                <a:tc>
                  <a:txBody>
                    <a:bodyPr/>
                    <a:lstStyle/>
                    <a:p>
                      <a:pPr algn="r" fontAlgn="b"/>
                      <a:r>
                        <a:rPr lang="en-IN" sz="1700" b="1" u="none" strike="noStrike" kern="1200" dirty="0">
                          <a:solidFill>
                            <a:srgbClr val="000000"/>
                          </a:solidFill>
                          <a:effectLst/>
                          <a:latin typeface="+mn-lt"/>
                          <a:ea typeface="+mn-ea"/>
                          <a:cs typeface="+mn-cs"/>
                        </a:rPr>
                        <a:t>2007753.41</a:t>
                      </a:r>
                    </a:p>
                  </a:txBody>
                  <a:tcPr marL="9525" marR="9525" marT="9525" marB="0" anchor="b"/>
                </a:tc>
                <a:tc>
                  <a:txBody>
                    <a:bodyPr/>
                    <a:lstStyle/>
                    <a:p>
                      <a:pPr marL="0" algn="r" defTabSz="914400" rtl="0" eaLnBrk="1" fontAlgn="b" latinLnBrk="0" hangingPunct="1"/>
                      <a:r>
                        <a:rPr lang="en-IN" sz="1700" b="1" u="none" strike="noStrike" kern="1200" dirty="0">
                          <a:solidFill>
                            <a:srgbClr val="000000"/>
                          </a:solidFill>
                          <a:effectLst/>
                          <a:latin typeface="+mn-lt"/>
                          <a:ea typeface="+mn-ea"/>
                          <a:cs typeface="+mn-cs"/>
                        </a:rPr>
                        <a:t>16644378</a:t>
                      </a:r>
                    </a:p>
                  </a:txBody>
                  <a:tcPr marL="9525" marR="9525" marT="9525" marB="0" anchor="b"/>
                </a:tc>
                <a:tc>
                  <a:txBody>
                    <a:bodyPr/>
                    <a:lstStyle/>
                    <a:p>
                      <a:pPr marL="0" algn="ctr" defTabSz="914400" rtl="0" eaLnBrk="1" fontAlgn="b" latinLnBrk="0" hangingPunct="1">
                        <a:spcBef>
                          <a:spcPts val="0"/>
                        </a:spcBef>
                        <a:spcAft>
                          <a:spcPts val="0"/>
                        </a:spcAft>
                      </a:pPr>
                      <a:r>
                        <a:rPr lang="en-IN" sz="1700" b="1" u="none" strike="noStrike" kern="1200" dirty="0">
                          <a:solidFill>
                            <a:srgbClr val="000000"/>
                          </a:solidFill>
                          <a:effectLst/>
                          <a:latin typeface="+mn-lt"/>
                          <a:ea typeface="+mn-ea"/>
                          <a:cs typeface="+mn-cs"/>
                        </a:rPr>
                        <a:t>10.51%</a:t>
                      </a:r>
                    </a:p>
                  </a:txBody>
                  <a:tcPr marL="9525" marR="9525" marT="9525" anchor="b"/>
                </a:tc>
                <a:extLst>
                  <a:ext uri="{0D108BD9-81ED-4DB2-BD59-A6C34878D82A}">
                    <a16:rowId xmlns:a16="http://schemas.microsoft.com/office/drawing/2014/main" val="4151674860"/>
                  </a:ext>
                </a:extLst>
              </a:tr>
              <a:tr h="287118">
                <a:tc>
                  <a:txBody>
                    <a:bodyPr/>
                    <a:lstStyle/>
                    <a:p>
                      <a:pPr algn="ctr" fontAlgn="b">
                        <a:spcBef>
                          <a:spcPts val="0"/>
                        </a:spcBef>
                        <a:spcAft>
                          <a:spcPts val="0"/>
                        </a:spcAft>
                      </a:pPr>
                      <a:r>
                        <a:rPr lang="en-IN" sz="1700" b="1" u="none" strike="noStrike" dirty="0">
                          <a:solidFill>
                            <a:srgbClr val="000000"/>
                          </a:solidFill>
                          <a:effectLst/>
                        </a:rPr>
                        <a:t>2023</a:t>
                      </a:r>
                      <a:endParaRPr lang="en-IN" sz="1700" b="1" i="0" u="none" strike="noStrike" dirty="0">
                        <a:effectLst/>
                        <a:latin typeface="Arial" panose="020B0604020202020204" pitchFamily="34" charset="0"/>
                      </a:endParaRPr>
                    </a:p>
                  </a:txBody>
                  <a:tcPr marL="8111" marR="8111" marT="8111" marB="0" anchor="b"/>
                </a:tc>
                <a:tc>
                  <a:txBody>
                    <a:bodyPr/>
                    <a:lstStyle/>
                    <a:p>
                      <a:pPr algn="r" fontAlgn="b"/>
                      <a:r>
                        <a:rPr lang="en-IN" sz="1700" b="1" u="none" strike="noStrike" kern="1200" dirty="0">
                          <a:solidFill>
                            <a:srgbClr val="000000"/>
                          </a:solidFill>
                          <a:effectLst/>
                          <a:latin typeface="+mn-lt"/>
                          <a:ea typeface="+mn-ea"/>
                          <a:cs typeface="+mn-cs"/>
                        </a:rPr>
                        <a:t>683028.6</a:t>
                      </a:r>
                    </a:p>
                  </a:txBody>
                  <a:tcPr marL="9525" marR="9525" marT="9525" marB="0" anchor="b"/>
                </a:tc>
                <a:tc>
                  <a:txBody>
                    <a:bodyPr/>
                    <a:lstStyle/>
                    <a:p>
                      <a:pPr marL="0" algn="r" defTabSz="914400" rtl="0" eaLnBrk="1" fontAlgn="b" latinLnBrk="0" hangingPunct="1"/>
                      <a:r>
                        <a:rPr lang="en-IN" sz="1700" b="1" u="none" strike="noStrike" kern="1200" dirty="0">
                          <a:solidFill>
                            <a:srgbClr val="000000"/>
                          </a:solidFill>
                          <a:effectLst/>
                          <a:latin typeface="+mn-lt"/>
                          <a:ea typeface="+mn-ea"/>
                          <a:cs typeface="+mn-cs"/>
                        </a:rPr>
                        <a:t>4221990</a:t>
                      </a:r>
                    </a:p>
                  </a:txBody>
                  <a:tcPr marL="9525" marR="9525" marT="9525" marB="0" anchor="b"/>
                </a:tc>
                <a:tc>
                  <a:txBody>
                    <a:bodyPr/>
                    <a:lstStyle/>
                    <a:p>
                      <a:pPr marL="0" algn="ctr" defTabSz="914400" rtl="0" eaLnBrk="1" fontAlgn="b" latinLnBrk="0" hangingPunct="1">
                        <a:spcBef>
                          <a:spcPts val="0"/>
                        </a:spcBef>
                        <a:spcAft>
                          <a:spcPts val="0"/>
                        </a:spcAft>
                      </a:pPr>
                      <a:r>
                        <a:rPr lang="en-IN" sz="1700" b="1" u="none" strike="noStrike" kern="1200" dirty="0">
                          <a:solidFill>
                            <a:srgbClr val="000000"/>
                          </a:solidFill>
                          <a:effectLst/>
                          <a:latin typeface="+mn-lt"/>
                          <a:ea typeface="+mn-ea"/>
                          <a:cs typeface="+mn-cs"/>
                        </a:rPr>
                        <a:t>8.15%</a:t>
                      </a:r>
                    </a:p>
                  </a:txBody>
                  <a:tcPr marL="9525" marR="9525" marT="9525" anchor="b"/>
                </a:tc>
                <a:extLst>
                  <a:ext uri="{0D108BD9-81ED-4DB2-BD59-A6C34878D82A}">
                    <a16:rowId xmlns:a16="http://schemas.microsoft.com/office/drawing/2014/main" val="3710128217"/>
                  </a:ext>
                </a:extLst>
              </a:tr>
            </a:tbl>
          </a:graphicData>
        </a:graphic>
      </p:graphicFrame>
      <p:sp>
        <p:nvSpPr>
          <p:cNvPr id="13" name="Rectangle 12">
            <a:extLst>
              <a:ext uri="{FF2B5EF4-FFF2-40B4-BE49-F238E27FC236}">
                <a16:creationId xmlns:a16="http://schemas.microsoft.com/office/drawing/2014/main" id="{B14FCE1D-007E-6F12-B321-6829A4800AB5}"/>
              </a:ext>
            </a:extLst>
          </p:cNvPr>
          <p:cNvSpPr/>
          <p:nvPr/>
        </p:nvSpPr>
        <p:spPr>
          <a:xfrm>
            <a:off x="8428383" y="4676572"/>
            <a:ext cx="3456947" cy="511709"/>
          </a:xfrm>
          <a:prstGeom prst="rect">
            <a:avLst/>
          </a:prstGeom>
          <a:ln w="38100">
            <a:solidFill>
              <a:srgbClr val="8A233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highlight>
                  <a:srgbClr val="FFFF00"/>
                </a:highlight>
              </a:rPr>
              <a:t>Bayesian Prior (Average) : 8.1 %</a:t>
            </a:r>
            <a:endParaRPr lang="en-IN" b="1" dirty="0">
              <a:highlight>
                <a:srgbClr val="FFFF00"/>
              </a:highlight>
            </a:endParaRPr>
          </a:p>
        </p:txBody>
      </p:sp>
      <p:sp>
        <p:nvSpPr>
          <p:cNvPr id="18" name="Arrow: Notched Right 17">
            <a:extLst>
              <a:ext uri="{FF2B5EF4-FFF2-40B4-BE49-F238E27FC236}">
                <a16:creationId xmlns:a16="http://schemas.microsoft.com/office/drawing/2014/main" id="{441F7C17-AA89-8A37-4AFB-F4EC6F85C3E6}"/>
              </a:ext>
            </a:extLst>
          </p:cNvPr>
          <p:cNvSpPr/>
          <p:nvPr/>
        </p:nvSpPr>
        <p:spPr>
          <a:xfrm rot="5400000">
            <a:off x="11278139" y="4152756"/>
            <a:ext cx="628650" cy="30086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AF09A89F-9FAF-B78B-FB42-762F018772D3}"/>
              </a:ext>
            </a:extLst>
          </p:cNvPr>
          <p:cNvSpPr txBox="1"/>
          <p:nvPr/>
        </p:nvSpPr>
        <p:spPr>
          <a:xfrm>
            <a:off x="6857999" y="6454103"/>
            <a:ext cx="5446643" cy="369332"/>
          </a:xfrm>
          <a:prstGeom prst="rect">
            <a:avLst/>
          </a:prstGeom>
          <a:noFill/>
        </p:spPr>
        <p:txBody>
          <a:bodyPr wrap="square" rtlCol="0">
            <a:spAutoFit/>
          </a:bodyPr>
          <a:lstStyle/>
          <a:p>
            <a:r>
              <a:rPr lang="en-US" b="1" dirty="0"/>
              <a:t>For Source: </a:t>
            </a:r>
            <a:r>
              <a:rPr lang="en-US" b="1" dirty="0">
                <a:hlinkClick r:id="rId3"/>
              </a:rPr>
              <a:t>Center for Disease Control and Prevention</a:t>
            </a:r>
            <a:endParaRPr lang="en-IN" b="1" dirty="0"/>
          </a:p>
        </p:txBody>
      </p:sp>
      <p:sp>
        <p:nvSpPr>
          <p:cNvPr id="2" name="Title 8">
            <a:extLst>
              <a:ext uri="{FF2B5EF4-FFF2-40B4-BE49-F238E27FC236}">
                <a16:creationId xmlns:a16="http://schemas.microsoft.com/office/drawing/2014/main" id="{879DE1E2-3DBB-590F-4257-3DACEA0B8FE9}"/>
              </a:ext>
            </a:extLst>
          </p:cNvPr>
          <p:cNvSpPr>
            <a:spLocks noGrp="1"/>
          </p:cNvSpPr>
          <p:nvPr>
            <p:ph type="title"/>
          </p:nvPr>
        </p:nvSpPr>
        <p:spPr>
          <a:xfrm>
            <a:off x="185166" y="316792"/>
            <a:ext cx="9802368" cy="442632"/>
          </a:xfrm>
        </p:spPr>
        <p:txBody>
          <a:bodyPr>
            <a:normAutofit fontScale="90000"/>
          </a:bodyPr>
          <a:lstStyle/>
          <a:p>
            <a:pPr algn="l"/>
            <a:r>
              <a:rPr lang="en-US" sz="3200" b="0" i="0" dirty="0">
                <a:solidFill>
                  <a:srgbClr val="000000"/>
                </a:solidFill>
                <a:effectLst/>
                <a:latin typeface="Bahnschrift Condensed" panose="020B0502040204020203" pitchFamily="34" charset="0"/>
              </a:rPr>
              <a:t>Will US Covid positivity rates be higher or lower by December 31, 2024 compared to today (reference date: November 14, 2023)?</a:t>
            </a:r>
          </a:p>
        </p:txBody>
      </p:sp>
      <p:pic>
        <p:nvPicPr>
          <p:cNvPr id="3" name="Picture 2">
            <a:extLst>
              <a:ext uri="{FF2B5EF4-FFF2-40B4-BE49-F238E27FC236}">
                <a16:creationId xmlns:a16="http://schemas.microsoft.com/office/drawing/2014/main" id="{DCB1E65D-0A58-62D7-7FDA-8F8512419BBE}"/>
              </a:ext>
            </a:extLst>
          </p:cNvPr>
          <p:cNvPicPr>
            <a:picLocks noChangeAspect="1"/>
          </p:cNvPicPr>
          <p:nvPr/>
        </p:nvPicPr>
        <p:blipFill>
          <a:blip r:embed="rId4"/>
          <a:stretch>
            <a:fillRect/>
          </a:stretch>
        </p:blipFill>
        <p:spPr>
          <a:xfrm>
            <a:off x="0" y="1351894"/>
            <a:ext cx="7487821" cy="3717061"/>
          </a:xfrm>
          <a:prstGeom prst="rect">
            <a:avLst/>
          </a:prstGeom>
        </p:spPr>
      </p:pic>
      <p:sp>
        <p:nvSpPr>
          <p:cNvPr id="5" name="TextBox 4">
            <a:extLst>
              <a:ext uri="{FF2B5EF4-FFF2-40B4-BE49-F238E27FC236}">
                <a16:creationId xmlns:a16="http://schemas.microsoft.com/office/drawing/2014/main" id="{B7657118-6693-FD35-2C75-83653965FAC0}"/>
              </a:ext>
            </a:extLst>
          </p:cNvPr>
          <p:cNvSpPr txBox="1"/>
          <p:nvPr/>
        </p:nvSpPr>
        <p:spPr>
          <a:xfrm>
            <a:off x="1048576" y="5237494"/>
            <a:ext cx="6564797" cy="1477328"/>
          </a:xfrm>
          <a:prstGeom prst="rect">
            <a:avLst/>
          </a:prstGeom>
          <a:noFill/>
        </p:spPr>
        <p:txBody>
          <a:bodyPr wrap="square" rtlCol="0">
            <a:spAutoFit/>
          </a:bodyPr>
          <a:lstStyle/>
          <a:p>
            <a:r>
              <a:rPr lang="en-US" b="1" i="0" dirty="0">
                <a:solidFill>
                  <a:srgbClr val="535353"/>
                </a:solidFill>
                <a:effectLst/>
                <a:latin typeface="gentona"/>
              </a:rPr>
              <a:t>More than 30 states across the US have stopped reporting testing positivity or significantly scaled down their testing reports from Sept 2022. </a:t>
            </a:r>
            <a:r>
              <a:rPr lang="en-US" b="1" dirty="0">
                <a:solidFill>
                  <a:srgbClr val="535353"/>
                </a:solidFill>
                <a:latin typeface="gentona"/>
              </a:rPr>
              <a:t>Therefore, we are calculating the Bayesian Prior based on the limited data available since Sept’22.</a:t>
            </a:r>
            <a:br>
              <a:rPr lang="en-US" b="1" dirty="0">
                <a:solidFill>
                  <a:srgbClr val="535353"/>
                </a:solidFill>
                <a:latin typeface="gentona"/>
              </a:rPr>
            </a:br>
            <a:endParaRPr lang="en-US" b="1" dirty="0"/>
          </a:p>
        </p:txBody>
      </p:sp>
      <p:sp>
        <p:nvSpPr>
          <p:cNvPr id="8" name="TextBox 7">
            <a:extLst>
              <a:ext uri="{FF2B5EF4-FFF2-40B4-BE49-F238E27FC236}">
                <a16:creationId xmlns:a16="http://schemas.microsoft.com/office/drawing/2014/main" id="{C6FD4B59-FE7F-748D-B5CD-9AB5B4F4AD21}"/>
              </a:ext>
            </a:extLst>
          </p:cNvPr>
          <p:cNvSpPr txBox="1"/>
          <p:nvPr/>
        </p:nvSpPr>
        <p:spPr>
          <a:xfrm>
            <a:off x="2579205" y="1007796"/>
            <a:ext cx="3016526" cy="369332"/>
          </a:xfrm>
          <a:prstGeom prst="rect">
            <a:avLst/>
          </a:prstGeom>
          <a:noFill/>
        </p:spPr>
        <p:txBody>
          <a:bodyPr wrap="square" rtlCol="0">
            <a:spAutoFit/>
          </a:bodyPr>
          <a:lstStyle/>
          <a:p>
            <a:r>
              <a:rPr lang="en-US" b="1" dirty="0"/>
              <a:t>COVID Positivity rate</a:t>
            </a:r>
          </a:p>
        </p:txBody>
      </p:sp>
    </p:spTree>
    <p:extLst>
      <p:ext uri="{BB962C8B-B14F-4D97-AF65-F5344CB8AC3E}">
        <p14:creationId xmlns:p14="http://schemas.microsoft.com/office/powerpoint/2010/main" val="109198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35FD-D094-EF5C-A077-F878FE56C4EF}"/>
              </a:ext>
            </a:extLst>
          </p:cNvPr>
          <p:cNvSpPr>
            <a:spLocks noGrp="1"/>
          </p:cNvSpPr>
          <p:nvPr>
            <p:ph type="title"/>
          </p:nvPr>
        </p:nvSpPr>
        <p:spPr>
          <a:xfrm>
            <a:off x="607568" y="228600"/>
            <a:ext cx="9802368" cy="896112"/>
          </a:xfrm>
        </p:spPr>
        <p:txBody>
          <a:bodyPr/>
          <a:lstStyle/>
          <a:p>
            <a:r>
              <a:rPr lang="en-US" dirty="0"/>
              <a:t>Current Context</a:t>
            </a:r>
          </a:p>
        </p:txBody>
      </p:sp>
      <p:sp>
        <p:nvSpPr>
          <p:cNvPr id="3" name="Text Placeholder 2">
            <a:extLst>
              <a:ext uri="{FF2B5EF4-FFF2-40B4-BE49-F238E27FC236}">
                <a16:creationId xmlns:a16="http://schemas.microsoft.com/office/drawing/2014/main" id="{3D8DC197-5BAF-9C48-B357-A57CFCB81259}"/>
              </a:ext>
            </a:extLst>
          </p:cNvPr>
          <p:cNvSpPr>
            <a:spLocks noGrp="1"/>
          </p:cNvSpPr>
          <p:nvPr>
            <p:ph type="body" sz="quarter" idx="11"/>
          </p:nvPr>
        </p:nvSpPr>
        <p:spPr>
          <a:xfrm>
            <a:off x="607568" y="1643280"/>
            <a:ext cx="8942832" cy="3822191"/>
          </a:xfrm>
        </p:spPr>
        <p:txBody>
          <a:bodyPr/>
          <a:lstStyle/>
          <a:p>
            <a:pPr marL="457200" indent="-457200">
              <a:buFont typeface="Arial" panose="020B0604020202020204" pitchFamily="34" charset="0"/>
              <a:buChar char="•"/>
            </a:pPr>
            <a:r>
              <a:rPr lang="en-US" b="0" dirty="0"/>
              <a:t>We know that Covid positivity rates for November 14, 2023 were about 10%,</a:t>
            </a:r>
          </a:p>
          <a:p>
            <a:pPr marL="457200" indent="-457200">
              <a:buFont typeface="Arial" panose="020B0604020202020204" pitchFamily="34" charset="0"/>
              <a:buChar char="•"/>
            </a:pPr>
            <a:r>
              <a:rPr lang="en-US" b="0" dirty="0"/>
              <a:t>We also know that positivity rates are declining and are currently averaging at 8.1%,</a:t>
            </a:r>
          </a:p>
          <a:p>
            <a:pPr marL="457200" indent="-457200">
              <a:buFont typeface="Arial" panose="020B0604020202020204" pitchFamily="34" charset="0"/>
              <a:buChar char="•"/>
            </a:pPr>
            <a:r>
              <a:rPr lang="en-US" b="0" dirty="0"/>
              <a:t>Meaning that we predict that Covid positivity rates will decrease by December 2024.</a:t>
            </a:r>
          </a:p>
        </p:txBody>
      </p:sp>
      <p:sp>
        <p:nvSpPr>
          <p:cNvPr id="5" name="Slide Number Placeholder 4">
            <a:extLst>
              <a:ext uri="{FF2B5EF4-FFF2-40B4-BE49-F238E27FC236}">
                <a16:creationId xmlns:a16="http://schemas.microsoft.com/office/drawing/2014/main" id="{BA9FD8D3-A1AD-5D88-4533-07FC868E7694}"/>
              </a:ext>
            </a:extLst>
          </p:cNvPr>
          <p:cNvSpPr>
            <a:spLocks noGrp="1"/>
          </p:cNvSpPr>
          <p:nvPr>
            <p:ph type="sldNum" sz="quarter" idx="10"/>
          </p:nvPr>
        </p:nvSpPr>
        <p:spPr/>
        <p:txBody>
          <a:bodyPr/>
          <a:lstStyle/>
          <a:p>
            <a:r>
              <a:rPr lang="en-US"/>
              <a:t>Page </a:t>
            </a:r>
            <a:fld id="{DD29D99E-69EB-AA4D-BFC5-F52CB8D29AB0}" type="slidenum">
              <a:rPr lang="en-US" smtClean="0"/>
              <a:pPr/>
              <a:t>21</a:t>
            </a:fld>
            <a:endParaRPr lang="en-US" dirty="0"/>
          </a:p>
        </p:txBody>
      </p:sp>
    </p:spTree>
    <p:extLst>
      <p:ext uri="{BB962C8B-B14F-4D97-AF65-F5344CB8AC3E}">
        <p14:creationId xmlns:p14="http://schemas.microsoft.com/office/powerpoint/2010/main" val="11745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fontScale="90000"/>
          </a:bodyPr>
          <a:lstStyle/>
          <a:p>
            <a:r>
              <a:rPr lang="en-US" sz="4000" dirty="0"/>
              <a:t>Bayesian Covid Positivity rates Forecast</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630936" y="1489837"/>
            <a:ext cx="9811512" cy="3824288"/>
          </a:xfrm>
        </p:spPr>
        <p:txBody>
          <a:bodyPr/>
          <a:lstStyle/>
          <a:p>
            <a:r>
              <a:rPr lang="en-IN" dirty="0"/>
              <a:t>Bayesian Question Clustering</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22</a:t>
            </a:fld>
            <a:endParaRPr lang="en-US" dirty="0"/>
          </a:p>
        </p:txBody>
      </p:sp>
      <p:sp>
        <p:nvSpPr>
          <p:cNvPr id="4" name="TextBox 3">
            <a:extLst>
              <a:ext uri="{FF2B5EF4-FFF2-40B4-BE49-F238E27FC236}">
                <a16:creationId xmlns:a16="http://schemas.microsoft.com/office/drawing/2014/main" id="{8F8DE84C-7D6B-DF80-A25A-5F74ABA1BEA9}"/>
              </a:ext>
            </a:extLst>
          </p:cNvPr>
          <p:cNvSpPr txBox="1"/>
          <p:nvPr/>
        </p:nvSpPr>
        <p:spPr>
          <a:xfrm>
            <a:off x="952500" y="2172701"/>
            <a:ext cx="11239500" cy="1223284"/>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Decline in positive cases?</a:t>
            </a:r>
          </a:p>
          <a:p>
            <a:pPr marL="342900" lvl="2" indent="-342900">
              <a:lnSpc>
                <a:spcPct val="107000"/>
              </a:lnSpc>
              <a:spcAft>
                <a:spcPts val="0"/>
              </a:spcAft>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In what month to COVID-19 cases rise the most?</a:t>
            </a:r>
            <a:endParaRPr lang="en-IN" sz="2400" dirty="0">
              <a:solidFill>
                <a:srgbClr val="000000"/>
              </a:solidFill>
              <a:latin typeface="Arial" panose="020B0604020202020204" pitchFamily="34" charset="0"/>
              <a:cs typeface="Arial" panose="020B0604020202020204" pitchFamily="34" charset="0"/>
            </a:endParaRPr>
          </a:p>
          <a:p>
            <a:pPr marL="342900" lvl="2" indent="-342900">
              <a:lnSpc>
                <a:spcPct val="107000"/>
              </a:lnSpc>
              <a:spcAft>
                <a:spcPts val="0"/>
              </a:spcAft>
              <a:buFont typeface="Wingdings" panose="05000000000000000000" pitchFamily="2" charset="2"/>
              <a:buChar char="§"/>
            </a:pPr>
            <a:r>
              <a:rPr lang="en-IN" sz="2400" dirty="0">
                <a:solidFill>
                  <a:srgbClr val="000000"/>
                </a:solidFill>
                <a:latin typeface="Arial" panose="020B0604020202020204" pitchFamily="34" charset="0"/>
                <a:cs typeface="Arial" panose="020B0604020202020204" pitchFamily="34" charset="0"/>
              </a:rPr>
              <a:t>How long have other pandemics lasted?</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645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0657AD-04E4-1129-41A5-BAE51C663FBB}"/>
              </a:ext>
            </a:extLst>
          </p:cNvPr>
          <p:cNvSpPr>
            <a:spLocks noGrp="1"/>
          </p:cNvSpPr>
          <p:nvPr>
            <p:ph type="body" sz="quarter" idx="11"/>
          </p:nvPr>
        </p:nvSpPr>
        <p:spPr>
          <a:xfrm>
            <a:off x="94222" y="1667115"/>
            <a:ext cx="4408204" cy="3349885"/>
          </a:xfrm>
        </p:spPr>
        <p:txBody>
          <a:bodyPr>
            <a:normAutofit/>
          </a:bodyPr>
          <a:lstStyle/>
          <a:p>
            <a:r>
              <a:rPr lang="en-US" sz="1800" b="0" dirty="0"/>
              <a:t>COVID Cases have been on a steady decline and even with the risk of new variants, the number of positive cases haven’t increased.</a:t>
            </a:r>
          </a:p>
          <a:p>
            <a:r>
              <a:rPr lang="en-US" sz="1800" b="0" dirty="0"/>
              <a:t>However, reporting of positive cases has gone down, making these reports have variable results, per the CDC.</a:t>
            </a:r>
          </a:p>
          <a:p>
            <a:r>
              <a:rPr lang="en-US" sz="1800" b="0" dirty="0"/>
              <a:t>Therefore, we are changing our positivity forecast (Bayesian prior) to range between about 6-10%.</a:t>
            </a:r>
          </a:p>
          <a:p>
            <a:endParaRPr lang="en-US" sz="1800" b="0" dirty="0"/>
          </a:p>
          <a:p>
            <a:endParaRPr lang="en-US" sz="1800" dirty="0"/>
          </a:p>
        </p:txBody>
      </p:sp>
      <p:sp>
        <p:nvSpPr>
          <p:cNvPr id="5" name="Slide Number Placeholder 4">
            <a:extLst>
              <a:ext uri="{FF2B5EF4-FFF2-40B4-BE49-F238E27FC236}">
                <a16:creationId xmlns:a16="http://schemas.microsoft.com/office/drawing/2014/main" id="{C467112A-17C6-2712-D9DF-229A7D041B00}"/>
              </a:ext>
            </a:extLst>
          </p:cNvPr>
          <p:cNvSpPr>
            <a:spLocks noGrp="1"/>
          </p:cNvSpPr>
          <p:nvPr>
            <p:ph type="sldNum" sz="quarter" idx="10"/>
          </p:nvPr>
        </p:nvSpPr>
        <p:spPr/>
        <p:txBody>
          <a:bodyPr/>
          <a:lstStyle/>
          <a:p>
            <a:r>
              <a:rPr lang="en-US"/>
              <a:t>Page </a:t>
            </a:r>
            <a:fld id="{DD29D99E-69EB-AA4D-BFC5-F52CB8D29AB0}" type="slidenum">
              <a:rPr lang="en-US" smtClean="0"/>
              <a:pPr/>
              <a:t>23</a:t>
            </a:fld>
            <a:endParaRPr lang="en-US" dirty="0"/>
          </a:p>
        </p:txBody>
      </p:sp>
      <p:sp>
        <p:nvSpPr>
          <p:cNvPr id="9" name="Title 8">
            <a:extLst>
              <a:ext uri="{FF2B5EF4-FFF2-40B4-BE49-F238E27FC236}">
                <a16:creationId xmlns:a16="http://schemas.microsoft.com/office/drawing/2014/main" id="{DE264902-BFA0-2E55-7A04-92231F68E333}"/>
              </a:ext>
            </a:extLst>
          </p:cNvPr>
          <p:cNvSpPr txBox="1">
            <a:spLocks/>
          </p:cNvSpPr>
          <p:nvPr/>
        </p:nvSpPr>
        <p:spPr>
          <a:xfrm>
            <a:off x="185166" y="492722"/>
            <a:ext cx="9802368" cy="4426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r>
              <a:rPr lang="en-US" sz="4400" dirty="0"/>
              <a:t>Covid Positivity rates Forecast</a:t>
            </a:r>
          </a:p>
        </p:txBody>
      </p:sp>
      <p:pic>
        <p:nvPicPr>
          <p:cNvPr id="6" name="Picture 5">
            <a:extLst>
              <a:ext uri="{FF2B5EF4-FFF2-40B4-BE49-F238E27FC236}">
                <a16:creationId xmlns:a16="http://schemas.microsoft.com/office/drawing/2014/main" id="{FEB14B9D-83A3-2584-20E8-62ABBD1A23D6}"/>
              </a:ext>
            </a:extLst>
          </p:cNvPr>
          <p:cNvPicPr>
            <a:picLocks noChangeAspect="1"/>
          </p:cNvPicPr>
          <p:nvPr/>
        </p:nvPicPr>
        <p:blipFill>
          <a:blip r:embed="rId2"/>
          <a:stretch>
            <a:fillRect/>
          </a:stretch>
        </p:blipFill>
        <p:spPr>
          <a:xfrm>
            <a:off x="4380380" y="1489837"/>
            <a:ext cx="7139072" cy="4007794"/>
          </a:xfrm>
          <a:prstGeom prst="rect">
            <a:avLst/>
          </a:prstGeom>
        </p:spPr>
      </p:pic>
      <p:sp>
        <p:nvSpPr>
          <p:cNvPr id="7" name="TextBox 6">
            <a:extLst>
              <a:ext uri="{FF2B5EF4-FFF2-40B4-BE49-F238E27FC236}">
                <a16:creationId xmlns:a16="http://schemas.microsoft.com/office/drawing/2014/main" id="{D13D618A-E6FE-3303-D7C9-E533DAFA4BA2}"/>
              </a:ext>
            </a:extLst>
          </p:cNvPr>
          <p:cNvSpPr txBox="1"/>
          <p:nvPr/>
        </p:nvSpPr>
        <p:spPr>
          <a:xfrm>
            <a:off x="5181599" y="5497631"/>
            <a:ext cx="2690191" cy="646331"/>
          </a:xfrm>
          <a:prstGeom prst="rect">
            <a:avLst/>
          </a:prstGeom>
          <a:noFill/>
        </p:spPr>
        <p:txBody>
          <a:bodyPr wrap="square" rtlCol="0">
            <a:spAutoFit/>
          </a:bodyPr>
          <a:lstStyle/>
          <a:p>
            <a:r>
              <a:rPr lang="en-US" dirty="0"/>
              <a:t>Source : </a:t>
            </a:r>
            <a:r>
              <a:rPr lang="en-US" dirty="0">
                <a:hlinkClick r:id="rId3"/>
              </a:rPr>
              <a:t>Center for Disease Control and Prevention</a:t>
            </a:r>
            <a:r>
              <a:rPr lang="en-US" dirty="0"/>
              <a:t> </a:t>
            </a:r>
          </a:p>
        </p:txBody>
      </p:sp>
    </p:spTree>
    <p:extLst>
      <p:ext uri="{BB962C8B-B14F-4D97-AF65-F5344CB8AC3E}">
        <p14:creationId xmlns:p14="http://schemas.microsoft.com/office/powerpoint/2010/main" val="194017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7375-3365-1505-5B1E-C0AF209ABE57}"/>
              </a:ext>
            </a:extLst>
          </p:cNvPr>
          <p:cNvSpPr>
            <a:spLocks noGrp="1"/>
          </p:cNvSpPr>
          <p:nvPr>
            <p:ph type="title"/>
          </p:nvPr>
        </p:nvSpPr>
        <p:spPr>
          <a:xfrm>
            <a:off x="231648" y="230777"/>
            <a:ext cx="9802368" cy="896112"/>
          </a:xfrm>
        </p:spPr>
        <p:txBody>
          <a:bodyPr>
            <a:normAutofit/>
          </a:bodyPr>
          <a:lstStyle/>
          <a:p>
            <a:r>
              <a:rPr lang="en-US" sz="4400" dirty="0"/>
              <a:t>Monthly Positivity Rates</a:t>
            </a:r>
          </a:p>
        </p:txBody>
      </p:sp>
      <p:sp>
        <p:nvSpPr>
          <p:cNvPr id="3" name="Text Placeholder 2">
            <a:extLst>
              <a:ext uri="{FF2B5EF4-FFF2-40B4-BE49-F238E27FC236}">
                <a16:creationId xmlns:a16="http://schemas.microsoft.com/office/drawing/2014/main" id="{FE44C019-2F7B-4EC7-2A69-41820262077C}"/>
              </a:ext>
            </a:extLst>
          </p:cNvPr>
          <p:cNvSpPr>
            <a:spLocks noGrp="1"/>
          </p:cNvSpPr>
          <p:nvPr>
            <p:ph type="body" sz="quarter" idx="11"/>
          </p:nvPr>
        </p:nvSpPr>
        <p:spPr>
          <a:xfrm>
            <a:off x="231648" y="2000133"/>
            <a:ext cx="5303520" cy="3822191"/>
          </a:xfrm>
        </p:spPr>
        <p:txBody>
          <a:bodyPr>
            <a:normAutofit/>
          </a:bodyPr>
          <a:lstStyle/>
          <a:p>
            <a:r>
              <a:rPr lang="en-US" sz="1800" b="0" dirty="0"/>
              <a:t>As shown, Covid cases have been likely to rise in the winter months of each year.</a:t>
            </a:r>
          </a:p>
          <a:p>
            <a:r>
              <a:rPr lang="en-US" sz="1800" b="0" dirty="0"/>
              <a:t>Therefore, it is probable that Covid cases may rise again by next December.</a:t>
            </a:r>
          </a:p>
          <a:p>
            <a:r>
              <a:rPr lang="en-US" sz="1800" b="0" dirty="0"/>
              <a:t>With this information, we will increase the range of our forecast to indicate this context, where the positivity rates may rise or fall from 10% to about 6- 12%.</a:t>
            </a:r>
          </a:p>
        </p:txBody>
      </p:sp>
      <p:sp>
        <p:nvSpPr>
          <p:cNvPr id="5" name="Slide Number Placeholder 4">
            <a:extLst>
              <a:ext uri="{FF2B5EF4-FFF2-40B4-BE49-F238E27FC236}">
                <a16:creationId xmlns:a16="http://schemas.microsoft.com/office/drawing/2014/main" id="{B10C887F-2F82-53CF-2B7E-E6585CC0397F}"/>
              </a:ext>
            </a:extLst>
          </p:cNvPr>
          <p:cNvSpPr>
            <a:spLocks noGrp="1"/>
          </p:cNvSpPr>
          <p:nvPr>
            <p:ph type="sldNum" sz="quarter" idx="10"/>
          </p:nvPr>
        </p:nvSpPr>
        <p:spPr/>
        <p:txBody>
          <a:bodyPr/>
          <a:lstStyle/>
          <a:p>
            <a:r>
              <a:rPr lang="en-US"/>
              <a:t>Page </a:t>
            </a:r>
            <a:fld id="{DD29D99E-69EB-AA4D-BFC5-F52CB8D29AB0}" type="slidenum">
              <a:rPr lang="en-US" smtClean="0"/>
              <a:pPr/>
              <a:t>24</a:t>
            </a:fld>
            <a:endParaRPr lang="en-US" dirty="0"/>
          </a:p>
        </p:txBody>
      </p:sp>
      <p:pic>
        <p:nvPicPr>
          <p:cNvPr id="1026" name="Picture 2">
            <a:extLst>
              <a:ext uri="{FF2B5EF4-FFF2-40B4-BE49-F238E27FC236}">
                <a16:creationId xmlns:a16="http://schemas.microsoft.com/office/drawing/2014/main" id="{07E3B699-DAFB-638A-8E8A-777BFF2B9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057" y="1462863"/>
            <a:ext cx="6693943" cy="40234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8364583-AE28-011E-B239-474F4E0A8A4B}"/>
              </a:ext>
            </a:extLst>
          </p:cNvPr>
          <p:cNvSpPr txBox="1"/>
          <p:nvPr/>
        </p:nvSpPr>
        <p:spPr>
          <a:xfrm>
            <a:off x="6096000" y="6224388"/>
            <a:ext cx="6096000" cy="369332"/>
          </a:xfrm>
          <a:prstGeom prst="rect">
            <a:avLst/>
          </a:prstGeom>
          <a:noFill/>
        </p:spPr>
        <p:txBody>
          <a:bodyPr wrap="square">
            <a:spAutoFit/>
          </a:bodyPr>
          <a:lstStyle/>
          <a:p>
            <a:r>
              <a:rPr lang="en-US" dirty="0"/>
              <a:t>Source : </a:t>
            </a:r>
            <a:r>
              <a:rPr lang="en-US" dirty="0">
                <a:hlinkClick r:id="rId3"/>
              </a:rPr>
              <a:t>Center for Disease Control and Prevention</a:t>
            </a:r>
            <a:r>
              <a:rPr lang="en-US" dirty="0"/>
              <a:t> </a:t>
            </a:r>
          </a:p>
        </p:txBody>
      </p:sp>
    </p:spTree>
    <p:extLst>
      <p:ext uri="{BB962C8B-B14F-4D97-AF65-F5344CB8AC3E}">
        <p14:creationId xmlns:p14="http://schemas.microsoft.com/office/powerpoint/2010/main" val="3319088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30657AD-04E4-1129-41A5-BAE51C663FBB}"/>
              </a:ext>
            </a:extLst>
          </p:cNvPr>
          <p:cNvSpPr>
            <a:spLocks noGrp="1"/>
          </p:cNvSpPr>
          <p:nvPr>
            <p:ph type="body" sz="quarter" idx="11"/>
          </p:nvPr>
        </p:nvSpPr>
        <p:spPr>
          <a:xfrm>
            <a:off x="94222" y="1667115"/>
            <a:ext cx="10339082" cy="3349885"/>
          </a:xfrm>
        </p:spPr>
        <p:txBody>
          <a:bodyPr>
            <a:normAutofit/>
          </a:bodyPr>
          <a:lstStyle/>
          <a:p>
            <a:r>
              <a:rPr lang="en-US" sz="1800" b="0" dirty="0"/>
              <a:t>Most pandemics historically have only lasted for 2 years after which the positivity has fallen drastically owing to factors such as vaccination, public</a:t>
            </a:r>
            <a:br>
              <a:rPr lang="en-US" sz="1800" b="0" dirty="0"/>
            </a:br>
            <a:r>
              <a:rPr lang="en-US" sz="1800" b="0" dirty="0"/>
              <a:t>health measures and herd immunity.</a:t>
            </a:r>
          </a:p>
          <a:p>
            <a:endParaRPr lang="en-US" sz="1800" b="0" dirty="0"/>
          </a:p>
          <a:p>
            <a:r>
              <a:rPr lang="en-US" sz="1800" b="0" dirty="0"/>
              <a:t>For ex. </a:t>
            </a:r>
          </a:p>
          <a:p>
            <a:r>
              <a:rPr lang="en-US" sz="1800" b="0" i="0" dirty="0">
                <a:effectLst/>
              </a:rPr>
              <a:t>Spanish Flu (1918-1919)</a:t>
            </a:r>
            <a:br>
              <a:rPr lang="en-US" sz="1800" b="0" i="0" dirty="0">
                <a:effectLst/>
              </a:rPr>
            </a:br>
            <a:r>
              <a:rPr lang="en-US" sz="1800" b="0" i="0" dirty="0">
                <a:effectLst/>
              </a:rPr>
              <a:t>Asian Flu (1957-1958)</a:t>
            </a:r>
            <a:br>
              <a:rPr lang="en-US" sz="1800" b="0" i="0" dirty="0">
                <a:effectLst/>
              </a:rPr>
            </a:br>
            <a:r>
              <a:rPr lang="en-US" sz="1800" b="0" i="0" dirty="0">
                <a:effectLst/>
              </a:rPr>
              <a:t>H1N1 Influenza pandemic (2009-2010).</a:t>
            </a:r>
            <a:br>
              <a:rPr lang="en-US" sz="1800" b="0" i="0" dirty="0">
                <a:effectLst/>
              </a:rPr>
            </a:br>
            <a:br>
              <a:rPr lang="en-US" sz="1800" b="0" i="0" dirty="0">
                <a:effectLst/>
              </a:rPr>
            </a:br>
            <a:r>
              <a:rPr lang="en-US" sz="1800" b="0" i="0" dirty="0">
                <a:effectLst/>
              </a:rPr>
              <a:t>Therefore, we are reducing our estimates further to say that the range may change from 5-12%</a:t>
            </a:r>
          </a:p>
        </p:txBody>
      </p:sp>
      <p:sp>
        <p:nvSpPr>
          <p:cNvPr id="5" name="Slide Number Placeholder 4">
            <a:extLst>
              <a:ext uri="{FF2B5EF4-FFF2-40B4-BE49-F238E27FC236}">
                <a16:creationId xmlns:a16="http://schemas.microsoft.com/office/drawing/2014/main" id="{C467112A-17C6-2712-D9DF-229A7D041B00}"/>
              </a:ext>
            </a:extLst>
          </p:cNvPr>
          <p:cNvSpPr>
            <a:spLocks noGrp="1"/>
          </p:cNvSpPr>
          <p:nvPr>
            <p:ph type="sldNum" sz="quarter" idx="10"/>
          </p:nvPr>
        </p:nvSpPr>
        <p:spPr/>
        <p:txBody>
          <a:bodyPr/>
          <a:lstStyle/>
          <a:p>
            <a:r>
              <a:rPr lang="en-US"/>
              <a:t>Page </a:t>
            </a:r>
            <a:fld id="{DD29D99E-69EB-AA4D-BFC5-F52CB8D29AB0}" type="slidenum">
              <a:rPr lang="en-US" smtClean="0"/>
              <a:pPr/>
              <a:t>25</a:t>
            </a:fld>
            <a:endParaRPr lang="en-US" dirty="0"/>
          </a:p>
        </p:txBody>
      </p:sp>
      <p:sp>
        <p:nvSpPr>
          <p:cNvPr id="9" name="Title 8">
            <a:extLst>
              <a:ext uri="{FF2B5EF4-FFF2-40B4-BE49-F238E27FC236}">
                <a16:creationId xmlns:a16="http://schemas.microsoft.com/office/drawing/2014/main" id="{DE264902-BFA0-2E55-7A04-92231F68E333}"/>
              </a:ext>
            </a:extLst>
          </p:cNvPr>
          <p:cNvSpPr txBox="1">
            <a:spLocks/>
          </p:cNvSpPr>
          <p:nvPr/>
        </p:nvSpPr>
        <p:spPr>
          <a:xfrm>
            <a:off x="316375" y="666507"/>
            <a:ext cx="11643977" cy="4426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300" b="1" kern="1200">
                <a:solidFill>
                  <a:srgbClr val="881C1C"/>
                </a:solidFill>
                <a:latin typeface="Arial" panose="020B0604020202020204" pitchFamily="34" charset="0"/>
                <a:ea typeface="+mj-ea"/>
                <a:cs typeface="Arial" panose="020B0604020202020204" pitchFamily="34" charset="0"/>
              </a:defRPr>
            </a:lvl1pPr>
          </a:lstStyle>
          <a:p>
            <a:r>
              <a:rPr lang="en-US" sz="4400" dirty="0"/>
              <a:t>Past Pandemic Data</a:t>
            </a:r>
          </a:p>
        </p:txBody>
      </p:sp>
      <p:sp>
        <p:nvSpPr>
          <p:cNvPr id="6" name="TextBox 5">
            <a:extLst>
              <a:ext uri="{FF2B5EF4-FFF2-40B4-BE49-F238E27FC236}">
                <a16:creationId xmlns:a16="http://schemas.microsoft.com/office/drawing/2014/main" id="{879368F7-4AEF-8021-D398-D73C11972E59}"/>
              </a:ext>
            </a:extLst>
          </p:cNvPr>
          <p:cNvSpPr txBox="1"/>
          <p:nvPr/>
        </p:nvSpPr>
        <p:spPr>
          <a:xfrm>
            <a:off x="1509486" y="5796292"/>
            <a:ext cx="6096000" cy="369332"/>
          </a:xfrm>
          <a:prstGeom prst="rect">
            <a:avLst/>
          </a:prstGeom>
          <a:noFill/>
        </p:spPr>
        <p:txBody>
          <a:bodyPr wrap="square">
            <a:spAutoFit/>
          </a:bodyPr>
          <a:lstStyle/>
          <a:p>
            <a:r>
              <a:rPr lang="en-US" dirty="0"/>
              <a:t>Source : </a:t>
            </a:r>
            <a:r>
              <a:rPr lang="en-US" dirty="0">
                <a:hlinkClick r:id="rId2"/>
              </a:rPr>
              <a:t>Center for Disease Control and Prevention</a:t>
            </a:r>
            <a:r>
              <a:rPr lang="en-US" dirty="0"/>
              <a:t> </a:t>
            </a:r>
          </a:p>
        </p:txBody>
      </p:sp>
    </p:spTree>
    <p:extLst>
      <p:ext uri="{BB962C8B-B14F-4D97-AF65-F5344CB8AC3E}">
        <p14:creationId xmlns:p14="http://schemas.microsoft.com/office/powerpoint/2010/main" val="21662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Bayesian Covid Analysis</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26</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152400" y="902455"/>
            <a:ext cx="9811512" cy="3824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IN" dirty="0"/>
              <a:t>Forecasting Probability :</a:t>
            </a:r>
          </a:p>
        </p:txBody>
      </p:sp>
      <p:sp>
        <p:nvSpPr>
          <p:cNvPr id="6" name="TextBox 5">
            <a:extLst>
              <a:ext uri="{FF2B5EF4-FFF2-40B4-BE49-F238E27FC236}">
                <a16:creationId xmlns:a16="http://schemas.microsoft.com/office/drawing/2014/main" id="{F2425C6C-5EC6-4284-1A40-9CA05321B631}"/>
              </a:ext>
            </a:extLst>
          </p:cNvPr>
          <p:cNvSpPr txBox="1"/>
          <p:nvPr/>
        </p:nvSpPr>
        <p:spPr>
          <a:xfrm>
            <a:off x="152400" y="1905506"/>
            <a:ext cx="11042904" cy="3046988"/>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Considering the Bayesian prior, we establish a 50% confidence level for this research and conclude that December 2024 may have an average of 5-12% positive cases which is a possible increase or decrease as compared to November 14, 2023, at 10%.</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From </a:t>
            </a:r>
            <a:r>
              <a:rPr lang="en" sz="2400" dirty="0">
                <a:latin typeface="Arial" panose="020B0604020202020204" pitchFamily="34" charset="0"/>
                <a:cs typeface="Arial" panose="020B0604020202020204" pitchFamily="34" charset="0"/>
              </a:rPr>
              <a:t>the Sherman Kent chart, we conclude that it </a:t>
            </a:r>
            <a:r>
              <a:rPr lang="en-IN" sz="2400" dirty="0">
                <a:latin typeface="Arial" panose="020B0604020202020204" pitchFamily="34" charset="0"/>
                <a:cs typeface="Arial" panose="020B0604020202020204" pitchFamily="34" charset="0"/>
              </a:rPr>
              <a:t>is </a:t>
            </a:r>
            <a:r>
              <a:rPr lang="en-IN" sz="2400" dirty="0">
                <a:highlight>
                  <a:srgbClr val="FFFF00"/>
                </a:highlight>
                <a:latin typeface="Arial" panose="020B0604020202020204" pitchFamily="34" charset="0"/>
                <a:cs typeface="Arial" panose="020B0604020202020204" pitchFamily="34" charset="0"/>
              </a:rPr>
              <a:t>even chance</a:t>
            </a:r>
            <a:r>
              <a:rPr lang="en-IN" sz="2400" dirty="0">
                <a:latin typeface="Arial" panose="020B0604020202020204" pitchFamily="34" charset="0"/>
                <a:cs typeface="Arial" panose="020B0604020202020204" pitchFamily="34" charset="0"/>
              </a:rPr>
              <a:t> that COVID positivity rate would increase or decrease to 5-12% in December 2024 against November 2023.</a:t>
            </a:r>
            <a:endParaRPr lang="en-US" sz="2400" dirty="0">
              <a:latin typeface="Arial" panose="020B0604020202020204" pitchFamily="34" charset="0"/>
              <a:cs typeface="Arial" panose="020B0604020202020204" pitchFamily="34" charset="0"/>
            </a:endParaRPr>
          </a:p>
        </p:txBody>
      </p:sp>
      <p:pic>
        <p:nvPicPr>
          <p:cNvPr id="7" name="Google Shape;151;p23">
            <a:extLst>
              <a:ext uri="{FF2B5EF4-FFF2-40B4-BE49-F238E27FC236}">
                <a16:creationId xmlns:a16="http://schemas.microsoft.com/office/drawing/2014/main" id="{5B40FABB-10B9-2280-A3A0-34B664FE0C92}"/>
              </a:ext>
            </a:extLst>
          </p:cNvPr>
          <p:cNvPicPr preferRelativeResize="0"/>
          <p:nvPr/>
        </p:nvPicPr>
        <p:blipFill>
          <a:blip r:embed="rId3">
            <a:alphaModFix/>
          </a:blip>
          <a:stretch>
            <a:fillRect/>
          </a:stretch>
        </p:blipFill>
        <p:spPr>
          <a:xfrm>
            <a:off x="6986814" y="4554081"/>
            <a:ext cx="3695700" cy="2246770"/>
          </a:xfrm>
          <a:prstGeom prst="rect">
            <a:avLst/>
          </a:prstGeom>
          <a:noFill/>
          <a:ln>
            <a:noFill/>
          </a:ln>
        </p:spPr>
      </p:pic>
    </p:spTree>
    <p:extLst>
      <p:ext uri="{BB962C8B-B14F-4D97-AF65-F5344CB8AC3E}">
        <p14:creationId xmlns:p14="http://schemas.microsoft.com/office/powerpoint/2010/main" val="1383914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405602" y="228600"/>
            <a:ext cx="10864378" cy="896112"/>
          </a:xfrm>
        </p:spPr>
        <p:txBody>
          <a:bodyPr>
            <a:normAutofit fontScale="90000"/>
          </a:bodyPr>
          <a:lstStyle/>
          <a:p>
            <a:br>
              <a:rPr lang="en-US" dirty="0"/>
            </a:br>
            <a:r>
              <a:rPr lang="en-US" sz="4900" dirty="0"/>
              <a:t>Conclusion</a:t>
            </a:r>
            <a:endParaRPr lang="en-US" sz="4900" dirty="0">
              <a:latin typeface="+mn-lt"/>
            </a:endParaRP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231648" y="971550"/>
            <a:ext cx="11155462" cy="5657850"/>
          </a:xfrm>
        </p:spPr>
        <p:txBody>
          <a:bodyPr>
            <a:normAutofit/>
          </a:bodyPr>
          <a:lstStyle/>
          <a:p>
            <a:pPr marL="457200" indent="-457200" algn="l">
              <a:buFont typeface="Wingdings" panose="05000000000000000000" pitchFamily="2" charset="2"/>
              <a:buChar char="q"/>
            </a:pPr>
            <a:endParaRPr lang="en-US" b="0" i="0" dirty="0">
              <a:solidFill>
                <a:srgbClr val="000000"/>
              </a:solidFill>
              <a:effectLst/>
            </a:endParaRPr>
          </a:p>
          <a:p>
            <a:pPr marL="457200" indent="-457200" algn="l">
              <a:buFont typeface="Wingdings" panose="05000000000000000000" pitchFamily="2" charset="2"/>
              <a:buChar char="q"/>
            </a:pPr>
            <a:r>
              <a:rPr lang="en-US" b="0" i="0" dirty="0">
                <a:solidFill>
                  <a:srgbClr val="000000"/>
                </a:solidFill>
                <a:effectLst/>
              </a:rPr>
              <a:t>What will US holiday season retail sales be for 2023 relative to the 2022 holiday season?</a:t>
            </a:r>
          </a:p>
          <a:p>
            <a:pPr marL="1143000" lvl="1" indent="-457200"/>
            <a:r>
              <a:rPr lang="en-US" b="1" dirty="0">
                <a:solidFill>
                  <a:srgbClr val="000000"/>
                </a:solidFill>
              </a:rPr>
              <a:t>Bayesian Prior : 4.1%</a:t>
            </a:r>
          </a:p>
          <a:p>
            <a:pPr marL="1143000" lvl="1" indent="-457200"/>
            <a:r>
              <a:rPr lang="en-US" b="1" dirty="0">
                <a:solidFill>
                  <a:srgbClr val="000000"/>
                </a:solidFill>
              </a:rPr>
              <a:t>Post Bayesian Question Constraints and Review : 4-6%</a:t>
            </a:r>
          </a:p>
          <a:p>
            <a:pPr marL="457200" indent="-457200" algn="l">
              <a:buFont typeface="Wingdings" panose="05000000000000000000" pitchFamily="2" charset="2"/>
              <a:buChar char="q"/>
            </a:pPr>
            <a:r>
              <a:rPr lang="en-US" b="0" i="0" dirty="0">
                <a:solidFill>
                  <a:srgbClr val="000000"/>
                </a:solidFill>
                <a:effectLst/>
              </a:rPr>
              <a:t>What will the US civilian unemployment rate (U3 rate) be by the end of 2024?</a:t>
            </a:r>
          </a:p>
          <a:p>
            <a:pPr marL="1143000" lvl="1" indent="-457200"/>
            <a:r>
              <a:rPr lang="en-US" b="1" dirty="0">
                <a:solidFill>
                  <a:srgbClr val="000000"/>
                </a:solidFill>
              </a:rPr>
              <a:t>Bayesian Prior : 5.4%</a:t>
            </a:r>
          </a:p>
          <a:p>
            <a:pPr marL="1143000" lvl="1" indent="-457200"/>
            <a:r>
              <a:rPr lang="en-US" b="1" dirty="0">
                <a:solidFill>
                  <a:srgbClr val="000000"/>
                </a:solidFill>
              </a:rPr>
              <a:t>Post Bayesian Question Constraints and Review : 3.5-6%</a:t>
            </a:r>
          </a:p>
          <a:p>
            <a:pPr marL="457200" indent="-457200" algn="l">
              <a:buFont typeface="Wingdings" panose="05000000000000000000" pitchFamily="2" charset="2"/>
              <a:buChar char="q"/>
            </a:pPr>
            <a:r>
              <a:rPr lang="en-US" b="0" i="0" dirty="0">
                <a:solidFill>
                  <a:srgbClr val="000000"/>
                </a:solidFill>
                <a:effectLst/>
              </a:rPr>
              <a:t>Will US covid positivity rates be higher or lower by December 31, 2024 compared to today (reference date: November 14, 2023)?</a:t>
            </a:r>
          </a:p>
          <a:p>
            <a:pPr marL="1143000" lvl="1" indent="-457200"/>
            <a:r>
              <a:rPr lang="en-US" b="1" dirty="0">
                <a:solidFill>
                  <a:srgbClr val="000000"/>
                </a:solidFill>
              </a:rPr>
              <a:t>Bayesian Prior : 8.1%</a:t>
            </a:r>
          </a:p>
          <a:p>
            <a:pPr marL="1143000" lvl="1" indent="-457200"/>
            <a:r>
              <a:rPr lang="en-US" b="1" dirty="0">
                <a:solidFill>
                  <a:srgbClr val="000000"/>
                </a:solidFill>
              </a:rPr>
              <a:t>Post Bayesian Question Constraints and Review : 5-12%</a:t>
            </a:r>
          </a:p>
          <a:p>
            <a:pPr marL="457200" indent="-457200" algn="l">
              <a:buFont typeface="Wingdings" panose="05000000000000000000" pitchFamily="2" charset="2"/>
              <a:buChar char="q"/>
            </a:pPr>
            <a:endParaRPr lang="en-US" b="0" i="0" dirty="0">
              <a:solidFill>
                <a:srgbClr val="000000"/>
              </a:solidFill>
              <a:effectLst/>
            </a:endParaRP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27</a:t>
            </a:fld>
            <a:endParaRPr lang="en-US" dirty="0"/>
          </a:p>
        </p:txBody>
      </p:sp>
    </p:spTree>
    <p:extLst>
      <p:ext uri="{BB962C8B-B14F-4D97-AF65-F5344CB8AC3E}">
        <p14:creationId xmlns:p14="http://schemas.microsoft.com/office/powerpoint/2010/main" val="310558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B46B13-64B0-1E25-217C-FBD0FD9E96FC}"/>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371616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405602" y="228600"/>
            <a:ext cx="10864378" cy="896112"/>
          </a:xfrm>
        </p:spPr>
        <p:txBody>
          <a:bodyPr>
            <a:normAutofit fontScale="90000"/>
          </a:bodyPr>
          <a:lstStyle/>
          <a:p>
            <a:br>
              <a:rPr lang="en-US" dirty="0"/>
            </a:br>
            <a:r>
              <a:rPr lang="en-US" dirty="0"/>
              <a:t>  </a:t>
            </a:r>
            <a:r>
              <a:rPr lang="en-US" sz="4900" dirty="0"/>
              <a:t>Introduction</a:t>
            </a:r>
            <a:endParaRPr lang="en-US" sz="4900" dirty="0">
              <a:latin typeface="+mn-lt"/>
            </a:endParaRP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pPr marL="457200" indent="-457200" algn="l">
              <a:buFont typeface="Wingdings" panose="05000000000000000000" pitchFamily="2" charset="2"/>
              <a:buChar char="q"/>
            </a:pPr>
            <a:endParaRPr lang="en-US" b="0" i="0" dirty="0">
              <a:solidFill>
                <a:srgbClr val="000000"/>
              </a:solidFill>
              <a:effectLst/>
            </a:endParaRPr>
          </a:p>
          <a:p>
            <a:pPr marL="457200" indent="-457200" algn="l">
              <a:buFont typeface="Wingdings" panose="05000000000000000000" pitchFamily="2" charset="2"/>
              <a:buChar char="q"/>
            </a:pPr>
            <a:r>
              <a:rPr lang="en-US" b="0" i="0" dirty="0">
                <a:solidFill>
                  <a:srgbClr val="000000"/>
                </a:solidFill>
                <a:effectLst/>
              </a:rPr>
              <a:t>What will US holiday season retail sales be for 2023 relative to the 2022 holiday season?</a:t>
            </a:r>
          </a:p>
          <a:p>
            <a:pPr marL="457200" indent="-457200" algn="l">
              <a:buFont typeface="Wingdings" panose="05000000000000000000" pitchFamily="2" charset="2"/>
              <a:buChar char="q"/>
            </a:pPr>
            <a:r>
              <a:rPr lang="en-US" b="0" i="0" dirty="0">
                <a:solidFill>
                  <a:srgbClr val="000000"/>
                </a:solidFill>
                <a:effectLst/>
              </a:rPr>
              <a:t>What will the US civilian unemployment rate (U3 rate) be by the end of 2024?</a:t>
            </a:r>
          </a:p>
          <a:p>
            <a:pPr marL="457200" indent="-457200" algn="l">
              <a:buFont typeface="Wingdings" panose="05000000000000000000" pitchFamily="2" charset="2"/>
              <a:buChar char="q"/>
            </a:pPr>
            <a:r>
              <a:rPr lang="en-US" b="0" i="0" dirty="0">
                <a:solidFill>
                  <a:srgbClr val="000000"/>
                </a:solidFill>
                <a:effectLst/>
              </a:rPr>
              <a:t>Will US covid positivity rates be higher or lower by December 31, 2024 compared to today (reference date: November 14, 2023)?</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3</a:t>
            </a:fld>
            <a:endParaRPr lang="en-US" dirty="0"/>
          </a:p>
        </p:txBody>
      </p:sp>
    </p:spTree>
    <p:extLst>
      <p:ext uri="{BB962C8B-B14F-4D97-AF65-F5344CB8AC3E}">
        <p14:creationId xmlns:p14="http://schemas.microsoft.com/office/powerpoint/2010/main" val="322727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405602" y="228600"/>
            <a:ext cx="10864378" cy="896112"/>
          </a:xfrm>
        </p:spPr>
        <p:txBody>
          <a:bodyPr>
            <a:normAutofit fontScale="90000"/>
          </a:bodyPr>
          <a:lstStyle/>
          <a:p>
            <a:br>
              <a:rPr lang="en-US" dirty="0"/>
            </a:br>
            <a:r>
              <a:rPr lang="en-US" sz="4900" dirty="0"/>
              <a:t>  Executive Summary</a:t>
            </a:r>
            <a:endParaRPr lang="en-US" sz="4900" dirty="0">
              <a:latin typeface="+mn-lt"/>
            </a:endParaRP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normAutofit fontScale="25000" lnSpcReduction="20000"/>
          </a:bodyPr>
          <a:lstStyle/>
          <a:p>
            <a:pPr marL="457200" indent="-457200" algn="l">
              <a:buFont typeface="Wingdings" panose="05000000000000000000" pitchFamily="2" charset="2"/>
              <a:buChar char="q"/>
            </a:pPr>
            <a:endParaRPr lang="en-US" b="0" i="0" dirty="0">
              <a:solidFill>
                <a:srgbClr val="000000"/>
              </a:solidFill>
              <a:effectLst/>
            </a:endParaRPr>
          </a:p>
          <a:p>
            <a:pPr marL="457200" indent="-457200" algn="l">
              <a:buFont typeface="Wingdings" panose="05000000000000000000" pitchFamily="2" charset="2"/>
              <a:buChar char="q"/>
            </a:pPr>
            <a:r>
              <a:rPr lang="en-US" sz="8000" dirty="0">
                <a:solidFill>
                  <a:srgbClr val="000000"/>
                </a:solidFill>
              </a:rPr>
              <a:t>Retail Sales – </a:t>
            </a:r>
          </a:p>
          <a:p>
            <a:pPr marL="800100" lvl="1" indent="-342900">
              <a:buFont typeface="Wingdings" panose="05000000000000000000" pitchFamily="2" charset="2"/>
              <a:buChar char="§"/>
            </a:pPr>
            <a:r>
              <a:rPr lang="en-US" sz="8000" dirty="0">
                <a:solidFill>
                  <a:srgbClr val="000000"/>
                </a:solidFill>
                <a:latin typeface="Arial" panose="020B0604020202020204" pitchFamily="34" charset="0"/>
                <a:cs typeface="Arial" panose="020B0604020202020204" pitchFamily="34" charset="0"/>
              </a:rPr>
              <a:t>Based on factors such as GDP,GDP Per Capita, Inflation Rate, Post Pandemic Trend &amp; Consumer confidence, we forecast </a:t>
            </a:r>
            <a:r>
              <a:rPr lang="en" sz="8000" dirty="0">
                <a:solidFill>
                  <a:srgbClr val="000000"/>
                </a:solidFill>
                <a:latin typeface="Arial" panose="020B0604020202020204" pitchFamily="34" charset="0"/>
                <a:cs typeface="Arial" panose="020B0604020202020204" pitchFamily="34" charset="0"/>
              </a:rPr>
              <a:t>that it </a:t>
            </a:r>
            <a:r>
              <a:rPr lang="en-IN" sz="8000" dirty="0">
                <a:solidFill>
                  <a:srgbClr val="000000"/>
                </a:solidFill>
                <a:latin typeface="Arial" panose="020B0604020202020204" pitchFamily="34" charset="0"/>
                <a:cs typeface="Arial" panose="020B0604020202020204" pitchFamily="34" charset="0"/>
              </a:rPr>
              <a:t>is almost certain that sales will </a:t>
            </a:r>
            <a:r>
              <a:rPr lang="en-IN" sz="8000" dirty="0">
                <a:solidFill>
                  <a:srgbClr val="000000"/>
                </a:solidFill>
                <a:highlight>
                  <a:srgbClr val="FFFF00"/>
                </a:highlight>
                <a:latin typeface="Arial" panose="020B0604020202020204" pitchFamily="34" charset="0"/>
                <a:cs typeface="Arial" panose="020B0604020202020204" pitchFamily="34" charset="0"/>
              </a:rPr>
              <a:t>increase by 4-6%</a:t>
            </a:r>
            <a:r>
              <a:rPr lang="en-IN" sz="8000" dirty="0">
                <a:solidFill>
                  <a:srgbClr val="000000"/>
                </a:solidFill>
                <a:latin typeface="Arial" panose="020B0604020202020204" pitchFamily="34" charset="0"/>
                <a:cs typeface="Arial" panose="020B0604020202020204" pitchFamily="34" charset="0"/>
              </a:rPr>
              <a:t> compared to 2022</a:t>
            </a:r>
            <a:r>
              <a:rPr lang="en-US" sz="8000" dirty="0">
                <a:solidFill>
                  <a:srgbClr val="000000"/>
                </a:solidFill>
                <a:latin typeface="Arial" panose="020B0604020202020204" pitchFamily="34" charset="0"/>
                <a:cs typeface="Arial" panose="020B0604020202020204" pitchFamily="34" charset="0"/>
              </a:rPr>
              <a:t>  </a:t>
            </a:r>
          </a:p>
          <a:p>
            <a:pPr marL="457200" indent="-457200" algn="l">
              <a:buFont typeface="Wingdings" panose="05000000000000000000" pitchFamily="2" charset="2"/>
              <a:buChar char="q"/>
            </a:pPr>
            <a:endParaRPr lang="en-US" sz="8000" dirty="0">
              <a:solidFill>
                <a:srgbClr val="000000"/>
              </a:solidFill>
            </a:endParaRPr>
          </a:p>
          <a:p>
            <a:pPr marL="457200" indent="-457200" algn="l">
              <a:buFont typeface="Wingdings" panose="05000000000000000000" pitchFamily="2" charset="2"/>
              <a:buChar char="q"/>
            </a:pPr>
            <a:r>
              <a:rPr lang="en-US" sz="8000" dirty="0">
                <a:solidFill>
                  <a:srgbClr val="000000"/>
                </a:solidFill>
              </a:rPr>
              <a:t>Unemployment Rate –</a:t>
            </a:r>
          </a:p>
          <a:p>
            <a:pPr marL="800100" lvl="3" indent="-342900">
              <a:lnSpc>
                <a:spcPct val="107000"/>
              </a:lnSpc>
              <a:buFont typeface="Wingdings" panose="05000000000000000000" pitchFamily="2" charset="2"/>
              <a:buChar char="§"/>
            </a:pPr>
            <a:r>
              <a:rPr lang="en-US" sz="8000" dirty="0">
                <a:solidFill>
                  <a:srgbClr val="000000"/>
                </a:solidFill>
                <a:latin typeface="Arial" panose="020B0604020202020204" pitchFamily="34" charset="0"/>
                <a:cs typeface="Arial" panose="020B0604020202020204" pitchFamily="34" charset="0"/>
              </a:rPr>
              <a:t>Based on factors such as Economic growth- measured by indicators like GDP (Gross Domestic Product),GDP per Capita &amp; COVID’s Impact we conclude that it </a:t>
            </a:r>
            <a:r>
              <a:rPr lang="en-IN" sz="8000" dirty="0">
                <a:solidFill>
                  <a:srgbClr val="000000"/>
                </a:solidFill>
                <a:latin typeface="Arial" panose="020B0604020202020204" pitchFamily="34" charset="0"/>
                <a:cs typeface="Arial" panose="020B0604020202020204" pitchFamily="34" charset="0"/>
              </a:rPr>
              <a:t>is probable that unemployment </a:t>
            </a:r>
            <a:r>
              <a:rPr lang="en-IN" sz="8000" dirty="0">
                <a:solidFill>
                  <a:srgbClr val="000000"/>
                </a:solidFill>
                <a:highlight>
                  <a:srgbClr val="FFFF00"/>
                </a:highlight>
                <a:latin typeface="Arial" panose="020B0604020202020204" pitchFamily="34" charset="0"/>
                <a:cs typeface="Arial" panose="020B0604020202020204" pitchFamily="34" charset="0"/>
              </a:rPr>
              <a:t>will range from 3.5-6% in 2024.</a:t>
            </a:r>
            <a:endParaRPr lang="en-US" sz="8000" dirty="0">
              <a:solidFill>
                <a:srgbClr val="000000"/>
              </a:solidFill>
              <a:highlight>
                <a:srgbClr val="FFFF00"/>
              </a:highlight>
              <a:latin typeface="Arial" panose="020B0604020202020204" pitchFamily="34" charset="0"/>
              <a:cs typeface="Arial" panose="020B0604020202020204" pitchFamily="34" charset="0"/>
            </a:endParaRPr>
          </a:p>
          <a:p>
            <a:pPr marL="1143000" lvl="1" indent="-457200">
              <a:buFont typeface="Wingdings" panose="05000000000000000000" pitchFamily="2" charset="2"/>
              <a:buChar char="q"/>
            </a:pPr>
            <a:endParaRPr lang="en-US" sz="8000" dirty="0">
              <a:solidFill>
                <a:srgbClr val="000000"/>
              </a:solidFill>
              <a:latin typeface="Arial" panose="020B0604020202020204" pitchFamily="34" charset="0"/>
              <a:cs typeface="Arial" panose="020B0604020202020204" pitchFamily="34" charset="0"/>
            </a:endParaRPr>
          </a:p>
          <a:p>
            <a:pPr marL="1143000" lvl="1" indent="-457200">
              <a:buFont typeface="Wingdings" panose="05000000000000000000" pitchFamily="2" charset="2"/>
              <a:buChar char="q"/>
            </a:pPr>
            <a:endParaRPr lang="en-US" sz="8000" dirty="0">
              <a:solidFill>
                <a:srgbClr val="000000"/>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q"/>
            </a:pPr>
            <a:r>
              <a:rPr lang="en-US" sz="8000" dirty="0">
                <a:solidFill>
                  <a:srgbClr val="000000"/>
                </a:solidFill>
              </a:rPr>
              <a:t>Covid Positivity Rates ---</a:t>
            </a:r>
          </a:p>
          <a:p>
            <a:pPr marL="1028700" lvl="1" indent="-342900">
              <a:buFont typeface="Wingdings" panose="05000000000000000000" pitchFamily="2" charset="2"/>
              <a:buChar char="§"/>
            </a:pPr>
            <a:r>
              <a:rPr lang="en-US" sz="8000" dirty="0">
                <a:solidFill>
                  <a:srgbClr val="000000"/>
                </a:solidFill>
                <a:latin typeface="Arial" panose="020B0604020202020204" pitchFamily="34" charset="0"/>
                <a:cs typeface="Arial" panose="020B0604020202020204" pitchFamily="34" charset="0"/>
              </a:rPr>
              <a:t>Based on factors such as Decline in positive cases, measuring how long other similar pandemics have lasted and what is the % Population Vaccinated out of the total population, We conclude that </a:t>
            </a:r>
            <a:r>
              <a:rPr lang="en" sz="8000" dirty="0">
                <a:solidFill>
                  <a:srgbClr val="000000"/>
                </a:solidFill>
                <a:latin typeface="Arial" panose="020B0604020202020204" pitchFamily="34" charset="0"/>
                <a:cs typeface="Arial" panose="020B0604020202020204" pitchFamily="34" charset="0"/>
              </a:rPr>
              <a:t>it </a:t>
            </a:r>
            <a:r>
              <a:rPr lang="en-IN" sz="8000" dirty="0">
                <a:solidFill>
                  <a:srgbClr val="000000"/>
                </a:solidFill>
                <a:latin typeface="Arial" panose="020B0604020202020204" pitchFamily="34" charset="0"/>
                <a:cs typeface="Arial" panose="020B0604020202020204" pitchFamily="34" charset="0"/>
              </a:rPr>
              <a:t>is about an even chance that COVID positivity rates will increase or decrease </a:t>
            </a:r>
            <a:r>
              <a:rPr lang="en-IN" sz="8000" dirty="0">
                <a:solidFill>
                  <a:srgbClr val="000000"/>
                </a:solidFill>
                <a:highlight>
                  <a:srgbClr val="FFFF00"/>
                </a:highlight>
                <a:latin typeface="Arial" panose="020B0604020202020204" pitchFamily="34" charset="0"/>
                <a:cs typeface="Arial" panose="020B0604020202020204" pitchFamily="34" charset="0"/>
              </a:rPr>
              <a:t> to 5-12% in December 2024</a:t>
            </a:r>
            <a:r>
              <a:rPr lang="en-IN" sz="8000" dirty="0">
                <a:solidFill>
                  <a:srgbClr val="000000"/>
                </a:solidFill>
                <a:latin typeface="Arial" panose="020B0604020202020204" pitchFamily="34" charset="0"/>
                <a:cs typeface="Arial" panose="020B0604020202020204" pitchFamily="34" charset="0"/>
              </a:rPr>
              <a:t> from 10% in November 2023 </a:t>
            </a:r>
            <a:r>
              <a:rPr lang="en-US" sz="8000" dirty="0">
                <a:solidFill>
                  <a:srgbClr val="000000"/>
                </a:solidFill>
                <a:latin typeface="Arial" panose="020B060402020202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4</a:t>
            </a:fld>
            <a:endParaRPr lang="en-US" dirty="0"/>
          </a:p>
        </p:txBody>
      </p:sp>
    </p:spTree>
    <p:extLst>
      <p:ext uri="{BB962C8B-B14F-4D97-AF65-F5344CB8AC3E}">
        <p14:creationId xmlns:p14="http://schemas.microsoft.com/office/powerpoint/2010/main" val="27753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74956C-229C-3C0A-E31F-A15DD747A9AC}"/>
              </a:ext>
            </a:extLst>
          </p:cNvPr>
          <p:cNvSpPr>
            <a:spLocks noGrp="1"/>
          </p:cNvSpPr>
          <p:nvPr>
            <p:ph type="sldNum" sz="quarter" idx="10"/>
          </p:nvPr>
        </p:nvSpPr>
        <p:spPr>
          <a:xfrm>
            <a:off x="10579608" y="1124712"/>
            <a:ext cx="1380744" cy="365125"/>
          </a:xfrm>
        </p:spPr>
        <p:txBody>
          <a:bodyPr anchor="ctr">
            <a:normAutofit/>
          </a:bodyPr>
          <a:lstStyle/>
          <a:p>
            <a:pPr>
              <a:spcAft>
                <a:spcPts val="600"/>
              </a:spcAft>
            </a:pPr>
            <a:r>
              <a:rPr lang="en-US"/>
              <a:t>Page </a:t>
            </a:r>
            <a:fld id="{DD29D99E-69EB-AA4D-BFC5-F52CB8D29AB0}" type="slidenum">
              <a:rPr lang="en-US" smtClean="0"/>
              <a:pPr>
                <a:spcAft>
                  <a:spcPts val="600"/>
                </a:spcAft>
              </a:pPr>
              <a:t>5</a:t>
            </a:fld>
            <a:endParaRPr lang="en-US"/>
          </a:p>
        </p:txBody>
      </p:sp>
      <p:graphicFrame>
        <p:nvGraphicFramePr>
          <p:cNvPr id="7" name="Table 6">
            <a:extLst>
              <a:ext uri="{FF2B5EF4-FFF2-40B4-BE49-F238E27FC236}">
                <a16:creationId xmlns:a16="http://schemas.microsoft.com/office/drawing/2014/main" id="{4B41EACD-22E8-9980-6BDE-4F75C762F4DD}"/>
              </a:ext>
            </a:extLst>
          </p:cNvPr>
          <p:cNvGraphicFramePr>
            <a:graphicFrameLocks noGrp="1"/>
          </p:cNvGraphicFramePr>
          <p:nvPr>
            <p:extLst>
              <p:ext uri="{D42A27DB-BD31-4B8C-83A1-F6EECF244321}">
                <p14:modId xmlns:p14="http://schemas.microsoft.com/office/powerpoint/2010/main" val="4118846590"/>
              </p:ext>
            </p:extLst>
          </p:nvPr>
        </p:nvGraphicFramePr>
        <p:xfrm>
          <a:off x="688086" y="274423"/>
          <a:ext cx="3651852" cy="6240593"/>
        </p:xfrm>
        <a:graphic>
          <a:graphicData uri="http://schemas.openxmlformats.org/drawingml/2006/table">
            <a:tbl>
              <a:tblPr>
                <a:tableStyleId>{D7AC3CCA-C797-4891-BE02-D94E43425B78}</a:tableStyleId>
              </a:tblPr>
              <a:tblGrid>
                <a:gridCol w="912114">
                  <a:extLst>
                    <a:ext uri="{9D8B030D-6E8A-4147-A177-3AD203B41FA5}">
                      <a16:colId xmlns:a16="http://schemas.microsoft.com/office/drawing/2014/main" val="2404497119"/>
                    </a:ext>
                  </a:extLst>
                </a:gridCol>
                <a:gridCol w="990600">
                  <a:extLst>
                    <a:ext uri="{9D8B030D-6E8A-4147-A177-3AD203B41FA5}">
                      <a16:colId xmlns:a16="http://schemas.microsoft.com/office/drawing/2014/main" val="3331743203"/>
                    </a:ext>
                  </a:extLst>
                </a:gridCol>
                <a:gridCol w="1749138">
                  <a:extLst>
                    <a:ext uri="{9D8B030D-6E8A-4147-A177-3AD203B41FA5}">
                      <a16:colId xmlns:a16="http://schemas.microsoft.com/office/drawing/2014/main" val="3510852848"/>
                    </a:ext>
                  </a:extLst>
                </a:gridCol>
              </a:tblGrid>
              <a:tr h="566793">
                <a:tc>
                  <a:txBody>
                    <a:bodyPr/>
                    <a:lstStyle/>
                    <a:p>
                      <a:pPr algn="ctr" fontAlgn="b">
                        <a:spcBef>
                          <a:spcPts val="0"/>
                        </a:spcBef>
                        <a:spcAft>
                          <a:spcPts val="0"/>
                        </a:spcAft>
                      </a:pPr>
                      <a:r>
                        <a:rPr lang="en-IN" sz="1700" b="1" u="none" strike="noStrike" dirty="0">
                          <a:solidFill>
                            <a:srgbClr val="FFFFFF"/>
                          </a:solidFill>
                          <a:effectLst/>
                        </a:rPr>
                        <a:t>Year</a:t>
                      </a:r>
                      <a:endParaRPr lang="en-IN" sz="1700" b="1" i="0" u="none" strike="noStrike" dirty="0">
                        <a:effectLst/>
                        <a:latin typeface="Arial" panose="020B0604020202020204" pitchFamily="34" charset="0"/>
                      </a:endParaRPr>
                    </a:p>
                  </a:txBody>
                  <a:tcPr marL="8111" marR="8111" marT="8111" marB="0" anchor="b">
                    <a:solidFill>
                      <a:srgbClr val="910513"/>
                    </a:solidFill>
                  </a:tcPr>
                </a:tc>
                <a:tc>
                  <a:txBody>
                    <a:bodyPr/>
                    <a:lstStyle/>
                    <a:p>
                      <a:pPr algn="ctr" fontAlgn="b">
                        <a:spcBef>
                          <a:spcPts val="0"/>
                        </a:spcBef>
                        <a:spcAft>
                          <a:spcPts val="0"/>
                        </a:spcAft>
                      </a:pPr>
                      <a:r>
                        <a:rPr lang="en-IN" sz="1700" b="1" u="none" strike="noStrike" dirty="0">
                          <a:solidFill>
                            <a:srgbClr val="FFFFFF"/>
                          </a:solidFill>
                          <a:effectLst/>
                        </a:rPr>
                        <a:t>Holiday Sales (Billions)</a:t>
                      </a:r>
                      <a:endParaRPr lang="en-IN" sz="1700" b="1" i="0" u="none" strike="noStrike" dirty="0">
                        <a:effectLst/>
                        <a:latin typeface="Arial" panose="020B0604020202020204" pitchFamily="34" charset="0"/>
                      </a:endParaRPr>
                    </a:p>
                  </a:txBody>
                  <a:tcPr marL="8111" marR="8111" marT="8111" marB="0" anchor="b">
                    <a:solidFill>
                      <a:srgbClr val="910513"/>
                    </a:solidFill>
                  </a:tcPr>
                </a:tc>
                <a:tc>
                  <a:txBody>
                    <a:bodyPr/>
                    <a:lstStyle/>
                    <a:p>
                      <a:pPr algn="ctr" fontAlgn="b">
                        <a:spcBef>
                          <a:spcPts val="0"/>
                        </a:spcBef>
                        <a:spcAft>
                          <a:spcPts val="0"/>
                        </a:spcAft>
                      </a:pPr>
                      <a:r>
                        <a:rPr lang="en-IN" sz="1700" b="1" u="none" strike="noStrike" dirty="0">
                          <a:solidFill>
                            <a:srgbClr val="FFFFFF"/>
                          </a:solidFill>
                          <a:effectLst/>
                        </a:rPr>
                        <a:t>Growth vs Previous Year</a:t>
                      </a:r>
                      <a:endParaRPr lang="en-IN" sz="1700" b="1" i="0" u="none" strike="noStrike" dirty="0">
                        <a:effectLst/>
                        <a:latin typeface="Arial" panose="020B0604020202020204" pitchFamily="34" charset="0"/>
                      </a:endParaRPr>
                    </a:p>
                  </a:txBody>
                  <a:tcPr marL="8111" marR="8111" marT="8111" marB="0" anchor="b">
                    <a:solidFill>
                      <a:srgbClr val="910513"/>
                    </a:solidFill>
                  </a:tcPr>
                </a:tc>
                <a:extLst>
                  <a:ext uri="{0D108BD9-81ED-4DB2-BD59-A6C34878D82A}">
                    <a16:rowId xmlns:a16="http://schemas.microsoft.com/office/drawing/2014/main" val="1313049177"/>
                  </a:ext>
                </a:extLst>
              </a:tr>
              <a:tr h="287118">
                <a:tc>
                  <a:txBody>
                    <a:bodyPr/>
                    <a:lstStyle/>
                    <a:p>
                      <a:pPr algn="ctr" fontAlgn="b">
                        <a:spcBef>
                          <a:spcPts val="0"/>
                        </a:spcBef>
                        <a:spcAft>
                          <a:spcPts val="0"/>
                        </a:spcAft>
                      </a:pPr>
                      <a:r>
                        <a:rPr lang="en-IN" sz="1700" b="1" u="none" strike="noStrike" dirty="0">
                          <a:solidFill>
                            <a:srgbClr val="000000"/>
                          </a:solidFill>
                          <a:effectLst/>
                        </a:rPr>
                        <a:t>2004</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467</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6.9%</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2102065298"/>
                  </a:ext>
                </a:extLst>
              </a:tr>
              <a:tr h="287118">
                <a:tc>
                  <a:txBody>
                    <a:bodyPr/>
                    <a:lstStyle/>
                    <a:p>
                      <a:pPr algn="ctr" fontAlgn="b">
                        <a:spcBef>
                          <a:spcPts val="0"/>
                        </a:spcBef>
                        <a:spcAft>
                          <a:spcPts val="0"/>
                        </a:spcAft>
                      </a:pPr>
                      <a:r>
                        <a:rPr lang="en-IN" sz="1700" b="1" u="none" strike="noStrike">
                          <a:solidFill>
                            <a:srgbClr val="000000"/>
                          </a:solidFill>
                          <a:effectLst/>
                        </a:rPr>
                        <a:t>2005</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496</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6.2%</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2761314862"/>
                  </a:ext>
                </a:extLst>
              </a:tr>
              <a:tr h="287118">
                <a:tc>
                  <a:txBody>
                    <a:bodyPr/>
                    <a:lstStyle/>
                    <a:p>
                      <a:pPr algn="ctr" fontAlgn="b">
                        <a:spcBef>
                          <a:spcPts val="0"/>
                        </a:spcBef>
                        <a:spcAft>
                          <a:spcPts val="0"/>
                        </a:spcAft>
                      </a:pPr>
                      <a:r>
                        <a:rPr lang="en-IN" sz="1700" b="1" u="none" strike="noStrike">
                          <a:solidFill>
                            <a:srgbClr val="000000"/>
                          </a:solidFill>
                          <a:effectLst/>
                        </a:rPr>
                        <a:t>2006</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512</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3.2%</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1018781101"/>
                  </a:ext>
                </a:extLst>
              </a:tr>
              <a:tr h="287118">
                <a:tc>
                  <a:txBody>
                    <a:bodyPr/>
                    <a:lstStyle/>
                    <a:p>
                      <a:pPr algn="ctr" fontAlgn="b">
                        <a:spcBef>
                          <a:spcPts val="0"/>
                        </a:spcBef>
                        <a:spcAft>
                          <a:spcPts val="0"/>
                        </a:spcAft>
                      </a:pPr>
                      <a:r>
                        <a:rPr lang="en-IN" sz="1700" b="1" u="none" strike="noStrike">
                          <a:solidFill>
                            <a:srgbClr val="000000"/>
                          </a:solidFill>
                          <a:effectLst/>
                        </a:rPr>
                        <a:t>2007</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526</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2.7%</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3972997759"/>
                  </a:ext>
                </a:extLst>
              </a:tr>
              <a:tr h="287118">
                <a:tc>
                  <a:txBody>
                    <a:bodyPr/>
                    <a:lstStyle/>
                    <a:p>
                      <a:pPr algn="ctr" fontAlgn="b">
                        <a:spcBef>
                          <a:spcPts val="0"/>
                        </a:spcBef>
                        <a:spcAft>
                          <a:spcPts val="0"/>
                        </a:spcAft>
                      </a:pPr>
                      <a:r>
                        <a:rPr lang="en-IN" sz="1700" b="1" u="none" strike="noStrike">
                          <a:solidFill>
                            <a:srgbClr val="000000"/>
                          </a:solidFill>
                          <a:effectLst/>
                        </a:rPr>
                        <a:t>2008</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501</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-4.8%</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1929585221"/>
                  </a:ext>
                </a:extLst>
              </a:tr>
              <a:tr h="287118">
                <a:tc>
                  <a:txBody>
                    <a:bodyPr/>
                    <a:lstStyle/>
                    <a:p>
                      <a:pPr algn="ctr" fontAlgn="b">
                        <a:spcBef>
                          <a:spcPts val="0"/>
                        </a:spcBef>
                        <a:spcAft>
                          <a:spcPts val="0"/>
                        </a:spcAft>
                      </a:pPr>
                      <a:r>
                        <a:rPr lang="en-IN" sz="1700" b="1" u="none" strike="noStrike">
                          <a:solidFill>
                            <a:srgbClr val="000000"/>
                          </a:solidFill>
                          <a:effectLst/>
                        </a:rPr>
                        <a:t>2009</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502</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0.2%</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1057929221"/>
                  </a:ext>
                </a:extLst>
              </a:tr>
              <a:tr h="287118">
                <a:tc>
                  <a:txBody>
                    <a:bodyPr/>
                    <a:lstStyle/>
                    <a:p>
                      <a:pPr algn="ctr" fontAlgn="b">
                        <a:spcBef>
                          <a:spcPts val="0"/>
                        </a:spcBef>
                        <a:spcAft>
                          <a:spcPts val="0"/>
                        </a:spcAft>
                      </a:pPr>
                      <a:r>
                        <a:rPr lang="en-IN" sz="1700" b="1" u="none" strike="noStrike">
                          <a:solidFill>
                            <a:srgbClr val="000000"/>
                          </a:solidFill>
                          <a:effectLst/>
                        </a:rPr>
                        <a:t>2010</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528</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5.2%</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1341759139"/>
                  </a:ext>
                </a:extLst>
              </a:tr>
              <a:tr h="287118">
                <a:tc>
                  <a:txBody>
                    <a:bodyPr/>
                    <a:lstStyle/>
                    <a:p>
                      <a:pPr algn="ctr" fontAlgn="b">
                        <a:spcBef>
                          <a:spcPts val="0"/>
                        </a:spcBef>
                        <a:spcAft>
                          <a:spcPts val="0"/>
                        </a:spcAft>
                      </a:pPr>
                      <a:r>
                        <a:rPr lang="en-IN" sz="1700" b="1" u="none" strike="noStrike">
                          <a:solidFill>
                            <a:srgbClr val="000000"/>
                          </a:solidFill>
                          <a:effectLst/>
                        </a:rPr>
                        <a:t>2011</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553</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4.7%</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1611147783"/>
                  </a:ext>
                </a:extLst>
              </a:tr>
              <a:tr h="287118">
                <a:tc>
                  <a:txBody>
                    <a:bodyPr/>
                    <a:lstStyle/>
                    <a:p>
                      <a:pPr algn="ctr" fontAlgn="b">
                        <a:spcBef>
                          <a:spcPts val="0"/>
                        </a:spcBef>
                        <a:spcAft>
                          <a:spcPts val="0"/>
                        </a:spcAft>
                      </a:pPr>
                      <a:r>
                        <a:rPr lang="en-IN" sz="1700" b="1" u="none" strike="noStrike">
                          <a:solidFill>
                            <a:srgbClr val="000000"/>
                          </a:solidFill>
                          <a:effectLst/>
                        </a:rPr>
                        <a:t>2012</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567</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2.5%</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2019267305"/>
                  </a:ext>
                </a:extLst>
              </a:tr>
              <a:tr h="287118">
                <a:tc>
                  <a:txBody>
                    <a:bodyPr/>
                    <a:lstStyle/>
                    <a:p>
                      <a:pPr algn="ctr" fontAlgn="b">
                        <a:spcBef>
                          <a:spcPts val="0"/>
                        </a:spcBef>
                        <a:spcAft>
                          <a:spcPts val="0"/>
                        </a:spcAft>
                      </a:pPr>
                      <a:r>
                        <a:rPr lang="en-IN" sz="1700" b="1" u="none" strike="noStrike">
                          <a:solidFill>
                            <a:srgbClr val="000000"/>
                          </a:solidFill>
                          <a:effectLst/>
                        </a:rPr>
                        <a:t>2013</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583</a:t>
                      </a:r>
                      <a:endParaRPr lang="en-IN" sz="1700" b="1" i="0" u="none" strike="noStrike" dirty="0">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2.8%</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187429864"/>
                  </a:ext>
                </a:extLst>
              </a:tr>
              <a:tr h="287118">
                <a:tc>
                  <a:txBody>
                    <a:bodyPr/>
                    <a:lstStyle/>
                    <a:p>
                      <a:pPr algn="ctr" fontAlgn="b">
                        <a:spcBef>
                          <a:spcPts val="0"/>
                        </a:spcBef>
                        <a:spcAft>
                          <a:spcPts val="0"/>
                        </a:spcAft>
                      </a:pPr>
                      <a:r>
                        <a:rPr lang="en-IN" sz="1700" b="1" u="none" strike="noStrike">
                          <a:solidFill>
                            <a:srgbClr val="000000"/>
                          </a:solidFill>
                          <a:effectLst/>
                        </a:rPr>
                        <a:t>2014</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611</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4.8%</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3254493365"/>
                  </a:ext>
                </a:extLst>
              </a:tr>
              <a:tr h="287118">
                <a:tc>
                  <a:txBody>
                    <a:bodyPr/>
                    <a:lstStyle/>
                    <a:p>
                      <a:pPr algn="ctr" fontAlgn="b">
                        <a:spcBef>
                          <a:spcPts val="0"/>
                        </a:spcBef>
                        <a:spcAft>
                          <a:spcPts val="0"/>
                        </a:spcAft>
                      </a:pPr>
                      <a:r>
                        <a:rPr lang="en-IN" sz="1700" b="1" u="none" strike="noStrike">
                          <a:solidFill>
                            <a:srgbClr val="000000"/>
                          </a:solidFill>
                          <a:effectLst/>
                        </a:rPr>
                        <a:t>2015</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628</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2.8%</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1174506259"/>
                  </a:ext>
                </a:extLst>
              </a:tr>
              <a:tr h="287118">
                <a:tc>
                  <a:txBody>
                    <a:bodyPr/>
                    <a:lstStyle/>
                    <a:p>
                      <a:pPr algn="ctr" fontAlgn="b">
                        <a:spcBef>
                          <a:spcPts val="0"/>
                        </a:spcBef>
                        <a:spcAft>
                          <a:spcPts val="0"/>
                        </a:spcAft>
                      </a:pPr>
                      <a:r>
                        <a:rPr lang="en-IN" sz="1700" b="1" u="none" strike="noStrike">
                          <a:solidFill>
                            <a:srgbClr val="000000"/>
                          </a:solidFill>
                          <a:effectLst/>
                        </a:rPr>
                        <a:t>2016</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646</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2.9%</a:t>
                      </a:r>
                      <a:endParaRPr lang="en-IN" sz="1700" b="1" i="0" u="none" strike="noStrike">
                        <a:effectLst/>
                        <a:latin typeface="Arial" panose="020B0604020202020204" pitchFamily="34" charset="0"/>
                      </a:endParaRPr>
                    </a:p>
                  </a:txBody>
                  <a:tcPr marL="8111" marR="8111" marT="8111" marB="0" anchor="b"/>
                </a:tc>
                <a:extLst>
                  <a:ext uri="{0D108BD9-81ED-4DB2-BD59-A6C34878D82A}">
                    <a16:rowId xmlns:a16="http://schemas.microsoft.com/office/drawing/2014/main" val="785342936"/>
                  </a:ext>
                </a:extLst>
              </a:tr>
              <a:tr h="287118">
                <a:tc>
                  <a:txBody>
                    <a:bodyPr/>
                    <a:lstStyle/>
                    <a:p>
                      <a:pPr algn="ctr" fontAlgn="b">
                        <a:spcBef>
                          <a:spcPts val="0"/>
                        </a:spcBef>
                        <a:spcAft>
                          <a:spcPts val="0"/>
                        </a:spcAft>
                      </a:pPr>
                      <a:r>
                        <a:rPr lang="en-IN" sz="1700" b="1" u="none" strike="noStrike">
                          <a:solidFill>
                            <a:srgbClr val="000000"/>
                          </a:solidFill>
                          <a:effectLst/>
                        </a:rPr>
                        <a:t>2017</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678</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5.0%</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903093566"/>
                  </a:ext>
                </a:extLst>
              </a:tr>
              <a:tr h="287118">
                <a:tc>
                  <a:txBody>
                    <a:bodyPr/>
                    <a:lstStyle/>
                    <a:p>
                      <a:pPr algn="ctr" fontAlgn="b">
                        <a:spcBef>
                          <a:spcPts val="0"/>
                        </a:spcBef>
                        <a:spcAft>
                          <a:spcPts val="0"/>
                        </a:spcAft>
                      </a:pPr>
                      <a:r>
                        <a:rPr lang="en-IN" sz="1700" b="1" u="none" strike="noStrike">
                          <a:solidFill>
                            <a:srgbClr val="000000"/>
                          </a:solidFill>
                          <a:effectLst/>
                        </a:rPr>
                        <a:t>2018</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690</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1.8%</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2153843307"/>
                  </a:ext>
                </a:extLst>
              </a:tr>
              <a:tr h="287118">
                <a:tc>
                  <a:txBody>
                    <a:bodyPr/>
                    <a:lstStyle/>
                    <a:p>
                      <a:pPr algn="ctr" fontAlgn="b">
                        <a:spcBef>
                          <a:spcPts val="0"/>
                        </a:spcBef>
                        <a:spcAft>
                          <a:spcPts val="0"/>
                        </a:spcAft>
                      </a:pPr>
                      <a:r>
                        <a:rPr lang="en-IN" sz="1700" b="1" u="none" strike="noStrike">
                          <a:solidFill>
                            <a:srgbClr val="000000"/>
                          </a:solidFill>
                          <a:effectLst/>
                        </a:rPr>
                        <a:t>2019</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716</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3.8%</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523923768"/>
                  </a:ext>
                </a:extLst>
              </a:tr>
              <a:tr h="287118">
                <a:tc>
                  <a:txBody>
                    <a:bodyPr/>
                    <a:lstStyle/>
                    <a:p>
                      <a:pPr algn="ctr" fontAlgn="b">
                        <a:spcBef>
                          <a:spcPts val="0"/>
                        </a:spcBef>
                        <a:spcAft>
                          <a:spcPts val="0"/>
                        </a:spcAft>
                      </a:pPr>
                      <a:r>
                        <a:rPr lang="en-IN" sz="1700" b="1" u="none" strike="noStrike">
                          <a:solidFill>
                            <a:srgbClr val="000000"/>
                          </a:solidFill>
                          <a:effectLst/>
                        </a:rPr>
                        <a:t>2020</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782</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9.2%</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2266231206"/>
                  </a:ext>
                </a:extLst>
              </a:tr>
              <a:tr h="287118">
                <a:tc>
                  <a:txBody>
                    <a:bodyPr/>
                    <a:lstStyle/>
                    <a:p>
                      <a:pPr algn="ctr" fontAlgn="b">
                        <a:spcBef>
                          <a:spcPts val="0"/>
                        </a:spcBef>
                        <a:spcAft>
                          <a:spcPts val="0"/>
                        </a:spcAft>
                      </a:pPr>
                      <a:r>
                        <a:rPr lang="en-IN" sz="1700" b="1" u="none" strike="noStrike">
                          <a:solidFill>
                            <a:srgbClr val="000000"/>
                          </a:solidFill>
                          <a:effectLst/>
                        </a:rPr>
                        <a:t>2021</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881</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12.7%</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3961290761"/>
                  </a:ext>
                </a:extLst>
              </a:tr>
              <a:tr h="287118">
                <a:tc>
                  <a:txBody>
                    <a:bodyPr/>
                    <a:lstStyle/>
                    <a:p>
                      <a:pPr algn="ctr" fontAlgn="b">
                        <a:spcBef>
                          <a:spcPts val="0"/>
                        </a:spcBef>
                        <a:spcAft>
                          <a:spcPts val="0"/>
                        </a:spcAft>
                      </a:pPr>
                      <a:r>
                        <a:rPr lang="en-IN" sz="1700" b="1" u="none" strike="noStrike">
                          <a:solidFill>
                            <a:srgbClr val="000000"/>
                          </a:solidFill>
                          <a:effectLst/>
                        </a:rPr>
                        <a:t>2022</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a:solidFill>
                            <a:srgbClr val="000000"/>
                          </a:solidFill>
                          <a:effectLst/>
                        </a:rPr>
                        <a:t>929</a:t>
                      </a:r>
                      <a:endParaRPr lang="en-IN" sz="1700" b="1" i="0" u="none" strike="noStrike">
                        <a:effectLst/>
                        <a:latin typeface="Arial" panose="020B0604020202020204" pitchFamily="34" charset="0"/>
                      </a:endParaRPr>
                    </a:p>
                  </a:txBody>
                  <a:tcPr marL="8111" marR="8111" marT="8111" marB="0" anchor="b"/>
                </a:tc>
                <a:tc>
                  <a:txBody>
                    <a:bodyPr/>
                    <a:lstStyle/>
                    <a:p>
                      <a:pPr algn="ctr" fontAlgn="b">
                        <a:spcBef>
                          <a:spcPts val="0"/>
                        </a:spcBef>
                        <a:spcAft>
                          <a:spcPts val="0"/>
                        </a:spcAft>
                      </a:pPr>
                      <a:r>
                        <a:rPr lang="en-IN" sz="1700" b="1" u="none" strike="noStrike" dirty="0">
                          <a:solidFill>
                            <a:srgbClr val="000000"/>
                          </a:solidFill>
                          <a:effectLst/>
                        </a:rPr>
                        <a:t>5.4%</a:t>
                      </a:r>
                      <a:endParaRPr lang="en-IN" sz="1700" b="1" i="0" u="none" strike="noStrike" dirty="0">
                        <a:effectLst/>
                        <a:latin typeface="Arial" panose="020B0604020202020204" pitchFamily="34" charset="0"/>
                      </a:endParaRPr>
                    </a:p>
                  </a:txBody>
                  <a:tcPr marL="8111" marR="8111" marT="8111" marB="0" anchor="b"/>
                </a:tc>
                <a:extLst>
                  <a:ext uri="{0D108BD9-81ED-4DB2-BD59-A6C34878D82A}">
                    <a16:rowId xmlns:a16="http://schemas.microsoft.com/office/drawing/2014/main" val="4151674860"/>
                  </a:ext>
                </a:extLst>
              </a:tr>
            </a:tbl>
          </a:graphicData>
        </a:graphic>
      </p:graphicFrame>
      <p:graphicFrame>
        <p:nvGraphicFramePr>
          <p:cNvPr id="8" name="Chart 7">
            <a:extLst>
              <a:ext uri="{FF2B5EF4-FFF2-40B4-BE49-F238E27FC236}">
                <a16:creationId xmlns:a16="http://schemas.microsoft.com/office/drawing/2014/main" id="{EBCD1972-1B93-3873-20FE-87FAD3D9265E}"/>
              </a:ext>
            </a:extLst>
          </p:cNvPr>
          <p:cNvGraphicFramePr/>
          <p:nvPr>
            <p:extLst>
              <p:ext uri="{D42A27DB-BD31-4B8C-83A1-F6EECF244321}">
                <p14:modId xmlns:p14="http://schemas.microsoft.com/office/powerpoint/2010/main" val="175891567"/>
              </p:ext>
            </p:extLst>
          </p:nvPr>
        </p:nvGraphicFramePr>
        <p:xfrm>
          <a:off x="5219700" y="2552700"/>
          <a:ext cx="6740652" cy="3180588"/>
        </p:xfrm>
        <a:graphic>
          <a:graphicData uri="http://schemas.openxmlformats.org/drawingml/2006/chart">
            <c:chart xmlns:c="http://schemas.openxmlformats.org/drawingml/2006/chart" xmlns:r="http://schemas.openxmlformats.org/officeDocument/2006/relationships" r:id="rId2"/>
          </a:graphicData>
        </a:graphic>
      </p:graphicFrame>
      <p:sp>
        <p:nvSpPr>
          <p:cNvPr id="13" name="Rectangle 12">
            <a:extLst>
              <a:ext uri="{FF2B5EF4-FFF2-40B4-BE49-F238E27FC236}">
                <a16:creationId xmlns:a16="http://schemas.microsoft.com/office/drawing/2014/main" id="{B14FCE1D-007E-6F12-B321-6829A4800AB5}"/>
              </a:ext>
            </a:extLst>
          </p:cNvPr>
          <p:cNvSpPr/>
          <p:nvPr/>
        </p:nvSpPr>
        <p:spPr>
          <a:xfrm>
            <a:off x="5219700" y="1253299"/>
            <a:ext cx="2156114" cy="952500"/>
          </a:xfrm>
          <a:prstGeom prst="rect">
            <a:avLst/>
          </a:prstGeom>
          <a:ln w="38100">
            <a:solidFill>
              <a:srgbClr val="8A233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highlight>
                  <a:srgbClr val="FFFF00"/>
                </a:highlight>
              </a:rPr>
              <a:t>Average : 4.1 %</a:t>
            </a:r>
            <a:endParaRPr lang="en-IN" b="1" dirty="0">
              <a:highlight>
                <a:srgbClr val="FFFF00"/>
              </a:highlight>
            </a:endParaRPr>
          </a:p>
        </p:txBody>
      </p:sp>
      <p:sp>
        <p:nvSpPr>
          <p:cNvPr id="18" name="Arrow: Notched Right 17">
            <a:extLst>
              <a:ext uri="{FF2B5EF4-FFF2-40B4-BE49-F238E27FC236}">
                <a16:creationId xmlns:a16="http://schemas.microsoft.com/office/drawing/2014/main" id="{441F7C17-AA89-8A37-4AFB-F4EC6F85C3E6}"/>
              </a:ext>
            </a:extLst>
          </p:cNvPr>
          <p:cNvSpPr/>
          <p:nvPr/>
        </p:nvSpPr>
        <p:spPr>
          <a:xfrm>
            <a:off x="4457700" y="1489837"/>
            <a:ext cx="628650" cy="300863"/>
          </a:xfrm>
          <a:prstGeom prst="notch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9C2793B-FF22-5D41-D497-62EF899E7A84}"/>
              </a:ext>
            </a:extLst>
          </p:cNvPr>
          <p:cNvSpPr txBox="1"/>
          <p:nvPr/>
        </p:nvSpPr>
        <p:spPr>
          <a:xfrm>
            <a:off x="6926977" y="5898037"/>
            <a:ext cx="3652631" cy="369332"/>
          </a:xfrm>
          <a:prstGeom prst="rect">
            <a:avLst/>
          </a:prstGeom>
          <a:noFill/>
        </p:spPr>
        <p:txBody>
          <a:bodyPr wrap="square" rtlCol="0">
            <a:spAutoFit/>
          </a:bodyPr>
          <a:lstStyle/>
          <a:p>
            <a:r>
              <a:rPr lang="en-US" dirty="0"/>
              <a:t>Source : </a:t>
            </a:r>
            <a:r>
              <a:rPr lang="en-US" dirty="0">
                <a:hlinkClick r:id="rId3"/>
              </a:rPr>
              <a:t>National Retail Federation</a:t>
            </a:r>
            <a:endParaRPr lang="en-US" dirty="0"/>
          </a:p>
        </p:txBody>
      </p:sp>
      <p:sp>
        <p:nvSpPr>
          <p:cNvPr id="5" name="TextBox 4">
            <a:extLst>
              <a:ext uri="{FF2B5EF4-FFF2-40B4-BE49-F238E27FC236}">
                <a16:creationId xmlns:a16="http://schemas.microsoft.com/office/drawing/2014/main" id="{73913C22-B71E-0CFE-CEC7-C0B4FCD4F8F5}"/>
              </a:ext>
            </a:extLst>
          </p:cNvPr>
          <p:cNvSpPr txBox="1"/>
          <p:nvPr/>
        </p:nvSpPr>
        <p:spPr>
          <a:xfrm>
            <a:off x="4481150" y="328069"/>
            <a:ext cx="6098458" cy="830997"/>
          </a:xfrm>
          <a:prstGeom prst="rect">
            <a:avLst/>
          </a:prstGeom>
          <a:noFill/>
        </p:spPr>
        <p:txBody>
          <a:bodyPr wrap="square">
            <a:spAutoFit/>
          </a:bodyPr>
          <a:lstStyle/>
          <a:p>
            <a:r>
              <a:rPr lang="en-US" sz="2400" b="1" i="0" dirty="0">
                <a:solidFill>
                  <a:srgbClr val="000000"/>
                </a:solidFill>
                <a:effectLst/>
                <a:latin typeface="Agency FB" panose="020F0502020204030204" pitchFamily="34" charset="0"/>
              </a:rPr>
              <a:t>What will US holiday season retail sales be for 2023 relative to the 2022 holiday season?</a:t>
            </a:r>
          </a:p>
        </p:txBody>
      </p:sp>
    </p:spTree>
    <p:extLst>
      <p:ext uri="{BB962C8B-B14F-4D97-AF65-F5344CB8AC3E}">
        <p14:creationId xmlns:p14="http://schemas.microsoft.com/office/powerpoint/2010/main" val="56550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2863-7549-8F18-58EE-60DE4C3F9864}"/>
              </a:ext>
            </a:extLst>
          </p:cNvPr>
          <p:cNvSpPr>
            <a:spLocks noGrp="1"/>
          </p:cNvSpPr>
          <p:nvPr>
            <p:ph type="title"/>
          </p:nvPr>
        </p:nvSpPr>
        <p:spPr>
          <a:xfrm>
            <a:off x="630936" y="244823"/>
            <a:ext cx="9802368" cy="896112"/>
          </a:xfrm>
        </p:spPr>
        <p:txBody>
          <a:bodyPr/>
          <a:lstStyle/>
          <a:p>
            <a:r>
              <a:rPr lang="en-US" dirty="0"/>
              <a:t>Current Context</a:t>
            </a:r>
          </a:p>
        </p:txBody>
      </p:sp>
      <p:sp>
        <p:nvSpPr>
          <p:cNvPr id="3" name="Text Placeholder 2">
            <a:extLst>
              <a:ext uri="{FF2B5EF4-FFF2-40B4-BE49-F238E27FC236}">
                <a16:creationId xmlns:a16="http://schemas.microsoft.com/office/drawing/2014/main" id="{E5EDD52E-7871-683D-FAC1-6201A28FE603}"/>
              </a:ext>
            </a:extLst>
          </p:cNvPr>
          <p:cNvSpPr>
            <a:spLocks noGrp="1"/>
          </p:cNvSpPr>
          <p:nvPr>
            <p:ph type="body" sz="quarter" idx="11"/>
          </p:nvPr>
        </p:nvSpPr>
        <p:spPr>
          <a:xfrm>
            <a:off x="630936" y="1489837"/>
            <a:ext cx="9948672" cy="3822191"/>
          </a:xfrm>
        </p:spPr>
        <p:txBody>
          <a:bodyPr/>
          <a:lstStyle/>
          <a:p>
            <a:pPr marL="457200" indent="-457200">
              <a:buFont typeface="Arial" panose="020B0604020202020204" pitchFamily="34" charset="0"/>
              <a:buChar char="•"/>
            </a:pPr>
            <a:r>
              <a:rPr lang="en-US" b="0" dirty="0"/>
              <a:t>We know that the 2022 US retail holiday sales were $929 billion,</a:t>
            </a:r>
          </a:p>
          <a:p>
            <a:pPr marL="457200" indent="-457200">
              <a:buFont typeface="Arial" panose="020B0604020202020204" pitchFamily="34" charset="0"/>
              <a:buChar char="•"/>
            </a:pPr>
            <a:r>
              <a:rPr lang="en-US" b="0" dirty="0"/>
              <a:t>With our Bayesian prior being a 4.1% increase in sales,</a:t>
            </a:r>
          </a:p>
          <a:p>
            <a:pPr marL="457200" indent="-457200">
              <a:buFont typeface="Arial" panose="020B0604020202020204" pitchFamily="34" charset="0"/>
              <a:buChar char="•"/>
            </a:pPr>
            <a:r>
              <a:rPr lang="en-US" b="0" dirty="0"/>
              <a:t>We predict that the 2023 US holiday season retail sales will increase by about $38 billion,</a:t>
            </a:r>
          </a:p>
          <a:p>
            <a:pPr marL="457200" indent="-457200">
              <a:buFont typeface="Arial" panose="020B0604020202020204" pitchFamily="34" charset="0"/>
              <a:buChar char="•"/>
            </a:pPr>
            <a:r>
              <a:rPr lang="en-US" b="0" dirty="0"/>
              <a:t>Resulting in our forecast for the 2023 US holiday season retail sales to be at approximately $967 billion.</a:t>
            </a:r>
          </a:p>
        </p:txBody>
      </p:sp>
      <p:sp>
        <p:nvSpPr>
          <p:cNvPr id="5" name="Slide Number Placeholder 4">
            <a:extLst>
              <a:ext uri="{FF2B5EF4-FFF2-40B4-BE49-F238E27FC236}">
                <a16:creationId xmlns:a16="http://schemas.microsoft.com/office/drawing/2014/main" id="{23A6F4C4-2B3B-6AB3-53D9-7F041ECB1DC4}"/>
              </a:ext>
            </a:extLst>
          </p:cNvPr>
          <p:cNvSpPr>
            <a:spLocks noGrp="1"/>
          </p:cNvSpPr>
          <p:nvPr>
            <p:ph type="sldNum" sz="quarter" idx="10"/>
          </p:nvPr>
        </p:nvSpPr>
        <p:spPr/>
        <p:txBody>
          <a:bodyPr/>
          <a:lstStyle/>
          <a:p>
            <a:r>
              <a:rPr lang="en-US"/>
              <a:t>Page </a:t>
            </a:r>
            <a:fld id="{DD29D99E-69EB-AA4D-BFC5-F52CB8D29AB0}" type="slidenum">
              <a:rPr lang="en-US" smtClean="0"/>
              <a:pPr/>
              <a:t>6</a:t>
            </a:fld>
            <a:endParaRPr lang="en-US" dirty="0"/>
          </a:p>
        </p:txBody>
      </p:sp>
    </p:spTree>
    <p:extLst>
      <p:ext uri="{BB962C8B-B14F-4D97-AF65-F5344CB8AC3E}">
        <p14:creationId xmlns:p14="http://schemas.microsoft.com/office/powerpoint/2010/main" val="176047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Autofit/>
          </a:bodyPr>
          <a:lstStyle/>
          <a:p>
            <a:r>
              <a:rPr lang="en-US" sz="3200" dirty="0"/>
              <a:t>US Holiday Season Retail Sales Projections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a:xfrm>
            <a:off x="630936" y="1489837"/>
            <a:ext cx="9811512" cy="3824288"/>
          </a:xfrm>
        </p:spPr>
        <p:txBody>
          <a:bodyPr/>
          <a:lstStyle/>
          <a:p>
            <a:r>
              <a:rPr lang="en-IN" dirty="0"/>
              <a:t>Bayesian Question Clustering</a:t>
            </a:r>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7</a:t>
            </a:fld>
            <a:endParaRPr lang="en-US" dirty="0"/>
          </a:p>
        </p:txBody>
      </p:sp>
      <p:sp>
        <p:nvSpPr>
          <p:cNvPr id="4" name="TextBox 3">
            <a:extLst>
              <a:ext uri="{FF2B5EF4-FFF2-40B4-BE49-F238E27FC236}">
                <a16:creationId xmlns:a16="http://schemas.microsoft.com/office/drawing/2014/main" id="{8F8DE84C-7D6B-DF80-A25A-5F74ABA1BEA9}"/>
              </a:ext>
            </a:extLst>
          </p:cNvPr>
          <p:cNvSpPr txBox="1"/>
          <p:nvPr/>
        </p:nvSpPr>
        <p:spPr>
          <a:xfrm>
            <a:off x="952500" y="2172701"/>
            <a:ext cx="11239500"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How is the economic health of the country?</a:t>
            </a:r>
          </a:p>
          <a:p>
            <a:pPr marL="800100" lvl="1"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GDP</a:t>
            </a:r>
          </a:p>
          <a:p>
            <a:pPr marL="800100" lvl="1"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GDP Per Capita</a:t>
            </a:r>
          </a:p>
          <a:p>
            <a:pPr marL="800100" lvl="1"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Inflation Rate</a:t>
            </a:r>
          </a:p>
          <a:p>
            <a:pPr marL="800100" lvl="1"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Post Pandemic Trend</a:t>
            </a:r>
          </a:p>
          <a:p>
            <a:pPr marL="800100" lvl="1"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Consumer confidence</a:t>
            </a:r>
          </a:p>
          <a:p>
            <a:pPr marL="342900"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How has COVID changed consumer shopping behavior?</a:t>
            </a:r>
          </a:p>
          <a:p>
            <a:pPr marL="342900" indent="-342900">
              <a:buFont typeface="Wingdings" panose="05000000000000000000" pitchFamily="2" charset="2"/>
              <a:buChar char="§"/>
            </a:pPr>
            <a:r>
              <a:rPr lang="en-US" sz="2400" dirty="0">
                <a:solidFill>
                  <a:srgbClr val="000000"/>
                </a:solidFill>
                <a:latin typeface="Arial" panose="020B0604020202020204" pitchFamily="34" charset="0"/>
                <a:cs typeface="Arial" panose="020B0604020202020204" pitchFamily="34" charset="0"/>
              </a:rPr>
              <a:t>Changes in Consumer confidence?</a:t>
            </a:r>
          </a:p>
        </p:txBody>
      </p:sp>
    </p:spTree>
    <p:extLst>
      <p:ext uri="{BB962C8B-B14F-4D97-AF65-F5344CB8AC3E}">
        <p14:creationId xmlns:p14="http://schemas.microsoft.com/office/powerpoint/2010/main" val="7024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US Retail Projections By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8</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51398" y="1251284"/>
            <a:ext cx="10381906" cy="3824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IN" dirty="0"/>
              <a:t>GDP Growth</a:t>
            </a:r>
          </a:p>
          <a:p>
            <a:endParaRPr lang="en-IN" dirty="0"/>
          </a:p>
        </p:txBody>
      </p:sp>
      <p:sp>
        <p:nvSpPr>
          <p:cNvPr id="8" name="TextBox 7">
            <a:extLst>
              <a:ext uri="{FF2B5EF4-FFF2-40B4-BE49-F238E27FC236}">
                <a16:creationId xmlns:a16="http://schemas.microsoft.com/office/drawing/2014/main" id="{36D16252-0F35-12F2-DB0D-904192E83018}"/>
              </a:ext>
            </a:extLst>
          </p:cNvPr>
          <p:cNvSpPr txBox="1"/>
          <p:nvPr/>
        </p:nvSpPr>
        <p:spPr>
          <a:xfrm>
            <a:off x="6858000" y="6454103"/>
            <a:ext cx="2495550" cy="369332"/>
          </a:xfrm>
          <a:prstGeom prst="rect">
            <a:avLst/>
          </a:prstGeom>
          <a:noFill/>
        </p:spPr>
        <p:txBody>
          <a:bodyPr wrap="square" rtlCol="0">
            <a:spAutoFit/>
          </a:bodyPr>
          <a:lstStyle/>
          <a:p>
            <a:r>
              <a:rPr lang="en-US" b="1" dirty="0"/>
              <a:t>For Source: </a:t>
            </a:r>
            <a:r>
              <a:rPr lang="en-US" b="1" dirty="0">
                <a:hlinkClick r:id="rId3"/>
              </a:rPr>
              <a:t>World Bank</a:t>
            </a:r>
            <a:endParaRPr lang="en-IN" b="1" dirty="0"/>
          </a:p>
        </p:txBody>
      </p:sp>
      <p:sp>
        <p:nvSpPr>
          <p:cNvPr id="11" name="TextBox 10">
            <a:extLst>
              <a:ext uri="{FF2B5EF4-FFF2-40B4-BE49-F238E27FC236}">
                <a16:creationId xmlns:a16="http://schemas.microsoft.com/office/drawing/2014/main" id="{2DF69F82-987C-4F1D-E6B3-F3CB24A9AAF1}"/>
              </a:ext>
            </a:extLst>
          </p:cNvPr>
          <p:cNvSpPr txBox="1"/>
          <p:nvPr/>
        </p:nvSpPr>
        <p:spPr>
          <a:xfrm>
            <a:off x="53539" y="2228207"/>
            <a:ext cx="484412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 economy has shown strong recovery, to restore positive GDP growth even after COVID-19’s impact in 2020</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We believe, the increasing GDP would positively help consumers and contribute to the holiday sales.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Therefore, we expect the GDP to grow positively in 2023 are therefore keeping our prior to </a:t>
            </a:r>
            <a:r>
              <a:rPr lang="en-US" b="1" dirty="0">
                <a:highlight>
                  <a:srgbClr val="FFFF00"/>
                </a:highlight>
                <a:latin typeface="Arial" panose="020B0604020202020204" pitchFamily="34" charset="0"/>
                <a:cs typeface="Arial" panose="020B0604020202020204" pitchFamily="34" charset="0"/>
              </a:rPr>
              <a:t>4.1%</a:t>
            </a:r>
            <a:endParaRPr lang="en-IN" b="1" dirty="0">
              <a:highlight>
                <a:srgbClr val="FFFF00"/>
              </a:highligh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DCEDD10-6B44-63D1-7C02-AA6FC62FD1D0}"/>
              </a:ext>
            </a:extLst>
          </p:cNvPr>
          <p:cNvPicPr>
            <a:picLocks noChangeAspect="1"/>
          </p:cNvPicPr>
          <p:nvPr/>
        </p:nvPicPr>
        <p:blipFill>
          <a:blip r:embed="rId4"/>
          <a:stretch>
            <a:fillRect/>
          </a:stretch>
        </p:blipFill>
        <p:spPr>
          <a:xfrm>
            <a:off x="4738264" y="1768133"/>
            <a:ext cx="7437765" cy="4435224"/>
          </a:xfrm>
          <a:prstGeom prst="rect">
            <a:avLst/>
          </a:prstGeom>
        </p:spPr>
      </p:pic>
    </p:spTree>
    <p:extLst>
      <p:ext uri="{BB962C8B-B14F-4D97-AF65-F5344CB8AC3E}">
        <p14:creationId xmlns:p14="http://schemas.microsoft.com/office/powerpoint/2010/main" val="39239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403E73-4B64-83CA-7709-9E91BD9B06CB}"/>
              </a:ext>
            </a:extLst>
          </p:cNvPr>
          <p:cNvSpPr>
            <a:spLocks noGrp="1"/>
          </p:cNvSpPr>
          <p:nvPr>
            <p:ph type="title"/>
          </p:nvPr>
        </p:nvSpPr>
        <p:spPr>
          <a:xfrm>
            <a:off x="630936" y="411162"/>
            <a:ext cx="9802368" cy="896112"/>
          </a:xfrm>
        </p:spPr>
        <p:txBody>
          <a:bodyPr>
            <a:normAutofit/>
          </a:bodyPr>
          <a:lstStyle/>
          <a:p>
            <a:r>
              <a:rPr lang="en-US" sz="4400" dirty="0"/>
              <a:t>US Retail Projections By 2023</a:t>
            </a:r>
          </a:p>
        </p:txBody>
      </p:sp>
      <p:sp>
        <p:nvSpPr>
          <p:cNvPr id="10" name="Table Placeholder 9">
            <a:extLst>
              <a:ext uri="{FF2B5EF4-FFF2-40B4-BE49-F238E27FC236}">
                <a16:creationId xmlns:a16="http://schemas.microsoft.com/office/drawing/2014/main" id="{77408E28-3C25-33F6-815E-956C35D0F27E}"/>
              </a:ext>
            </a:extLst>
          </p:cNvPr>
          <p:cNvSpPr>
            <a:spLocks noGrp="1"/>
          </p:cNvSpPr>
          <p:nvPr>
            <p:ph type="tbl" sz="quarter" idx="11"/>
          </p:nvPr>
        </p:nvSpPr>
        <p:spPr/>
        <p:txBody>
          <a:bodyPr/>
          <a:lstStyle/>
          <a:p>
            <a:endParaRPr lang="en-US" dirty="0"/>
          </a:p>
          <a:p>
            <a:endParaRPr lang="en-IN" dirty="0"/>
          </a:p>
        </p:txBody>
      </p:sp>
      <p:sp>
        <p:nvSpPr>
          <p:cNvPr id="2" name="Slide Number Placeholder 1">
            <a:extLst>
              <a:ext uri="{FF2B5EF4-FFF2-40B4-BE49-F238E27FC236}">
                <a16:creationId xmlns:a16="http://schemas.microsoft.com/office/drawing/2014/main" id="{94527A4D-DAFB-B2A2-3586-97B92D87DA79}"/>
              </a:ext>
            </a:extLst>
          </p:cNvPr>
          <p:cNvSpPr>
            <a:spLocks noGrp="1"/>
          </p:cNvSpPr>
          <p:nvPr>
            <p:ph type="sldNum" sz="quarter" idx="10"/>
          </p:nvPr>
        </p:nvSpPr>
        <p:spPr/>
        <p:txBody>
          <a:bodyPr/>
          <a:lstStyle/>
          <a:p>
            <a:r>
              <a:rPr lang="en-US"/>
              <a:t>Page </a:t>
            </a:r>
            <a:fld id="{DD29D99E-69EB-AA4D-BFC5-F52CB8D29AB0}" type="slidenum">
              <a:rPr lang="en-US" smtClean="0"/>
              <a:pPr/>
              <a:t>9</a:t>
            </a:fld>
            <a:endParaRPr lang="en-US" dirty="0"/>
          </a:p>
        </p:txBody>
      </p:sp>
      <p:sp>
        <p:nvSpPr>
          <p:cNvPr id="4" name="Table Placeholder 9">
            <a:extLst>
              <a:ext uri="{FF2B5EF4-FFF2-40B4-BE49-F238E27FC236}">
                <a16:creationId xmlns:a16="http://schemas.microsoft.com/office/drawing/2014/main" id="{01B59174-754A-7C18-B183-8373FBD857C4}"/>
              </a:ext>
            </a:extLst>
          </p:cNvPr>
          <p:cNvSpPr txBox="1">
            <a:spLocks/>
          </p:cNvSpPr>
          <p:nvPr/>
        </p:nvSpPr>
        <p:spPr>
          <a:xfrm>
            <a:off x="231648" y="1307274"/>
            <a:ext cx="9811512" cy="38242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600" b="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IN" dirty="0"/>
              <a:t>GDP Per Capita</a:t>
            </a:r>
          </a:p>
          <a:p>
            <a:endParaRPr lang="en-IN" dirty="0"/>
          </a:p>
        </p:txBody>
      </p:sp>
      <p:sp>
        <p:nvSpPr>
          <p:cNvPr id="8" name="TextBox 7">
            <a:extLst>
              <a:ext uri="{FF2B5EF4-FFF2-40B4-BE49-F238E27FC236}">
                <a16:creationId xmlns:a16="http://schemas.microsoft.com/office/drawing/2014/main" id="{36D16252-0F35-12F2-DB0D-904192E83018}"/>
              </a:ext>
            </a:extLst>
          </p:cNvPr>
          <p:cNvSpPr txBox="1"/>
          <p:nvPr/>
        </p:nvSpPr>
        <p:spPr>
          <a:xfrm>
            <a:off x="4323522" y="6454103"/>
            <a:ext cx="6534978" cy="646331"/>
          </a:xfrm>
          <a:prstGeom prst="rect">
            <a:avLst/>
          </a:prstGeom>
          <a:noFill/>
        </p:spPr>
        <p:txBody>
          <a:bodyPr wrap="square" rtlCol="0">
            <a:spAutoFit/>
          </a:bodyPr>
          <a:lstStyle/>
          <a:p>
            <a:r>
              <a:rPr lang="en-US" b="1" dirty="0"/>
              <a:t>Source: </a:t>
            </a:r>
            <a:r>
              <a:rPr lang="en-US" b="1" dirty="0">
                <a:hlinkClick r:id="rId3"/>
              </a:rPr>
              <a:t>US Bureau of Economic Analysis - Page1</a:t>
            </a:r>
            <a:r>
              <a:rPr lang="en-US" b="1" dirty="0"/>
              <a:t>   </a:t>
            </a:r>
            <a:r>
              <a:rPr lang="en-US" b="1" dirty="0">
                <a:hlinkClick r:id="rId4"/>
              </a:rPr>
              <a:t>Page2</a:t>
            </a:r>
            <a:r>
              <a:rPr lang="en-US" b="1" dirty="0"/>
              <a:t> </a:t>
            </a:r>
          </a:p>
          <a:p>
            <a:endParaRPr lang="en-IN" b="1" dirty="0"/>
          </a:p>
        </p:txBody>
      </p:sp>
      <p:sp>
        <p:nvSpPr>
          <p:cNvPr id="11" name="TextBox 10">
            <a:extLst>
              <a:ext uri="{FF2B5EF4-FFF2-40B4-BE49-F238E27FC236}">
                <a16:creationId xmlns:a16="http://schemas.microsoft.com/office/drawing/2014/main" id="{2DF69F82-987C-4F1D-E6B3-F3CB24A9AAF1}"/>
              </a:ext>
            </a:extLst>
          </p:cNvPr>
          <p:cNvSpPr txBox="1"/>
          <p:nvPr/>
        </p:nvSpPr>
        <p:spPr>
          <a:xfrm>
            <a:off x="231647" y="2505670"/>
            <a:ext cx="4640803"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consistent increase is observed in  GDP per Capita which signals strong economic output per person and providing insight into the standard of living of the Population.</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Given the consistent growth in GDP per Capita, we believe consumers will have strong buying power and therefore we are keeping our prior unchanged </a:t>
            </a:r>
            <a:r>
              <a:rPr lang="en-US" dirty="0">
                <a:highlight>
                  <a:srgbClr val="FFFF00"/>
                </a:highlight>
                <a:latin typeface="Arial" panose="020B0604020202020204" pitchFamily="34" charset="0"/>
                <a:cs typeface="Arial" panose="020B0604020202020204" pitchFamily="34" charset="0"/>
              </a:rPr>
              <a:t>to </a:t>
            </a:r>
            <a:r>
              <a:rPr lang="en-US" b="1" dirty="0">
                <a:highlight>
                  <a:srgbClr val="FFFF00"/>
                </a:highlight>
                <a:latin typeface="Arial" panose="020B0604020202020204" pitchFamily="34" charset="0"/>
                <a:cs typeface="Arial" panose="020B0604020202020204" pitchFamily="34" charset="0"/>
              </a:rPr>
              <a:t>4.1 %</a:t>
            </a:r>
            <a:endParaRPr lang="en-IN" b="1" dirty="0">
              <a:highlight>
                <a:srgbClr val="FFFF00"/>
              </a:highligh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37AFABD-FADA-854B-CD65-C9A218214B20}"/>
              </a:ext>
            </a:extLst>
          </p:cNvPr>
          <p:cNvPicPr>
            <a:picLocks noChangeAspect="1"/>
          </p:cNvPicPr>
          <p:nvPr/>
        </p:nvPicPr>
        <p:blipFill>
          <a:blip r:embed="rId5"/>
          <a:stretch>
            <a:fillRect/>
          </a:stretch>
        </p:blipFill>
        <p:spPr>
          <a:xfrm>
            <a:off x="5009611" y="2294217"/>
            <a:ext cx="6950741" cy="3761073"/>
          </a:xfrm>
          <a:prstGeom prst="rect">
            <a:avLst/>
          </a:prstGeom>
          <a:ln>
            <a:solidFill>
              <a:schemeClr val="accent1">
                <a:shade val="15000"/>
              </a:schemeClr>
            </a:solidFill>
          </a:ln>
        </p:spPr>
      </p:pic>
    </p:spTree>
    <p:extLst>
      <p:ext uri="{BB962C8B-B14F-4D97-AF65-F5344CB8AC3E}">
        <p14:creationId xmlns:p14="http://schemas.microsoft.com/office/powerpoint/2010/main" val="762920413"/>
      </p:ext>
    </p:extLst>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ECBE5A15-78C2-DB4F-8FFC-0EEC4B7DE65B}"/>
    </a:ext>
  </a:extLst>
</a:theme>
</file>

<file path=ppt/theme/theme2.xml><?xml version="1.0" encoding="utf-8"?>
<a:theme xmlns:a="http://schemas.openxmlformats.org/drawingml/2006/main" name="1_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D290371C-162F-804D-9F53-76ACB45CF51D}"/>
    </a:ext>
  </a:extLst>
</a:theme>
</file>

<file path=ppt/theme/theme3.xml><?xml version="1.0" encoding="utf-8"?>
<a:theme xmlns:a="http://schemas.openxmlformats.org/drawingml/2006/main" name="Content pag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9E770800-2268-184C-8A7B-8649C348F87D}"/>
    </a:ext>
  </a:extLst>
</a:theme>
</file>

<file path=ppt/theme/theme4.xml><?xml version="1.0" encoding="utf-8"?>
<a:theme xmlns:a="http://schemas.openxmlformats.org/drawingml/2006/main" name="Divider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4A497716-F4B0-2D41-94B7-10D85AC0DB52}"/>
    </a:ext>
  </a:extLst>
</a:theme>
</file>

<file path=ppt/theme/theme5.xml><?xml version="1.0" encoding="utf-8"?>
<a:theme xmlns:a="http://schemas.openxmlformats.org/drawingml/2006/main" name="Closing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UMA PowerPoint Template-A" id="{A4E3EEF7-D5F7-9446-82F9-33C79B8FFD83}" vid="{18192E3B-209E-1E40-8804-E28DEF5F6DF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6a4c5d9-5d24-4239-b30c-85a5d922192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8068F7A8923C4EBB6B183FD6A71AC8" ma:contentTypeVersion="13" ma:contentTypeDescription="Create a new document." ma:contentTypeScope="" ma:versionID="2078f0cdb3a2f6466e7977d01c6f6e7e">
  <xsd:schema xmlns:xsd="http://www.w3.org/2001/XMLSchema" xmlns:xs="http://www.w3.org/2001/XMLSchema" xmlns:p="http://schemas.microsoft.com/office/2006/metadata/properties" xmlns:ns3="16a4c5d9-5d24-4239-b30c-85a5d922192c" xmlns:ns4="f32be6a6-0e3c-4b01-9bea-eb67e151b5ca" targetNamespace="http://schemas.microsoft.com/office/2006/metadata/properties" ma:root="true" ma:fieldsID="9182cfa9aa8647721e5289d7eb1e04e7" ns3:_="" ns4:_="">
    <xsd:import namespace="16a4c5d9-5d24-4239-b30c-85a5d922192c"/>
    <xsd:import namespace="f32be6a6-0e3c-4b01-9bea-eb67e151b5c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4c5d9-5d24-4239-b30c-85a5d92219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2be6a6-0e3c-4b01-9bea-eb67e151b5c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48AA63-47FF-45BD-9EA1-5A9420478E52}">
  <ds:schemaRefs>
    <ds:schemaRef ds:uri="http://schemas.microsoft.com/sharepoint/v3/contenttype/forms"/>
  </ds:schemaRefs>
</ds:datastoreItem>
</file>

<file path=customXml/itemProps2.xml><?xml version="1.0" encoding="utf-8"?>
<ds:datastoreItem xmlns:ds="http://schemas.openxmlformats.org/officeDocument/2006/customXml" ds:itemID="{66268440-DC3B-43C6-8954-BC6028BE0F25}">
  <ds:schemaRefs>
    <ds:schemaRef ds:uri="http://purl.org/dc/terms/"/>
    <ds:schemaRef ds:uri="http://schemas.openxmlformats.org/package/2006/metadata/core-properties"/>
    <ds:schemaRef ds:uri="16a4c5d9-5d24-4239-b30c-85a5d922192c"/>
    <ds:schemaRef ds:uri="http://schemas.microsoft.com/office/2006/documentManagement/types"/>
    <ds:schemaRef ds:uri="http://schemas.microsoft.com/office/infopath/2007/PartnerControls"/>
    <ds:schemaRef ds:uri="http://purl.org/dc/elements/1.1/"/>
    <ds:schemaRef ds:uri="http://schemas.microsoft.com/office/2006/metadata/properties"/>
    <ds:schemaRef ds:uri="f32be6a6-0e3c-4b01-9bea-eb67e151b5ca"/>
    <ds:schemaRef ds:uri="http://www.w3.org/XML/1998/namespace"/>
    <ds:schemaRef ds:uri="http://purl.org/dc/dcmitype/"/>
  </ds:schemaRefs>
</ds:datastoreItem>
</file>

<file path=customXml/itemProps3.xml><?xml version="1.0" encoding="utf-8"?>
<ds:datastoreItem xmlns:ds="http://schemas.openxmlformats.org/officeDocument/2006/customXml" ds:itemID="{A5311C4E-A033-4CD6-A024-ED58435F6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a4c5d9-5d24-4239-b30c-85a5d922192c"/>
    <ds:schemaRef ds:uri="f32be6a6-0e3c-4b01-9bea-eb67e151b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FY23 UMA PowerPoint Template-A</Template>
  <TotalTime>2245</TotalTime>
  <Words>2225</Words>
  <Application>Microsoft Office PowerPoint</Application>
  <PresentationFormat>Widescreen</PresentationFormat>
  <Paragraphs>292</Paragraphs>
  <Slides>28</Slides>
  <Notes>20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Agency FB</vt:lpstr>
      <vt:lpstr>Arial</vt:lpstr>
      <vt:lpstr>Bahnschrift Condensed</vt:lpstr>
      <vt:lpstr>Calibri</vt:lpstr>
      <vt:lpstr>gentona</vt:lpstr>
      <vt:lpstr>Söhne</vt:lpstr>
      <vt:lpstr>Source Sans Pro Web</vt:lpstr>
      <vt:lpstr>Verdana</vt:lpstr>
      <vt:lpstr>Wingdings</vt:lpstr>
      <vt:lpstr>Title Slide</vt:lpstr>
      <vt:lpstr>1_Title Slide</vt:lpstr>
      <vt:lpstr>Content pages</vt:lpstr>
      <vt:lpstr>Divider Slide</vt:lpstr>
      <vt:lpstr>Closing Slide</vt:lpstr>
      <vt:lpstr>Bayesian Statistics Workshop</vt:lpstr>
      <vt:lpstr>Agenda</vt:lpstr>
      <vt:lpstr>   Introduction</vt:lpstr>
      <vt:lpstr>   Executive Summary</vt:lpstr>
      <vt:lpstr>PowerPoint Presentation</vt:lpstr>
      <vt:lpstr>Current Context</vt:lpstr>
      <vt:lpstr>US Holiday Season Retail Sales Projections 2023</vt:lpstr>
      <vt:lpstr>US Retail Projections By 2023</vt:lpstr>
      <vt:lpstr>US Retail Projections By 2023</vt:lpstr>
      <vt:lpstr>Inflation Rate</vt:lpstr>
      <vt:lpstr>US Retail Projections By 2023</vt:lpstr>
      <vt:lpstr>US Retail Projections By 2023</vt:lpstr>
      <vt:lpstr>US Retail Projections By 2023</vt:lpstr>
      <vt:lpstr>What will the US civilian unemployment rate (U3 rate) be by the end of 2024?</vt:lpstr>
      <vt:lpstr>Current Context</vt:lpstr>
      <vt:lpstr>2023 Unemployment Rate Projection</vt:lpstr>
      <vt:lpstr>2023 Unemployment Rate Projection</vt:lpstr>
      <vt:lpstr>2023 Unemployment Rate Projection</vt:lpstr>
      <vt:lpstr>2023 Unemployment Rate Projection</vt:lpstr>
      <vt:lpstr>Will US Covid positivity rates be higher or lower by December 31, 2024 compared to today (reference date: November 14, 2023)?</vt:lpstr>
      <vt:lpstr>Current Context</vt:lpstr>
      <vt:lpstr>Bayesian Covid Positivity rates Forecast</vt:lpstr>
      <vt:lpstr>PowerPoint Presentation</vt:lpstr>
      <vt:lpstr>Monthly Positivity Rates</vt:lpstr>
      <vt:lpstr>PowerPoint Presentation</vt:lpstr>
      <vt:lpstr>Bayesian Covid Analysis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–Ransomeware</dc:title>
  <dc:creator>Vijayasree Choudary</dc:creator>
  <cp:lastModifiedBy>Courtney Borstel</cp:lastModifiedBy>
  <cp:revision>14</cp:revision>
  <dcterms:created xsi:type="dcterms:W3CDTF">2023-10-22T13:56:35Z</dcterms:created>
  <dcterms:modified xsi:type="dcterms:W3CDTF">2023-12-04T21:04:47Z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0x0101002B8068F7A8923C4EBB6B183FD6A71AC8</vt:lpwstr>
  </property>
</Properties>
</file>