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47"/>
  </p:notesMasterIdLst>
  <p:sldIdLst>
    <p:sldId id="410" r:id="rId4"/>
    <p:sldId id="257" r:id="rId5"/>
    <p:sldId id="291" r:id="rId6"/>
    <p:sldId id="261" r:id="rId7"/>
    <p:sldId id="409" r:id="rId8"/>
    <p:sldId id="292" r:id="rId9"/>
    <p:sldId id="293" r:id="rId10"/>
    <p:sldId id="300" r:id="rId11"/>
    <p:sldId id="301" r:id="rId12"/>
    <p:sldId id="286" r:id="rId13"/>
    <p:sldId id="287" r:id="rId14"/>
    <p:sldId id="288" r:id="rId15"/>
    <p:sldId id="297" r:id="rId16"/>
    <p:sldId id="298" r:id="rId17"/>
    <p:sldId id="299" r:id="rId18"/>
    <p:sldId id="388" r:id="rId19"/>
    <p:sldId id="390" r:id="rId20"/>
    <p:sldId id="393" r:id="rId21"/>
    <p:sldId id="392" r:id="rId22"/>
    <p:sldId id="391" r:id="rId23"/>
    <p:sldId id="395" r:id="rId24"/>
    <p:sldId id="396" r:id="rId25"/>
    <p:sldId id="397" r:id="rId26"/>
    <p:sldId id="327" r:id="rId27"/>
    <p:sldId id="332" r:id="rId28"/>
    <p:sldId id="350" r:id="rId29"/>
    <p:sldId id="414" r:id="rId30"/>
    <p:sldId id="336" r:id="rId31"/>
    <p:sldId id="352" r:id="rId32"/>
    <p:sldId id="354" r:id="rId33"/>
    <p:sldId id="337" r:id="rId34"/>
    <p:sldId id="408" r:id="rId35"/>
    <p:sldId id="412" r:id="rId36"/>
    <p:sldId id="413" r:id="rId37"/>
    <p:sldId id="342" r:id="rId38"/>
    <p:sldId id="374" r:id="rId39"/>
    <p:sldId id="375" r:id="rId40"/>
    <p:sldId id="378" r:id="rId41"/>
    <p:sldId id="380" r:id="rId42"/>
    <p:sldId id="384" r:id="rId43"/>
    <p:sldId id="284" r:id="rId44"/>
    <p:sldId id="385" r:id="rId45"/>
    <p:sldId id="41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063" autoAdjust="0"/>
    <p:restoredTop sz="94660"/>
  </p:normalViewPr>
  <p:slideViewPr>
    <p:cSldViewPr snapToGrid="0">
      <p:cViewPr varScale="1">
        <p:scale>
          <a:sx n="68" d="100"/>
          <a:sy n="68" d="100"/>
        </p:scale>
        <p:origin x="-612" y="-96"/>
      </p:cViewPr>
      <p:guideLst>
        <p:guide orient="horz" pos="219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7B8D4-91D9-4333-BECA-26CD0F11025A}" type="datetimeFigureOut">
              <a:rPr lang="en-IN" smtClean="0"/>
              <a:pPr/>
              <a:t>10-07-2021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BA387-AE6E-49D4-B950-435B64998B0A}"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BBA387-AE6E-49D4-B950-435B64998B0A}"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18</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19</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20</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21</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22</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23</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BBA387-AE6E-49D4-B950-435B64998B0A}" type="slidenum">
              <a:rPr lang="en-IN" smtClean="0"/>
              <a:pPr/>
              <a:t>2</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11</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12</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13</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14</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15</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16</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b="1" dirty="0"/>
          </a:p>
        </p:txBody>
      </p:sp>
      <p:sp>
        <p:nvSpPr>
          <p:cNvPr id="4" name="Slide Number Placeholder 3"/>
          <p:cNvSpPr>
            <a:spLocks noGrp="1"/>
          </p:cNvSpPr>
          <p:nvPr>
            <p:ph type="sldNum" sz="quarter" idx="5"/>
          </p:nvPr>
        </p:nvSpPr>
        <p:spPr/>
        <p:txBody>
          <a:bodyPr/>
          <a:lstStyle/>
          <a:p>
            <a:fld id="{59BBA387-AE6E-49D4-B950-435B64998B0A}" type="slidenum">
              <a:rPr lang="en-IN" smtClean="0"/>
              <a:pPr/>
              <a:t>17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2"/>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09AD006-6F14-41B2-9AEA-DB48DA7FA285}"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7E8EAB-979C-4A66-B665-A4D209CCDEDF}"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581F46-5FE1-4B74-8000-EC6017B0696C}"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C7DC9EA-B0FB-45AE-A053-1A0F7F004C9F}" type="datetime1">
              <a:rPr lang="en-US" smtClean="0"/>
              <a:t>7/10/2021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762304-FA56-4999-8943-F9021018D031}"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84607CD-3C71-44F4-812C-85E171D9AE69}"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1E58C6-A3B7-433E-BAC7-5EE92BDB58E7}"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1859760"/>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9"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8405110-8348-4AD4-B785-6CE34587E425}" type="datetime1">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8988E1-2094-412A-B687-F1B883618C50}"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7A5177-A63B-4F8D-A0BD-EE82ACAA9FC9}" type="datetime1">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D740DD-6538-4B10-96E3-D6DABFF388E6}"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F0C0D0-F012-4FE4-B008-EFAE40B490B8}"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9"/>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D990967-C4BA-44E9-BE78-4EF4A6E8F5BA}"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3"/>
            <a:ext cx="812800" cy="365125"/>
          </a:xfrm>
        </p:spPr>
        <p:txBody>
          <a:bodyPr/>
          <a:lstStyle/>
          <a:p>
            <a:fld id="{9B618960-8005-486C-9A75-10CB2AAC16F9}"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8"/>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FD58341-324A-4FE0-958A-53CE0157DF1E}"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E578001-E385-47C3-800E-68AD71859727}"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524CD64-F2C8-4974-A235-B4ECB8A863CF}" type="datetime1">
              <a:rPr lang="en-US" smtClean="0"/>
              <a:t>7/10/2021</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917DB1-79AA-4381-86EC-E62520BC8584}"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8729453-ACC1-40B2-9D26-628FDD806AAC}"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313491-D2A7-43A4-9462-FFB1296C2C1C}"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29E2ED1-C8F5-4B33-99CD-CB6D58266310}" type="datetime1">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5A4AF36-3733-493C-A0DB-885C933C3820}"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DFF4D5-E20C-413F-AE47-6210C34A3EB9}" type="datetime1">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2"/>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2"/>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00E934-DC60-4141-9ACE-A180E47D976B}"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CEB8C85-8830-43FD-98F3-22714F360E19}"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A56CFE2-8838-4C24-BD93-BF32D9A5EA69}"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9B618960-8005-486C-9A75-10CB2AAC16F9}"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620956A-4DF8-4280-824F-B1EA6B18BEE7}"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3C139B-BF08-445E-97DC-E98F25DB1FC3}" type="datetime1">
              <a:rPr lang="en-US" smtClean="0"/>
              <a:t>7/10/2021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927A89-EA98-4D62-9D6D-3A589EB1680B}"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84FEDA-1F95-4B0E-AB14-09B897A47BF5}" type="datetime1">
              <a:rPr lang="en-US" smtClean="0"/>
              <a:t>7/10/2021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3915D4-9EBB-44AB-A2B0-B854E5D7A398}" type="datetime1">
              <a:rPr lang="en-US" smtClean="0"/>
              <a:t>7/10/2021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175B3-BA59-4C33-865D-BC1F1DEB6031}" type="datetime1">
              <a:rPr lang="en-US" smtClean="0"/>
              <a:t>7/10/2021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A75F67-7039-4014-9FE5-9743CC57B37C}"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173FC2-6590-4A7A-A238-8F7698B70C87}" type="datetime1">
              <a:rPr lang="en-US" smtClean="0"/>
              <a:t>7/10/2021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20F9C6-F89A-476C-B7E7-16D23648E455}" type="datetime1">
              <a:rPr lang="en-US" smtClean="0"/>
              <a:t>7/10/2021</a:t>
            </a:fld>
            <a:endParaRPr lang="en-US" dirty="0"/>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B618960-8005-486C-9A75-10CB2AAC16F9}"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3"/>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16FD9B3-62C0-4B5F-A616-E56EADCD81C6}" type="datetime1">
              <a:rPr lang="en-US" smtClean="0"/>
              <a:t>7/10/2021</a:t>
            </a:fld>
            <a:endParaRPr lang="en-US" dirty="0"/>
          </a:p>
        </p:txBody>
      </p:sp>
      <p:sp>
        <p:nvSpPr>
          <p:cNvPr id="22" name="Footer Placeholder 21"/>
          <p:cNvSpPr>
            <a:spLocks noGrp="1"/>
          </p:cNvSpPr>
          <p:nvPr>
            <p:ph type="ftr" sz="quarter" idx="3"/>
          </p:nvPr>
        </p:nvSpPr>
        <p:spPr>
          <a:xfrm>
            <a:off x="3556000" y="6356353"/>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3"/>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618960-8005-486C-9A75-10CB2AAC16F9}"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E889A6D-E8D0-43B5-894D-EF0E49490F77}" type="datetime1">
              <a:rPr lang="en-US" smtClean="0"/>
              <a:t>7/10/2021</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B618960-8005-486C-9A75-10CB2AAC16F9}"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ownloads\WhatsApp Image 2021-07-10 at 3.05.13 PM.jpeg"/>
          <p:cNvPicPr>
            <a:picLocks noChangeAspect="1" noChangeArrowheads="1"/>
          </p:cNvPicPr>
          <p:nvPr/>
        </p:nvPicPr>
        <p:blipFill>
          <a:blip r:embed="rId3"/>
          <a:stretch>
            <a:fillRect/>
          </a:stretch>
        </p:blipFill>
        <p:spPr bwMode="auto">
          <a:xfrm>
            <a:off x="5647685" y="2330476"/>
            <a:ext cx="6544316" cy="4346097"/>
          </a:xfrm>
          <a:prstGeom prst="rect">
            <a:avLst/>
          </a:prstGeom>
          <a:ln>
            <a:noFill/>
          </a:ln>
          <a:effectLst>
            <a:softEdge rad="112500"/>
          </a:effectLst>
        </p:spPr>
      </p:pic>
      <p:sp>
        <p:nvSpPr>
          <p:cNvPr id="5" name="Title 3"/>
          <p:cNvSpPr>
            <a:spLocks noGrp="1"/>
          </p:cNvSpPr>
          <p:nvPr>
            <p:ph type="title"/>
          </p:nvPr>
        </p:nvSpPr>
        <p:spPr>
          <a:xfrm>
            <a:off x="838200" y="563419"/>
            <a:ext cx="10515600" cy="1654724"/>
          </a:xfrm>
        </p:spPr>
        <p:txBody>
          <a:bodyPr>
            <a:noAutofit/>
            <a:scene3d>
              <a:camera prst="orthographicFront"/>
              <a:lightRig rig="threePt" dir="t"/>
            </a:scene3d>
          </a:bodyPr>
          <a:lstStyle/>
          <a:p>
            <a:r>
              <a:rPr lang="en-US" sz="2400" b="1" dirty="0" smtClean="0">
                <a:latin typeface="Times New Roman" panose="02020603050405020304" pitchFamily="18" charset="0"/>
                <a:cs typeface="Times New Roman" panose="02020603050405020304" pitchFamily="18" charset="0"/>
              </a:rPr>
              <a:t>COVID-19 PRECAUTION TECHNIQUE BY REAL TIME FACE MASK DETECTOR USING ML</a:t>
            </a:r>
            <a:endParaRPr lang="en-US" sz="2400" b="1" dirty="0">
              <a:ln>
                <a:solidFill>
                  <a:schemeClr val="tx1"/>
                </a:solidFill>
              </a:ln>
              <a:gradFill>
                <a:gsLst>
                  <a:gs pos="21000">
                    <a:srgbClr val="53575C"/>
                  </a:gs>
                  <a:gs pos="88000">
                    <a:srgbClr val="C5C7CA"/>
                  </a:gs>
                </a:gsLst>
                <a:lin ang="5400000"/>
              </a:gradFill>
              <a:effectLst/>
              <a:latin typeface="Times New Roman" panose="02020603050405020304" pitchFamily="18" charset="0"/>
              <a:cs typeface="Times New Roman" panose="02020603050405020304" pitchFamily="18" charset="0"/>
            </a:endParaRPr>
          </a:p>
        </p:txBody>
      </p:sp>
      <p:sp>
        <p:nvSpPr>
          <p:cNvPr id="6" name="Title 3"/>
          <p:cNvSpPr txBox="1"/>
          <p:nvPr/>
        </p:nvSpPr>
        <p:spPr>
          <a:xfrm>
            <a:off x="938874" y="2431719"/>
            <a:ext cx="6509327" cy="1120617"/>
          </a:xfrm>
          <a:prstGeom prst="rect">
            <a:avLst/>
          </a:prstGeom>
        </p:spPr>
        <p:txBody>
          <a:bodyPr vert="horz" lIns="91440" tIns="45720" rIns="91440" bIns="45720" rtlCol="0" anchor="ctr">
            <a:normAutofit fontScale="97500"/>
            <a:scene3d>
              <a:camera prst="orthographicFront"/>
              <a:lightRig rig="threePt" dir="t"/>
            </a:scene3d>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600" b="1" dirty="0" smtClean="0">
                <a:latin typeface="Times New Roman" panose="02020603050405020304" pitchFamily="18" charset="0"/>
                <a:cs typeface="Times New Roman" panose="02020603050405020304" pitchFamily="18" charset="0"/>
              </a:rPr>
              <a:t>UNDER THE GUIDANCE OF PROF. </a:t>
            </a:r>
            <a:r>
              <a:rPr lang="en-IN" sz="2900" b="1" dirty="0" err="1" smtClean="0">
                <a:latin typeface="Times New Roman" panose="02020603050405020304" pitchFamily="18" charset="0"/>
                <a:cs typeface="Times New Roman" panose="02020603050405020304" pitchFamily="18" charset="0"/>
              </a:rPr>
              <a:t>Geetha</a:t>
            </a:r>
            <a:r>
              <a:rPr lang="en-IN" sz="2900" b="1" dirty="0" smtClean="0">
                <a:latin typeface="Times New Roman" panose="02020603050405020304" pitchFamily="18" charset="0"/>
                <a:cs typeface="Times New Roman" panose="02020603050405020304" pitchFamily="18" charset="0"/>
              </a:rPr>
              <a:t> </a:t>
            </a:r>
            <a:r>
              <a:rPr lang="en-IN" sz="2900" b="1" dirty="0" err="1" smtClean="0">
                <a:latin typeface="Times New Roman" panose="02020603050405020304" pitchFamily="18" charset="0"/>
                <a:cs typeface="Times New Roman" panose="02020603050405020304" pitchFamily="18" charset="0"/>
              </a:rPr>
              <a:t>Laxmi</a:t>
            </a:r>
            <a:endParaRPr lang="en-US" sz="2900" dirty="0">
              <a:ln>
                <a:solidFill>
                  <a:schemeClr val="tx1"/>
                </a:solidFill>
              </a:ln>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
        <p:nvSpPr>
          <p:cNvPr id="7" name="Title 3"/>
          <p:cNvSpPr txBox="1"/>
          <p:nvPr/>
        </p:nvSpPr>
        <p:spPr>
          <a:xfrm>
            <a:off x="185058" y="3878634"/>
            <a:ext cx="10030097" cy="2566107"/>
          </a:xfrm>
          <a:prstGeom prst="rect">
            <a:avLst/>
          </a:prstGeom>
        </p:spPr>
        <p:txBody>
          <a:bodyPr vert="horz" lIns="91440" tIns="45720" rIns="91440" bIns="45720" rtlCol="0" anchor="ctr">
            <a:normAutofit fontScale="97500" lnSpcReduction="10000"/>
            <a:scene3d>
              <a:camera prst="orthographicFront"/>
              <a:lightRig rig="threePt" dir="t"/>
            </a:scene3d>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b="1" dirty="0" smtClean="0"/>
              <a:t>TEAM MEMBERS:</a:t>
            </a:r>
          </a:p>
          <a:p>
            <a:endParaRPr lang="en-US" sz="3700" dirty="0" smtClean="0">
              <a:ln>
                <a:solidFill>
                  <a:schemeClr val="tx1"/>
                </a:solidFill>
              </a:ln>
              <a:gradFill>
                <a:gsLst>
                  <a:gs pos="21000">
                    <a:srgbClr val="53575C"/>
                  </a:gs>
                  <a:gs pos="88000">
                    <a:srgbClr val="C5C7CA"/>
                  </a:gs>
                </a:gsLst>
                <a:lin ang="5400000"/>
              </a:gradFill>
              <a:latin typeface="Arial Black" panose="020B0A04020102020204" pitchFamily="34" charset="0"/>
              <a:cs typeface="Times New Roman" panose="02020603050405020304" pitchFamily="18" charset="0"/>
            </a:endParaRPr>
          </a:p>
          <a:p>
            <a:pPr marL="742950" indent="-742950">
              <a:buAutoNum type="arabicPeriod"/>
            </a:pPr>
            <a:r>
              <a:rPr lang="en-IN" sz="3700" b="1" dirty="0" smtClean="0"/>
              <a:t>VIJAYA S RAO</a:t>
            </a:r>
          </a:p>
          <a:p>
            <a:pPr marL="742950" indent="-742950">
              <a:buAutoNum type="arabicPeriod"/>
            </a:pPr>
            <a:r>
              <a:rPr lang="en-IN" sz="3700" b="1" dirty="0" smtClean="0"/>
              <a:t>KANNIKA  </a:t>
            </a:r>
            <a:r>
              <a:rPr lang="en-GB" sz="3700" b="1" dirty="0" smtClean="0"/>
              <a:t>V PRABHU</a:t>
            </a:r>
          </a:p>
          <a:p>
            <a:pPr marL="742950" indent="-742950">
              <a:buAutoNum type="arabicPeriod"/>
            </a:pPr>
            <a:r>
              <a:rPr lang="en-IN" sz="3700" b="1" dirty="0" smtClean="0"/>
              <a:t>KISHAN KUMAR SHETTY</a:t>
            </a:r>
          </a:p>
          <a:p>
            <a:pPr marL="742950" indent="-742950">
              <a:buAutoNum type="arabicPeriod"/>
            </a:pPr>
            <a:r>
              <a:rPr lang="en-IN" sz="3700" b="1" dirty="0" smtClean="0"/>
              <a:t>MONTEIRO AVELINO ANIL</a:t>
            </a:r>
            <a:endParaRPr lang="en-US" sz="3700" dirty="0">
              <a:ln>
                <a:solidFill>
                  <a:schemeClr val="tx1"/>
                </a:solidFill>
              </a:ln>
              <a:gradFill>
                <a:gsLst>
                  <a:gs pos="21000">
                    <a:srgbClr val="53575C"/>
                  </a:gs>
                  <a:gs pos="88000">
                    <a:srgbClr val="C5C7CA"/>
                  </a:gs>
                </a:gsLst>
                <a:lin ang="5400000"/>
              </a:gradFill>
            </a:endParaRPr>
          </a:p>
        </p:txBody>
      </p:sp>
      <p:sp>
        <p:nvSpPr>
          <p:cNvPr id="9" name="Slide Number Placeholder 8"/>
          <p:cNvSpPr>
            <a:spLocks noGrp="1"/>
          </p:cNvSpPr>
          <p:nvPr>
            <p:ph type="sldNum" sz="quarter" idx="12"/>
          </p:nvPr>
        </p:nvSpPr>
        <p:spPr/>
        <p:txBody>
          <a:bodyPr/>
          <a:lstStyle/>
          <a:p>
            <a:fld id="{9B618960-8005-486C-9A75-10CB2AAC16F9}" type="slidenum">
              <a:rPr lang="en-US" sz="1800" smtClean="0"/>
              <a:pPr/>
              <a:t>1</a:t>
            </a:fld>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237" y="803566"/>
            <a:ext cx="9720072" cy="988291"/>
          </a:xfrm>
        </p:spPr>
        <p:txBody>
          <a:bodyPr/>
          <a:lstStyle/>
          <a:p>
            <a:r>
              <a:rPr lang="en-US" sz="2800" b="1" dirty="0">
                <a:latin typeface="Times New Roman" panose="02020603050405020304" pitchFamily="18" charset="0"/>
                <a:cs typeface="Times New Roman" panose="02020603050405020304" pitchFamily="18" charset="0"/>
              </a:rPr>
              <a:t>HARDWARE REQUIREMENTS</a:t>
            </a:r>
          </a:p>
        </p:txBody>
      </p:sp>
      <p:sp>
        <p:nvSpPr>
          <p:cNvPr id="3" name="Content Placeholder 2"/>
          <p:cNvSpPr>
            <a:spLocks noGrp="1"/>
          </p:cNvSpPr>
          <p:nvPr>
            <p:ph idx="1"/>
          </p:nvPr>
        </p:nvSpPr>
        <p:spPr>
          <a:xfrm>
            <a:off x="766618" y="1980796"/>
            <a:ext cx="10815783" cy="3429000"/>
          </a:xfrm>
        </p:spPr>
        <p:txBody>
          <a:bodyPr>
            <a:normAutofit/>
          </a:bodyPr>
          <a:lstStyle/>
          <a:p>
            <a:pPr lvl="0"/>
            <a:r>
              <a:rPr lang="en-IN" sz="2000" dirty="0" smtClean="0">
                <a:latin typeface="Times New Roman" panose="02020603050405020304" pitchFamily="18" charset="0"/>
                <a:cs typeface="Times New Roman" panose="02020603050405020304" pitchFamily="18" charset="0"/>
              </a:rPr>
              <a:t>Laptop with Intel i5 Processor and 500GB Hard disk.</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10</a:t>
            </a:fld>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237" y="803566"/>
            <a:ext cx="9720072" cy="988291"/>
          </a:xfrm>
        </p:spPr>
        <p:txBody>
          <a:bodyPr/>
          <a:lstStyle/>
          <a:p>
            <a:r>
              <a:rPr lang="en-US" sz="2800" b="1" dirty="0">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950237" y="1970964"/>
            <a:ext cx="8075776" cy="3429000"/>
          </a:xfrm>
        </p:spPr>
        <p:txBody>
          <a:bodyPr>
            <a:normAutofit/>
          </a:bodyPr>
          <a:lstStyle/>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Dataset with images of people with mask and without mask.</a:t>
            </a:r>
          </a:p>
          <a:p>
            <a:pPr marL="342900" lvl="0" indent="-342900">
              <a:buFont typeface="+mj-lt"/>
              <a:buAutoNum type="arabicPeriod"/>
            </a:pPr>
            <a:r>
              <a:rPr lang="en-IN" sz="2000" dirty="0" smtClean="0">
                <a:latin typeface="Times New Roman" panose="02020603050405020304" pitchFamily="18" charset="0"/>
                <a:cs typeface="Times New Roman" panose="02020603050405020304" pitchFamily="18" charset="0"/>
              </a:rPr>
              <a:t>Python3 IDE</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Deep Learning Modules like </a:t>
            </a:r>
            <a:r>
              <a:rPr lang="en-IN" sz="2000" dirty="0" err="1" smtClean="0">
                <a:latin typeface="Times New Roman" panose="02020603050405020304" pitchFamily="18" charset="0"/>
                <a:cs typeface="Times New Roman" panose="02020603050405020304" pitchFamily="18" charset="0"/>
              </a:rPr>
              <a:t>Tensorflow</a:t>
            </a:r>
            <a:r>
              <a:rPr lang="en-IN" sz="2000" dirty="0" smtClean="0">
                <a:latin typeface="Times New Roman" panose="02020603050405020304" pitchFamily="18" charset="0"/>
                <a:cs typeface="Times New Roman" panose="02020603050405020304" pitchFamily="18" charset="0"/>
              </a:rPr>
              <a:t> &amp; </a:t>
            </a:r>
            <a:r>
              <a:rPr lang="en-IN" sz="2000" dirty="0" err="1" smtClean="0">
                <a:latin typeface="Times New Roman" panose="02020603050405020304" pitchFamily="18" charset="0"/>
                <a:cs typeface="Times New Roman" panose="02020603050405020304" pitchFamily="18" charset="0"/>
              </a:rPr>
              <a:t>Keras</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Machine Learning Modules like </a:t>
            </a:r>
            <a:r>
              <a:rPr lang="en-IN" sz="2000" dirty="0" err="1" smtClean="0">
                <a:latin typeface="Times New Roman" panose="02020603050405020304" pitchFamily="18" charset="0"/>
                <a:cs typeface="Times New Roman" panose="02020603050405020304" pitchFamily="18" charset="0"/>
              </a:rPr>
              <a:t>Numpy</a:t>
            </a:r>
            <a:r>
              <a:rPr lang="en-IN" sz="2000" dirty="0" smtClean="0">
                <a:latin typeface="Times New Roman" panose="02020603050405020304" pitchFamily="18" charset="0"/>
                <a:cs typeface="Times New Roman" panose="02020603050405020304" pitchFamily="18" charset="0"/>
              </a:rPr>
              <a:t>, Pandas and </a:t>
            </a:r>
            <a:r>
              <a:rPr lang="en-IN" sz="2000" dirty="0" err="1" smtClean="0">
                <a:latin typeface="Times New Roman" panose="02020603050405020304" pitchFamily="18" charset="0"/>
                <a:cs typeface="Times New Roman" panose="02020603050405020304" pitchFamily="18" charset="0"/>
              </a:rPr>
              <a:t>Sci</a:t>
            </a:r>
            <a:r>
              <a:rPr lang="en-IN" sz="2000" dirty="0" smtClean="0">
                <a:latin typeface="Times New Roman" panose="02020603050405020304" pitchFamily="18" charset="0"/>
                <a:cs typeface="Times New Roman" panose="02020603050405020304" pitchFamily="18" charset="0"/>
              </a:rPr>
              <a:t>-Kit Learn</a:t>
            </a:r>
            <a:endParaRPr lang="en-US" sz="2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2000" dirty="0" smtClean="0">
                <a:latin typeface="Times New Roman" panose="02020603050405020304" pitchFamily="18" charset="0"/>
                <a:cs typeface="Times New Roman" panose="02020603050405020304" pitchFamily="18" charset="0"/>
              </a:rPr>
              <a:t>Web Framework: </a:t>
            </a:r>
            <a:r>
              <a:rPr lang="en-IN" sz="2000" dirty="0" err="1" smtClean="0">
                <a:latin typeface="Times New Roman" panose="02020603050405020304" pitchFamily="18" charset="0"/>
                <a:cs typeface="Times New Roman" panose="02020603050405020304" pitchFamily="18" charset="0"/>
              </a:rPr>
              <a:t>Django</a:t>
            </a:r>
            <a:r>
              <a:rPr lang="en-IN"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IN" sz="2000" dirty="0" smtClean="0">
                <a:latin typeface="Times New Roman" panose="02020603050405020304" pitchFamily="18" charset="0"/>
                <a:cs typeface="Times New Roman" panose="02020603050405020304" pitchFamily="18" charset="0"/>
              </a:rPr>
              <a:t>Browser to run Application</a:t>
            </a:r>
            <a:endParaRPr lang="en-US" sz="2000" dirty="0" smtClean="0">
              <a:latin typeface="Times New Roman" panose="02020603050405020304" pitchFamily="18" charset="0"/>
              <a:cs typeface="Times New Roman" panose="02020603050405020304" pitchFamily="18" charset="0"/>
            </a:endParaRPr>
          </a:p>
          <a:p>
            <a:pPr marL="342900" lvl="0" indent="-342900">
              <a:buFont typeface="+mj-lt"/>
              <a:buAutoNum type="arabicPeriod"/>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11</a:t>
            </a:fld>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257" y="585472"/>
            <a:ext cx="9719945" cy="1165225"/>
          </a:xfrm>
        </p:spPr>
        <p:txBody>
          <a:bodyPr/>
          <a:lstStyle/>
          <a:p>
            <a:r>
              <a:rPr lang="en-US" sz="28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sz="half" idx="1"/>
          </p:nvPr>
        </p:nvSpPr>
        <p:spPr>
          <a:xfrm>
            <a:off x="1010920" y="2110742"/>
            <a:ext cx="10739120" cy="4469765"/>
          </a:xfrm>
        </p:spPr>
        <p:txBody>
          <a:bodyPr>
            <a:normAutofit/>
          </a:bodyPr>
          <a:lstStyle/>
          <a:p>
            <a:pPr marL="0" lvl="0" indent="0" algn="just">
              <a:buNone/>
            </a:pPr>
            <a:r>
              <a:rPr lang="en-US" sz="2000" dirty="0">
                <a:latin typeface="Times New Roman" panose="02020603050405020304" pitchFamily="18" charset="0"/>
                <a:cs typeface="Times New Roman" panose="02020603050405020304" pitchFamily="18" charset="0"/>
              </a:rPr>
              <a:t>Our proposed system consists of </a:t>
            </a:r>
            <a:r>
              <a:rPr lang="en-US" sz="2000" dirty="0" smtClean="0">
                <a:latin typeface="Times New Roman" panose="02020603050405020304" pitchFamily="18" charset="0"/>
                <a:cs typeface="Times New Roman" panose="02020603050405020304" pitchFamily="18" charset="0"/>
              </a:rPr>
              <a:t>two </a:t>
            </a:r>
            <a:r>
              <a:rPr lang="en-US" sz="2000" dirty="0">
                <a:latin typeface="Times New Roman" panose="02020603050405020304" pitchFamily="18" charset="0"/>
                <a:cs typeface="Times New Roman" panose="02020603050405020304" pitchFamily="18" charset="0"/>
              </a:rPr>
              <a:t>parts:</a:t>
            </a:r>
          </a:p>
          <a:p>
            <a:pPr marL="342900" lvl="0" indent="-342900" algn="just">
              <a:buFont typeface="+mj-lt"/>
              <a:buAutoNum type="arabicPeriod"/>
            </a:pPr>
            <a:r>
              <a:rPr lang="en-US" sz="2000" dirty="0" smtClean="0">
                <a:latin typeface="Times New Roman" panose="02020603050405020304" pitchFamily="18" charset="0"/>
                <a:cs typeface="Times New Roman" panose="02020603050405020304" pitchFamily="18" charset="0"/>
              </a:rPr>
              <a:t>Training Face Mask Detector . </a:t>
            </a:r>
            <a:endParaRPr lang="en-US" sz="2000" dirty="0">
              <a:latin typeface="Times New Roman" panose="02020603050405020304" pitchFamily="18" charset="0"/>
              <a:cs typeface="Times New Roman" panose="02020603050405020304" pitchFamily="18" charset="0"/>
            </a:endParaRPr>
          </a:p>
          <a:p>
            <a:pPr marL="342900" lvl="0" indent="-342900" algn="just">
              <a:buFont typeface="+mj-lt"/>
              <a:buAutoNum type="arabicPeriod"/>
            </a:pPr>
            <a:r>
              <a:rPr lang="en-IN" altLang="en-US" sz="2000" dirty="0" smtClean="0">
                <a:latin typeface="Times New Roman" panose="02020603050405020304" pitchFamily="18" charset="0"/>
                <a:cs typeface="Times New Roman" panose="02020603050405020304" pitchFamily="18" charset="0"/>
              </a:rPr>
              <a:t>Apply  Face  Mask  Detector</a:t>
            </a:r>
          </a:p>
        </p:txBody>
      </p:sp>
      <p:pic>
        <p:nvPicPr>
          <p:cNvPr id="7" name="Content Placeholder 6"/>
          <p:cNvPicPr>
            <a:picLocks noGrp="1"/>
          </p:cNvPicPr>
          <p:nvPr>
            <p:ph sz="half" idx="2"/>
          </p:nvPr>
        </p:nvPicPr>
        <p:blipFill>
          <a:blip r:embed="rId4"/>
          <a:stretch>
            <a:fillRect/>
          </a:stretch>
        </p:blipFill>
        <p:spPr bwMode="auto">
          <a:xfrm>
            <a:off x="6387738" y="600892"/>
            <a:ext cx="5603967" cy="5603966"/>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12</a:t>
            </a:fld>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24127" y="523702"/>
            <a:ext cx="9720072" cy="83127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Architecture Overview</a:t>
            </a:r>
            <a:endParaRPr lang="en-IN" sz="2800" b="1"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sz="half" idx="1"/>
          </p:nvPr>
        </p:nvSpPr>
        <p:spPr>
          <a:xfrm>
            <a:off x="1322363" y="1423851"/>
            <a:ext cx="9144000" cy="5055326"/>
          </a:xfrm>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Fig. 1 represents our proposed system architecture (input image taken from the dataset by (</a:t>
            </a:r>
            <a:r>
              <a:rPr lang="en-US" sz="2000" dirty="0" err="1" smtClean="0">
                <a:latin typeface="Times New Roman" panose="02020603050405020304" pitchFamily="18" charset="0"/>
                <a:cs typeface="Times New Roman" panose="02020603050405020304" pitchFamily="18" charset="0"/>
              </a:rPr>
              <a:t>Larxel</a:t>
            </a:r>
            <a:r>
              <a:rPr lang="en-US" sz="2000" dirty="0" smtClean="0">
                <a:latin typeface="Times New Roman" panose="02020603050405020304" pitchFamily="18" charset="0"/>
                <a:cs typeface="Times New Roman" panose="02020603050405020304" pitchFamily="18" charset="0"/>
              </a:rPr>
              <a:t>, 2020)). It consists of two major stages.</a:t>
            </a:r>
          </a:p>
          <a:p>
            <a:pPr>
              <a:lnSpc>
                <a:spcPct val="150000"/>
              </a:lnSpc>
            </a:pPr>
            <a:r>
              <a:rPr lang="en-US" sz="2000" dirty="0" smtClean="0">
                <a:latin typeface="Times New Roman" panose="02020603050405020304" pitchFamily="18" charset="0"/>
                <a:cs typeface="Times New Roman" panose="02020603050405020304" pitchFamily="18" charset="0"/>
              </a:rPr>
              <a:t> The first stage of our architecture includes a Face Detector, which localizes multiple faces in images of varying sizes and detects faces even in overlapping scenarios. The detected faces (regions of interest) extracted from this stage are then batched together and passed to the second stage of our architecture, which is a CNN based Face Mask Classifier. The results from the second stage are decoded and the final output is the image with all the faces in the image correctly detected and classified as either masked or unmasked faces.</a:t>
            </a:r>
            <a:endParaRPr lang="en-IN"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B618960-8005-486C-9A75-10CB2AAC16F9}" type="slidenum">
              <a:rPr lang="en-US" sz="2800" smtClean="0"/>
              <a:pPr/>
              <a:t>13</a:t>
            </a:fld>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Stage 1 - Face Detector</a:t>
            </a:r>
          </a:p>
        </p:txBody>
      </p:sp>
      <p:sp>
        <p:nvSpPr>
          <p:cNvPr id="6" name="Content Placeholder 5"/>
          <p:cNvSpPr>
            <a:spLocks noGrp="1"/>
          </p:cNvSpPr>
          <p:nvPr>
            <p:ph idx="1"/>
          </p:nvPr>
        </p:nvSpPr>
        <p:spPr/>
        <p:txBody>
          <a:bodyPr>
            <a:normAutofit/>
          </a:bodyPr>
          <a:lstStyle/>
          <a:p>
            <a:pPr algn="just">
              <a:lnSpc>
                <a:spcPct val="150000"/>
              </a:lnSpc>
            </a:pPr>
            <a:r>
              <a:rPr lang="en-US" sz="2000" dirty="0" smtClean="0">
                <a:solidFill>
                  <a:schemeClr val="tx1"/>
                </a:solidFill>
                <a:latin typeface="Times New Roman" panose="02020603050405020304" pitchFamily="18" charset="0"/>
                <a:cs typeface="Times New Roman" panose="02020603050405020304" pitchFamily="18" charset="0"/>
              </a:rPr>
              <a:t>A face detector acts as the first stage of our system. A raw RGB image is   passed   as the</a:t>
            </a:r>
            <a:r>
              <a:rPr lang="en-IN" alt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input to this stage. The face detector extracts and outputs all the faces detected in the image with their bounding box coordinates. The process of detecting faces accurately is very important for our architecture. Training a highly accurate face detector needs a lot of labeled data, time, and compute resources. For these reasons, we selected a pre-trained model trained on a large dataset for easy generalization and stability in detection.</a:t>
            </a: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14</a:t>
            </a:fld>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2400" b="1" dirty="0" smtClean="0">
                <a:latin typeface="Times New Roman" panose="02020603050405020304" pitchFamily="18" charset="0"/>
                <a:cs typeface="Times New Roman" panose="02020603050405020304" pitchFamily="18" charset="0"/>
              </a:rPr>
              <a:t>Stage 2 - Face Mask Classifier</a:t>
            </a:r>
            <a:endParaRPr lang="en-IN" sz="2400" b="1"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967858" y="2103120"/>
            <a:ext cx="9720073" cy="4023360"/>
          </a:xfrm>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The second stage of our system is a face  mask classifier. This stage takes the processed ROI from the Intermediate Processing Block and classifies it as either RMFRD images were biased towards  Asian faces. Thus, masked images from the </a:t>
            </a:r>
            <a:r>
              <a:rPr lang="en-US" sz="2000" dirty="0" err="1" smtClean="0">
                <a:latin typeface="Times New Roman" panose="02020603050405020304" pitchFamily="18" charset="0"/>
                <a:cs typeface="Times New Roman" panose="02020603050405020304" pitchFamily="18" charset="0"/>
              </a:rPr>
              <a:t>Larxel</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Kaggle</a:t>
            </a:r>
            <a:r>
              <a:rPr lang="en-US" sz="2000" dirty="0" smtClean="0">
                <a:latin typeface="Times New Roman" panose="02020603050405020304" pitchFamily="18" charset="0"/>
                <a:cs typeface="Times New Roman" panose="02020603050405020304" pitchFamily="18" charset="0"/>
              </a:rPr>
              <a:t>) were added to the dataset to eliminate this bias. RMFRD contains images for unmasked faces as well. However, as mentioned before, they were heavily biased towards Asian faces. Hence, we decided not to use these images. The </a:t>
            </a:r>
            <a:r>
              <a:rPr lang="en-US" sz="2000" dirty="0" err="1" smtClean="0">
                <a:latin typeface="Times New Roman" panose="02020603050405020304" pitchFamily="18" charset="0"/>
                <a:cs typeface="Times New Roman" panose="02020603050405020304" pitchFamily="18" charset="0"/>
              </a:rPr>
              <a:t>Flickr</a:t>
            </a:r>
            <a:r>
              <a:rPr lang="en-US" sz="2000" dirty="0" smtClean="0">
                <a:latin typeface="Times New Roman" panose="02020603050405020304" pitchFamily="18" charset="0"/>
                <a:cs typeface="Times New Roman" panose="02020603050405020304" pitchFamily="18" charset="0"/>
              </a:rPr>
              <a:t>-Faces-HQ (FFHQ) dataset introduced by (</a:t>
            </a:r>
            <a:r>
              <a:rPr lang="en-US" sz="2000" dirty="0" err="1" smtClean="0">
                <a:latin typeface="Times New Roman" panose="02020603050405020304" pitchFamily="18" charset="0"/>
                <a:cs typeface="Times New Roman" panose="02020603050405020304" pitchFamily="18" charset="0"/>
              </a:rPr>
              <a:t>Karras</a:t>
            </a:r>
            <a:r>
              <a:rPr lang="en-US" sz="2000" dirty="0" smtClean="0">
                <a:latin typeface="Times New Roman" panose="02020603050405020304" pitchFamily="18" charset="0"/>
                <a:cs typeface="Times New Roman" panose="02020603050405020304" pitchFamily="18" charset="0"/>
              </a:rPr>
              <a:t> et al., 2019) was used for unmasked images. Our dataset also includes images of improperly worn face masks or hands covering the face, which get classified as </a:t>
            </a:r>
            <a:r>
              <a:rPr lang="en-US" sz="2000" dirty="0" smtClean="0">
                <a:latin typeface="Times New Roman" panose="02020603050405020304" pitchFamily="18" charset="0"/>
                <a:cs typeface="Times New Roman" panose="02020603050405020304" pitchFamily="18" charset="0"/>
              </a:rPr>
              <a:t>non masked </a:t>
            </a:r>
            <a:r>
              <a:rPr lang="en-US" sz="2000" dirty="0" smtClean="0">
                <a:latin typeface="Times New Roman" panose="02020603050405020304" pitchFamily="18" charset="0"/>
                <a:cs typeface="Times New Roman" panose="02020603050405020304" pitchFamily="18" charset="0"/>
              </a:rPr>
              <a:t>faces.</a:t>
            </a:r>
            <a:endParaRPr lang="en-US" sz="20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15</a:t>
            </a:fld>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257" y="585472"/>
            <a:ext cx="9719945" cy="567055"/>
          </a:xfrm>
        </p:spPr>
        <p:txBody>
          <a:bodyPr>
            <a:normAutofit/>
          </a:bodyPr>
          <a:lstStyle/>
          <a:p>
            <a:r>
              <a:rPr lang="en-IN" altLang="en-US" sz="2400" b="1">
                <a:latin typeface="Times New Roman" panose="02020603050405020304" pitchFamily="18" charset="0"/>
                <a:cs typeface="Times New Roman" panose="02020603050405020304" pitchFamily="18" charset="0"/>
              </a:rPr>
              <a:t>Use CASE diagram</a:t>
            </a:r>
          </a:p>
        </p:txBody>
      </p:sp>
      <p:sp>
        <p:nvSpPr>
          <p:cNvPr id="6" name="Content Placeholder 5"/>
          <p:cNvSpPr>
            <a:spLocks noGrp="1"/>
          </p:cNvSpPr>
          <p:nvPr>
            <p:ph sz="half" idx="1"/>
          </p:nvPr>
        </p:nvSpPr>
        <p:spPr>
          <a:xfrm>
            <a:off x="1024256" y="897257"/>
            <a:ext cx="9855835" cy="5960745"/>
          </a:xfrm>
        </p:spPr>
        <p:txBody>
          <a:bodyPr>
            <a:normAutofit fontScale="82500" lnSpcReduction="20000"/>
          </a:bodyPr>
          <a:lstStyle/>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endParaRPr lang="en-US" sz="14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4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400" dirty="0">
              <a:latin typeface="Times New Roman" panose="02020603050405020304" pitchFamily="18" charset="0"/>
              <a:cs typeface="Times New Roman" panose="02020603050405020304" pitchFamily="18" charset="0"/>
              <a:sym typeface="+mn-ea"/>
            </a:endParaRPr>
          </a:p>
          <a:p>
            <a:pPr algn="just">
              <a:lnSpc>
                <a:spcPct val="150000"/>
              </a:lnSpc>
            </a:pPr>
            <a:endParaRPr lang="en-US" sz="1400" dirty="0">
              <a:latin typeface="Times New Roman" panose="02020603050405020304" pitchFamily="18" charset="0"/>
              <a:cs typeface="Times New Roman" panose="02020603050405020304" pitchFamily="18" charset="0"/>
              <a:sym typeface="+mn-ea"/>
            </a:endParaRPr>
          </a:p>
          <a:p>
            <a:pPr algn="just">
              <a:lnSpc>
                <a:spcPct val="150000"/>
              </a:lnSpc>
            </a:pPr>
            <a:r>
              <a:rPr lang="en-IN" altLang="en-US" sz="1400" dirty="0">
                <a:latin typeface="Times New Roman" panose="02020603050405020304" pitchFamily="18" charset="0"/>
                <a:cs typeface="Times New Roman" panose="02020603050405020304" pitchFamily="18" charset="0"/>
                <a:sym typeface="+mn-ea"/>
              </a:rPr>
              <a:t>                                                                                                 </a:t>
            </a:r>
          </a:p>
          <a:p>
            <a:pPr algn="just">
              <a:lnSpc>
                <a:spcPct val="150000"/>
              </a:lnSpc>
            </a:pPr>
            <a:r>
              <a:rPr lang="en-IN" altLang="en-US" sz="1400" dirty="0">
                <a:latin typeface="Times New Roman" panose="02020603050405020304" pitchFamily="18" charset="0"/>
                <a:cs typeface="Times New Roman" panose="02020603050405020304" pitchFamily="18" charset="0"/>
                <a:sym typeface="+mn-ea"/>
              </a:rPr>
              <a:t>                                                                                                          </a:t>
            </a:r>
            <a:r>
              <a:rPr lang="en-IN" altLang="en-US" sz="1900" dirty="0">
                <a:latin typeface="Times New Roman" panose="02020603050405020304" pitchFamily="18" charset="0"/>
                <a:cs typeface="Times New Roman" panose="02020603050405020304" pitchFamily="18" charset="0"/>
                <a:sym typeface="+mn-ea"/>
              </a:rPr>
              <a:t>Figure  4.1.2 Use Case diagram</a:t>
            </a:r>
          </a:p>
          <a:p>
            <a:pPr algn="just">
              <a:lnSpc>
                <a:spcPct val="150000"/>
              </a:lnSpc>
            </a:pPr>
            <a:r>
              <a:rPr lang="en-US" dirty="0">
                <a:latin typeface="Times New Roman" panose="02020603050405020304" pitchFamily="18" charset="0"/>
                <a:cs typeface="Times New Roman" panose="02020603050405020304" pitchFamily="18" charset="0"/>
                <a:sym typeface="+mn-ea"/>
              </a:rPr>
              <a:t>Use case diagrams are used to gather the requirements of a system including internal and external influences. These requirements are mostly design requirements. Hence, when a system is analysed to gather its functionalities, use cases are prepared and actors are identified</a:t>
            </a:r>
            <a:r>
              <a:rPr lang="en-US" sz="1780" dirty="0">
                <a:latin typeface="Times New Roman" panose="02020603050405020304" pitchFamily="18" charset="0"/>
                <a:cs typeface="Times New Roman" panose="02020603050405020304" pitchFamily="18" charset="0"/>
                <a:sym typeface="+mn-ea"/>
              </a:rPr>
              <a:t>.</a:t>
            </a:r>
            <a:endParaRPr lang="en-US" sz="1780" dirty="0">
              <a:latin typeface="Times New Roman" panose="02020603050405020304" pitchFamily="18" charset="0"/>
              <a:cs typeface="Times New Roman" panose="02020603050405020304" pitchFamily="18" charset="0"/>
            </a:endParaRPr>
          </a:p>
          <a:p>
            <a:pPr algn="just">
              <a:lnSpc>
                <a:spcPct val="150000"/>
              </a:lnSpc>
            </a:pPr>
            <a:endParaRPr lang="en-US" sz="1780" dirty="0">
              <a:latin typeface="Times New Roman" panose="02020603050405020304" pitchFamily="18" charset="0"/>
              <a:cs typeface="Times New Roman" panose="02020603050405020304" pitchFamily="18" charset="0"/>
            </a:endParaRPr>
          </a:p>
        </p:txBody>
      </p:sp>
      <p:pic>
        <p:nvPicPr>
          <p:cNvPr id="7" name="image4.png"/>
          <p:cNvPicPr>
            <a:picLocks noGrp="1" noChangeAspect="1"/>
          </p:cNvPicPr>
          <p:nvPr>
            <p:ph sz="half" idx="2"/>
          </p:nvPr>
        </p:nvPicPr>
        <p:blipFill>
          <a:blip r:embed="rId4" cstate="print"/>
          <a:stretch>
            <a:fillRect/>
          </a:stretch>
        </p:blipFill>
        <p:spPr>
          <a:xfrm>
            <a:off x="4978305" y="413825"/>
            <a:ext cx="3927475" cy="4366260"/>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z="2800" smtClean="0"/>
              <a:pPr/>
              <a:t>16</a:t>
            </a:fld>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Modular  Design Diagram</a:t>
            </a:r>
          </a:p>
        </p:txBody>
      </p:sp>
      <p:sp>
        <p:nvSpPr>
          <p:cNvPr id="6" name="Content Placeholder 5"/>
          <p:cNvSpPr>
            <a:spLocks noGrp="1"/>
          </p:cNvSpPr>
          <p:nvPr>
            <p:ph sz="half" idx="1"/>
          </p:nvPr>
        </p:nvSpPr>
        <p:spPr>
          <a:xfrm>
            <a:off x="1010059" y="1765495"/>
            <a:ext cx="4754880" cy="4023360"/>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A modular design can be characterized by functional partitioning into discrete scalable and reusable modules, rigorous use of well-defined modular interfaces, and making use of industry standards for interfaces. In this context modularity is at the component level, and has a single dimension, component slot ability. A modular system with this limited modularity is generally known as a platform system that uses modular components.</a:t>
            </a:r>
          </a:p>
        </p:txBody>
      </p:sp>
      <p:pic>
        <p:nvPicPr>
          <p:cNvPr id="9" name="image5.png"/>
          <p:cNvPicPr>
            <a:picLocks noGrp="1" noChangeAspect="1"/>
          </p:cNvPicPr>
          <p:nvPr>
            <p:ph sz="half" idx="2"/>
          </p:nvPr>
        </p:nvPicPr>
        <p:blipFill>
          <a:blip r:embed="rId4" cstate="print"/>
          <a:stretch>
            <a:fillRect/>
          </a:stretch>
        </p:blipFill>
        <p:spPr>
          <a:xfrm>
            <a:off x="6522085" y="2286000"/>
            <a:ext cx="3688715" cy="4023360"/>
          </a:xfrm>
          <a:prstGeom prst="rect">
            <a:avLst/>
          </a:prstGeom>
        </p:spPr>
      </p:pic>
      <p:sp>
        <p:nvSpPr>
          <p:cNvPr id="7" name="Slide Number Placeholder 6"/>
          <p:cNvSpPr>
            <a:spLocks noGrp="1"/>
          </p:cNvSpPr>
          <p:nvPr>
            <p:ph type="sldNum" sz="quarter" idx="12"/>
          </p:nvPr>
        </p:nvSpPr>
        <p:spPr/>
        <p:txBody>
          <a:bodyPr/>
          <a:lstStyle/>
          <a:p>
            <a:fld id="{9B618960-8005-486C-9A75-10CB2AAC16F9}" type="slidenum">
              <a:rPr lang="en-US" sz="2800" smtClean="0"/>
              <a:pPr/>
              <a:t>17</a:t>
            </a:fld>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24128" y="412496"/>
            <a:ext cx="9720072" cy="1499616"/>
          </a:xfrm>
        </p:spPr>
        <p:txBody>
          <a:bodyPr>
            <a:normAutofit/>
          </a:bodyPr>
          <a:lstStyle/>
          <a:p>
            <a:pPr algn="ctr"/>
            <a:r>
              <a:rPr lang="en-IN" sz="2400" b="1" dirty="0">
                <a:latin typeface="Times New Roman" panose="02020603050405020304" pitchFamily="18" charset="0"/>
                <a:cs typeface="Times New Roman" panose="02020603050405020304" pitchFamily="18" charset="0"/>
              </a:rPr>
              <a:t>DATA FLOW DIAGRAM</a:t>
            </a:r>
          </a:p>
        </p:txBody>
      </p:sp>
      <p:sp>
        <p:nvSpPr>
          <p:cNvPr id="3" name="Content Placeholder 2"/>
          <p:cNvSpPr>
            <a:spLocks noGrp="1"/>
          </p:cNvSpPr>
          <p:nvPr>
            <p:ph sz="half" idx="1"/>
          </p:nvPr>
        </p:nvSpPr>
        <p:spPr>
          <a:xfrm>
            <a:off x="1024256" y="2286000"/>
            <a:ext cx="10201275" cy="4023360"/>
          </a:xfrm>
        </p:spPr>
        <p:txBody>
          <a:bodyPr/>
          <a:lstStyle/>
          <a:p>
            <a:r>
              <a:rPr lang="en-IN" altLang="en-US"/>
              <a:t>             </a:t>
            </a:r>
          </a:p>
          <a:p>
            <a:endParaRPr lang="en-IN" altLang="en-US"/>
          </a:p>
          <a:p>
            <a:endParaRPr lang="en-IN" altLang="en-US"/>
          </a:p>
          <a:p>
            <a:endParaRPr lang="en-IN" altLang="en-US"/>
          </a:p>
          <a:p>
            <a:endParaRPr lang="en-IN" altLang="en-US"/>
          </a:p>
          <a:p>
            <a:endParaRPr lang="en-IN" altLang="en-US"/>
          </a:p>
          <a:p>
            <a:endParaRPr lang="en-IN" altLang="en-US"/>
          </a:p>
        </p:txBody>
      </p:sp>
      <p:sp>
        <p:nvSpPr>
          <p:cNvPr id="8" name="Content Placeholder 7"/>
          <p:cNvSpPr>
            <a:spLocks noGrp="1"/>
          </p:cNvSpPr>
          <p:nvPr>
            <p:ph sz="half" idx="2"/>
          </p:nvPr>
        </p:nvSpPr>
        <p:spPr>
          <a:xfrm>
            <a:off x="838200" y="2286000"/>
            <a:ext cx="9906000" cy="4023360"/>
          </a:xfrm>
        </p:spPr>
        <p:txBody>
          <a:bodyPr/>
          <a:lstStyle/>
          <a:p>
            <a:r>
              <a:rPr lang="en-IN" altLang="en-US" dirty="0"/>
              <a:t>  </a:t>
            </a:r>
          </a:p>
          <a:p>
            <a:endParaRPr lang="en-IN" altLang="en-US" dirty="0"/>
          </a:p>
          <a:p>
            <a:endParaRPr lang="en-IN" altLang="en-US" dirty="0"/>
          </a:p>
          <a:p>
            <a:endParaRPr lang="en-IN" altLang="en-US" dirty="0"/>
          </a:p>
          <a:p>
            <a:endParaRPr lang="en-IN" altLang="en-US" dirty="0"/>
          </a:p>
          <a:p>
            <a:r>
              <a:rPr lang="en-IN" altLang="en-US" dirty="0"/>
              <a:t>                  </a:t>
            </a:r>
          </a:p>
          <a:p>
            <a:r>
              <a:rPr lang="en-IN" altLang="en-US" dirty="0"/>
              <a:t>                                   </a:t>
            </a:r>
            <a:r>
              <a:rPr lang="en-IN" altLang="en-US" sz="1400" dirty="0">
                <a:latin typeface="Times New Roman" panose="02020603050405020304" pitchFamily="18" charset="0"/>
                <a:cs typeface="Times New Roman" panose="02020603050405020304" pitchFamily="18" charset="0"/>
              </a:rPr>
              <a:t>Fig 4.2.2 Level 0 DFD-Frame Extraction of the proposed system</a:t>
            </a:r>
          </a:p>
          <a:p>
            <a:endParaRPr lang="en-IN" altLang="en-US" sz="1400" dirty="0">
              <a:latin typeface="Times New Roman" panose="02020603050405020304" pitchFamily="18" charset="0"/>
              <a:cs typeface="Times New Roman" panose="02020603050405020304" pitchFamily="18" charset="0"/>
            </a:endParaRPr>
          </a:p>
        </p:txBody>
      </p:sp>
      <p:pic>
        <p:nvPicPr>
          <p:cNvPr id="10" name="image6.png"/>
          <p:cNvPicPr>
            <a:picLocks noChangeAspect="1"/>
          </p:cNvPicPr>
          <p:nvPr/>
        </p:nvPicPr>
        <p:blipFill>
          <a:blip r:embed="rId4" cstate="print"/>
          <a:stretch>
            <a:fillRect/>
          </a:stretch>
        </p:blipFill>
        <p:spPr>
          <a:xfrm>
            <a:off x="3337560" y="2536190"/>
            <a:ext cx="5516880" cy="2485390"/>
          </a:xfrm>
          <a:prstGeom prst="rect">
            <a:avLst/>
          </a:prstGeom>
        </p:spPr>
      </p:pic>
      <p:sp>
        <p:nvSpPr>
          <p:cNvPr id="7" name="Slide Number Placeholder 6"/>
          <p:cNvSpPr>
            <a:spLocks noGrp="1"/>
          </p:cNvSpPr>
          <p:nvPr>
            <p:ph type="sldNum" sz="quarter" idx="12"/>
          </p:nvPr>
        </p:nvSpPr>
        <p:spPr/>
        <p:txBody>
          <a:bodyPr/>
          <a:lstStyle/>
          <a:p>
            <a:fld id="{9B618960-8005-486C-9A75-10CB2AAC16F9}" type="slidenum">
              <a:rPr lang="en-US" sz="2800" smtClean="0"/>
              <a:pPr/>
              <a:t>18</a:t>
            </a:fld>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IN" sz="2400" b="1" dirty="0">
                <a:latin typeface="Times New Roman" panose="02020603050405020304" pitchFamily="18" charset="0"/>
                <a:cs typeface="Times New Roman" panose="02020603050405020304" pitchFamily="18" charset="0"/>
              </a:rPr>
              <a:t>	</a:t>
            </a:r>
          </a:p>
        </p:txBody>
      </p:sp>
      <p:sp>
        <p:nvSpPr>
          <p:cNvPr id="2" name="Content Placeholder 1"/>
          <p:cNvSpPr>
            <a:spLocks noGrp="1"/>
          </p:cNvSpPr>
          <p:nvPr>
            <p:ph sz="half" idx="1"/>
          </p:nvPr>
        </p:nvSpPr>
        <p:spPr>
          <a:xfrm>
            <a:off x="1024256" y="724535"/>
            <a:ext cx="10119995" cy="5584825"/>
          </a:xfrm>
        </p:spPr>
        <p:txBody>
          <a:bodyPr/>
          <a:lstStyle/>
          <a:p>
            <a:endParaRPr lang="en-IN" altLang="en-US"/>
          </a:p>
          <a:p>
            <a:endParaRPr lang="en-IN" altLang="en-US"/>
          </a:p>
          <a:p>
            <a:endParaRPr lang="en-IN" altLang="en-US"/>
          </a:p>
          <a:p>
            <a:endParaRPr lang="en-IN" altLang="en-US"/>
          </a:p>
          <a:p>
            <a:endParaRPr lang="en-IN" altLang="en-US"/>
          </a:p>
          <a:p>
            <a:endParaRPr lang="en-IN" altLang="en-US"/>
          </a:p>
          <a:p>
            <a:endParaRPr lang="en-IN" altLang="en-US"/>
          </a:p>
          <a:p>
            <a:r>
              <a:rPr lang="en-IN" altLang="en-US" sz="1400">
                <a:latin typeface="Times New Roman" panose="02020603050405020304" pitchFamily="18" charset="0"/>
                <a:cs typeface="Times New Roman" panose="02020603050405020304" pitchFamily="18" charset="0"/>
              </a:rPr>
              <a:t>                                               </a:t>
            </a:r>
          </a:p>
          <a:p>
            <a:r>
              <a:rPr lang="en-IN" altLang="en-US" sz="1400">
                <a:latin typeface="Times New Roman" panose="02020603050405020304" pitchFamily="18" charset="0"/>
                <a:cs typeface="Times New Roman" panose="02020603050405020304" pitchFamily="18" charset="0"/>
              </a:rPr>
              <a:t>                                                    Fig 4.2.2.1 Level 1 DFD-Mask Detection of the proposed system</a:t>
            </a:r>
          </a:p>
        </p:txBody>
      </p:sp>
      <p:pic>
        <p:nvPicPr>
          <p:cNvPr id="13" name="image7.png"/>
          <p:cNvPicPr>
            <a:picLocks noGrp="1" noChangeAspect="1"/>
          </p:cNvPicPr>
          <p:nvPr>
            <p:ph sz="half" idx="2"/>
          </p:nvPr>
        </p:nvPicPr>
        <p:blipFill>
          <a:blip r:embed="rId4" cstate="print"/>
          <a:stretch>
            <a:fillRect/>
          </a:stretch>
        </p:blipFill>
        <p:spPr>
          <a:xfrm>
            <a:off x="2825115" y="996317"/>
            <a:ext cx="6327140" cy="331406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19</a:t>
            </a:fld>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28336" y="2"/>
            <a:ext cx="10515600" cy="1025237"/>
          </a:xfrm>
        </p:spPr>
        <p:txBody>
          <a:bodyPr/>
          <a:lstStyle/>
          <a:p>
            <a:r>
              <a:rPr lang="en-US" sz="2800" b="1" dirty="0">
                <a:latin typeface="Times New Roman" panose="02020603050405020304" pitchFamily="18" charset="0"/>
                <a:cs typeface="Times New Roman" panose="02020603050405020304" pitchFamily="18" charset="0"/>
              </a:rPr>
              <a:t>introduction</a:t>
            </a:r>
          </a:p>
        </p:txBody>
      </p:sp>
      <p:sp>
        <p:nvSpPr>
          <p:cNvPr id="4" name="Content Placeholder 3"/>
          <p:cNvSpPr>
            <a:spLocks noGrp="1"/>
          </p:cNvSpPr>
          <p:nvPr>
            <p:ph idx="1"/>
          </p:nvPr>
        </p:nvSpPr>
        <p:spPr>
          <a:xfrm>
            <a:off x="837343" y="1034208"/>
            <a:ext cx="10348364" cy="4775200"/>
          </a:xfrm>
        </p:spPr>
        <p:txBody>
          <a:bodyPr>
            <a:noAutofit/>
          </a:bodyPr>
          <a:lstStyle/>
          <a:p>
            <a:pPr marL="377190" indent="-285750" algn="just">
              <a:lnSpc>
                <a:spcPct val="150000"/>
              </a:lnSpc>
              <a:spcAft>
                <a:spcPts val="600"/>
              </a:spcAft>
              <a:buNone/>
            </a:pPr>
            <a:endParaRPr lang="en-IN" sz="18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marL="377190" indent="-285750" algn="just">
              <a:lnSpc>
                <a:spcPct val="150000"/>
              </a:lnSpc>
              <a:spcAft>
                <a:spcPts val="600"/>
              </a:spcAf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order to effectively prevent the spread of COVID19 virus, almost everyone wears a mask during corona virus epidemic</a:t>
            </a:r>
            <a:r>
              <a:rPr 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a:t>
            </a:r>
          </a:p>
          <a:p>
            <a:pPr marL="377190" indent="-285750" algn="just">
              <a:lnSpc>
                <a:spcPct val="150000"/>
              </a:lnSpc>
              <a:spcAft>
                <a:spcPts val="600"/>
              </a:spcAf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Face Detection has evolved as a very popular problem in Image processing and Computer Vision</a:t>
            </a:r>
            <a:r>
              <a:rPr lang="en-IN" sz="2000"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77190" indent="-285750" algn="just">
              <a:lnSpc>
                <a:spcPct val="150000"/>
              </a:lnSpc>
              <a:spcAft>
                <a:spcPts val="600"/>
              </a:spcAf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Training is performed through Fully Convolution Networks to semantically segment out the faces present in that image</a:t>
            </a:r>
            <a:r>
              <a:rPr lang="en-US" altLang="en-IN" sz="20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US" alt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77190" indent="-285750" algn="just">
              <a:lnSpc>
                <a:spcPct val="150000"/>
              </a:lnSpc>
              <a:spcAft>
                <a:spcPts val="600"/>
              </a:spcAf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In this project, we’ll discuss our two-phase COVID-19 face mask detector, detailing how our computer vision/deep learning pipeline will be implemented</a:t>
            </a:r>
            <a:endParaRPr lang="en-US" alt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lide Number Placeholder 5"/>
          <p:cNvSpPr>
            <a:spLocks noGrp="1"/>
          </p:cNvSpPr>
          <p:nvPr>
            <p:ph type="sldNum" sz="quarter" idx="12"/>
          </p:nvPr>
        </p:nvSpPr>
        <p:spPr>
          <a:xfrm>
            <a:off x="10508565" y="6175717"/>
            <a:ext cx="1302435" cy="569307"/>
          </a:xfrm>
        </p:spPr>
        <p:txBody>
          <a:bodyPr/>
          <a:lstStyle/>
          <a:p>
            <a:fld id="{9B618960-8005-486C-9A75-10CB2AAC16F9}" type="slidenum">
              <a:rPr lang="en-US" sz="3600" smtClean="0"/>
              <a:pPr/>
              <a:t>2</a:t>
            </a:fld>
            <a:endParaRPr lang="en-US"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24257" y="585470"/>
            <a:ext cx="9719945" cy="810260"/>
          </a:xfrm>
        </p:spPr>
        <p:txBody>
          <a:bodyPr>
            <a:normAutofit/>
          </a:bodyPr>
          <a:lstStyle/>
          <a:p>
            <a:pPr algn="ctr"/>
            <a:r>
              <a:rPr lang="en-IN" sz="2400" b="1" dirty="0">
                <a:latin typeface="Times New Roman" panose="02020603050405020304" pitchFamily="18" charset="0"/>
                <a:cs typeface="Times New Roman" panose="02020603050405020304" pitchFamily="18" charset="0"/>
              </a:rPr>
              <a:t>SEQUENCE DIAGRAM</a:t>
            </a:r>
          </a:p>
        </p:txBody>
      </p:sp>
      <p:sp>
        <p:nvSpPr>
          <p:cNvPr id="6" name="Content Placeholder 5"/>
          <p:cNvSpPr>
            <a:spLocks noGrp="1"/>
          </p:cNvSpPr>
          <p:nvPr>
            <p:ph idx="1"/>
          </p:nvPr>
        </p:nvSpPr>
        <p:spPr>
          <a:xfrm>
            <a:off x="1024256" y="1748790"/>
            <a:ext cx="10064115" cy="456057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sequence diagram shows object interactions arranged in time sequence. It depicts the objects involved in the scenario and the sequence of messages exchanged between the objects needed to carry out the functionality of the scenario. Sequence diagrams are typically associated with use case realizations in the Logical View of the system under development. Sequence diagrams are sometimes called event diagrams or event scenarios</a:t>
            </a: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20</a:t>
            </a:fld>
            <a:endParaRPr lang="en-US" sz="28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1024255" y="582930"/>
            <a:ext cx="10454640" cy="6275070"/>
          </a:xfrm>
        </p:spPr>
        <p:txBody>
          <a:bodyPr>
            <a:normAutofit lnSpcReduction="10000"/>
          </a:bodyPr>
          <a:lstStyle/>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 </a:t>
            </a:r>
            <a:r>
              <a:rPr lang="en-IN" alt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Fig</a:t>
            </a:r>
            <a:r>
              <a:rPr lang="en-IN" altLang="en-US" sz="1800" dirty="0">
                <a:latin typeface="Times New Roman" panose="02020603050405020304" pitchFamily="18" charset="0"/>
                <a:cs typeface="Times New Roman" panose="02020603050405020304" pitchFamily="18" charset="0"/>
              </a:rPr>
              <a:t>ure</a:t>
            </a:r>
            <a:r>
              <a:rPr lang="en-US" sz="1800" dirty="0">
                <a:latin typeface="Times New Roman" panose="02020603050405020304" pitchFamily="18" charset="0"/>
                <a:cs typeface="Times New Roman" panose="02020603050405020304" pitchFamily="18" charset="0"/>
              </a:rPr>
              <a:t> 4.2.3 sequence diagram</a:t>
            </a:r>
          </a:p>
        </p:txBody>
      </p:sp>
      <p:pic>
        <p:nvPicPr>
          <p:cNvPr id="15" name="image8.png"/>
          <p:cNvPicPr>
            <a:picLocks noGrp="1" noChangeAspect="1"/>
          </p:cNvPicPr>
          <p:nvPr>
            <p:ph sz="half" idx="2"/>
          </p:nvPr>
        </p:nvPicPr>
        <p:blipFill>
          <a:blip r:embed="rId4" cstate="print"/>
          <a:stretch>
            <a:fillRect/>
          </a:stretch>
        </p:blipFill>
        <p:spPr>
          <a:xfrm>
            <a:off x="2379980" y="951867"/>
            <a:ext cx="7096125" cy="5137785"/>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z="2800" smtClean="0"/>
              <a:pPr/>
              <a:t>21</a:t>
            </a:fld>
            <a:endParaRPr lang="en-US" sz="28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024257" y="585470"/>
            <a:ext cx="9719945" cy="668020"/>
          </a:xfrm>
        </p:spPr>
        <p:txBody>
          <a:bodyPr>
            <a:normAutofit/>
          </a:bodyPr>
          <a:lstStyle/>
          <a:p>
            <a:pPr algn="ctr"/>
            <a:r>
              <a:rPr lang="en-IN" sz="2400" b="1" dirty="0">
                <a:latin typeface="Times New Roman" panose="02020603050405020304" pitchFamily="18" charset="0"/>
                <a:cs typeface="Times New Roman" panose="02020603050405020304" pitchFamily="18" charset="0"/>
              </a:rPr>
              <a:t>COMPLETE CONTROL FLOW DIAGRAM</a:t>
            </a:r>
          </a:p>
        </p:txBody>
      </p:sp>
      <p:sp>
        <p:nvSpPr>
          <p:cNvPr id="6" name="Content Placeholder 5"/>
          <p:cNvSpPr>
            <a:spLocks noGrp="1"/>
          </p:cNvSpPr>
          <p:nvPr>
            <p:ph idx="1"/>
          </p:nvPr>
        </p:nvSpPr>
        <p:spPr>
          <a:xfrm>
            <a:off x="1024257" y="1403350"/>
            <a:ext cx="9719945" cy="4906010"/>
          </a:xfrm>
        </p:spPr>
        <p:txBody>
          <a:bodyPr>
            <a:norm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It is common practice to draw the context-level data flow diagram first, which shows the interaction between the system and external agents which acts as data source and data sinks. On the context diagram the system’s interactions with the outside world are modelled purely in terms of data flows across the system boundary. The context diagram shows the entire systems the single process, and gives no clues as to its internal organization.</a:t>
            </a: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22</a:t>
            </a:fld>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mt="50000"/>
          </a:blip>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503751" y="2482948"/>
            <a:ext cx="5666740" cy="4572000"/>
          </a:xfrm>
        </p:spPr>
        <p:txBody>
          <a:bodyPr>
            <a:normAutofit fontScale="57500" lnSpcReduction="20000"/>
          </a:bodyPr>
          <a:lstStyle/>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IN" altLang="en-US" sz="2400" dirty="0">
                <a:latin typeface="Times New Roman" panose="02020603050405020304" pitchFamily="18" charset="0"/>
                <a:cs typeface="Times New Roman" panose="02020603050405020304" pitchFamily="18" charset="0"/>
              </a:rPr>
              <a:t>                                                       </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Fig</a:t>
            </a:r>
            <a:r>
              <a:rPr lang="en-IN" altLang="en-US" sz="2800" dirty="0">
                <a:latin typeface="Times New Roman" panose="02020603050405020304" pitchFamily="18" charset="0"/>
                <a:cs typeface="Times New Roman" panose="02020603050405020304" pitchFamily="18" charset="0"/>
              </a:rPr>
              <a:t>ure</a:t>
            </a:r>
            <a:r>
              <a:rPr lang="en-US" sz="2800" dirty="0">
                <a:latin typeface="Times New Roman" panose="02020603050405020304" pitchFamily="18" charset="0"/>
                <a:cs typeface="Times New Roman" panose="02020603050405020304" pitchFamily="18" charset="0"/>
              </a:rPr>
              <a:t> 4.3.1 Control flow diagram</a:t>
            </a:r>
          </a:p>
        </p:txBody>
      </p:sp>
      <p:pic>
        <p:nvPicPr>
          <p:cNvPr id="17" name="image9.png"/>
          <p:cNvPicPr>
            <a:picLocks noGrp="1" noChangeAspect="1"/>
          </p:cNvPicPr>
          <p:nvPr>
            <p:ph sz="half" idx="2"/>
          </p:nvPr>
        </p:nvPicPr>
        <p:blipFill>
          <a:blip r:embed="rId4" cstate="print"/>
          <a:stretch>
            <a:fillRect/>
          </a:stretch>
        </p:blipFill>
        <p:spPr>
          <a:xfrm>
            <a:off x="2986406" y="212727"/>
            <a:ext cx="3258185" cy="5814695"/>
          </a:xfrm>
          <a:prstGeom prst="rect">
            <a:avLst/>
          </a:prstGeom>
        </p:spPr>
      </p:pic>
      <p:sp>
        <p:nvSpPr>
          <p:cNvPr id="5" name="Slide Number Placeholder 4"/>
          <p:cNvSpPr>
            <a:spLocks noGrp="1"/>
          </p:cNvSpPr>
          <p:nvPr>
            <p:ph type="sldNum" sz="quarter" idx="12"/>
          </p:nvPr>
        </p:nvSpPr>
        <p:spPr/>
        <p:txBody>
          <a:bodyPr/>
          <a:lstStyle/>
          <a:p>
            <a:fld id="{9B618960-8005-486C-9A75-10CB2AAC16F9}" type="slidenum">
              <a:rPr lang="en-US" sz="2800" smtClean="0"/>
              <a:pPr/>
              <a:t>23</a:t>
            </a:fld>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9481" y="205742"/>
            <a:ext cx="9719945" cy="685165"/>
          </a:xfrm>
        </p:spPr>
        <p:txBody>
          <a:bodyPr/>
          <a:lstStyle/>
          <a:p>
            <a:r>
              <a:rPr lang="en-US" sz="2800" b="1" dirty="0">
                <a:latin typeface="Times New Roman" panose="02020603050405020304" pitchFamily="18" charset="0"/>
                <a:cs typeface="Times New Roman" panose="02020603050405020304" pitchFamily="18" charset="0"/>
              </a:rPr>
              <a:t>iMPLEMentation</a:t>
            </a:r>
          </a:p>
        </p:txBody>
      </p:sp>
      <p:sp>
        <p:nvSpPr>
          <p:cNvPr id="3" name="Content Placeholder 2"/>
          <p:cNvSpPr>
            <a:spLocks noGrp="1"/>
          </p:cNvSpPr>
          <p:nvPr>
            <p:ph idx="1"/>
          </p:nvPr>
        </p:nvSpPr>
        <p:spPr>
          <a:xfrm>
            <a:off x="808649" y="1147447"/>
            <a:ext cx="10815955" cy="5710555"/>
          </a:xfrm>
        </p:spPr>
        <p:txBody>
          <a:bodyPr>
            <a:normAutofit fontScale="42500" lnSpcReduction="20000"/>
          </a:bodyPr>
          <a:lstStyle/>
          <a:p>
            <a:pPr marL="0" indent="0" algn="just">
              <a:lnSpc>
                <a:spcPct val="150000"/>
              </a:lnSpc>
              <a:buFont typeface="+mj-lt"/>
              <a:buNone/>
            </a:pPr>
            <a:r>
              <a:rPr lang="en-US" sz="5600" dirty="0">
                <a:latin typeface="Times New Roman" panose="02020603050405020304" pitchFamily="18" charset="0"/>
                <a:cs typeface="Times New Roman" panose="02020603050405020304" pitchFamily="18" charset="0"/>
              </a:rPr>
              <a:t>5.1 </a:t>
            </a:r>
            <a:r>
              <a:rPr lang="en-US" sz="5600" b="1" dirty="0">
                <a:latin typeface="Times New Roman" panose="02020603050405020304" pitchFamily="18" charset="0"/>
                <a:cs typeface="Times New Roman" panose="02020603050405020304" pitchFamily="18" charset="0"/>
              </a:rPr>
              <a:t>A</a:t>
            </a:r>
            <a:r>
              <a:rPr lang="en-US" sz="6400" b="1" dirty="0">
                <a:latin typeface="Times New Roman" panose="02020603050405020304" pitchFamily="18" charset="0"/>
                <a:cs typeface="Times New Roman" panose="02020603050405020304" pitchFamily="18" charset="0"/>
              </a:rPr>
              <a:t>lgorithm to detect mask video</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1: To determine whether the camera is turned on by pressing the button.</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2: If a request, such as a POST, is made, the display is turned on.</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 Step 3: To detect a face, get the frame dimension and use it to build a box. </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4: Move the box through the network to acquire a face detection.</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5: Create a catalogue of faces and a network to predict face masks.</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6: To move through every detection and filter out weak detection, use a for loop.</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7: Calculate the area of a box using x and y values.</a:t>
            </a:r>
          </a:p>
          <a:p>
            <a:pPr marL="0" indent="0" algn="just">
              <a:lnSpc>
                <a:spcPct val="150000"/>
              </a:lnSpc>
              <a:buFont typeface="+mj-lt"/>
              <a:buNone/>
            </a:pPr>
            <a:r>
              <a:rPr lang="en-US" sz="4700" dirty="0">
                <a:latin typeface="Times New Roman" panose="02020603050405020304" pitchFamily="18" charset="0"/>
                <a:cs typeface="Times New Roman" panose="02020603050405020304" pitchFamily="18" charset="0"/>
              </a:rPr>
              <a:t>Step 8: Check that the border box is inside the frame's dimensions. </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24</a:t>
            </a:fld>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724241" y="0"/>
            <a:ext cx="10815955" cy="6572250"/>
          </a:xfrm>
        </p:spPr>
        <p:txBody>
          <a:bodyPr>
            <a:noAutofit/>
          </a:bodyPr>
          <a:lstStyle/>
          <a:p>
            <a:pPr marL="0" indent="0" algn="just">
              <a:lnSpc>
                <a:spcPct val="150000"/>
              </a:lnSpc>
              <a:buFont typeface="+mj-lt"/>
              <a:buNone/>
            </a:pPr>
            <a:r>
              <a:rPr lang="en-US" sz="2000" dirty="0" smtClean="0">
                <a:latin typeface="Times New Roman" panose="02020603050405020304" pitchFamily="18" charset="0"/>
                <a:cs typeface="Times New Roman" panose="02020603050405020304" pitchFamily="18" charset="0"/>
              </a:rPr>
              <a:t>Step </a:t>
            </a:r>
            <a:r>
              <a:rPr lang="en-US" sz="2000" dirty="0">
                <a:latin typeface="Times New Roman" panose="02020603050405020304" pitchFamily="18" charset="0"/>
                <a:cs typeface="Times New Roman" panose="02020603050405020304" pitchFamily="18" charset="0"/>
              </a:rPr>
              <a:t>9: Add the face and boundary boxes to the appropriate lists</a:t>
            </a:r>
            <a:r>
              <a:rPr lang="en-US" sz="2000" dirty="0" smtClean="0">
                <a:latin typeface="Times New Roman" panose="02020603050405020304" pitchFamily="18" charset="0"/>
                <a:cs typeface="Times New Roman" panose="02020603050405020304" pitchFamily="18" charset="0"/>
              </a:rPr>
              <a:t>.</a:t>
            </a:r>
          </a:p>
          <a:p>
            <a:pPr marL="0" indent="0" algn="just">
              <a:lnSpc>
                <a:spcPct val="150000"/>
              </a:lnSpc>
              <a:buFont typeface="+mj-l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Step 10: Only make predictions if at least one face is found.</a:t>
            </a:r>
          </a:p>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Step 11: Loop through frames of a video stream to determine face in the frame are wearing a mask.</a:t>
            </a:r>
          </a:p>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Step 12: A loop was discovered over a face mask.</a:t>
            </a:r>
          </a:p>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Step 13: On the output frame, show a rectangle boundary box.</a:t>
            </a:r>
          </a:p>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Step 14: Display the output frame.</a:t>
            </a:r>
          </a:p>
          <a:p>
            <a:pPr marL="0" indent="0" algn="just">
              <a:lnSpc>
                <a:spcPct val="150000"/>
              </a:lnSpc>
              <a:buFont typeface="+mj-lt"/>
              <a:buNone/>
            </a:pPr>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make use of face mask detection algorithm which simplifies the data set from maser to in masked. The user is shown with a login page which show the credentials such as login and password.The details is stored in database who ever logs  in the system. After the login page python script with its later run and connected with the camera. A boundary is drawn against the user face. The dimensions are   mention in the code identifies the an object and detect whether a person is wearing a mask or not.</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25</a:t>
            </a:fld>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355" y="194945"/>
            <a:ext cx="9841231" cy="775970"/>
          </a:xfrm>
        </p:spPr>
        <p:txBody>
          <a:bodyPr/>
          <a:lstStyle/>
          <a:p>
            <a:r>
              <a:rPr lang="en-US" sz="2800" b="1" dirty="0">
                <a:latin typeface="Times New Roman" panose="02020603050405020304" pitchFamily="18" charset="0"/>
                <a:cs typeface="Times New Roman" panose="02020603050405020304" pitchFamily="18" charset="0"/>
              </a:rPr>
              <a:t>code effeciency and  CODE DETAILS</a:t>
            </a:r>
          </a:p>
        </p:txBody>
      </p:sp>
      <p:sp>
        <p:nvSpPr>
          <p:cNvPr id="4" name="Content Placeholder 3"/>
          <p:cNvSpPr>
            <a:spLocks noGrp="1"/>
          </p:cNvSpPr>
          <p:nvPr>
            <p:ph idx="1"/>
          </p:nvPr>
        </p:nvSpPr>
        <p:spPr>
          <a:xfrm>
            <a:off x="815926" y="773723"/>
            <a:ext cx="11205748" cy="6309363"/>
          </a:xfrm>
        </p:spPr>
        <p:txBody>
          <a:bodyPr>
            <a:noAutofit/>
          </a:bodyPr>
          <a:lstStyle/>
          <a:p>
            <a:pPr>
              <a:lnSpc>
                <a:spcPct val="100000"/>
              </a:lnSpc>
            </a:pPr>
            <a:r>
              <a:rPr lang="en-US" sz="2000" b="1" dirty="0">
                <a:latin typeface="Times New Roman" panose="02020603050405020304" pitchFamily="18" charset="0"/>
                <a:cs typeface="Times New Roman" panose="02020603050405020304" pitchFamily="18" charset="0"/>
              </a:rPr>
              <a:t>Code details</a:t>
            </a:r>
          </a:p>
          <a:p>
            <a:pPr>
              <a:lnSpc>
                <a:spcPct val="100000"/>
              </a:lnSpc>
            </a:pPr>
            <a:r>
              <a:rPr lang="en-US" sz="2000" dirty="0">
                <a:latin typeface="Times New Roman" panose="02020603050405020304" pitchFamily="18" charset="0"/>
                <a:cs typeface="Times New Roman" panose="02020603050405020304" pitchFamily="18" charset="0"/>
              </a:rPr>
              <a:t>●Data Visualization : The collected images in the dataset are visualized and </a:t>
            </a:r>
            <a:r>
              <a:rPr lang="en-US" sz="2000" dirty="0" err="1">
                <a:latin typeface="Times New Roman" panose="02020603050405020304" pitchFamily="18" charset="0"/>
                <a:cs typeface="Times New Roman" panose="02020603050405020304" pitchFamily="18" charset="0"/>
              </a:rPr>
              <a:t>labelled</a:t>
            </a:r>
            <a:r>
              <a:rPr lang="en-US" sz="2000" dirty="0">
                <a:latin typeface="Times New Roman" panose="02020603050405020304" pitchFamily="18" charset="0"/>
                <a:cs typeface="Times New Roman" panose="02020603050405020304" pitchFamily="18" charset="0"/>
              </a:rPr>
              <a:t> either with mask or without mask.</a:t>
            </a:r>
          </a:p>
          <a:p>
            <a:pPr>
              <a:lnSpc>
                <a:spcPct val="100000"/>
              </a:lnSpc>
            </a:pPr>
            <a:r>
              <a:rPr lang="en-US" sz="2000" dirty="0">
                <a:latin typeface="Times New Roman" panose="02020603050405020304" pitchFamily="18" charset="0"/>
                <a:cs typeface="Times New Roman" panose="02020603050405020304" pitchFamily="18" charset="0"/>
              </a:rPr>
              <a:t>●Data Augmentation : Here, we augment our dataset to include more images for training.</a:t>
            </a:r>
          </a:p>
          <a:p>
            <a:pPr>
              <a:lnSpc>
                <a:spcPct val="100000"/>
              </a:lnSpc>
            </a:pPr>
            <a:r>
              <a:rPr lang="en-US" sz="2000" dirty="0">
                <a:latin typeface="Times New Roman" panose="02020603050405020304" pitchFamily="18" charset="0"/>
                <a:cs typeface="Times New Roman" panose="02020603050405020304" pitchFamily="18" charset="0"/>
              </a:rPr>
              <a:t>●Splitting the Data : We split our data set into a training set in which our ML model will be trained and the test set with which the model will be tested. </a:t>
            </a:r>
          </a:p>
          <a:p>
            <a:pPr>
              <a:lnSpc>
                <a:spcPct val="100000"/>
              </a:lnSpc>
            </a:pPr>
            <a:r>
              <a:rPr lang="en-US" sz="2000" dirty="0">
                <a:latin typeface="Times New Roman" panose="02020603050405020304" pitchFamily="18" charset="0"/>
                <a:cs typeface="Times New Roman" panose="02020603050405020304" pitchFamily="18" charset="0"/>
              </a:rPr>
              <a:t>●Building a Model : In the next step we build our CNN model which contains many hidden layers such as MaxPooling2D, Flatten, Dropout and Dense.</a:t>
            </a:r>
          </a:p>
          <a:p>
            <a:pPr>
              <a:lnSpc>
                <a:spcPct val="100000"/>
              </a:lnSpc>
            </a:pPr>
            <a:r>
              <a:rPr lang="en-US" sz="2000" dirty="0">
                <a:latin typeface="Times New Roman" panose="02020603050405020304" pitchFamily="18" charset="0"/>
                <a:cs typeface="Times New Roman" panose="02020603050405020304" pitchFamily="18" charset="0"/>
              </a:rPr>
              <a:t>●Training the Model : In this step we fit our images in the training set and the test set to our model which was built using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library.</a:t>
            </a:r>
          </a:p>
          <a:p>
            <a:pPr>
              <a:lnSpc>
                <a:spcPct val="100000"/>
              </a:lnSpc>
            </a:pPr>
            <a:r>
              <a:rPr lang="en-US" sz="2000" dirty="0" smtClean="0">
                <a:latin typeface="Times New Roman" panose="02020603050405020304" pitchFamily="18" charset="0"/>
                <a:cs typeface="Times New Roman" panose="02020603050405020304" pitchFamily="18" charset="0"/>
              </a:rPr>
              <a:t>●Labeling </a:t>
            </a:r>
            <a:r>
              <a:rPr lang="en-US" sz="2000" dirty="0">
                <a:latin typeface="Times New Roman" panose="02020603050405020304" pitchFamily="18" charset="0"/>
                <a:cs typeface="Times New Roman" panose="02020603050405020304" pitchFamily="18" charset="0"/>
              </a:rPr>
              <a:t>the Information : Here, we label two possibilities of our result. ‘0’ for without a mask and ‘1’ for a mask. We are also setting the boundary rectangle using RGB values.[Red for without a mask and Green for a </a:t>
            </a:r>
            <a:r>
              <a:rPr lang="en-US" sz="2000" dirty="0" smtClean="0">
                <a:latin typeface="Times New Roman" panose="02020603050405020304" pitchFamily="18" charset="0"/>
                <a:cs typeface="Times New Roman" panose="02020603050405020304" pitchFamily="18" charset="0"/>
              </a:rPr>
              <a:t>mask.]</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B618960-8005-486C-9A75-10CB2AAC16F9}" type="slidenum">
              <a:rPr lang="en-US" sz="2800" smtClean="0"/>
              <a:pPr/>
              <a:t>26</a:t>
            </a:fld>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08355" y="194945"/>
            <a:ext cx="9841231" cy="775970"/>
          </a:xfrm>
        </p:spPr>
        <p:txBody>
          <a:bodyPr/>
          <a:lstStyle/>
          <a:p>
            <a:r>
              <a:rPr lang="en-US" sz="2800" b="1" dirty="0">
                <a:latin typeface="Times New Roman" panose="02020603050405020304" pitchFamily="18" charset="0"/>
                <a:cs typeface="Times New Roman" panose="02020603050405020304" pitchFamily="18" charset="0"/>
              </a:rPr>
              <a:t>code effeciency and  CODE DETAILS</a:t>
            </a:r>
          </a:p>
        </p:txBody>
      </p:sp>
      <p:sp>
        <p:nvSpPr>
          <p:cNvPr id="4" name="Content Placeholder 3"/>
          <p:cNvSpPr>
            <a:spLocks noGrp="1"/>
          </p:cNvSpPr>
          <p:nvPr>
            <p:ph idx="1"/>
          </p:nvPr>
        </p:nvSpPr>
        <p:spPr>
          <a:xfrm>
            <a:off x="738017" y="1041256"/>
            <a:ext cx="10777220" cy="6069965"/>
          </a:xfrm>
        </p:spPr>
        <p:txBody>
          <a:bodyPr>
            <a:normAutofit/>
          </a:bodyPr>
          <a:lstStyle/>
          <a:p>
            <a:pPr>
              <a:lnSpc>
                <a:spcPct val="100000"/>
              </a:lnSpc>
            </a:pPr>
            <a:r>
              <a:rPr lang="en-US" sz="2000" b="1" dirty="0">
                <a:latin typeface="Times New Roman" panose="02020603050405020304" pitchFamily="18" charset="0"/>
                <a:cs typeface="Times New Roman" panose="02020603050405020304" pitchFamily="18" charset="0"/>
              </a:rPr>
              <a:t>Code details</a:t>
            </a:r>
          </a:p>
          <a:p>
            <a:pPr>
              <a:lnSpc>
                <a:spcPct val="100000"/>
              </a:lnSpc>
              <a:buNone/>
            </a:pPr>
            <a:r>
              <a:rPr lang="en-US" sz="2000" dirty="0" smtClean="0">
                <a:latin typeface="Times New Roman" panose="02020603050405020304" pitchFamily="18" charset="0"/>
                <a:cs typeface="Times New Roman" panose="02020603050405020304" pitchFamily="18" charset="0"/>
              </a:rPr>
              <a:t> </a:t>
            </a:r>
          </a:p>
          <a:p>
            <a:pPr>
              <a:lnSpc>
                <a:spcPct val="100000"/>
              </a:lnSpc>
              <a:buNone/>
            </a:pPr>
            <a:r>
              <a:rPr lang="en-US" sz="2000" dirty="0" smtClean="0">
                <a:latin typeface="Times New Roman" panose="02020603050405020304" pitchFamily="18" charset="0"/>
                <a:cs typeface="Times New Roman" panose="02020603050405020304" pitchFamily="18" charset="0"/>
              </a:rPr>
              <a:t>● Importing </a:t>
            </a:r>
            <a:r>
              <a:rPr lang="en-US" sz="2000" dirty="0" smtClean="0">
                <a:latin typeface="Times New Roman" panose="02020603050405020304" pitchFamily="18" charset="0"/>
                <a:cs typeface="Times New Roman" panose="02020603050405020304" pitchFamily="18" charset="0"/>
              </a:rPr>
              <a:t>a Face detection program : Here, we are using the </a:t>
            </a:r>
            <a:r>
              <a:rPr lang="en-US" sz="2000" dirty="0" err="1" smtClean="0">
                <a:latin typeface="Times New Roman" panose="02020603050405020304" pitchFamily="18" charset="0"/>
                <a:cs typeface="Times New Roman" panose="02020603050405020304" pitchFamily="18" charset="0"/>
              </a:rPr>
              <a:t>Haar</a:t>
            </a:r>
            <a:r>
              <a:rPr lang="en-US" sz="2000" dirty="0" smtClean="0">
                <a:latin typeface="Times New Roman" panose="02020603050405020304" pitchFamily="18" charset="0"/>
                <a:cs typeface="Times New Roman" panose="02020603050405020304" pitchFamily="18" charset="0"/>
              </a:rPr>
              <a:t> Feature-based Cascade Classifiers for detecting the face.</a:t>
            </a:r>
          </a:p>
          <a:p>
            <a:pPr>
              <a:lnSpc>
                <a:spcPct val="100000"/>
              </a:lnSpc>
            </a:pPr>
            <a:r>
              <a:rPr lang="en-US" sz="2000" dirty="0" smtClean="0">
                <a:latin typeface="Times New Roman" panose="02020603050405020304" pitchFamily="18" charset="0"/>
                <a:cs typeface="Times New Roman" panose="02020603050405020304" pitchFamily="18" charset="0"/>
              </a:rPr>
              <a:t>●Detecting Face Mask : Using the Cascade Classifier we run an infinite loop to detect a face, with which the model can predict possibilities of two cases.</a:t>
            </a:r>
          </a:p>
          <a:p>
            <a:pPr>
              <a:lnSpc>
                <a:spcPct val="100000"/>
              </a:lnSpc>
            </a:pPr>
            <a:r>
              <a:rPr lang="en-US" sz="2000" dirty="0" smtClean="0">
                <a:latin typeface="Times New Roman" panose="02020603050405020304" pitchFamily="18" charset="0"/>
                <a:cs typeface="Times New Roman" panose="02020603050405020304" pitchFamily="18" charset="0"/>
              </a:rPr>
              <a:t>●Alert System : Depending on the prediction, the alert system initiates to send appropriate notifications</a:t>
            </a:r>
            <a:endParaRPr lang="en-US"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9B618960-8005-486C-9A75-10CB2AAC16F9}" type="slidenum">
              <a:rPr lang="en-US" sz="2800" smtClean="0"/>
              <a:pPr/>
              <a:t>27</a:t>
            </a:fld>
            <a:endParaRPr lang="en-US" sz="28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07085" y="489587"/>
            <a:ext cx="10815955" cy="5974715"/>
          </a:xfrm>
        </p:spPr>
        <p:txBody>
          <a:bodyPr>
            <a:normAutofit/>
          </a:bodyPr>
          <a:lstStyle/>
          <a:p>
            <a:pPr marL="0" indent="0" algn="just">
              <a:lnSpc>
                <a:spcPct val="150000"/>
              </a:lnSpc>
              <a:buFont typeface="+mj-lt"/>
              <a:buNone/>
            </a:pPr>
            <a:r>
              <a:rPr lang="en-US" sz="1800" b="1" dirty="0">
                <a:latin typeface="Cambria" panose="02040503050406030204" pitchFamily="18" charset="0"/>
                <a:cs typeface="Cambria" panose="02040503050406030204" pitchFamily="18" charset="0"/>
              </a:rPr>
              <a:t>     </a:t>
            </a:r>
            <a:r>
              <a:rPr lang="en-US" sz="2400" b="1" dirty="0">
                <a:latin typeface="Cambria" panose="02040503050406030204" pitchFamily="18" charset="0"/>
                <a:cs typeface="Cambria" panose="02040503050406030204" pitchFamily="18" charset="0"/>
              </a:rPr>
              <a:t>   </a:t>
            </a:r>
            <a:r>
              <a:rPr lang="en-US" sz="2800" b="1" dirty="0">
                <a:latin typeface="Times New Roman" panose="02020603050405020304" pitchFamily="18" charset="0"/>
                <a:cs typeface="Times New Roman" panose="02020603050405020304" pitchFamily="18" charset="0"/>
              </a:rPr>
              <a:t> CODE  EFFECIENCY</a:t>
            </a:r>
          </a:p>
          <a:p>
            <a:pPr marL="0" indent="0" algn="just">
              <a:lnSpc>
                <a:spcPct val="150000"/>
              </a:lnSpc>
              <a:buFont typeface="+mj-lt"/>
              <a:buNone/>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Font typeface="+mj-lt"/>
              <a:buNone/>
            </a:pP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Code efficiency is directly linked with    algorithm  efficiency and the speed of the runtime  execution   for</a:t>
            </a:r>
          </a:p>
          <a:p>
            <a:pPr marL="0" indent="0" algn="just">
              <a:lnSpc>
                <a:spcPct val="150000"/>
              </a:lnSpc>
              <a:buFont typeface="+mj-lt"/>
              <a:buNone/>
            </a:pPr>
            <a:r>
              <a:rPr lang="en-US" sz="1800" dirty="0">
                <a:latin typeface="Times New Roman" panose="02020603050405020304" pitchFamily="18" charset="0"/>
                <a:cs typeface="Times New Roman" panose="02020603050405020304" pitchFamily="18" charset="0"/>
              </a:rPr>
              <a:t> software. It is the key element in ensuring high performance. The     goal   of     code efficiency   is    to    reduce </a:t>
            </a:r>
          </a:p>
          <a:p>
            <a:pPr marL="0" indent="0" algn="just">
              <a:lnSpc>
                <a:spcPct val="150000"/>
              </a:lnSpc>
              <a:buFont typeface="+mj-lt"/>
              <a:buNone/>
            </a:pPr>
            <a:r>
              <a:rPr lang="en-US" sz="1800" dirty="0">
                <a:latin typeface="Times New Roman" panose="02020603050405020304" pitchFamily="18" charset="0"/>
                <a:cs typeface="Times New Roman" panose="02020603050405020304" pitchFamily="18" charset="0"/>
              </a:rPr>
              <a:t>resource   consumption   and   completion    time as    much as possible with   minimum risk to  the   business or</a:t>
            </a:r>
          </a:p>
          <a:p>
            <a:pPr marL="0" indent="0" algn="just">
              <a:lnSpc>
                <a:spcPct val="150000"/>
              </a:lnSpc>
              <a:buFont typeface="+mj-lt"/>
              <a:buNone/>
            </a:pPr>
            <a:r>
              <a:rPr lang="en-US" sz="1800" dirty="0">
                <a:latin typeface="Times New Roman" panose="02020603050405020304" pitchFamily="18" charset="0"/>
                <a:cs typeface="Times New Roman" panose="02020603050405020304" pitchFamily="18" charset="0"/>
              </a:rPr>
              <a:t> to the operating environment.Our code  is reliable, easy to use ,faster  and  also the   code supports   for face   mask  </a:t>
            </a:r>
          </a:p>
          <a:p>
            <a:pPr marL="0" indent="0" algn="just">
              <a:lnSpc>
                <a:spcPct val="150000"/>
              </a:lnSpc>
              <a:buFont typeface="+mj-lt"/>
              <a:buNone/>
            </a:pPr>
            <a:r>
              <a:rPr lang="en-US" sz="1800" dirty="0">
                <a:latin typeface="Times New Roman" panose="02020603050405020304" pitchFamily="18" charset="0"/>
                <a:cs typeface="Times New Roman" panose="02020603050405020304" pitchFamily="18" charset="0"/>
              </a:rPr>
              <a:t>detection in   real time as well as in  recorded  videos.</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28</a:t>
            </a:fld>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237" y="803566"/>
            <a:ext cx="9720072" cy="988291"/>
          </a:xfrm>
        </p:spPr>
        <p:txBody>
          <a:bodyPr/>
          <a:lstStyle/>
          <a:p>
            <a:r>
              <a:rPr lang="en-US" sz="2400" b="1"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766618" y="1980796"/>
            <a:ext cx="10815783" cy="3429000"/>
          </a:xfrm>
        </p:spPr>
        <p:txBody>
          <a:bodyPr>
            <a:normAutofit/>
          </a:bodyPr>
          <a:lstStyle/>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Software testing is the process used to help identify the correctness, completeness, security and quality of developed computer software. This includes the process of executing the program or application with the intent of finding errors. Quality is not an absolute it is value to some person. With that in mind testing can never completely establish the correctness of arbitrary comport software; testing furnishes a criticism or comparison that compares the state and behaviour of product against a specification.</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29</a:t>
            </a:fld>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785091" y="766620"/>
            <a:ext cx="10515600" cy="1025237"/>
          </a:xfrm>
        </p:spPr>
        <p:txBody>
          <a:bodyPr/>
          <a:lstStyle/>
          <a:p>
            <a:r>
              <a:rPr lang="en-US" sz="2800" b="1" dirty="0">
                <a:latin typeface="Times New Roman" panose="02020603050405020304" pitchFamily="18" charset="0"/>
                <a:cs typeface="Times New Roman" panose="02020603050405020304" pitchFamily="18" charset="0"/>
              </a:rPr>
              <a:t>ABSTRACT</a:t>
            </a:r>
          </a:p>
        </p:txBody>
      </p:sp>
      <p:sp>
        <p:nvSpPr>
          <p:cNvPr id="4" name="Content Placeholder 3"/>
          <p:cNvSpPr>
            <a:spLocks noGrp="1"/>
          </p:cNvSpPr>
          <p:nvPr>
            <p:ph idx="1"/>
          </p:nvPr>
        </p:nvSpPr>
        <p:spPr>
          <a:xfrm>
            <a:off x="785091" y="1791855"/>
            <a:ext cx="10348364" cy="4775200"/>
          </a:xfrm>
        </p:spPr>
        <p:txBody>
          <a:bodyPr>
            <a:noAutofit/>
          </a:bodyPr>
          <a:lstStyle/>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is proposed to prevention of coronavirus infection.</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is a smart edge surveillance system that is effective in remote monitoring. </a:t>
            </a:r>
          </a:p>
          <a:p>
            <a:pPr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We</a:t>
            </a:r>
            <a:r>
              <a:rPr lang="en-US" altLang="en-IN" sz="2000" dirty="0" smtClean="0">
                <a:latin typeface="Times New Roman" panose="02020603050405020304" pitchFamily="18" charset="0"/>
                <a:cs typeface="Times New Roman" panose="02020603050405020304" pitchFamily="18" charset="0"/>
              </a:rPr>
              <a:t>  wi</a:t>
            </a:r>
            <a:r>
              <a:rPr lang="en-IN" sz="2000" dirty="0" smtClean="0">
                <a:latin typeface="Times New Roman" panose="02020603050405020304" pitchFamily="18" charset="0"/>
                <a:cs typeface="Times New Roman" panose="02020603050405020304" pitchFamily="18" charset="0"/>
              </a:rPr>
              <a:t>ll use this Python script to train a face mask detector and review the results</a:t>
            </a:r>
            <a:r>
              <a:rPr lang="en-US" sz="2000" dirty="0" smtClean="0">
                <a:latin typeface="Times New Roman" panose="02020603050405020304" pitchFamily="18" charset="0"/>
                <a:cs typeface="Times New Roman" panose="02020603050405020304" pitchFamily="18" charset="0"/>
                <a:sym typeface="+mn-ea"/>
              </a:rPr>
              <a:t>. </a:t>
            </a:r>
            <a:endParaRPr lang="en-US" sz="2000" dirty="0">
              <a:latin typeface="Times New Roman" panose="02020603050405020304" pitchFamily="18" charset="0"/>
              <a:cs typeface="Times New Roman" panose="02020603050405020304" pitchFamily="18" charset="0"/>
              <a:sym typeface="+mn-ea"/>
            </a:endParaRPr>
          </a:p>
          <a:p>
            <a:pPr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Given the trained COVID-19 face mask detector, we</a:t>
            </a:r>
            <a:r>
              <a:rPr lang="en-US" altLang="en-IN" sz="2000" dirty="0" smtClean="0">
                <a:latin typeface="Times New Roman" panose="02020603050405020304" pitchFamily="18" charset="0"/>
                <a:cs typeface="Times New Roman" panose="02020603050405020304" pitchFamily="18" charset="0"/>
              </a:rPr>
              <a:t>  wi</a:t>
            </a:r>
            <a:r>
              <a:rPr lang="en-IN" sz="2000" dirty="0" smtClean="0">
                <a:latin typeface="Times New Roman" panose="02020603050405020304" pitchFamily="18" charset="0"/>
                <a:cs typeface="Times New Roman" panose="02020603050405020304" pitchFamily="18" charset="0"/>
              </a:rPr>
              <a:t>ll proceed to implement two more additional Python scripts used to Detect face masks in real-time video streams</a:t>
            </a:r>
          </a:p>
          <a:p>
            <a:pPr algn="just">
              <a:lnSpc>
                <a:spcPct val="150000"/>
              </a:lnSpc>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Moreover</a:t>
            </a:r>
            <a:r>
              <a:rPr lang="en-US" sz="2000" dirty="0">
                <a:latin typeface="Times New Roman" panose="02020603050405020304" pitchFamily="18" charset="0"/>
                <a:cs typeface="Times New Roman" panose="02020603050405020304" pitchFamily="18" charset="0"/>
              </a:rPr>
              <a:t>, the system will help to detect and track the </a:t>
            </a:r>
            <a:r>
              <a:rPr lang="en-US" sz="2000" dirty="0" smtClean="0">
                <a:latin typeface="Times New Roman" panose="02020603050405020304" pitchFamily="18" charset="0"/>
                <a:cs typeface="Times New Roman" panose="02020603050405020304" pitchFamily="18" charset="0"/>
              </a:rPr>
              <a:t>person </a:t>
            </a:r>
            <a:r>
              <a:rPr lang="en-US" sz="2000" dirty="0">
                <a:latin typeface="Times New Roman" panose="02020603050405020304" pitchFamily="18" charset="0"/>
                <a:cs typeface="Times New Roman" panose="02020603050405020304" pitchFamily="18" charset="0"/>
              </a:rPr>
              <a:t>and record the data.</a:t>
            </a:r>
          </a:p>
        </p:txBody>
      </p:sp>
      <p:sp>
        <p:nvSpPr>
          <p:cNvPr id="6" name="Slide Number Placeholder 5"/>
          <p:cNvSpPr>
            <a:spLocks noGrp="1"/>
          </p:cNvSpPr>
          <p:nvPr>
            <p:ph type="sldNum" sz="quarter" idx="12"/>
          </p:nvPr>
        </p:nvSpPr>
        <p:spPr/>
        <p:txBody>
          <a:bodyPr/>
          <a:lstStyle/>
          <a:p>
            <a:fld id="{9B618960-8005-486C-9A75-10CB2AAC16F9}" type="slidenum">
              <a:rPr lang="en-US" sz="2800" smtClean="0"/>
              <a:pPr/>
              <a:t>3</a:t>
            </a:fld>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7705" y="188597"/>
            <a:ext cx="10815955" cy="6378575"/>
          </a:xfrm>
        </p:spPr>
        <p:txBody>
          <a:bodyPr>
            <a:normAutofit fontScale="95000" lnSpcReduction="10000"/>
          </a:bodyPr>
          <a:lstStyle/>
          <a:p>
            <a:pPr marL="0" indent="0" algn="just">
              <a:lnSpc>
                <a:spcPct val="150000"/>
              </a:lnSpc>
              <a:buFont typeface="+mj-lt"/>
              <a:buNone/>
            </a:pPr>
            <a:r>
              <a:rPr lang="en-US" sz="3000" b="1" dirty="0">
                <a:latin typeface="Times New Roman" panose="02020603050405020304" pitchFamily="18" charset="0"/>
                <a:cs typeface="Times New Roman" panose="02020603050405020304" pitchFamily="18" charset="0"/>
              </a:rPr>
              <a:t>Testing Objectiv</a:t>
            </a:r>
            <a:r>
              <a:rPr lang="en-IN" altLang="en-US" sz="3000" b="1" dirty="0">
                <a:latin typeface="Times New Roman" panose="02020603050405020304" pitchFamily="18" charset="0"/>
                <a:cs typeface="Times New Roman" panose="02020603050405020304" pitchFamily="18" charset="0"/>
              </a:rPr>
              <a:t>e</a:t>
            </a:r>
            <a:endParaRPr lang="en-US" sz="2665" b="1" dirty="0">
              <a:latin typeface="Times New Roman" panose="02020603050405020304" pitchFamily="18" charset="0"/>
              <a:cs typeface="Times New Roman" panose="02020603050405020304" pitchFamily="18" charset="0"/>
            </a:endParaRP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is carried out to ensure that this software is designed according to the needs of the user.</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further enhances the quality of the software and makes sure that the product is error </a:t>
            </a:r>
            <a:r>
              <a:rPr lang="en-US" sz="2000" dirty="0" smtClean="0">
                <a:latin typeface="Times New Roman" panose="02020603050405020304" pitchFamily="18" charset="0"/>
                <a:cs typeface="Times New Roman" panose="02020603050405020304" pitchFamily="18" charset="0"/>
              </a:rPr>
              <a:t>free.</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To guarantee that all the verification and validation is done.</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Ensure </a:t>
            </a:r>
            <a:r>
              <a:rPr lang="en-US" sz="2000" dirty="0">
                <a:latin typeface="Times New Roman" panose="02020603050405020304" pitchFamily="18" charset="0"/>
                <a:cs typeface="Times New Roman" panose="02020603050405020304" pitchFamily="18" charset="0"/>
              </a:rPr>
              <a:t>that all the verification and validation is done.</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is a process of executing a program with the intent of finding errors.</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successful test case is one that uncovers an as-yet-undiscovered </a:t>
            </a:r>
            <a:r>
              <a:rPr lang="en-US" sz="2000" dirty="0" smtClean="0">
                <a:latin typeface="Times New Roman" panose="02020603050405020304" pitchFamily="18" charset="0"/>
                <a:cs typeface="Times New Roman" panose="02020603050405020304" pitchFamily="18" charset="0"/>
              </a:rPr>
              <a:t>error.</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A good test case design is one that has a high probability of finding an undiscovered error.</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will uncover potential errors and bug entry points in the </a:t>
            </a:r>
            <a:r>
              <a:rPr lang="en-US" sz="2000" dirty="0" smtClean="0">
                <a:latin typeface="Times New Roman" panose="02020603050405020304" pitchFamily="18" charset="0"/>
                <a:cs typeface="Times New Roman" panose="02020603050405020304" pitchFamily="18" charset="0"/>
              </a:rPr>
              <a:t>software.</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Data collected as testing is conducted provide a good indication of software reliability and indication of software quality as a whole.</a:t>
            </a:r>
          </a:p>
          <a:p>
            <a:pPr marL="814070" lvl="2" indent="-457200" algn="just">
              <a:lnSpc>
                <a:spcPct val="150000"/>
              </a:lnSpc>
              <a:buFont typeface="Wingdings" pitchFamily="2" charset="2"/>
              <a:buChar char="q"/>
            </a:pPr>
            <a:r>
              <a:rPr lang="en-US" sz="2000" dirty="0" smtClean="0">
                <a:latin typeface="Times New Roman" panose="02020603050405020304" pitchFamily="18" charset="0"/>
                <a:cs typeface="Times New Roman" panose="02020603050405020304" pitchFamily="18" charset="0"/>
              </a:rPr>
              <a:t>It will demonstrate that software functions appear to be working according to specification that behavioral and performance requirements </a:t>
            </a: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appear to have been met.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30</a:t>
            </a:fld>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893" y="804154"/>
            <a:ext cx="10815955" cy="4930140"/>
          </a:xfrm>
        </p:spPr>
        <p:txBody>
          <a:bodyPr>
            <a:normAutofit fontScale="77500" lnSpcReduction="20000"/>
          </a:bodyPr>
          <a:lstStyle/>
          <a:p>
            <a:pPr marL="0" indent="0" algn="just">
              <a:lnSpc>
                <a:spcPct val="150000"/>
              </a:lnSpc>
              <a:buFont typeface="+mj-lt"/>
              <a:buNone/>
            </a:pPr>
            <a:r>
              <a:rPr lang="en-US" sz="2665" b="1"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Testing principal:</a:t>
            </a:r>
          </a:p>
          <a:p>
            <a:pPr marL="0" indent="0" algn="just">
              <a:lnSpc>
                <a:spcPct val="150000"/>
              </a:lnSpc>
              <a:buFont typeface="+mj-lt"/>
              <a:buNone/>
            </a:pPr>
            <a:r>
              <a:rPr lang="en-US" sz="2400" dirty="0">
                <a:latin typeface="Times New Roman" panose="02020603050405020304" pitchFamily="18" charset="0"/>
                <a:cs typeface="Times New Roman" panose="02020603050405020304" pitchFamily="18" charset="0"/>
              </a:rPr>
              <a:t>All tests should be noticeable to customer requirements, test should be planned long before testing begins, the Pareto principal applies to software testing, testing should begin “in the small” and progress toward testing “in the large”, exhaustive testing is not possible and to be most effective, testing should be conducted by an independent third party.</a:t>
            </a:r>
          </a:p>
          <a:p>
            <a:pPr marL="342900" indent="-342900" algn="just">
              <a:lnSpc>
                <a:spcPct val="150000"/>
              </a:lnSpc>
              <a:buFont typeface="+mj-lt"/>
              <a:buAutoNum type="arabicPeriod"/>
            </a:pPr>
            <a:endParaRPr lang="en-US" sz="1600" dirty="0">
              <a:latin typeface="Times New Roman" panose="02020603050405020304" pitchFamily="18" charset="0"/>
              <a:cs typeface="Times New Roman" panose="02020603050405020304" pitchFamily="18" charset="0"/>
            </a:endParaRPr>
          </a:p>
          <a:p>
            <a:pPr marL="0" indent="0" algn="just">
              <a:lnSpc>
                <a:spcPct val="150000"/>
              </a:lnSpc>
              <a:buFont typeface="+mj-lt"/>
              <a:buNone/>
            </a:pPr>
            <a:r>
              <a:rPr lang="en-US" sz="2600" b="1" dirty="0">
                <a:latin typeface="Times New Roman" panose="02020603050405020304" pitchFamily="18" charset="0"/>
                <a:cs typeface="Times New Roman" panose="02020603050405020304" pitchFamily="18" charset="0"/>
              </a:rPr>
              <a:t>Testing method</a:t>
            </a:r>
          </a:p>
          <a:p>
            <a:pPr marL="0" indent="0" algn="just">
              <a:lnSpc>
                <a:spcPct val="150000"/>
              </a:lnSpc>
              <a:buFont typeface="+mj-lt"/>
              <a:buNone/>
            </a:pPr>
            <a:r>
              <a:rPr lang="en-US" sz="2400" dirty="0">
                <a:latin typeface="Times New Roman" panose="02020603050405020304" pitchFamily="18" charset="0"/>
                <a:cs typeface="Times New Roman" panose="02020603050405020304" pitchFamily="18" charset="0"/>
              </a:rPr>
              <a:t>System testing is the stage of implementation. This is to check whether the system after works accurately and efficiently before live operation commences. Testing is the vital to the success of the system. The candidate system is subject to variety of testes: online response, volume, stress, recovery, security and usability tests. A series of tests are performed for the proposed system is ready for user acceptance testing.</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31</a:t>
            </a:fld>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175" y="1178937"/>
            <a:ext cx="10815783" cy="3429000"/>
          </a:xfrm>
        </p:spPr>
        <p:txBody>
          <a:bodyPr>
            <a:noAutofit/>
          </a:bodyPr>
          <a:lstStyle/>
          <a:p>
            <a:pPr marL="0" indent="0" algn="just">
              <a:lnSpc>
                <a:spcPct val="150000"/>
              </a:lnSpc>
              <a:buFont typeface="+mj-lt"/>
              <a:buNone/>
            </a:pPr>
            <a:r>
              <a:rPr lang="en-US" sz="2000" dirty="0">
                <a:latin typeface="Times New Roman" panose="02020603050405020304" pitchFamily="18" charset="0"/>
                <a:cs typeface="Times New Roman" panose="02020603050405020304" pitchFamily="18" charset="0"/>
              </a:rPr>
              <a:t>The various type of testing on the system is:</a:t>
            </a:r>
          </a:p>
          <a:p>
            <a:pPr marL="342900" indent="-342900" algn="just">
              <a:lnSpc>
                <a:spcPct val="15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itchFamily="2" charset="2"/>
              <a:buChar char="v"/>
            </a:pPr>
            <a:r>
              <a:rPr lang="en-US" sz="2000" dirty="0" smtClean="0">
                <a:latin typeface="Times New Roman" panose="02020603050405020304" pitchFamily="18" charset="0"/>
                <a:cs typeface="Times New Roman" panose="02020603050405020304" pitchFamily="18" charset="0"/>
              </a:rPr>
              <a:t>Unit </a:t>
            </a:r>
            <a:r>
              <a:rPr lang="en-US" sz="2000" dirty="0">
                <a:latin typeface="Times New Roman" panose="02020603050405020304" pitchFamily="18" charset="0"/>
                <a:cs typeface="Times New Roman" panose="02020603050405020304" pitchFamily="18" charset="0"/>
              </a:rPr>
              <a:t>testing</a:t>
            </a:r>
          </a:p>
          <a:p>
            <a:pPr marL="342900" indent="-342900" algn="just">
              <a:lnSpc>
                <a:spcPct val="150000"/>
              </a:lnSpc>
              <a:buFont typeface="Wingdings" pitchFamily="2" charset="2"/>
              <a:buChar char="v"/>
            </a:pPr>
            <a:r>
              <a:rPr lang="en-US" sz="2000" dirty="0" smtClean="0">
                <a:latin typeface="Times New Roman" panose="02020603050405020304" pitchFamily="18" charset="0"/>
                <a:cs typeface="Times New Roman" panose="02020603050405020304" pitchFamily="18" charset="0"/>
              </a:rPr>
              <a:t>Integrated </a:t>
            </a:r>
            <a:r>
              <a:rPr lang="en-US" sz="2000" dirty="0">
                <a:latin typeface="Times New Roman" panose="02020603050405020304" pitchFamily="18" charset="0"/>
                <a:cs typeface="Times New Roman" panose="02020603050405020304" pitchFamily="18" charset="0"/>
              </a:rPr>
              <a:t>testing</a:t>
            </a:r>
          </a:p>
          <a:p>
            <a:pPr marL="342900" indent="-342900" algn="just">
              <a:lnSpc>
                <a:spcPct val="150000"/>
              </a:lnSpc>
              <a:buFont typeface="Wingdings" pitchFamily="2" charset="2"/>
              <a:buChar char="v"/>
            </a:pPr>
            <a:r>
              <a:rPr lang="en-US" sz="2000" dirty="0" smtClean="0">
                <a:latin typeface="Times New Roman" panose="02020603050405020304" pitchFamily="18" charset="0"/>
                <a:cs typeface="Times New Roman" panose="02020603050405020304" pitchFamily="18" charset="0"/>
              </a:rPr>
              <a:t>Validation </a:t>
            </a:r>
            <a:r>
              <a:rPr lang="en-US" sz="2000" dirty="0">
                <a:latin typeface="Times New Roman" panose="02020603050405020304" pitchFamily="18" charset="0"/>
                <a:cs typeface="Times New Roman" panose="02020603050405020304" pitchFamily="18" charset="0"/>
              </a:rPr>
              <a:t>testing</a:t>
            </a:r>
          </a:p>
          <a:p>
            <a:pPr marL="342900" indent="-342900" algn="just">
              <a:lnSpc>
                <a:spcPct val="150000"/>
              </a:lnSpc>
              <a:buFont typeface="Wingdings" pitchFamily="2" charset="2"/>
              <a:buChar char="v"/>
            </a:pPr>
            <a:r>
              <a:rPr lang="en-US" sz="2000" dirty="0" smtClean="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testing</a:t>
            </a:r>
          </a:p>
          <a:p>
            <a:pPr marL="342900" indent="-342900" algn="just">
              <a:lnSpc>
                <a:spcPct val="150000"/>
              </a:lnSpc>
              <a:buFont typeface="Wingdings" pitchFamily="2" charset="2"/>
              <a:buChar char="v"/>
            </a:pPr>
            <a:r>
              <a:rPr lang="en-US" sz="2000" dirty="0" smtClean="0">
                <a:latin typeface="Times New Roman" panose="02020603050405020304" pitchFamily="18" charset="0"/>
                <a:cs typeface="Times New Roman" panose="02020603050405020304" pitchFamily="18" charset="0"/>
              </a:rPr>
              <a:t>User </a:t>
            </a:r>
            <a:r>
              <a:rPr lang="en-US" sz="2000" dirty="0">
                <a:latin typeface="Times New Roman" panose="02020603050405020304" pitchFamily="18" charset="0"/>
                <a:cs typeface="Times New Roman" panose="02020603050405020304" pitchFamily="18" charset="0"/>
              </a:rPr>
              <a:t>acceptance testing</a:t>
            </a: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32</a:t>
            </a:fld>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100" name="Text Box 99"/>
          <p:cNvSpPr txBox="1"/>
          <p:nvPr/>
        </p:nvSpPr>
        <p:spPr>
          <a:xfrm>
            <a:off x="3682609" y="182880"/>
            <a:ext cx="5080000" cy="783590"/>
          </a:xfrm>
          <a:prstGeom prst="rect">
            <a:avLst/>
          </a:prstGeom>
          <a:noFill/>
          <a:ln w="9525">
            <a:noFill/>
          </a:ln>
        </p:spPr>
        <p:txBody>
          <a:bodyPr>
            <a:spAutoFit/>
          </a:bodyPr>
          <a:lstStyle/>
          <a:p>
            <a:pPr indent="88900"/>
            <a:r>
              <a:rPr lang="en-US" sz="2000" b="1" dirty="0">
                <a:latin typeface="Times New Roman" panose="02020603050405020304" pitchFamily="18" charset="0"/>
              </a:rPr>
              <a:t>Testing criteria</a:t>
            </a:r>
            <a:endParaRPr lang="en-US" sz="2000" b="0" dirty="0">
              <a:latin typeface="Times New Roman" panose="02020603050405020304" pitchFamily="18" charset="0"/>
            </a:endParaRPr>
          </a:p>
          <a:p>
            <a:pPr indent="88900"/>
            <a:r>
              <a:rPr lang="en-US" sz="1100" b="0" dirty="0">
                <a:latin typeface="Times New Roman" panose="02020603050405020304" pitchFamily="18" charset="0"/>
              </a:rPr>
              <a:t>                    </a:t>
            </a:r>
            <a:endParaRPr lang="en-US" sz="1400" b="1" dirty="0">
              <a:latin typeface="Times New Roman" panose="02020603050405020304" pitchFamily="18" charset="0"/>
            </a:endParaRPr>
          </a:p>
          <a:p>
            <a:r>
              <a:rPr lang="en-US" sz="1400" b="1" dirty="0">
                <a:latin typeface="Times New Roman" panose="02020603050405020304" pitchFamily="18" charset="0"/>
              </a:rPr>
              <a:t> </a:t>
            </a:r>
            <a:endParaRPr lang="en-US" dirty="0"/>
          </a:p>
        </p:txBody>
      </p:sp>
      <p:sp>
        <p:nvSpPr>
          <p:cNvPr id="7" name="Text Box 6"/>
          <p:cNvSpPr txBox="1"/>
          <p:nvPr/>
        </p:nvSpPr>
        <p:spPr>
          <a:xfrm>
            <a:off x="3556000" y="5343525"/>
            <a:ext cx="5080000" cy="1029970"/>
          </a:xfrm>
          <a:prstGeom prst="rect">
            <a:avLst/>
          </a:prstGeom>
          <a:noFill/>
          <a:ln w="9525">
            <a:noFill/>
          </a:ln>
        </p:spPr>
        <p:txBody>
          <a:bodyPr>
            <a:spAutoFit/>
          </a:bodyPr>
          <a:lstStyle/>
          <a:p>
            <a:pPr indent="0"/>
            <a:endParaRPr lang="en-US" sz="1400" b="1">
              <a:latin typeface="Times New Roman" panose="02020603050405020304" pitchFamily="18" charset="0"/>
            </a:endParaRPr>
          </a:p>
          <a:p>
            <a:r>
              <a:rPr lang="en-US" sz="1400" b="1">
                <a:latin typeface="Times New Roman" panose="02020603050405020304" pitchFamily="18" charset="0"/>
              </a:rPr>
              <a:t> </a:t>
            </a:r>
            <a:endParaRPr lang="en-US" sz="1100" b="0">
              <a:latin typeface="Times New Roman" panose="02020603050405020304" pitchFamily="18" charset="0"/>
            </a:endParaRPr>
          </a:p>
          <a:p>
            <a:r>
              <a:rPr lang="en-US" sz="1100" b="0">
                <a:latin typeface="Times New Roman" panose="02020603050405020304" pitchFamily="18" charset="0"/>
              </a:rPr>
              <a:t> </a:t>
            </a:r>
          </a:p>
          <a:p>
            <a:r>
              <a:rPr lang="en-US" sz="1100" b="0">
                <a:latin typeface="Times New Roman" panose="02020603050405020304" pitchFamily="18" charset="0"/>
              </a:rPr>
              <a:t> </a:t>
            </a:r>
          </a:p>
          <a:p>
            <a:r>
              <a:rPr lang="en-US" sz="1100" b="0">
                <a:latin typeface="Times New Roman" panose="02020603050405020304" pitchFamily="18" charset="0"/>
              </a:rPr>
              <a:t> </a:t>
            </a:r>
            <a:endParaRPr lang="en-US"/>
          </a:p>
        </p:txBody>
      </p:sp>
      <p:graphicFrame>
        <p:nvGraphicFramePr>
          <p:cNvPr id="8" name="Table 7"/>
          <p:cNvGraphicFramePr>
            <a:graphicFrameLocks noGrp="1"/>
          </p:cNvGraphicFramePr>
          <p:nvPr/>
        </p:nvGraphicFramePr>
        <p:xfrm>
          <a:off x="1441156" y="677464"/>
          <a:ext cx="7956064" cy="5943600"/>
        </p:xfrm>
        <a:graphic>
          <a:graphicData uri="http://schemas.openxmlformats.org/drawingml/2006/table">
            <a:tbl>
              <a:tblPr firstRow="1" bandRow="1">
                <a:tableStyleId>{5940675A-B579-460E-94D1-54222C63F5DA}</a:tableStyleId>
              </a:tblPr>
              <a:tblGrid>
                <a:gridCol w="1989016"/>
                <a:gridCol w="1989016"/>
                <a:gridCol w="1989016"/>
                <a:gridCol w="1989016"/>
              </a:tblGrid>
              <a:tr h="599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Test case</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Input</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Test description</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Output</a:t>
                      </a:r>
                      <a:endParaRPr lang="en-US" sz="1800" dirty="0">
                        <a:latin typeface="Times New Roman" pitchFamily="18" charset="0"/>
                        <a:cs typeface="Times New Roman" pitchFamily="18" charset="0"/>
                      </a:endParaRPr>
                    </a:p>
                  </a:txBody>
                  <a:tcPr/>
                </a:tc>
              </a:tr>
              <a:tr h="1370085">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Capturing Frames</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The camera must be able to capture frames from live video</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Frames</a:t>
                      </a:r>
                    </a:p>
                    <a:p>
                      <a:endParaRPr lang="en-US" sz="1800" dirty="0">
                        <a:latin typeface="Times New Roman" pitchFamily="18" charset="0"/>
                        <a:cs typeface="Times New Roman" pitchFamily="18" charset="0"/>
                      </a:endParaRPr>
                    </a:p>
                  </a:txBody>
                  <a:tcPr/>
                </a:tc>
              </a:tr>
              <a:tr h="1113194">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Face Detection</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Bounding box should be drawn around human face only while static</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Bounding box drawn around face</a:t>
                      </a:r>
                      <a:endParaRPr lang="en-US" sz="1800" dirty="0">
                        <a:latin typeface="Times New Roman" pitchFamily="18" charset="0"/>
                        <a:cs typeface="Times New Roman" pitchFamily="18" charset="0"/>
                      </a:endParaRPr>
                    </a:p>
                  </a:txBody>
                  <a:tcPr/>
                </a:tc>
              </a:tr>
              <a:tr h="1113194">
                <a:tc>
                  <a:txBody>
                    <a:bodyPr/>
                    <a:lstStyle/>
                    <a:p>
                      <a:r>
                        <a:rPr lang="en-US" sz="1800" dirty="0" smtClean="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Face Detection</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Bounding box should be drawn around human face only while moving</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Bounding box</a:t>
                      </a:r>
                    </a:p>
                    <a:p>
                      <a:r>
                        <a:rPr lang="en-US" sz="1800" kern="1200" dirty="0" smtClean="0">
                          <a:solidFill>
                            <a:schemeClr val="tx1"/>
                          </a:solidFill>
                          <a:latin typeface="Times New Roman" pitchFamily="18" charset="0"/>
                          <a:ea typeface="+mn-ea"/>
                          <a:cs typeface="Times New Roman" pitchFamily="18" charset="0"/>
                        </a:rPr>
                        <a:t>drawn  around face</a:t>
                      </a:r>
                    </a:p>
                    <a:p>
                      <a:endParaRPr lang="en-US" sz="1800" dirty="0">
                        <a:latin typeface="Times New Roman" pitchFamily="18" charset="0"/>
                        <a:cs typeface="Times New Roman" pitchFamily="18" charset="0"/>
                      </a:endParaRPr>
                    </a:p>
                  </a:txBody>
                  <a:tcPr/>
                </a:tc>
              </a:tr>
              <a:tr h="1370085">
                <a:tc>
                  <a:txBody>
                    <a:bodyPr/>
                    <a:lstStyle/>
                    <a:p>
                      <a:r>
                        <a:rPr lang="en-US" sz="1800" dirty="0" smtClean="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Mask Detection</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The program should be able to de1ect if a person is wearing a mask or not</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Bounding box with accuracy percentage.</a:t>
                      </a:r>
                    </a:p>
                    <a:p>
                      <a:endParaRPr lang="en-US" sz="1800" dirty="0">
                        <a:latin typeface="Times New Roman" pitchFamily="18" charset="0"/>
                        <a:cs typeface="Times New Roman" pitchFamily="18" charset="0"/>
                      </a:endParaRPr>
                    </a:p>
                  </a:txBody>
                  <a:tcPr/>
                </a:tc>
              </a:tr>
            </a:tbl>
          </a:graphicData>
        </a:graphic>
      </p:graphicFrame>
      <p:sp>
        <p:nvSpPr>
          <p:cNvPr id="10" name="Slide Number Placeholder 9"/>
          <p:cNvSpPr>
            <a:spLocks noGrp="1"/>
          </p:cNvSpPr>
          <p:nvPr>
            <p:ph type="sldNum" sz="quarter" idx="12"/>
          </p:nvPr>
        </p:nvSpPr>
        <p:spPr/>
        <p:txBody>
          <a:bodyPr/>
          <a:lstStyle/>
          <a:p>
            <a:fld id="{9B618960-8005-486C-9A75-10CB2AAC16F9}" type="slidenum">
              <a:rPr lang="en-US" sz="2800" smtClean="0"/>
              <a:pPr/>
              <a:t>33</a:t>
            </a:fld>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100" name="Text Box 99"/>
          <p:cNvSpPr txBox="1"/>
          <p:nvPr/>
        </p:nvSpPr>
        <p:spPr>
          <a:xfrm>
            <a:off x="3556000" y="484505"/>
            <a:ext cx="5080000" cy="783590"/>
          </a:xfrm>
          <a:prstGeom prst="rect">
            <a:avLst/>
          </a:prstGeom>
          <a:noFill/>
          <a:ln w="9525">
            <a:noFill/>
          </a:ln>
        </p:spPr>
        <p:txBody>
          <a:bodyPr>
            <a:spAutoFit/>
          </a:bodyPr>
          <a:lstStyle/>
          <a:p>
            <a:pPr indent="88900"/>
            <a:r>
              <a:rPr lang="en-US" sz="2000" b="1" dirty="0">
                <a:latin typeface="Times New Roman" panose="02020603050405020304" pitchFamily="18" charset="0"/>
              </a:rPr>
              <a:t>Testing criteria</a:t>
            </a:r>
            <a:endParaRPr lang="en-US" sz="2000" b="0" dirty="0">
              <a:latin typeface="Times New Roman" panose="02020603050405020304" pitchFamily="18" charset="0"/>
            </a:endParaRPr>
          </a:p>
          <a:p>
            <a:pPr indent="88900"/>
            <a:r>
              <a:rPr lang="en-US" sz="1100" b="0" dirty="0">
                <a:latin typeface="Times New Roman" panose="02020603050405020304" pitchFamily="18" charset="0"/>
              </a:rPr>
              <a:t>                    </a:t>
            </a:r>
            <a:endParaRPr lang="en-US" sz="1400" b="1" dirty="0">
              <a:latin typeface="Times New Roman" panose="02020603050405020304" pitchFamily="18" charset="0"/>
            </a:endParaRPr>
          </a:p>
          <a:p>
            <a:r>
              <a:rPr lang="en-US" sz="1400" b="1" dirty="0">
                <a:latin typeface="Times New Roman" panose="02020603050405020304" pitchFamily="18" charset="0"/>
              </a:rPr>
              <a:t> </a:t>
            </a:r>
            <a:endParaRPr lang="en-US" dirty="0"/>
          </a:p>
        </p:txBody>
      </p:sp>
      <p:sp>
        <p:nvSpPr>
          <p:cNvPr id="7" name="Text Box 6"/>
          <p:cNvSpPr txBox="1"/>
          <p:nvPr/>
        </p:nvSpPr>
        <p:spPr>
          <a:xfrm>
            <a:off x="3556000" y="5343525"/>
            <a:ext cx="5080000" cy="1029970"/>
          </a:xfrm>
          <a:prstGeom prst="rect">
            <a:avLst/>
          </a:prstGeom>
          <a:noFill/>
          <a:ln w="9525">
            <a:noFill/>
          </a:ln>
        </p:spPr>
        <p:txBody>
          <a:bodyPr>
            <a:spAutoFit/>
          </a:bodyPr>
          <a:lstStyle/>
          <a:p>
            <a:pPr indent="0"/>
            <a:endParaRPr lang="en-US" sz="1400" b="1">
              <a:latin typeface="Times New Roman" panose="02020603050405020304" pitchFamily="18" charset="0"/>
            </a:endParaRPr>
          </a:p>
          <a:p>
            <a:r>
              <a:rPr lang="en-US" sz="1400" b="1">
                <a:latin typeface="Times New Roman" panose="02020603050405020304" pitchFamily="18" charset="0"/>
              </a:rPr>
              <a:t> </a:t>
            </a:r>
            <a:endParaRPr lang="en-US" sz="1100" b="0">
              <a:latin typeface="Times New Roman" panose="02020603050405020304" pitchFamily="18" charset="0"/>
            </a:endParaRPr>
          </a:p>
          <a:p>
            <a:r>
              <a:rPr lang="en-US" sz="1100" b="0">
                <a:latin typeface="Times New Roman" panose="02020603050405020304" pitchFamily="18" charset="0"/>
              </a:rPr>
              <a:t> </a:t>
            </a:r>
          </a:p>
          <a:p>
            <a:r>
              <a:rPr lang="en-US" sz="1100" b="0">
                <a:latin typeface="Times New Roman" panose="02020603050405020304" pitchFamily="18" charset="0"/>
              </a:rPr>
              <a:t> </a:t>
            </a:r>
          </a:p>
          <a:p>
            <a:r>
              <a:rPr lang="en-US" sz="1100" b="0">
                <a:latin typeface="Times New Roman" panose="02020603050405020304" pitchFamily="18" charset="0"/>
              </a:rPr>
              <a:t> </a:t>
            </a:r>
            <a:endParaRPr lang="en-US"/>
          </a:p>
        </p:txBody>
      </p:sp>
      <p:graphicFrame>
        <p:nvGraphicFramePr>
          <p:cNvPr id="8" name="Table 7"/>
          <p:cNvGraphicFramePr>
            <a:graphicFrameLocks noGrp="1"/>
          </p:cNvGraphicFramePr>
          <p:nvPr/>
        </p:nvGraphicFramePr>
        <p:xfrm>
          <a:off x="1469292" y="944750"/>
          <a:ext cx="7956064" cy="3123359"/>
        </p:xfrm>
        <a:graphic>
          <a:graphicData uri="http://schemas.openxmlformats.org/drawingml/2006/table">
            <a:tbl>
              <a:tblPr firstRow="1" bandRow="1">
                <a:tableStyleId>{5940675A-B579-460E-94D1-54222C63F5DA}</a:tableStyleId>
              </a:tblPr>
              <a:tblGrid>
                <a:gridCol w="1989016"/>
                <a:gridCol w="1989016"/>
                <a:gridCol w="1989016"/>
                <a:gridCol w="1989016"/>
              </a:tblGrid>
              <a:tr h="59941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Test case</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Input</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Test description</a:t>
                      </a:r>
                      <a:endParaRPr lang="en-US" sz="1800" b="1" dirty="0" smtClean="0">
                        <a:latin typeface="Times New Roman" pitchFamily="18" charset="0"/>
                        <a:ea typeface="Times New Roman" panose="02020603050405020304" pitchFamily="18" charset="0"/>
                        <a:cs typeface="Times New Roman" pitchFamily="18" charset="0"/>
                      </a:endParaRPr>
                    </a:p>
                    <a:p>
                      <a:endParaRPr lang="en-US" sz="1800" dirty="0">
                        <a:latin typeface="Times New Roman" pitchFamily="18" charset="0"/>
                        <a:cs typeface="Times New Roman" pitchFamily="18" charset="0"/>
                      </a:endParaRPr>
                    </a:p>
                  </a:txBody>
                  <a:tcPr/>
                </a:tc>
                <a:tc>
                  <a:txBody>
                    <a:bodyPr/>
                    <a:lstStyle/>
                    <a:p>
                      <a:r>
                        <a:rPr lang="en-US" sz="1800" b="1" dirty="0" smtClean="0">
                          <a:latin typeface="Times New Roman" pitchFamily="18" charset="0"/>
                          <a:cs typeface="Times New Roman" pitchFamily="18" charset="0"/>
                        </a:rPr>
                        <a:t>Output</a:t>
                      </a:r>
                      <a:endParaRPr lang="en-US" sz="1800" dirty="0">
                        <a:latin typeface="Times New Roman" pitchFamily="18" charset="0"/>
                        <a:cs typeface="Times New Roman" pitchFamily="18" charset="0"/>
                      </a:endParaRPr>
                    </a:p>
                  </a:txBody>
                  <a:tcPr/>
                </a:tc>
              </a:tr>
              <a:tr h="1370085">
                <a:tc>
                  <a:txBody>
                    <a:bodyPr/>
                    <a:lstStyle/>
                    <a:p>
                      <a:r>
                        <a:rPr lang="en-US" sz="1800" dirty="0" smtClean="0">
                          <a:latin typeface="Times New Roman" pitchFamily="18" charset="0"/>
                          <a:cs typeface="Times New Roman" pitchFamily="18" charset="0"/>
                        </a:rPr>
                        <a:t>1</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Password is left blank.</a:t>
                      </a:r>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Password can not be blank.</a:t>
                      </a:r>
                    </a:p>
                    <a:p>
                      <a:endParaRPr lang="en-US" sz="18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Must</a:t>
                      </a:r>
                      <a:r>
                        <a:rPr lang="en-US" sz="1800" kern="1200" baseline="0" dirty="0" smtClean="0">
                          <a:solidFill>
                            <a:schemeClr val="tx1"/>
                          </a:solidFill>
                          <a:latin typeface="Times New Roman" pitchFamily="18" charset="0"/>
                          <a:ea typeface="+mn-ea"/>
                          <a:cs typeface="Times New Roman" pitchFamily="18" charset="0"/>
                        </a:rPr>
                        <a:t> enter a password.</a:t>
                      </a:r>
                      <a:endParaRPr lang="en-US" sz="1800" kern="1200" dirty="0" smtClean="0">
                        <a:solidFill>
                          <a:schemeClr val="tx1"/>
                        </a:solidFill>
                        <a:latin typeface="Times New Roman" pitchFamily="18" charset="0"/>
                        <a:ea typeface="+mn-ea"/>
                        <a:cs typeface="Times New Roman" pitchFamily="18" charset="0"/>
                      </a:endParaRPr>
                    </a:p>
                    <a:p>
                      <a:endParaRPr lang="en-US" sz="1800" dirty="0">
                        <a:latin typeface="Times New Roman" pitchFamily="18" charset="0"/>
                        <a:cs typeface="Times New Roman" pitchFamily="18" charset="0"/>
                      </a:endParaRPr>
                    </a:p>
                  </a:txBody>
                  <a:tcPr/>
                </a:tc>
              </a:tr>
              <a:tr h="1113194">
                <a:tc>
                  <a:txBody>
                    <a:bodyPr/>
                    <a:lstStyle/>
                    <a:p>
                      <a:r>
                        <a:rPr lang="en-US" sz="1800" dirty="0" smtClean="0">
                          <a:latin typeface="Times New Roman" pitchFamily="18" charset="0"/>
                          <a:cs typeface="Times New Roman" pitchFamily="18" charset="0"/>
                        </a:rPr>
                        <a:t>2</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Invalid email entered.</a:t>
                      </a:r>
                      <a:endParaRPr lang="en-US" sz="1800" dirty="0">
                        <a:latin typeface="Times New Roman" pitchFamily="18" charset="0"/>
                        <a:cs typeface="Times New Roman" pitchFamily="18" charset="0"/>
                      </a:endParaRPr>
                    </a:p>
                  </a:txBody>
                  <a:tcPr/>
                </a:tc>
                <a:tc>
                  <a:txBody>
                    <a:bodyPr/>
                    <a:lstStyle/>
                    <a:p>
                      <a:r>
                        <a:rPr lang="en-US" sz="1800" kern="1200" dirty="0" smtClean="0">
                          <a:solidFill>
                            <a:schemeClr val="tx1"/>
                          </a:solidFill>
                          <a:latin typeface="Times New Roman" pitchFamily="18" charset="0"/>
                          <a:ea typeface="+mn-ea"/>
                          <a:cs typeface="Times New Roman" pitchFamily="18" charset="0"/>
                        </a:rPr>
                        <a:t>Valid email must be entered.</a:t>
                      </a:r>
                      <a:endParaRPr lang="en-US" sz="1800" dirty="0">
                        <a:latin typeface="Times New Roman" pitchFamily="18" charset="0"/>
                        <a:cs typeface="Times New Roman" pitchFamily="18" charset="0"/>
                      </a:endParaRPr>
                    </a:p>
                  </a:txBody>
                  <a:tcPr/>
                </a:tc>
                <a:tc>
                  <a:txBody>
                    <a:bodyPr/>
                    <a:lstStyle/>
                    <a:p>
                      <a:r>
                        <a:rPr lang="en-US" sz="1800" dirty="0" smtClean="0">
                          <a:latin typeface="Times New Roman" pitchFamily="18" charset="0"/>
                          <a:cs typeface="Times New Roman" pitchFamily="18" charset="0"/>
                        </a:rPr>
                        <a:t>Must enter registered</a:t>
                      </a:r>
                      <a:r>
                        <a:rPr lang="en-US" sz="1800" baseline="0" dirty="0" smtClean="0">
                          <a:latin typeface="Times New Roman" pitchFamily="18" charset="0"/>
                          <a:cs typeface="Times New Roman" pitchFamily="18" charset="0"/>
                        </a:rPr>
                        <a:t> email.</a:t>
                      </a:r>
                      <a:endParaRPr lang="en-US" sz="18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9B618960-8005-486C-9A75-10CB2AAC16F9}" type="slidenum">
              <a:rPr lang="en-US" sz="2800" smtClean="0"/>
              <a:pPr/>
              <a:t>34</a:t>
            </a:fld>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1024257" y="585470"/>
            <a:ext cx="9719945" cy="729615"/>
          </a:xfrm>
        </p:spPr>
        <p:txBody>
          <a:bodyPr>
            <a:normAutofit/>
          </a:bodyPr>
          <a:lstStyle/>
          <a:p>
            <a:r>
              <a:rPr lang="en-US" sz="2800" b="1">
                <a:latin typeface="Times New Roman" panose="02020603050405020304" pitchFamily="18" charset="0"/>
                <a:cs typeface="Times New Roman" panose="02020603050405020304" pitchFamily="18" charset="0"/>
              </a:rPr>
              <a:t>Result</a:t>
            </a:r>
          </a:p>
        </p:txBody>
      </p:sp>
      <p:sp>
        <p:nvSpPr>
          <p:cNvPr id="5" name="Content Placeholder 4"/>
          <p:cNvSpPr>
            <a:spLocks noGrp="1"/>
          </p:cNvSpPr>
          <p:nvPr>
            <p:ph sz="half" idx="1"/>
          </p:nvPr>
        </p:nvSpPr>
        <p:spPr>
          <a:xfrm>
            <a:off x="902335" y="1275180"/>
            <a:ext cx="10586720" cy="5280025"/>
          </a:xfrm>
        </p:spPr>
        <p:txBody>
          <a:bodyPr>
            <a:normAutofit/>
          </a:bodyPr>
          <a:lstStyle/>
          <a:p>
            <a:pPr marL="0" indent="0">
              <a:buNone/>
            </a:pPr>
            <a:endParaRPr lang="en-US" dirty="0"/>
          </a:p>
          <a:p>
            <a:r>
              <a:rPr lang="en-US" dirty="0"/>
              <a:t>                                                    </a:t>
            </a:r>
          </a:p>
          <a:p>
            <a:endParaRPr lang="en-US" dirty="0"/>
          </a:p>
          <a:p>
            <a:endParaRPr lang="en-US" dirty="0"/>
          </a:p>
          <a:p>
            <a:endParaRPr lang="en-US" dirty="0"/>
          </a:p>
          <a:p>
            <a:endParaRPr lang="en-US" dirty="0"/>
          </a:p>
          <a:p>
            <a:endParaRPr lang="en-US" dirty="0"/>
          </a:p>
          <a:p>
            <a:r>
              <a:rPr lang="en-US" dirty="0"/>
              <a:t>                                                       </a:t>
            </a:r>
          </a:p>
          <a:p>
            <a:r>
              <a:rPr lang="en-US" dirty="0"/>
              <a:t>                                                        </a:t>
            </a:r>
            <a:r>
              <a:rPr lang="en-US" sz="1600" dirty="0">
                <a:latin typeface="Times New Roman" panose="02020603050405020304" pitchFamily="18" charset="0"/>
                <a:cs typeface="Times New Roman" panose="02020603050405020304" pitchFamily="18" charset="0"/>
              </a:rPr>
              <a:t>Figure 6.1 login page</a:t>
            </a:r>
          </a:p>
          <a:p>
            <a:pPr>
              <a:lnSpc>
                <a:spcPct val="150000"/>
              </a:lnSpc>
            </a:pPr>
            <a:r>
              <a:rPr lang="en-US" sz="1800" dirty="0">
                <a:latin typeface="Times New Roman" panose="02020603050405020304" pitchFamily="18" charset="0"/>
                <a:cs typeface="Times New Roman" panose="02020603050405020304" pitchFamily="18" charset="0"/>
              </a:rPr>
              <a:t>We make use of face mask detection algorithm which simplifies the data set from maser to in masked. The User is shown with a login page which show the credentials such as login using email-id and password.</a:t>
            </a:r>
          </a:p>
        </p:txBody>
      </p:sp>
      <p:pic>
        <p:nvPicPr>
          <p:cNvPr id="19" name="image10.jpeg"/>
          <p:cNvPicPr>
            <a:picLocks noGrp="1" noChangeAspect="1"/>
          </p:cNvPicPr>
          <p:nvPr>
            <p:ph sz="half" idx="2"/>
          </p:nvPr>
        </p:nvPicPr>
        <p:blipFill>
          <a:blip r:embed="rId3" cstate="print"/>
          <a:stretch>
            <a:fillRect/>
          </a:stretch>
        </p:blipFill>
        <p:spPr>
          <a:xfrm>
            <a:off x="3646806" y="1444625"/>
            <a:ext cx="5008245" cy="3575050"/>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z="2800" smtClean="0"/>
              <a:pPr/>
              <a:t>35</a:t>
            </a:fld>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255" y="2286000"/>
            <a:ext cx="10688320" cy="4023360"/>
          </a:xfrm>
        </p:spPr>
        <p:txBody>
          <a:bodyPr>
            <a:normAutofit lnSpcReduction="10000"/>
          </a:bodyPr>
          <a:lstStyle/>
          <a:p>
            <a:r>
              <a:rPr lang="en-US"/>
              <a:t>                                     </a:t>
            </a:r>
          </a:p>
        </p:txBody>
      </p:sp>
      <p:sp>
        <p:nvSpPr>
          <p:cNvPr id="4" name="Content Placeholder 3"/>
          <p:cNvSpPr>
            <a:spLocks noGrp="1"/>
          </p:cNvSpPr>
          <p:nvPr>
            <p:ph sz="half" idx="2"/>
          </p:nvPr>
        </p:nvSpPr>
        <p:spPr>
          <a:xfrm>
            <a:off x="1120775" y="1424305"/>
            <a:ext cx="10414000" cy="5128260"/>
          </a:xfrm>
        </p:spPr>
        <p:txBody>
          <a:bodyPr>
            <a:normAutofit lnSpcReduction="10000"/>
          </a:bodyPr>
          <a:lstStyle/>
          <a:p>
            <a:endParaRPr lang="en-US" dirty="0"/>
          </a:p>
          <a:p>
            <a:r>
              <a:rPr lang="en-US" dirty="0"/>
              <a:t>          </a:t>
            </a:r>
          </a:p>
          <a:p>
            <a:endParaRPr lang="en-US" dirty="0"/>
          </a:p>
          <a:p>
            <a:endParaRPr lang="en-US" dirty="0"/>
          </a:p>
          <a:p>
            <a:endParaRPr lang="en-US" dirty="0"/>
          </a:p>
          <a:p>
            <a:endParaRPr lang="en-US" dirty="0"/>
          </a:p>
          <a:p>
            <a:endParaRPr lang="en-US" dirty="0"/>
          </a:p>
          <a:p>
            <a:r>
              <a:rPr lang="en-US" dirty="0"/>
              <a:t>                                                 </a:t>
            </a:r>
          </a:p>
          <a:p>
            <a:r>
              <a:rPr lang="en-US" dirty="0"/>
              <a:t>                                                  </a:t>
            </a: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Figure 6.2  Register</a:t>
            </a:r>
            <a:r>
              <a:rPr lang="en-US" sz="1600" dirty="0"/>
              <a:t>                                                  </a:t>
            </a:r>
          </a:p>
          <a:p>
            <a:pPr>
              <a:lnSpc>
                <a:spcPct val="150000"/>
              </a:lnSpc>
            </a:pPr>
            <a:r>
              <a:rPr lang="en-US" sz="1800" dirty="0">
                <a:latin typeface="Times New Roman" panose="02020603050405020304" pitchFamily="18" charset="0"/>
                <a:cs typeface="Times New Roman" panose="02020603050405020304" pitchFamily="18" charset="0"/>
              </a:rPr>
              <a:t>From fig 6.2  it displays you have successfully registered. If he has already account ,registered then he can sign-in .  If he is new user he has to sign up.</a:t>
            </a:r>
          </a:p>
        </p:txBody>
      </p:sp>
      <p:pic>
        <p:nvPicPr>
          <p:cNvPr id="6" name="image11.jpeg"/>
          <p:cNvPicPr>
            <a:picLocks noChangeAspect="1"/>
          </p:cNvPicPr>
          <p:nvPr/>
        </p:nvPicPr>
        <p:blipFill>
          <a:blip r:embed="rId3" cstate="print"/>
          <a:stretch>
            <a:fillRect/>
          </a:stretch>
        </p:blipFill>
        <p:spPr>
          <a:xfrm>
            <a:off x="3825241" y="1424305"/>
            <a:ext cx="4714875" cy="3479800"/>
          </a:xfrm>
          <a:prstGeom prst="rect">
            <a:avLst/>
          </a:prstGeom>
        </p:spPr>
      </p:pic>
      <p:sp>
        <p:nvSpPr>
          <p:cNvPr id="8" name="Slide Number Placeholder 7"/>
          <p:cNvSpPr>
            <a:spLocks noGrp="1"/>
          </p:cNvSpPr>
          <p:nvPr>
            <p:ph type="sldNum" sz="quarter" idx="12"/>
          </p:nvPr>
        </p:nvSpPr>
        <p:spPr/>
        <p:txBody>
          <a:bodyPr/>
          <a:lstStyle/>
          <a:p>
            <a:fld id="{9B618960-8005-486C-9A75-10CB2AAC16F9}" type="slidenum">
              <a:rPr lang="en-US" sz="2800" smtClean="0"/>
              <a:pPr/>
              <a:t>36</a:t>
            </a:fld>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256" y="622300"/>
            <a:ext cx="10018395" cy="6042660"/>
          </a:xfrm>
        </p:spPr>
        <p:txBody>
          <a:bodyPr>
            <a:normAutofit fontScale="97500" lnSpcReduction="10000"/>
          </a:bodyPr>
          <a:lstStyle/>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r>
              <a:rPr lang="en-US" sz="1750" dirty="0">
                <a:latin typeface="Times New Roman" panose="02020603050405020304" pitchFamily="18" charset="0"/>
                <a:cs typeface="Times New Roman" panose="02020603050405020304" pitchFamily="18" charset="0"/>
              </a:rPr>
              <a:t>  Figure 6.3  Index Page</a:t>
            </a:r>
          </a:p>
          <a:p>
            <a:pPr marL="0" indent="0">
              <a:lnSpc>
                <a:spcPct val="150000"/>
              </a:lnSpc>
              <a:buNone/>
            </a:pPr>
            <a:r>
              <a:rPr lang="en-US" sz="1750" dirty="0">
                <a:latin typeface="Times New Roman" panose="02020603050405020304" pitchFamily="18" charset="0"/>
                <a:cs typeface="Times New Roman" panose="02020603050405020304" pitchFamily="18" charset="0"/>
              </a:rPr>
              <a:t>   As shown in figure 6.3 ,the index page we have the buttons on and off. We   need   to   click on ‘on ‘ button Also we have option of logout ,it  logs out from system also Python script with its later run and connected with the camera</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23" name="image12.jpeg"/>
          <p:cNvPicPr>
            <a:picLocks noGrp="1" noChangeAspect="1"/>
          </p:cNvPicPr>
          <p:nvPr>
            <p:ph sz="half" idx="2"/>
          </p:nvPr>
        </p:nvPicPr>
        <p:blipFill>
          <a:blip r:embed="rId3" cstate="print"/>
          <a:stretch>
            <a:fillRect/>
          </a:stretch>
        </p:blipFill>
        <p:spPr>
          <a:xfrm>
            <a:off x="3686809" y="938532"/>
            <a:ext cx="5444491" cy="385000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37</a:t>
            </a:fld>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255" y="309245"/>
            <a:ext cx="9521191" cy="6283960"/>
          </a:xfrm>
        </p:spPr>
        <p:txBody>
          <a:bodyPr>
            <a:normAutofit fontScale="47500" lnSpcReduction="20000"/>
          </a:bodyPr>
          <a:lstStyle/>
          <a:p>
            <a:r>
              <a:rPr lang="en-US" dirty="0"/>
              <a:t>             </a:t>
            </a:r>
          </a:p>
          <a:p>
            <a:endParaRPr lang="en-US" dirty="0"/>
          </a:p>
          <a:p>
            <a:endParaRPr lang="en-US" dirty="0"/>
          </a:p>
          <a:p>
            <a:r>
              <a:rPr lang="en-US" dirty="0"/>
              <a:t>                 </a:t>
            </a:r>
          </a:p>
          <a:p>
            <a:endParaRPr lang="en-US" dirty="0"/>
          </a:p>
          <a:p>
            <a:endParaRPr lang="en-US" dirty="0"/>
          </a:p>
          <a:p>
            <a:endParaRPr lang="en-US" dirty="0"/>
          </a:p>
          <a:p>
            <a:endParaRPr lang="en-US" dirty="0"/>
          </a:p>
          <a:p>
            <a:pPr algn="just">
              <a:lnSpc>
                <a:spcPct val="150000"/>
              </a:lnSpc>
            </a:pPr>
            <a:r>
              <a:rPr lang="en-US" sz="1400" dirty="0">
                <a:latin typeface="Times New Roman" panose="02020603050405020304" pitchFamily="18" charset="0"/>
                <a:cs typeface="Times New Roman" panose="02020603050405020304" pitchFamily="18" charset="0"/>
              </a:rPr>
              <a:t>                                                                                      </a:t>
            </a:r>
          </a:p>
          <a:p>
            <a:pPr algn="just">
              <a:lnSpc>
                <a:spcPct val="150000"/>
              </a:lnSpc>
            </a:pPr>
            <a:r>
              <a:rPr lang="en-US" sz="1400" dirty="0">
                <a:latin typeface="Times New Roman" panose="02020603050405020304" pitchFamily="18" charset="0"/>
                <a:cs typeface="Times New Roman" panose="02020603050405020304" pitchFamily="18" charset="0"/>
              </a:rPr>
              <a:t>                                                                                               </a:t>
            </a:r>
            <a:r>
              <a:rPr lang="en-US" sz="2285" dirty="0">
                <a:latin typeface="Times New Roman" panose="02020603050405020304" pitchFamily="18" charset="0"/>
                <a:cs typeface="Times New Roman" panose="02020603050405020304" pitchFamily="18" charset="0"/>
              </a:rPr>
              <a:t> </a:t>
            </a:r>
            <a:r>
              <a:rPr lang="en-IN" altLang="en-US" sz="2285" dirty="0">
                <a:latin typeface="Times New Roman" panose="02020603050405020304" pitchFamily="18" charset="0"/>
                <a:cs typeface="Times New Roman" panose="02020603050405020304" pitchFamily="18" charset="0"/>
              </a:rPr>
              <a:t>            </a:t>
            </a:r>
          </a:p>
          <a:p>
            <a:pPr algn="just">
              <a:lnSpc>
                <a:spcPct val="150000"/>
              </a:lnSpc>
            </a:pPr>
            <a:r>
              <a:rPr lang="en-IN" altLang="en-US" sz="2285" dirty="0">
                <a:latin typeface="Times New Roman" panose="02020603050405020304" pitchFamily="18" charset="0"/>
                <a:cs typeface="Times New Roman" panose="02020603050405020304" pitchFamily="18" charset="0"/>
              </a:rPr>
              <a:t>                                                                                      </a:t>
            </a:r>
            <a:r>
              <a:rPr lang="en-US" sz="2285" dirty="0">
                <a:latin typeface="Times New Roman" panose="02020603050405020304" pitchFamily="18" charset="0"/>
                <a:cs typeface="Times New Roman" panose="02020603050405020304" pitchFamily="18" charset="0"/>
              </a:rPr>
              <a:t>    </a:t>
            </a:r>
          </a:p>
          <a:p>
            <a:pPr algn="just">
              <a:lnSpc>
                <a:spcPct val="150000"/>
              </a:lnSpc>
            </a:pPr>
            <a:r>
              <a:rPr lang="en-US" sz="2285" dirty="0">
                <a:latin typeface="Times New Roman" panose="02020603050405020304" pitchFamily="18" charset="0"/>
                <a:cs typeface="Times New Roman" panose="02020603050405020304" pitchFamily="18" charset="0"/>
              </a:rPr>
              <a:t> </a:t>
            </a:r>
            <a:r>
              <a:rPr lang="en-IN" altLang="en-US" sz="2285" dirty="0">
                <a:latin typeface="Times New Roman" panose="02020603050405020304" pitchFamily="18" charset="0"/>
                <a:cs typeface="Times New Roman" panose="02020603050405020304" pitchFamily="18" charset="0"/>
              </a:rPr>
              <a:t>                                                                                                                                     </a:t>
            </a:r>
          </a:p>
          <a:p>
            <a:pPr algn="just">
              <a:lnSpc>
                <a:spcPct val="150000"/>
              </a:lnSpc>
            </a:pPr>
            <a:r>
              <a:rPr lang="en-IN" altLang="en-US" sz="2285" dirty="0">
                <a:latin typeface="Times New Roman" panose="02020603050405020304" pitchFamily="18" charset="0"/>
                <a:cs typeface="Times New Roman" panose="02020603050405020304" pitchFamily="18" charset="0"/>
              </a:rPr>
              <a:t>                                                                                                                   </a:t>
            </a:r>
            <a:r>
              <a:rPr lang="en-IN" altLang="en-US" sz="3500" dirty="0" smtClean="0">
                <a:latin typeface="Times New Roman" panose="02020603050405020304" pitchFamily="18" charset="0"/>
                <a:cs typeface="Times New Roman" panose="02020603050405020304" pitchFamily="18" charset="0"/>
              </a:rPr>
              <a:t>     </a:t>
            </a:r>
            <a:r>
              <a:rPr lang="en-US" sz="3500" dirty="0">
                <a:latin typeface="Times New Roman" panose="02020603050405020304" pitchFamily="18" charset="0"/>
                <a:cs typeface="Times New Roman" panose="02020603050405020304" pitchFamily="18" charset="0"/>
              </a:rPr>
              <a:t>Figure 6.4  Masked face</a:t>
            </a:r>
          </a:p>
          <a:p>
            <a:pPr algn="just">
              <a:lnSpc>
                <a:spcPct val="150000"/>
              </a:lnSpc>
            </a:pPr>
            <a:endParaRPr lang="en-US" sz="35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 boundary is drawn against the user  face. The dimensions are mentioned in the code identifies the an object and   detect whether a person is wearing a mask or not. As shown in figure 6.4   it is a masked face. So it identifies face with mask.        </a:t>
            </a:r>
            <a:r>
              <a:rPr lang="en-US" sz="3200" dirty="0">
                <a:latin typeface="Times New Roman" panose="02020603050405020304" pitchFamily="18" charset="0"/>
                <a:cs typeface="Times New Roman" panose="02020603050405020304" pitchFamily="18" charset="0"/>
              </a:rPr>
              <a:t>         </a:t>
            </a:r>
            <a:r>
              <a:rPr lang="en-US" dirty="0"/>
              <a:t>               </a:t>
            </a:r>
          </a:p>
        </p:txBody>
      </p:sp>
      <p:pic>
        <p:nvPicPr>
          <p:cNvPr id="25" name="image13.jpeg"/>
          <p:cNvPicPr>
            <a:picLocks noGrp="1" noChangeAspect="1"/>
          </p:cNvPicPr>
          <p:nvPr>
            <p:ph sz="half" idx="2"/>
          </p:nvPr>
        </p:nvPicPr>
        <p:blipFill>
          <a:blip r:embed="rId3" cstate="print"/>
          <a:stretch>
            <a:fillRect/>
          </a:stretch>
        </p:blipFill>
        <p:spPr>
          <a:xfrm>
            <a:off x="4165601" y="1221107"/>
            <a:ext cx="4406265" cy="278828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38</a:t>
            </a:fld>
            <a:endParaRPr lang="en-US" sz="2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256" y="968376"/>
            <a:ext cx="10252075" cy="5340985"/>
          </a:xfrm>
        </p:spPr>
        <p:txBody>
          <a:bodyPr>
            <a:normAutofit fontScale="90000" lnSpcReduction="10000"/>
          </a:bodyPr>
          <a:lstStyle/>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sz="1500" dirty="0">
              <a:latin typeface="Times New Roman" panose="02020603050405020304" pitchFamily="18" charset="0"/>
              <a:cs typeface="Times New Roman" panose="02020603050405020304" pitchFamily="18" charset="0"/>
            </a:endParaRPr>
          </a:p>
          <a:p>
            <a:r>
              <a:rPr lang="en-US" sz="1500" dirty="0">
                <a:latin typeface="Times New Roman" panose="02020603050405020304" pitchFamily="18" charset="0"/>
                <a:cs typeface="Times New Roman" panose="02020603050405020304" pitchFamily="18" charset="0"/>
              </a:rPr>
              <a:t>                                                                           </a:t>
            </a:r>
            <a:r>
              <a:rPr lang="en-US" sz="1555" dirty="0" smtClean="0">
                <a:latin typeface="Times New Roman" panose="02020603050405020304" pitchFamily="18" charset="0"/>
                <a:cs typeface="Times New Roman" panose="02020603050405020304" pitchFamily="18" charset="0"/>
              </a:rPr>
              <a:t>Figure </a:t>
            </a:r>
            <a:r>
              <a:rPr lang="en-US" sz="1555" dirty="0">
                <a:latin typeface="Times New Roman" panose="02020603050405020304" pitchFamily="18" charset="0"/>
                <a:cs typeface="Times New Roman" panose="02020603050405020304" pitchFamily="18" charset="0"/>
              </a:rPr>
              <a:t>6.5   Unmasked Face</a:t>
            </a:r>
          </a:p>
          <a:p>
            <a:pPr algn="just">
              <a:lnSpc>
                <a:spcPct val="150000"/>
              </a:lnSpc>
            </a:pPr>
            <a:r>
              <a:rPr lang="en-US" sz="2000" dirty="0">
                <a:latin typeface="Times New Roman" panose="02020603050405020304" pitchFamily="18" charset="0"/>
                <a:cs typeface="Times New Roman" panose="02020603050405020304" pitchFamily="18" charset="0"/>
              </a:rPr>
              <a:t>Figure 6.5 shows it is unmasked face . A boundary is drawn against the user face. The dimensions are mentioned in the code identifies   an object and   detect whether   a   person   is   wearing   a   mask or not. Now the person has not worn his  mask</a:t>
            </a:r>
            <a:r>
              <a:rPr lang="en-US" sz="2000" dirty="0" smtClean="0">
                <a:latin typeface="Times New Roman" panose="02020603050405020304" pitchFamily="18" charset="0"/>
                <a:cs typeface="Times New Roman" panose="02020603050405020304" pitchFamily="18" charset="0"/>
              </a:rPr>
              <a:t>. So  </a:t>
            </a:r>
            <a:r>
              <a:rPr lang="en-US" sz="2000" dirty="0">
                <a:latin typeface="Times New Roman" panose="02020603050405020304" pitchFamily="18" charset="0"/>
                <a:cs typeface="Times New Roman" panose="02020603050405020304" pitchFamily="18" charset="0"/>
              </a:rPr>
              <a:t>it detects no mask.</a:t>
            </a:r>
          </a:p>
        </p:txBody>
      </p:sp>
      <p:pic>
        <p:nvPicPr>
          <p:cNvPr id="27" name="image14.jpeg"/>
          <p:cNvPicPr>
            <a:picLocks noGrp="1" noChangeAspect="1"/>
          </p:cNvPicPr>
          <p:nvPr>
            <p:ph sz="half" idx="2"/>
          </p:nvPr>
        </p:nvPicPr>
        <p:blipFill>
          <a:blip r:embed="rId3" cstate="print"/>
          <a:stretch>
            <a:fillRect/>
          </a:stretch>
        </p:blipFill>
        <p:spPr>
          <a:xfrm>
            <a:off x="3498459" y="539606"/>
            <a:ext cx="4357371" cy="330390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39</a:t>
            </a:fld>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31764" y="840512"/>
            <a:ext cx="9720072" cy="884035"/>
          </a:xfrm>
        </p:spPr>
        <p:txBody>
          <a:bodyPr/>
          <a:lstStyle/>
          <a:p>
            <a:r>
              <a:rPr lang="en-US" sz="28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639445" y="1965325"/>
            <a:ext cx="9926955" cy="3055620"/>
          </a:xfrm>
        </p:spPr>
        <p:txBody>
          <a:bodyPr>
            <a:normAutofit fontScale="77500" lnSpcReduction="20000"/>
          </a:bodyPr>
          <a:lstStyle/>
          <a:p>
            <a:pPr marL="0" indent="0" algn="just">
              <a:lnSpc>
                <a:spcPct val="150000"/>
              </a:lnSpc>
              <a:buNone/>
            </a:pPr>
            <a:r>
              <a:rPr lang="en-US" altLang="en-IN" sz="1800" b="1" dirty="0" smtClean="0"/>
              <a:t> </a:t>
            </a:r>
            <a:r>
              <a:rPr lang="en-IN" sz="2400" dirty="0" smtClean="0">
                <a:latin typeface="Times New Roman" panose="02020603050405020304" pitchFamily="18" charset="0"/>
                <a:cs typeface="Times New Roman" panose="02020603050405020304" pitchFamily="18" charset="0"/>
              </a:rPr>
              <a:t>Main aim of the project here is to predict people wearing masks or not wearing them, given an</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image or a video. It is an object detection and</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 classification problem with </a:t>
            </a:r>
            <a:r>
              <a:rPr lang="en-US" altLang="en-IN" sz="2400" dirty="0" smtClean="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2    different</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classes(Mask and Without Mask). Another challenge is to train object detection models capable</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of identifying the location of masked faces in an image as well as the location of unmasked faces</a:t>
            </a:r>
          </a:p>
          <a:p>
            <a:pPr marL="0" indent="0" algn="just">
              <a:lnSpc>
                <a:spcPct val="150000"/>
              </a:lnSpc>
              <a:buNone/>
            </a:pPr>
            <a:r>
              <a:rPr lang="en-IN" sz="2400" dirty="0" smtClean="0">
                <a:latin typeface="Times New Roman" panose="02020603050405020304" pitchFamily="18" charset="0"/>
                <a:cs typeface="Times New Roman" panose="02020603050405020304" pitchFamily="18" charset="0"/>
              </a:rPr>
              <a:t> in the image</a:t>
            </a:r>
            <a:endParaRPr lang="en-US" sz="24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9B618960-8005-486C-9A75-10CB2AAC16F9}" type="slidenum">
              <a:rPr lang="en-US" sz="2800" smtClean="0"/>
              <a:pPr/>
              <a:t>4</a:t>
            </a:fld>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1024255" y="1251587"/>
            <a:ext cx="9866631" cy="5057775"/>
          </a:xfrm>
        </p:spPr>
        <p:txBody>
          <a:bodyPr>
            <a:normAutofit lnSpcReduction="10000"/>
          </a:bodyPr>
          <a:lstStyle/>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r>
              <a:rPr lang="en-US" sz="1800" dirty="0"/>
              <a:t>                                         </a:t>
            </a:r>
            <a:r>
              <a:rPr lang="en-US" sz="1800" dirty="0">
                <a:latin typeface="Times New Roman" panose="02020603050405020304" pitchFamily="18" charset="0"/>
                <a:cs typeface="Times New Roman" panose="02020603050405020304" pitchFamily="18" charset="0"/>
              </a:rPr>
              <a:t>    Figure 6.6  Masked and Unmasked Faces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In the above figure 6.6, it shows people wearing and not wearing mask. The system detects the image whether it is masked or unmasked.</a:t>
            </a:r>
          </a:p>
        </p:txBody>
      </p:sp>
      <p:pic>
        <p:nvPicPr>
          <p:cNvPr id="29" name="image15.jpeg"/>
          <p:cNvPicPr>
            <a:picLocks noGrp="1" noChangeAspect="1"/>
          </p:cNvPicPr>
          <p:nvPr>
            <p:ph sz="half" idx="2"/>
          </p:nvPr>
        </p:nvPicPr>
        <p:blipFill>
          <a:blip r:embed="rId3" cstate="print"/>
          <a:stretch>
            <a:fillRect/>
          </a:stretch>
        </p:blipFill>
        <p:spPr>
          <a:xfrm>
            <a:off x="3230636" y="421251"/>
            <a:ext cx="5537200" cy="3766185"/>
          </a:xfrm>
          <a:prstGeom prst="rect">
            <a:avLst/>
          </a:prstGeom>
        </p:spPr>
      </p:pic>
      <p:sp>
        <p:nvSpPr>
          <p:cNvPr id="6" name="Slide Number Placeholder 5"/>
          <p:cNvSpPr>
            <a:spLocks noGrp="1"/>
          </p:cNvSpPr>
          <p:nvPr>
            <p:ph type="sldNum" sz="quarter" idx="12"/>
          </p:nvPr>
        </p:nvSpPr>
        <p:spPr/>
        <p:txBody>
          <a:bodyPr/>
          <a:lstStyle/>
          <a:p>
            <a:fld id="{9B618960-8005-486C-9A75-10CB2AAC16F9}" type="slidenum">
              <a:rPr lang="en-US" sz="2800" smtClean="0"/>
              <a:pPr/>
              <a:t>40</a:t>
            </a:fld>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45471" y="816078"/>
            <a:ext cx="9720072" cy="943897"/>
          </a:xfrm>
        </p:spPr>
        <p:txBody>
          <a:bodyPr/>
          <a:lstStyle/>
          <a:p>
            <a:r>
              <a:rPr lang="en-US" sz="2800" b="1" dirty="0">
                <a:latin typeface="Times New Roman" panose="02020603050405020304" pitchFamily="18" charset="0"/>
                <a:cs typeface="Times New Roman" panose="02020603050405020304" pitchFamily="18" charset="0"/>
              </a:rPr>
              <a:t>CONCLUSION</a:t>
            </a:r>
          </a:p>
        </p:txBody>
      </p:sp>
      <p:sp>
        <p:nvSpPr>
          <p:cNvPr id="6" name="Content Placeholder 5"/>
          <p:cNvSpPr>
            <a:spLocks noGrp="1"/>
          </p:cNvSpPr>
          <p:nvPr>
            <p:ph idx="1"/>
          </p:nvPr>
        </p:nvSpPr>
        <p:spPr>
          <a:xfrm>
            <a:off x="796413" y="1917291"/>
            <a:ext cx="10805652" cy="3542984"/>
          </a:xfrm>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Thus, this proposed system will operate in an efficient manner in the current situation when the lockout is</a:t>
            </a: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eased and helps to track public places easily in an automated manner. We have addressed in depth the</a:t>
            </a:r>
            <a:r>
              <a:rPr lang="en-IN" alt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tracking of social distancing and the identification of face masks that help to ensure human health</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41</a:t>
            </a:fld>
            <a:endParaRPr lang="en-US" sz="28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945517" y="815977"/>
            <a:ext cx="9719945" cy="588645"/>
          </a:xfrm>
        </p:spPr>
        <p:txBody>
          <a:bodyPr/>
          <a:lstStyle/>
          <a:p>
            <a:r>
              <a:rPr lang="en-US" sz="2800" b="1" dirty="0">
                <a:latin typeface="Times New Roman" panose="02020603050405020304" pitchFamily="18" charset="0"/>
                <a:cs typeface="Times New Roman" panose="02020603050405020304" pitchFamily="18" charset="0"/>
              </a:rPr>
              <a:t>REFERENCES</a:t>
            </a:r>
          </a:p>
        </p:txBody>
      </p:sp>
      <p:sp>
        <p:nvSpPr>
          <p:cNvPr id="6" name="Content Placeholder 5"/>
          <p:cNvSpPr>
            <a:spLocks noGrp="1"/>
          </p:cNvSpPr>
          <p:nvPr>
            <p:ph idx="1"/>
          </p:nvPr>
        </p:nvSpPr>
        <p:spPr>
          <a:xfrm>
            <a:off x="796291" y="1491615"/>
            <a:ext cx="10805795" cy="5480050"/>
          </a:xfrm>
        </p:spPr>
        <p:txBody>
          <a:bodyPr>
            <a:noAutofit/>
          </a:bodyPr>
          <a:lstStyle/>
          <a:p>
            <a:endParaRPr lang="en-US" sz="700" dirty="0">
              <a:latin typeface="Times New Roman" panose="02020603050405020304" pitchFamily="18" charset="0"/>
              <a:ea typeface="Cambria" panose="02040503050406030204" pitchFamily="18" charset="0"/>
              <a:cs typeface="Times New Roman" panose="02020603050405020304" pitchFamily="18" charset="0"/>
            </a:endParaRP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[1]    Deep Learning based Safe Social Distancing and Face Mask Detection in Public Areas for COVID19 Safety Guidelines Adherence - https://www.researchgate.net/publication.</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[2]   Masked Face Recognition Dataset and Application - https://arxiv.org/pdf/2003.09093.pdf</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[3]   Multi-Stage CNN Architecture for Face Mask Detection - https://www.researchgate.net/publication.</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[4]  Detecting Masked Faces in the Wild with LLE-CNNs - https://openaccess.thecvf.com.</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[5]   Face Detection and Segmentation Based on Improved Mask R-CNN https://www.hindawi.com/journals/ddns/2020/9242917/.</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[6]   Improved Face Recognition Rate Using HOG Features and SVM - https://www.researchgate.net/publication.</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[7]   COVID-19 Facemask Detection With Deep Learning And Computer Vision.</a:t>
            </a:r>
          </a:p>
          <a:p>
            <a:pPr>
              <a:lnSpc>
                <a:spcPct val="100000"/>
              </a:lnSpc>
            </a:pPr>
            <a:r>
              <a:rPr lang="en-US" sz="1600" dirty="0">
                <a:latin typeface="Times New Roman" panose="02020603050405020304" pitchFamily="18" charset="0"/>
                <a:ea typeface="Cambria" panose="02040503050406030204" pitchFamily="18" charset="0"/>
                <a:cs typeface="Times New Roman" panose="02020603050405020304" pitchFamily="18" charset="0"/>
              </a:rPr>
              <a:t>[8]    In Face Mask Detection using Transfer Learning of InceptionV3 - https://arxiv.org/abs/2009.08369</a:t>
            </a:r>
          </a:p>
        </p:txBody>
      </p:sp>
      <p:sp>
        <p:nvSpPr>
          <p:cNvPr id="7" name="Slide Number Placeholder 6"/>
          <p:cNvSpPr>
            <a:spLocks noGrp="1"/>
          </p:cNvSpPr>
          <p:nvPr>
            <p:ph type="sldNum" sz="quarter" idx="12"/>
          </p:nvPr>
        </p:nvSpPr>
        <p:spPr/>
        <p:txBody>
          <a:bodyPr/>
          <a:lstStyle/>
          <a:p>
            <a:fld id="{9B618960-8005-486C-9A75-10CB2AAC16F9}" type="slidenum">
              <a:rPr lang="en-US" sz="2800" smtClean="0"/>
              <a:pPr/>
              <a:t>42</a:t>
            </a:fld>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Admin\Downloads\WhatsApp Image 2021-07-10 at 3.17.07 PM.jpeg"/>
          <p:cNvPicPr>
            <a:picLocks noChangeAspect="1" noChangeArrowheads="1"/>
          </p:cNvPicPr>
          <p:nvPr/>
        </p:nvPicPr>
        <p:blipFill>
          <a:blip r:embed="rId2"/>
          <a:srcRect/>
          <a:stretch>
            <a:fillRect/>
          </a:stretch>
        </p:blipFill>
        <p:spPr bwMode="auto">
          <a:xfrm>
            <a:off x="3010487" y="2100964"/>
            <a:ext cx="5556739" cy="3704492"/>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9B618960-8005-486C-9A75-10CB2AAC16F9}" type="slidenum">
              <a:rPr lang="en-US" smtClean="0"/>
              <a:pPr/>
              <a:t>43</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50237" y="803566"/>
            <a:ext cx="9720072" cy="988291"/>
          </a:xfrm>
        </p:spPr>
        <p:txBody>
          <a:bodyPr/>
          <a:lstStyle/>
          <a:p>
            <a:r>
              <a:rPr lang="en-US" sz="2800" b="1"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a:xfrm>
            <a:off x="766618" y="1980796"/>
            <a:ext cx="10815783" cy="3429000"/>
          </a:xfrm>
        </p:spPr>
        <p:txBody>
          <a:bodyPr>
            <a:normAutofit/>
          </a:bodyPr>
          <a:lstStyle/>
          <a:p>
            <a:pPr marL="342900" lvl="2" indent="-342900" algn="just">
              <a:lnSpc>
                <a:spcPct val="150000"/>
              </a:lnSpc>
              <a:spcBef>
                <a:spcPts val="1200"/>
              </a:spcBef>
              <a:spcAft>
                <a:spcPts val="200"/>
              </a:spcAft>
              <a:buSzPct val="100000"/>
              <a:buFont typeface="+mj-lt"/>
              <a:buAutoNum type="arabicPeriod"/>
            </a:pPr>
            <a:r>
              <a:rPr lang="en-IN" sz="2000" dirty="0" smtClean="0">
                <a:latin typeface="Times New Roman" panose="02020603050405020304" pitchFamily="18" charset="0"/>
                <a:cs typeface="Times New Roman" panose="02020603050405020304" pitchFamily="18" charset="0"/>
              </a:rPr>
              <a:t>The system must be able to track anyone in an institution not wearing a mask.</a:t>
            </a:r>
            <a:endParaRPr lang="en-US" sz="2000" dirty="0" smtClean="0">
              <a:latin typeface="Times New Roman" panose="02020603050405020304" pitchFamily="18" charset="0"/>
              <a:cs typeface="Times New Roman" panose="02020603050405020304" pitchFamily="18" charset="0"/>
            </a:endParaRPr>
          </a:p>
          <a:p>
            <a:pPr marL="342900" lvl="2" indent="-342900" algn="just">
              <a:lnSpc>
                <a:spcPct val="150000"/>
              </a:lnSpc>
              <a:spcBef>
                <a:spcPts val="1200"/>
              </a:spcBef>
              <a:spcAft>
                <a:spcPts val="200"/>
              </a:spcAft>
              <a:buSzPct val="100000"/>
              <a:buFont typeface="+mj-lt"/>
              <a:buAutoNum type="arabicPeriod"/>
            </a:pPr>
            <a:r>
              <a:rPr lang="en-IN" sz="2000" dirty="0" smtClean="0">
                <a:latin typeface="Times New Roman" panose="02020603050405020304" pitchFamily="18" charset="0"/>
                <a:cs typeface="Times New Roman" panose="02020603050405020304" pitchFamily="18" charset="0"/>
              </a:rPr>
              <a:t>An acknowledgment should be forwarded to the in charge of that person and himself requesting to wear a mask.</a:t>
            </a:r>
          </a:p>
          <a:p>
            <a:pPr marL="342900" lvl="2" indent="-342900" algn="just">
              <a:lnSpc>
                <a:spcPct val="150000"/>
              </a:lnSpc>
              <a:spcBef>
                <a:spcPts val="1200"/>
              </a:spcBef>
              <a:spcAft>
                <a:spcPts val="200"/>
              </a:spcAft>
              <a:buSzPct val="100000"/>
              <a:buFont typeface="+mj-lt"/>
              <a:buAutoNum type="arabicPeriod"/>
            </a:pPr>
            <a:r>
              <a:rPr lang="en-IN" sz="2000" dirty="0" smtClean="0">
                <a:latin typeface="Times New Roman" panose="02020603050405020304" pitchFamily="18" charset="0"/>
                <a:cs typeface="Times New Roman" panose="02020603050405020304" pitchFamily="18" charset="0"/>
              </a:rPr>
              <a:t>To ensure effective use of deep neural networks in identifying different types of masks.</a:t>
            </a:r>
            <a:endParaRPr lang="en-US" sz="2000" dirty="0" smtClean="0">
              <a:latin typeface="Times New Roman" panose="02020603050405020304" pitchFamily="18" charset="0"/>
              <a:cs typeface="Times New Roman" panose="02020603050405020304" pitchFamily="18" charset="0"/>
            </a:endParaRPr>
          </a:p>
          <a:p>
            <a:pPr marL="342900" lvl="2" indent="-342900" algn="just">
              <a:lnSpc>
                <a:spcPct val="150000"/>
              </a:lnSpc>
              <a:spcBef>
                <a:spcPts val="1200"/>
              </a:spcBef>
              <a:spcAft>
                <a:spcPts val="200"/>
              </a:spcAft>
              <a:buSzPct val="100000"/>
              <a:buNone/>
            </a:pPr>
            <a:endParaRPr lang="en-IN" sz="1600" dirty="0" smtClean="0">
              <a:latin typeface="Times New Roman" panose="02020603050405020304" pitchFamily="18" charset="0"/>
              <a:cs typeface="Times New Roman" panose="02020603050405020304" pitchFamily="18" charset="0"/>
            </a:endParaRPr>
          </a:p>
          <a:p>
            <a:pPr marL="342900" lvl="2" indent="-342900" algn="just">
              <a:lnSpc>
                <a:spcPct val="150000"/>
              </a:lnSpc>
              <a:spcBef>
                <a:spcPts val="1200"/>
              </a:spcBef>
              <a:spcAft>
                <a:spcPts val="200"/>
              </a:spcAft>
              <a:buSzPct val="100000"/>
              <a:buNone/>
            </a:pPr>
            <a:endParaRPr lang="en-US" sz="1800" dirty="0" smtClean="0"/>
          </a:p>
          <a:p>
            <a:pPr marL="342900" indent="-342900" algn="just">
              <a:lnSpc>
                <a:spcPct val="150000"/>
              </a:lnSpc>
              <a:buFont typeface="+mj-lt"/>
              <a:buAutoNum type="arabicPeriod"/>
            </a:pPr>
            <a:endParaRPr lang="en-US" sz="1800" dirty="0">
              <a:latin typeface="Times New Roman" panose="02020603050405020304" pitchFamily="18" charset="0"/>
              <a:cs typeface="Times New Roman" panose="02020603050405020304" pitchFamily="18" charset="0"/>
            </a:endParaRPr>
          </a:p>
        </p:txBody>
      </p:sp>
      <p:pic>
        <p:nvPicPr>
          <p:cNvPr id="4" name="Picture 2" descr="Our Coronavirus Statement – Idaho River Sport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375944" y="4170933"/>
            <a:ext cx="4868659" cy="247772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9B618960-8005-486C-9A75-10CB2AAC16F9}" type="slidenum">
              <a:rPr lang="en-US" sz="2800" smtClean="0"/>
              <a:pPr/>
              <a:t>5</a:t>
            </a:fld>
            <a:endParaRPr lang="en-US" sz="2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93483" y="0"/>
            <a:ext cx="9720072" cy="724790"/>
          </a:xfrm>
        </p:spPr>
        <p:txBody>
          <a:bodyPr/>
          <a:lstStyle/>
          <a:p>
            <a:r>
              <a:rPr lang="en-US" sz="2800" b="1" dirty="0" smtClean="0"/>
              <a:t>LITERATURE SURVEY</a:t>
            </a:r>
            <a:endParaRPr lang="en-US" sz="2800" b="1" dirty="0"/>
          </a:p>
        </p:txBody>
      </p:sp>
      <p:graphicFrame>
        <p:nvGraphicFramePr>
          <p:cNvPr id="4" name="Content Placeholder 3"/>
          <p:cNvGraphicFramePr>
            <a:graphicFrameLocks noGrp="1"/>
          </p:cNvGraphicFramePr>
          <p:nvPr>
            <p:ph idx="1"/>
          </p:nvPr>
        </p:nvGraphicFramePr>
        <p:xfrm>
          <a:off x="379827" y="576776"/>
          <a:ext cx="10775853" cy="6065520"/>
        </p:xfrm>
        <a:graphic>
          <a:graphicData uri="http://schemas.openxmlformats.org/drawingml/2006/table">
            <a:tbl>
              <a:tblPr firstRow="1" bandRow="1">
                <a:tableStyleId>{5C22544A-7EE6-4342-B048-85BDC9FD1C3A}</a:tableStyleId>
              </a:tblPr>
              <a:tblGrid>
                <a:gridCol w="755319"/>
                <a:gridCol w="2744308"/>
                <a:gridCol w="2738404"/>
                <a:gridCol w="2513400"/>
                <a:gridCol w="2024422"/>
              </a:tblGrid>
              <a:tr h="49392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dirty="0" err="1" smtClean="0">
                          <a:solidFill>
                            <a:schemeClr val="bg2"/>
                          </a:solidFill>
                          <a:latin typeface="Times New Roman" panose="02020603050405020304" pitchFamily="18" charset="0"/>
                          <a:cs typeface="Times New Roman" panose="02020603050405020304" pitchFamily="18" charset="0"/>
                        </a:rPr>
                        <a:t>Sl.No</a:t>
                      </a:r>
                      <a:endParaRPr lang="en-US" sz="1400" b="0" dirty="0" smtClean="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dirty="0" smtClean="0">
                          <a:solidFill>
                            <a:schemeClr val="bg2"/>
                          </a:solidFill>
                          <a:latin typeface="Times New Roman" pitchFamily="18" charset="0"/>
                          <a:cs typeface="Times New Roman" pitchFamily="18" charset="0"/>
                        </a:rPr>
                        <a:t>Title</a:t>
                      </a:r>
                      <a:endParaRPr lang="en-US" sz="1400" b="0" dirty="0" smtClean="0">
                        <a:solidFill>
                          <a:schemeClr val="bg2"/>
                        </a:solidFill>
                        <a:latin typeface="Times New Roman" pitchFamily="18" charset="0"/>
                        <a:ea typeface="Times New Roman" panose="02020603050405020304" pitchFamily="18" charset="0"/>
                        <a:cs typeface="Times New Roman" pitchFamily="18" charset="0"/>
                      </a:endParaRPr>
                    </a:p>
                    <a:p>
                      <a:endParaRPr lang="en-US" sz="14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dirty="0" smtClean="0">
                          <a:solidFill>
                            <a:schemeClr val="bg2"/>
                          </a:solidFill>
                          <a:latin typeface="Times New Roman" panose="02020603050405020304" pitchFamily="18" charset="0"/>
                          <a:cs typeface="Times New Roman" panose="02020603050405020304" pitchFamily="18" charset="0"/>
                        </a:rPr>
                        <a:t>Existing System</a:t>
                      </a:r>
                      <a:endParaRPr lang="en-US" sz="1400" b="0" dirty="0" smtClean="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dirty="0" smtClean="0">
                          <a:solidFill>
                            <a:schemeClr val="bg2"/>
                          </a:solidFill>
                          <a:latin typeface="Times New Roman" panose="02020603050405020304" pitchFamily="18" charset="0"/>
                          <a:cs typeface="Times New Roman" panose="02020603050405020304" pitchFamily="18" charset="0"/>
                        </a:rPr>
                        <a:t>Methodology/Algorithm</a:t>
                      </a:r>
                      <a:endParaRPr lang="en-US" sz="1400" b="0" dirty="0" smtClean="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b="0" dirty="0" smtClean="0">
                          <a:solidFill>
                            <a:schemeClr val="bg2"/>
                          </a:solidFill>
                          <a:latin typeface="Times New Roman" panose="02020603050405020304" pitchFamily="18" charset="0"/>
                          <a:cs typeface="Times New Roman" panose="02020603050405020304" pitchFamily="18" charset="0"/>
                        </a:rPr>
                        <a:t>Drawback</a:t>
                      </a:r>
                      <a:endParaRPr lang="en-US" sz="1400" b="0" dirty="0" smtClean="0">
                        <a:solidFill>
                          <a:schemeClr val="bg2"/>
                        </a:solidFill>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txBody>
                  <a:tcPr/>
                </a:tc>
              </a:tr>
              <a:tr h="3108818">
                <a:tc>
                  <a:txBody>
                    <a:bodyPr/>
                    <a:lstStyle/>
                    <a:p>
                      <a:r>
                        <a:rPr lang="en-US" sz="1400" dirty="0" smtClean="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b="0" kern="1200" dirty="0" smtClean="0">
                          <a:solidFill>
                            <a:schemeClr val="dk1"/>
                          </a:solidFill>
                          <a:latin typeface="Times New Roman" pitchFamily="18" charset="0"/>
                          <a:ea typeface="+mn-ea"/>
                          <a:cs typeface="Times New Roman" pitchFamily="18" charset="0"/>
                        </a:rPr>
                        <a:t>Deep Learning based Safe Social Distancing and Face Mask Detection in Public Areas for COVID19 Safety Guidelines Adherence</a:t>
                      </a:r>
                      <a:endParaRPr lang="en-US" sz="1600" b="0" dirty="0">
                        <a:latin typeface="Times New Roman" pitchFamily="18" charset="0"/>
                        <a:cs typeface="Times New Roman" pitchFamily="18" charset="0"/>
                      </a:endParaRPr>
                    </a:p>
                  </a:txBody>
                  <a:tcPr/>
                </a:tc>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Deep learning algorithm and a computer </a:t>
                      </a:r>
                    </a:p>
                    <a:p>
                      <a:r>
                        <a:rPr lang="en-US" sz="1600" kern="1200" dirty="0" smtClean="0">
                          <a:solidFill>
                            <a:schemeClr val="dk1"/>
                          </a:solidFill>
                          <a:latin typeface="Times New Roman" panose="02020603050405020304" pitchFamily="18" charset="0"/>
                          <a:ea typeface="+mn-ea"/>
                          <a:cs typeface="Times New Roman" panose="02020603050405020304" pitchFamily="18" charset="0"/>
                        </a:rPr>
                        <a:t>vision</a:t>
                      </a:r>
                    </a:p>
                    <a:p>
                      <a:endParaRPr lang="en-US" sz="1400" dirty="0">
                        <a:latin typeface="Times New Roman" panose="02020603050405020304" pitchFamily="18" charset="0"/>
                        <a:cs typeface="Times New Roman" panose="02020603050405020304" pitchFamily="18" charset="0"/>
                      </a:endParaRPr>
                    </a:p>
                  </a:txBody>
                  <a:tcPr/>
                </a:tc>
                <a:tc>
                  <a:txBody>
                    <a:bodyPr/>
                    <a:lstStyle/>
                    <a:p>
                      <a:r>
                        <a:rPr lang="en-US" sz="1600" kern="1200" dirty="0" smtClean="0">
                          <a:solidFill>
                            <a:schemeClr val="dk1"/>
                          </a:solidFill>
                          <a:latin typeface="Times New Roman" panose="02020603050405020304" pitchFamily="18" charset="0"/>
                          <a:ea typeface="+mn-ea"/>
                          <a:cs typeface="Times New Roman" panose="02020603050405020304" pitchFamily="18" charset="0"/>
                        </a:rPr>
                        <a:t>Logistic regression,</a:t>
                      </a:r>
                    </a:p>
                    <a:p>
                      <a:r>
                        <a:rPr lang="en-US" sz="1600" kern="1200" dirty="0" smtClean="0">
                          <a:solidFill>
                            <a:schemeClr val="dk1"/>
                          </a:solidFill>
                          <a:latin typeface="Times New Roman" panose="02020603050405020304" pitchFamily="18" charset="0"/>
                          <a:ea typeface="+mn-ea"/>
                          <a:cs typeface="Times New Roman" panose="02020603050405020304" pitchFamily="18" charset="0"/>
                        </a:rPr>
                        <a:t>Random forest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kern="1200" dirty="0" smtClean="0">
                          <a:solidFill>
                            <a:schemeClr val="dk1"/>
                          </a:solidFill>
                          <a:latin typeface="Times New Roman" panose="02020603050405020304" pitchFamily="18" charset="0"/>
                          <a:ea typeface="+mn-ea"/>
                          <a:cs typeface="Times New Roman" panose="02020603050405020304" pitchFamily="18" charset="0"/>
                        </a:rPr>
                        <a:t>A significant disadvantage of DBNs is that they do not account for the two-dimensional structure of an input image, which may significantly affect their performance and applicability in computer vision and multimedia analysis problems.</a:t>
                      </a:r>
                      <a:endParaRPr lang="en-US" sz="1600" b="0" dirty="0">
                        <a:latin typeface="Times New Roman" panose="02020603050405020304" pitchFamily="18" charset="0"/>
                        <a:cs typeface="Times New Roman" panose="02020603050405020304" pitchFamily="18" charset="0"/>
                      </a:endParaRPr>
                    </a:p>
                  </a:txBody>
                  <a:tcPr/>
                </a:tc>
              </a:tr>
              <a:tr h="2179078">
                <a:tc>
                  <a:txBody>
                    <a:bodyPr/>
                    <a:lstStyle/>
                    <a:p>
                      <a:r>
                        <a:rPr lang="en-US" sz="1400" dirty="0" smtClean="0">
                          <a:solidFill>
                            <a:schemeClr val="tx1">
                              <a:lumMod val="75000"/>
                              <a:lumOff val="25000"/>
                            </a:schemeClr>
                          </a:solidFill>
                          <a:latin typeface="Times New Roman" panose="02020603050405020304" pitchFamily="18" charset="0"/>
                          <a:cs typeface="Times New Roman" panose="02020603050405020304" pitchFamily="18" charset="0"/>
                        </a:rPr>
                        <a:t>2</a:t>
                      </a:r>
                    </a:p>
                  </a:txBody>
                  <a:tcPr/>
                </a:tc>
                <a:tc>
                  <a:txBody>
                    <a:bodyPr/>
                    <a:lstStyle/>
                    <a:p>
                      <a:r>
                        <a:rPr lang="en-US" sz="1600" kern="12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Masked Face Recognition Dataset and Application</a:t>
                      </a:r>
                    </a:p>
                  </a:txBody>
                  <a:tcPr/>
                </a:tc>
                <a:tc>
                  <a:txBody>
                    <a:bodyPr/>
                    <a:lstStyle/>
                    <a:p>
                      <a:pPr marL="0" marR="0" algn="just">
                        <a:lnSpc>
                          <a:spcPct val="100000"/>
                        </a:lnSpc>
                        <a:spcBef>
                          <a:spcPts val="0"/>
                        </a:spcBef>
                        <a:spcAft>
                          <a:spcPts val="0"/>
                        </a:spcAft>
                      </a:pPr>
                      <a:r>
                        <a:rPr lang="en-IN" sz="1600"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rPr>
                        <a:t>Masked Face Detection Dataset (MFDD)</a:t>
                      </a:r>
                      <a:endParaRPr lang="en-US" sz="1600"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endParaRPr>
                    </a:p>
                    <a:p>
                      <a:pPr marL="0" marR="0" algn="just">
                        <a:lnSpc>
                          <a:spcPct val="100000"/>
                        </a:lnSpc>
                        <a:spcBef>
                          <a:spcPts val="0"/>
                        </a:spcBef>
                        <a:spcAft>
                          <a:spcPts val="0"/>
                        </a:spcAft>
                      </a:pPr>
                      <a:r>
                        <a:rPr lang="en-IN" sz="1600"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rPr>
                        <a:t>Real-world Masked Face Recognition Dataset (RMFRD)</a:t>
                      </a:r>
                      <a:endParaRPr lang="en-US" sz="1600"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endParaRPr>
                    </a:p>
                    <a:p>
                      <a:pPr marL="0" marR="0" algn="just">
                        <a:lnSpc>
                          <a:spcPct val="100000"/>
                        </a:lnSpc>
                        <a:spcBef>
                          <a:spcPts val="0"/>
                        </a:spcBef>
                        <a:spcAft>
                          <a:spcPts val="0"/>
                        </a:spcAft>
                      </a:pPr>
                      <a:r>
                        <a:rPr lang="en-IN" sz="1600"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rPr>
                        <a:t>Simulated Masked Face Recognition Dataset (SMFRD)</a:t>
                      </a:r>
                    </a:p>
                  </a:txBody>
                  <a:tcPr marL="68580" marR="68580" marT="0" marB="0"/>
                </a:tc>
                <a:tc>
                  <a:txBody>
                    <a:bodyPr/>
                    <a:lstStyle/>
                    <a:p>
                      <a:r>
                        <a:rPr lang="en-IN" sz="1600" kern="12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The accuracy of masked face recognition is about 85%</a:t>
                      </a:r>
                    </a:p>
                  </a:txBody>
                  <a:tcPr/>
                </a:tc>
                <a:tc>
                  <a:txBody>
                    <a:bodyPr/>
                    <a:lstStyle/>
                    <a:p>
                      <a:pPr algn="just"/>
                      <a:r>
                        <a:rPr lang="en-IN" sz="1600" kern="1200" dirty="0" smtClean="0">
                          <a:solidFill>
                            <a:schemeClr val="tx1">
                              <a:lumMod val="75000"/>
                              <a:lumOff val="25000"/>
                            </a:schemeClr>
                          </a:solidFill>
                          <a:latin typeface="Times New Roman" panose="02020603050405020304" pitchFamily="18" charset="0"/>
                          <a:ea typeface="+mn-ea"/>
                          <a:cs typeface="Times New Roman" panose="02020603050405020304" pitchFamily="18" charset="0"/>
                        </a:rPr>
                        <a:t>Memory based. This client dataset advantage can also be a disadvantage. Because client datasets reside in RAM, their size is limited by the amount of available RAM</a:t>
                      </a:r>
                    </a:p>
                  </a:txBody>
                  <a:tcPr/>
                </a:tc>
              </a:tr>
            </a:tbl>
          </a:graphicData>
        </a:graphic>
      </p:graphicFrame>
      <p:sp>
        <p:nvSpPr>
          <p:cNvPr id="6" name="Slide Number Placeholder 5"/>
          <p:cNvSpPr>
            <a:spLocks noGrp="1"/>
          </p:cNvSpPr>
          <p:nvPr>
            <p:ph type="sldNum" sz="quarter" idx="12"/>
          </p:nvPr>
        </p:nvSpPr>
        <p:spPr>
          <a:xfrm>
            <a:off x="11218333" y="6358163"/>
            <a:ext cx="973667" cy="274320"/>
          </a:xfrm>
        </p:spPr>
        <p:txBody>
          <a:bodyPr/>
          <a:lstStyle/>
          <a:p>
            <a:fld id="{9B618960-8005-486C-9A75-10CB2AAC16F9}" type="slidenum">
              <a:rPr lang="en-US" sz="2800" smtClean="0"/>
              <a:pPr/>
              <a:t>6</a:t>
            </a:fld>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295" y="2"/>
            <a:ext cx="9720072" cy="988291"/>
          </a:xfrm>
        </p:spPr>
        <p:txBody>
          <a:bodyPr/>
          <a:lstStyle/>
          <a:p>
            <a:r>
              <a:rPr lang="en-US" sz="2800" b="1" dirty="0">
                <a:latin typeface="Times New Roman" panose="02020603050405020304" pitchFamily="18" charset="0"/>
                <a:cs typeface="Times New Roman" panose="02020603050405020304" pitchFamily="18" charset="0"/>
              </a:rPr>
              <a:t>LITERATURE SURVEY (CONTINUED)</a:t>
            </a:r>
          </a:p>
        </p:txBody>
      </p:sp>
      <p:graphicFrame>
        <p:nvGraphicFramePr>
          <p:cNvPr id="4" name="Table 3"/>
          <p:cNvGraphicFramePr>
            <a:graphicFrameLocks noGrp="1"/>
          </p:cNvGraphicFramePr>
          <p:nvPr/>
        </p:nvGraphicFramePr>
        <p:xfrm>
          <a:off x="496392" y="719666"/>
          <a:ext cx="11025049" cy="5568592"/>
        </p:xfrm>
        <a:graphic>
          <a:graphicData uri="http://schemas.openxmlformats.org/drawingml/2006/table">
            <a:tbl>
              <a:tblPr firstRow="1" bandRow="1">
                <a:tableStyleId>{5C22544A-7EE6-4342-B048-85BDC9FD1C3A}</a:tableStyleId>
              </a:tblPr>
              <a:tblGrid>
                <a:gridCol w="624576"/>
                <a:gridCol w="2738569"/>
                <a:gridCol w="2541325"/>
                <a:gridCol w="2035588"/>
                <a:gridCol w="3084991"/>
              </a:tblGrid>
              <a:tr h="2941158">
                <a:tc>
                  <a:txBody>
                    <a:bodyPr/>
                    <a:lstStyle/>
                    <a:p>
                      <a:r>
                        <a:rPr lang="en-US" sz="1600" dirty="0" smtClean="0">
                          <a:solidFill>
                            <a:schemeClr val="tx1">
                              <a:lumMod val="75000"/>
                              <a:lumOff val="25000"/>
                            </a:schemeClr>
                          </a:solidFill>
                          <a:latin typeface="Times New Roman" pitchFamily="18" charset="0"/>
                          <a:cs typeface="Times New Roman" pitchFamily="18" charset="0"/>
                        </a:rPr>
                        <a:t>3</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Multi-Stage CNN Architecture for Face Mask Detection</a:t>
                      </a:r>
                    </a:p>
                  </a:txBody>
                  <a:tcPr>
                    <a:solidFill>
                      <a:schemeClr val="bg2"/>
                    </a:solidFill>
                  </a:tcPr>
                </a:tc>
                <a:tc>
                  <a:txBody>
                    <a:bodyPr/>
                    <a:lstStyle/>
                    <a:p>
                      <a:r>
                        <a:rPr lang="en-US" sz="1600" b="1" kern="1200" dirty="0" smtClean="0">
                          <a:solidFill>
                            <a:schemeClr val="tx1">
                              <a:lumMod val="75000"/>
                              <a:lumOff val="25000"/>
                            </a:schemeClr>
                          </a:solidFill>
                          <a:latin typeface="Times New Roman" pitchFamily="18" charset="0"/>
                          <a:ea typeface="+mn-ea"/>
                          <a:cs typeface="Times New Roman" pitchFamily="18" charset="0"/>
                        </a:rPr>
                        <a:t>KNN</a:t>
                      </a:r>
                    </a:p>
                    <a:p>
                      <a:r>
                        <a:rPr lang="en-US" sz="1600" b="1" kern="1200" dirty="0" smtClean="0">
                          <a:solidFill>
                            <a:schemeClr val="tx1">
                              <a:lumMod val="75000"/>
                              <a:lumOff val="25000"/>
                            </a:schemeClr>
                          </a:solidFill>
                          <a:latin typeface="Times New Roman" pitchFamily="18" charset="0"/>
                          <a:ea typeface="+mn-ea"/>
                          <a:cs typeface="Times New Roman" pitchFamily="18" charset="0"/>
                        </a:rPr>
                        <a:t>[k-nearest algorithm]</a:t>
                      </a:r>
                    </a:p>
                    <a:p>
                      <a:r>
                        <a:rPr lang="en-US" sz="1600" b="1" kern="1200" dirty="0" smtClean="0">
                          <a:solidFill>
                            <a:schemeClr val="tx1">
                              <a:lumMod val="75000"/>
                              <a:lumOff val="25000"/>
                            </a:schemeClr>
                          </a:solidFill>
                          <a:latin typeface="Times New Roman" pitchFamily="18" charset="0"/>
                          <a:ea typeface="+mn-ea"/>
                          <a:cs typeface="Times New Roman" pitchFamily="18" charset="0"/>
                        </a:rPr>
                        <a:t>Linear Spectral Pairs-vector quantization </a:t>
                      </a:r>
                    </a:p>
                  </a:txBody>
                  <a:tcPr>
                    <a:solidFill>
                      <a:schemeClr val="bg2"/>
                    </a:solidFill>
                  </a:tcPr>
                </a:tc>
                <a:tc>
                  <a:txBody>
                    <a:bodyPr/>
                    <a:lstStyle/>
                    <a:p>
                      <a:r>
                        <a:rPr lang="en-US" sz="1600" b="1" kern="1200" dirty="0" smtClean="0">
                          <a:solidFill>
                            <a:schemeClr val="tx1">
                              <a:lumMod val="75000"/>
                              <a:lumOff val="25000"/>
                            </a:schemeClr>
                          </a:solidFill>
                          <a:latin typeface="Times New Roman" pitchFamily="18" charset="0"/>
                          <a:ea typeface="+mn-ea"/>
                          <a:cs typeface="Times New Roman" pitchFamily="18" charset="0"/>
                        </a:rPr>
                        <a:t>The resultant system</a:t>
                      </a:r>
                    </a:p>
                    <a:p>
                      <a:r>
                        <a:rPr lang="en-US" sz="1600" b="1" kern="1200" dirty="0" smtClean="0">
                          <a:solidFill>
                            <a:schemeClr val="tx1">
                              <a:lumMod val="75000"/>
                              <a:lumOff val="25000"/>
                            </a:schemeClr>
                          </a:solidFill>
                          <a:latin typeface="Times New Roman" pitchFamily="18" charset="0"/>
                          <a:ea typeface="+mn-ea"/>
                          <a:cs typeface="Times New Roman" pitchFamily="18" charset="0"/>
                        </a:rPr>
                        <a:t>exhibits high performance and has the</a:t>
                      </a:r>
                    </a:p>
                    <a:p>
                      <a:r>
                        <a:rPr lang="en-US" sz="1600" b="1" kern="1200" dirty="0" smtClean="0">
                          <a:solidFill>
                            <a:schemeClr val="tx1">
                              <a:lumMod val="75000"/>
                              <a:lumOff val="25000"/>
                            </a:schemeClr>
                          </a:solidFill>
                          <a:latin typeface="Times New Roman" pitchFamily="18" charset="0"/>
                          <a:ea typeface="+mn-ea"/>
                          <a:cs typeface="Times New Roman" pitchFamily="18" charset="0"/>
                        </a:rPr>
                        <a:t>capability to detect face masks in images with</a:t>
                      </a:r>
                    </a:p>
                    <a:p>
                      <a:r>
                        <a:rPr lang="en-US" sz="1600" b="1" kern="1200" dirty="0" smtClean="0">
                          <a:solidFill>
                            <a:schemeClr val="tx1">
                              <a:lumMod val="75000"/>
                              <a:lumOff val="25000"/>
                            </a:schemeClr>
                          </a:solidFill>
                          <a:latin typeface="Times New Roman" pitchFamily="18" charset="0"/>
                          <a:ea typeface="+mn-ea"/>
                          <a:cs typeface="Times New Roman" pitchFamily="18" charset="0"/>
                        </a:rPr>
                        <a:t>multiple faces over a wide range of angles.</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1)Accuracy depends on the quality of the data.</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r>
                        <a:rPr lang="en-IN" sz="1600" b="1" kern="1200" dirty="0" smtClean="0">
                          <a:solidFill>
                            <a:schemeClr val="tx1">
                              <a:lumMod val="75000"/>
                              <a:lumOff val="25000"/>
                            </a:schemeClr>
                          </a:solidFill>
                          <a:latin typeface="Times New Roman" pitchFamily="18" charset="0"/>
                          <a:ea typeface="+mn-ea"/>
                          <a:cs typeface="Times New Roman" pitchFamily="18" charset="0"/>
                        </a:rPr>
                        <a:t>2)With large data, the prediction stage might be slow.</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r>
                        <a:rPr lang="en-IN" sz="1600" b="1" kern="1200" dirty="0" smtClean="0">
                          <a:solidFill>
                            <a:schemeClr val="tx1">
                              <a:lumMod val="75000"/>
                              <a:lumOff val="25000"/>
                            </a:schemeClr>
                          </a:solidFill>
                          <a:latin typeface="Times New Roman" pitchFamily="18" charset="0"/>
                          <a:ea typeface="+mn-ea"/>
                          <a:cs typeface="Times New Roman" pitchFamily="18" charset="0"/>
                        </a:rPr>
                        <a:t>3)Sensitive to the scale of the data and irrelevant features.</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txBody>
                  <a:tcPr>
                    <a:solidFill>
                      <a:schemeClr val="bg2"/>
                    </a:solidFill>
                  </a:tcPr>
                </a:tc>
              </a:tr>
              <a:tr h="2627434">
                <a:tc>
                  <a:txBody>
                    <a:bodyPr/>
                    <a:lstStyle/>
                    <a:p>
                      <a:r>
                        <a:rPr lang="en-US" sz="1600" dirty="0" smtClean="0">
                          <a:latin typeface="Times New Roman" pitchFamily="18" charset="0"/>
                          <a:cs typeface="Times New Roman" pitchFamily="18" charset="0"/>
                        </a:rPr>
                        <a:t>4</a:t>
                      </a:r>
                      <a:endParaRPr lang="en-US" sz="1600" dirty="0">
                        <a:latin typeface="Times New Roman" pitchFamily="18" charset="0"/>
                        <a:cs typeface="Times New Roman" pitchFamily="18" charset="0"/>
                      </a:endParaRPr>
                    </a:p>
                  </a:txBody>
                  <a:tcPr/>
                </a:tc>
                <a:tc>
                  <a:txBody>
                    <a:bodyPr/>
                    <a:lstStyle/>
                    <a:p>
                      <a:r>
                        <a:rPr lang="en-IN" sz="1600" kern="1200" dirty="0" smtClean="0">
                          <a:solidFill>
                            <a:schemeClr val="dk1"/>
                          </a:solidFill>
                          <a:latin typeface="Times New Roman" pitchFamily="18" charset="0"/>
                          <a:ea typeface="+mn-ea"/>
                          <a:cs typeface="Times New Roman" pitchFamily="18" charset="0"/>
                        </a:rPr>
                        <a:t>Detecting Masked Faces in the Wild with LLE-CNNs</a:t>
                      </a:r>
                      <a:endParaRPr lang="en-US" sz="1600" dirty="0">
                        <a:latin typeface="Times New Roman" pitchFamily="18" charset="0"/>
                        <a:cs typeface="Times New Roman" pitchFamily="18" charset="0"/>
                      </a:endParaRPr>
                    </a:p>
                  </a:txBody>
                  <a:tcPr/>
                </a:tc>
                <a:tc>
                  <a:txBody>
                    <a:bodyPr/>
                    <a:lstStyle/>
                    <a:p>
                      <a:r>
                        <a:rPr lang="en-US" sz="1600" kern="1200" dirty="0" smtClean="0">
                          <a:solidFill>
                            <a:schemeClr val="dk1"/>
                          </a:solidFill>
                          <a:latin typeface="Times New Roman" pitchFamily="18" charset="0"/>
                          <a:ea typeface="+mn-ea"/>
                          <a:cs typeface="Times New Roman" pitchFamily="18" charset="0"/>
                        </a:rPr>
                        <a:t>Locally linear embedding(LLE) algorithm</a:t>
                      </a:r>
                      <a:endParaRPr lang="en-US" sz="1600" dirty="0">
                        <a:latin typeface="Times New Roman" pitchFamily="18" charset="0"/>
                        <a:cs typeface="Times New Roman" pitchFamily="18" charset="0"/>
                      </a:endParaRPr>
                    </a:p>
                  </a:txBody>
                  <a:tcPr/>
                </a:tc>
                <a:tc>
                  <a:txBody>
                    <a:bodyPr/>
                    <a:lstStyle/>
                    <a:p>
                      <a:r>
                        <a:rPr lang="en-IN" sz="1600" kern="1200" dirty="0" smtClean="0">
                          <a:solidFill>
                            <a:schemeClr val="dk1"/>
                          </a:solidFill>
                          <a:latin typeface="Times New Roman" pitchFamily="18" charset="0"/>
                          <a:ea typeface="+mn-ea"/>
                          <a:cs typeface="Times New Roman" pitchFamily="18" charset="0"/>
                        </a:rPr>
                        <a:t>Experimental results on the MAFA dataset show that the proposed approach remarkably out-performs 6 state-of-the-arts by at least 15.6%</a:t>
                      </a:r>
                      <a:endParaRPr lang="en-US" sz="1600" dirty="0">
                        <a:latin typeface="Times New Roman" pitchFamily="18" charset="0"/>
                        <a:cs typeface="Times New Roman" pitchFamily="18" charset="0"/>
                      </a:endParaRPr>
                    </a:p>
                  </a:txBody>
                  <a:tcPr/>
                </a:tc>
                <a:tc>
                  <a:txBody>
                    <a:bodyPr/>
                    <a:lstStyle/>
                    <a:p>
                      <a:r>
                        <a:rPr lang="en-US" sz="1600" kern="1200" dirty="0" smtClean="0">
                          <a:solidFill>
                            <a:schemeClr val="dk1"/>
                          </a:solidFill>
                          <a:latin typeface="Times New Roman" pitchFamily="18" charset="0"/>
                          <a:ea typeface="+mn-ea"/>
                          <a:cs typeface="Times New Roman" pitchFamily="18" charset="0"/>
                        </a:rPr>
                        <a:t>One of the drawbacks of LLE is a lack of generalization when new points are to be added, i.e., in this case, we</a:t>
                      </a:r>
                    </a:p>
                    <a:p>
                      <a:r>
                        <a:rPr lang="en-US" sz="1600" kern="1200" dirty="0" smtClean="0">
                          <a:solidFill>
                            <a:schemeClr val="dk1"/>
                          </a:solidFill>
                          <a:latin typeface="Times New Roman" pitchFamily="18" charset="0"/>
                          <a:ea typeface="+mn-ea"/>
                          <a:cs typeface="Times New Roman" pitchFamily="18" charset="0"/>
                        </a:rPr>
                        <a:t>have to rerun LLE on pooled (both old and new) data in</a:t>
                      </a:r>
                    </a:p>
                    <a:p>
                      <a:r>
                        <a:rPr lang="en-US" sz="1600" kern="1200" dirty="0" smtClean="0">
                          <a:solidFill>
                            <a:schemeClr val="dk1"/>
                          </a:solidFill>
                          <a:latin typeface="Times New Roman" pitchFamily="18" charset="0"/>
                          <a:ea typeface="+mn-ea"/>
                          <a:cs typeface="Times New Roman" pitchFamily="18" charset="0"/>
                        </a:rPr>
                        <a:t>order to obtain the embeddings</a:t>
                      </a:r>
                    </a:p>
                    <a:p>
                      <a:endParaRPr lang="en-US" sz="1600" dirty="0">
                        <a:latin typeface="Times New Roman" pitchFamily="18" charset="0"/>
                        <a:cs typeface="Times New Roman" pitchFamily="18" charset="0"/>
                      </a:endParaRPr>
                    </a:p>
                  </a:txBody>
                  <a:tcPr/>
                </a:tc>
              </a:tr>
            </a:tbl>
          </a:graphicData>
        </a:graphic>
      </p:graphicFrame>
      <p:sp>
        <p:nvSpPr>
          <p:cNvPr id="6" name="Slide Number Placeholder 5"/>
          <p:cNvSpPr>
            <a:spLocks noGrp="1"/>
          </p:cNvSpPr>
          <p:nvPr>
            <p:ph type="sldNum" sz="quarter" idx="12"/>
          </p:nvPr>
        </p:nvSpPr>
        <p:spPr/>
        <p:txBody>
          <a:bodyPr/>
          <a:lstStyle/>
          <a:p>
            <a:fld id="{9B618960-8005-486C-9A75-10CB2AAC16F9}" type="slidenum">
              <a:rPr lang="en-US" sz="2800" smtClean="0"/>
              <a:pPr/>
              <a:t>7</a:t>
            </a:fld>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295" y="2"/>
            <a:ext cx="9720072" cy="988291"/>
          </a:xfrm>
        </p:spPr>
        <p:txBody>
          <a:bodyPr/>
          <a:lstStyle/>
          <a:p>
            <a:r>
              <a:rPr lang="en-US" sz="2800" b="1" dirty="0">
                <a:latin typeface="Times New Roman" panose="02020603050405020304" pitchFamily="18" charset="0"/>
                <a:cs typeface="Times New Roman" panose="02020603050405020304" pitchFamily="18" charset="0"/>
              </a:rPr>
              <a:t>LITERATURE SURVEY (CONTINUED)</a:t>
            </a:r>
          </a:p>
        </p:txBody>
      </p:sp>
      <p:graphicFrame>
        <p:nvGraphicFramePr>
          <p:cNvPr id="4" name="Table 3"/>
          <p:cNvGraphicFramePr>
            <a:graphicFrameLocks noGrp="1"/>
          </p:cNvGraphicFramePr>
          <p:nvPr/>
        </p:nvGraphicFramePr>
        <p:xfrm>
          <a:off x="496389" y="719666"/>
          <a:ext cx="11390811" cy="5059680"/>
        </p:xfrm>
        <a:graphic>
          <a:graphicData uri="http://schemas.openxmlformats.org/drawingml/2006/table">
            <a:tbl>
              <a:tblPr firstRow="1" bandRow="1">
                <a:tableStyleId>{5C22544A-7EE6-4342-B048-85BDC9FD1C3A}</a:tableStyleId>
              </a:tblPr>
              <a:tblGrid>
                <a:gridCol w="679267"/>
                <a:gridCol w="2795452"/>
                <a:gridCol w="2625635"/>
                <a:gridCol w="2103120"/>
                <a:gridCol w="3187337"/>
              </a:tblGrid>
              <a:tr h="370840">
                <a:tc>
                  <a:txBody>
                    <a:bodyPr/>
                    <a:lstStyle/>
                    <a:p>
                      <a:r>
                        <a:rPr lang="en-US" sz="1600" dirty="0" smtClean="0">
                          <a:solidFill>
                            <a:schemeClr val="tx1">
                              <a:lumMod val="75000"/>
                              <a:lumOff val="25000"/>
                            </a:schemeClr>
                          </a:solidFill>
                          <a:latin typeface="Times New Roman" pitchFamily="18" charset="0"/>
                          <a:cs typeface="Times New Roman" pitchFamily="18" charset="0"/>
                        </a:rPr>
                        <a:t>5</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Face Detection and Segmentation Based on Improved Mask R-CNN</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The input of the nets is Short Time Fourier Transform(STFT) magnitude spectrum, a stack CNN module used as the feature extractor to learn mid and high level features from the spectrograms</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the proposed framework is able to detect faces correctly while also precisely segmenting each face in an image.</a:t>
                      </a:r>
                    </a:p>
                  </a:txBody>
                  <a:tcPr>
                    <a:solidFill>
                      <a:schemeClr val="bg2"/>
                    </a:solidFill>
                  </a:tcPr>
                </a:tc>
                <a:tc>
                  <a:txBody>
                    <a:bodyPr/>
                    <a:lstStyle/>
                    <a:p>
                      <a:r>
                        <a:rPr lang="en-IN" sz="1600" b="1" kern="1200" dirty="0" smtClean="0">
                          <a:solidFill>
                            <a:schemeClr val="tx1">
                              <a:lumMod val="75000"/>
                              <a:lumOff val="25000"/>
                            </a:schemeClr>
                          </a:solidFill>
                          <a:latin typeface="Times New Roman" pitchFamily="18" charset="0"/>
                          <a:ea typeface="+mn-ea"/>
                          <a:cs typeface="Times New Roman" pitchFamily="18" charset="0"/>
                        </a:rPr>
                        <a:t>1. Data requirements leading to overfitting &amp; underfitting</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r>
                        <a:rPr lang="en-IN" sz="1600" b="1" kern="1200" dirty="0" smtClean="0">
                          <a:solidFill>
                            <a:schemeClr val="tx1">
                              <a:lumMod val="75000"/>
                              <a:lumOff val="25000"/>
                            </a:schemeClr>
                          </a:solidFill>
                          <a:latin typeface="Times New Roman" pitchFamily="18" charset="0"/>
                          <a:ea typeface="+mn-ea"/>
                          <a:cs typeface="Times New Roman" pitchFamily="18" charset="0"/>
                        </a:rPr>
                        <a:t>2. Parameter-to-memory requirements</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r>
                        <a:rPr lang="en-IN" sz="1600" b="1" kern="1200" dirty="0" smtClean="0">
                          <a:solidFill>
                            <a:schemeClr val="tx1">
                              <a:lumMod val="75000"/>
                              <a:lumOff val="25000"/>
                            </a:schemeClr>
                          </a:solidFill>
                          <a:latin typeface="Times New Roman" pitchFamily="18" charset="0"/>
                          <a:ea typeface="+mn-ea"/>
                          <a:cs typeface="Times New Roman" pitchFamily="18" charset="0"/>
                        </a:rPr>
                        <a:t>3. Non-expressive learning</a:t>
                      </a:r>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p>
                      <a:endParaRPr lang="en-US" sz="1600" b="1" kern="1200" dirty="0" smtClean="0">
                        <a:solidFill>
                          <a:schemeClr val="tx1">
                            <a:lumMod val="75000"/>
                            <a:lumOff val="25000"/>
                          </a:schemeClr>
                        </a:solidFill>
                        <a:latin typeface="Times New Roman" pitchFamily="18" charset="0"/>
                        <a:ea typeface="+mn-ea"/>
                        <a:cs typeface="Times New Roman" pitchFamily="18" charset="0"/>
                      </a:endParaRPr>
                    </a:p>
                  </a:txBody>
                  <a:tcPr>
                    <a:solidFill>
                      <a:schemeClr val="bg2"/>
                    </a:solidFill>
                  </a:tcPr>
                </a:tc>
              </a:tr>
              <a:tr h="370840">
                <a:tc>
                  <a:txBody>
                    <a:bodyPr/>
                    <a:lstStyle/>
                    <a:p>
                      <a:r>
                        <a:rPr lang="en-US" sz="1600" dirty="0" smtClean="0">
                          <a:solidFill>
                            <a:schemeClr val="tx1">
                              <a:lumMod val="75000"/>
                              <a:lumOff val="25000"/>
                            </a:schemeClr>
                          </a:solidFill>
                          <a:latin typeface="Times New Roman" pitchFamily="18" charset="0"/>
                          <a:cs typeface="Times New Roman" pitchFamily="18" charset="0"/>
                        </a:rPr>
                        <a:t>6</a:t>
                      </a:r>
                    </a:p>
                  </a:txBody>
                  <a:tcPr/>
                </a:tc>
                <a:tc>
                  <a:txBody>
                    <a:bodyPr/>
                    <a:lstStyle/>
                    <a:p>
                      <a:r>
                        <a:rPr lang="en-IN" sz="1600" kern="1200" dirty="0" smtClean="0">
                          <a:solidFill>
                            <a:schemeClr val="tx1">
                              <a:lumMod val="75000"/>
                              <a:lumOff val="25000"/>
                            </a:schemeClr>
                          </a:solidFill>
                          <a:latin typeface="Times New Roman" pitchFamily="18" charset="0"/>
                          <a:ea typeface="+mn-ea"/>
                          <a:cs typeface="Times New Roman" pitchFamily="18" charset="0"/>
                        </a:rPr>
                        <a:t>Improved Face Recognition Rate Using HOG Features and SVM Classifier</a:t>
                      </a:r>
                    </a:p>
                  </a:txBody>
                  <a:tcPr/>
                </a:tc>
                <a:tc>
                  <a:txBody>
                    <a:bodyPr/>
                    <a:lstStyle/>
                    <a:p>
                      <a:r>
                        <a:rPr lang="en-IN" sz="1600" kern="1200" dirty="0" smtClean="0">
                          <a:solidFill>
                            <a:schemeClr val="tx1">
                              <a:lumMod val="75000"/>
                              <a:lumOff val="25000"/>
                            </a:schemeClr>
                          </a:solidFill>
                          <a:latin typeface="Times New Roman" pitchFamily="18" charset="0"/>
                          <a:ea typeface="+mn-ea"/>
                          <a:cs typeface="Times New Roman" pitchFamily="18" charset="0"/>
                        </a:rPr>
                        <a:t>face recognition algorithm.</a:t>
                      </a:r>
                    </a:p>
                  </a:txBody>
                  <a:tcPr/>
                </a:tc>
                <a:tc>
                  <a:txBody>
                    <a:bodyPr/>
                    <a:lstStyle/>
                    <a:p>
                      <a:r>
                        <a:rPr lang="en-US" sz="1600" kern="1200" dirty="0" smtClean="0">
                          <a:solidFill>
                            <a:schemeClr val="tx1">
                              <a:lumMod val="75000"/>
                              <a:lumOff val="25000"/>
                            </a:schemeClr>
                          </a:solidFill>
                          <a:latin typeface="Times New Roman" pitchFamily="18" charset="0"/>
                          <a:ea typeface="+mn-ea"/>
                          <a:cs typeface="Times New Roman" pitchFamily="18" charset="0"/>
                        </a:rPr>
                        <a:t>This </a:t>
                      </a:r>
                    </a:p>
                    <a:p>
                      <a:r>
                        <a:rPr lang="en-US" sz="1600" kern="1200" dirty="0" smtClean="0">
                          <a:solidFill>
                            <a:schemeClr val="tx1">
                              <a:lumMod val="75000"/>
                              <a:lumOff val="25000"/>
                            </a:schemeClr>
                          </a:solidFill>
                          <a:latin typeface="Times New Roman" pitchFamily="18" charset="0"/>
                          <a:ea typeface="+mn-ea"/>
                          <a:cs typeface="Times New Roman" pitchFamily="18" charset="0"/>
                        </a:rPr>
                        <a:t>proposed algorithm is compared with standard Eigen feature based PCA algorithm. Results show that the </a:t>
                      </a:r>
                    </a:p>
                    <a:p>
                      <a:r>
                        <a:rPr lang="en-US" sz="1600" kern="1200" dirty="0" smtClean="0">
                          <a:solidFill>
                            <a:schemeClr val="tx1">
                              <a:lumMod val="75000"/>
                              <a:lumOff val="25000"/>
                            </a:schemeClr>
                          </a:solidFill>
                          <a:latin typeface="Times New Roman" pitchFamily="18" charset="0"/>
                          <a:ea typeface="+mn-ea"/>
                          <a:cs typeface="Times New Roman" pitchFamily="18" charset="0"/>
                        </a:rPr>
                        <a:t>proposed algorithm is having an improved face recognition rate of 8.75% on ORL database.</a:t>
                      </a:r>
                    </a:p>
                  </a:txBody>
                  <a:tcPr/>
                </a:tc>
                <a:tc>
                  <a:txBody>
                    <a:bodyPr/>
                    <a:lstStyle/>
                    <a:p>
                      <a:r>
                        <a:rPr lang="en-IN" sz="1600" kern="1200" dirty="0" smtClean="0">
                          <a:solidFill>
                            <a:schemeClr val="tx1">
                              <a:lumMod val="75000"/>
                              <a:lumOff val="25000"/>
                            </a:schemeClr>
                          </a:solidFill>
                          <a:latin typeface="Times New Roman" pitchFamily="18" charset="0"/>
                          <a:ea typeface="+mn-ea"/>
                          <a:cs typeface="Times New Roman" pitchFamily="18" charset="0"/>
                        </a:rPr>
                        <a:t>HOG shows good performance for human detection . However, it has a disadvantage that is very sensitive to image rotation. </a:t>
                      </a:r>
                    </a:p>
                  </a:txBody>
                  <a:tcPr/>
                </a:tc>
              </a:tr>
            </a:tbl>
          </a:graphicData>
        </a:graphic>
      </p:graphicFrame>
      <p:sp>
        <p:nvSpPr>
          <p:cNvPr id="6" name="Slide Number Placeholder 5"/>
          <p:cNvSpPr>
            <a:spLocks noGrp="1"/>
          </p:cNvSpPr>
          <p:nvPr>
            <p:ph type="sldNum" sz="quarter" idx="12"/>
          </p:nvPr>
        </p:nvSpPr>
        <p:spPr/>
        <p:txBody>
          <a:bodyPr/>
          <a:lstStyle/>
          <a:p>
            <a:fld id="{9B618960-8005-486C-9A75-10CB2AAC16F9}" type="slidenum">
              <a:rPr lang="en-US" sz="2800" smtClean="0"/>
              <a:pPr/>
              <a:t>8</a:t>
            </a:fld>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alphaModFix amt="50000"/>
          </a:blip>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295" y="2"/>
            <a:ext cx="9720072" cy="988291"/>
          </a:xfrm>
        </p:spPr>
        <p:txBody>
          <a:bodyPr/>
          <a:lstStyle/>
          <a:p>
            <a:r>
              <a:rPr lang="en-US" sz="2800" b="1" dirty="0">
                <a:latin typeface="Times New Roman" panose="02020603050405020304" pitchFamily="18" charset="0"/>
                <a:cs typeface="Times New Roman" panose="02020603050405020304" pitchFamily="18" charset="0"/>
              </a:rPr>
              <a:t>LITERATURE SURVEY (CONTINUED)</a:t>
            </a:r>
          </a:p>
        </p:txBody>
      </p:sp>
      <p:graphicFrame>
        <p:nvGraphicFramePr>
          <p:cNvPr id="4" name="Table 3"/>
          <p:cNvGraphicFramePr>
            <a:graphicFrameLocks noGrp="1"/>
          </p:cNvGraphicFramePr>
          <p:nvPr/>
        </p:nvGraphicFramePr>
        <p:xfrm>
          <a:off x="496389" y="719667"/>
          <a:ext cx="11390811" cy="5371645"/>
        </p:xfrm>
        <a:graphic>
          <a:graphicData uri="http://schemas.openxmlformats.org/drawingml/2006/table">
            <a:tbl>
              <a:tblPr firstRow="1" bandRow="1">
                <a:tableStyleId>{5C22544A-7EE6-4342-B048-85BDC9FD1C3A}</a:tableStyleId>
              </a:tblPr>
              <a:tblGrid>
                <a:gridCol w="679267"/>
                <a:gridCol w="2795452"/>
                <a:gridCol w="2625635"/>
                <a:gridCol w="2103120"/>
                <a:gridCol w="3187337"/>
              </a:tblGrid>
              <a:tr h="2231881">
                <a:tc>
                  <a:txBody>
                    <a:bodyPr/>
                    <a:lstStyle/>
                    <a:p>
                      <a:r>
                        <a:rPr lang="en-US" sz="1600" dirty="0" smtClean="0">
                          <a:solidFill>
                            <a:schemeClr val="tx1">
                              <a:lumMod val="65000"/>
                              <a:lumOff val="35000"/>
                            </a:schemeClr>
                          </a:solidFill>
                          <a:latin typeface="Times New Roman" pitchFamily="18" charset="0"/>
                          <a:cs typeface="Times New Roman" pitchFamily="18" charset="0"/>
                        </a:rPr>
                        <a:t>7</a:t>
                      </a:r>
                    </a:p>
                  </a:txBody>
                  <a:tcPr>
                    <a:solidFill>
                      <a:schemeClr val="bg2"/>
                    </a:solidFill>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COVID-19 FACEMASK DETECTION WITH DEEP LEARNING AND COMPUTER VISION</a:t>
                      </a:r>
                    </a:p>
                  </a:txBody>
                  <a:tcPr>
                    <a:solidFill>
                      <a:schemeClr val="bg2"/>
                    </a:solidFill>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Decision trees, NB </a:t>
                      </a:r>
                      <a:r>
                        <a:rPr lang="en-IN" sz="1600" b="1" kern="1200" dirty="0" err="1" smtClean="0">
                          <a:solidFill>
                            <a:schemeClr val="tx1">
                              <a:lumMod val="65000"/>
                              <a:lumOff val="35000"/>
                            </a:schemeClr>
                          </a:solidFill>
                          <a:latin typeface="Times New Roman" pitchFamily="18" charset="0"/>
                          <a:ea typeface="+mn-ea"/>
                          <a:cs typeface="Times New Roman" pitchFamily="18" charset="0"/>
                        </a:rPr>
                        <a:t>classiﬁers</a:t>
                      </a:r>
                      <a:r>
                        <a:rPr lang="en-IN" sz="1600" b="1" kern="1200" dirty="0" smtClean="0">
                          <a:solidFill>
                            <a:schemeClr val="tx1">
                              <a:lumMod val="65000"/>
                              <a:lumOff val="35000"/>
                            </a:schemeClr>
                          </a:solidFill>
                          <a:latin typeface="Times New Roman" pitchFamily="18" charset="0"/>
                          <a:ea typeface="+mn-ea"/>
                          <a:cs typeface="Times New Roman" pitchFamily="18" charset="0"/>
                        </a:rPr>
                        <a:t>, linear SVMs, DNNs, and RNNs.</a:t>
                      </a:r>
                    </a:p>
                  </a:txBody>
                  <a:tcPr>
                    <a:solidFill>
                      <a:schemeClr val="bg2"/>
                    </a:solidFill>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This specified model could be  used as a use case  for edge analytics.</a:t>
                      </a:r>
                      <a:endParaRPr lang="en-US" sz="1600" b="1" kern="1200" dirty="0" smtClean="0">
                        <a:solidFill>
                          <a:schemeClr val="tx1">
                            <a:lumMod val="65000"/>
                            <a:lumOff val="35000"/>
                          </a:schemeClr>
                        </a:solidFill>
                        <a:latin typeface="Times New Roman" pitchFamily="18" charset="0"/>
                        <a:ea typeface="+mn-ea"/>
                        <a:cs typeface="Times New Roman" pitchFamily="18" charset="0"/>
                      </a:endParaRPr>
                    </a:p>
                    <a:p>
                      <a:r>
                        <a:rPr lang="en-IN" sz="1600" b="1" kern="1200" dirty="0" smtClean="0">
                          <a:solidFill>
                            <a:schemeClr val="tx1">
                              <a:lumMod val="65000"/>
                              <a:lumOff val="35000"/>
                            </a:schemeClr>
                          </a:solidFill>
                          <a:latin typeface="Times New Roman" pitchFamily="18" charset="0"/>
                          <a:ea typeface="+mn-ea"/>
                          <a:cs typeface="Times New Roman" pitchFamily="18" charset="0"/>
                        </a:rPr>
                        <a:t>Achieve state of art result on a public face mask  dataset.</a:t>
                      </a:r>
                    </a:p>
                  </a:txBody>
                  <a:tcPr>
                    <a:solidFill>
                      <a:schemeClr val="bg2"/>
                    </a:solidFill>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1)If a categorical variable has a category in the test dataset, which was not observed in training dataset, then the model will assign a 0 (zero) probability and will be unable to make a prediction.</a:t>
                      </a:r>
                    </a:p>
                  </a:txBody>
                  <a:tcPr>
                    <a:solidFill>
                      <a:schemeClr val="bg2"/>
                    </a:solidFill>
                  </a:tcPr>
                </a:tc>
              </a:tr>
              <a:tr h="3139764">
                <a:tc>
                  <a:txBody>
                    <a:bodyPr/>
                    <a:lstStyle/>
                    <a:p>
                      <a:r>
                        <a:rPr lang="en-US" sz="1600" dirty="0" smtClean="0">
                          <a:solidFill>
                            <a:schemeClr val="tx1">
                              <a:lumMod val="65000"/>
                              <a:lumOff val="35000"/>
                            </a:schemeClr>
                          </a:solidFill>
                          <a:latin typeface="Times New Roman" pitchFamily="18" charset="0"/>
                          <a:cs typeface="Times New Roman" pitchFamily="18" charset="0"/>
                        </a:rPr>
                        <a:t>8</a:t>
                      </a:r>
                    </a:p>
                  </a:txBody>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In Face Mask Detection using Transfer Learning of Inception V3</a:t>
                      </a:r>
                    </a:p>
                  </a:txBody>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Decision tree induction algorithm, automatic chord transcription algorithm.</a:t>
                      </a:r>
                      <a:endParaRPr lang="en-US" sz="1600" b="1" kern="1200" dirty="0" smtClean="0">
                        <a:solidFill>
                          <a:schemeClr val="tx1">
                            <a:lumMod val="65000"/>
                            <a:lumOff val="35000"/>
                          </a:schemeClr>
                        </a:solidFill>
                        <a:latin typeface="Times New Roman" pitchFamily="18" charset="0"/>
                        <a:ea typeface="+mn-ea"/>
                        <a:cs typeface="Times New Roman" pitchFamily="18" charset="0"/>
                      </a:endParaRPr>
                    </a:p>
                    <a:p>
                      <a:r>
                        <a:rPr lang="en-IN" sz="1600" b="1" kern="1200" dirty="0" smtClean="0">
                          <a:solidFill>
                            <a:schemeClr val="tx1">
                              <a:lumMod val="65000"/>
                              <a:lumOff val="35000"/>
                            </a:schemeClr>
                          </a:solidFill>
                          <a:latin typeface="Times New Roman" pitchFamily="18" charset="0"/>
                          <a:ea typeface="+mn-ea"/>
                          <a:cs typeface="Times New Roman" pitchFamily="18" charset="0"/>
                        </a:rPr>
                        <a:t>HOG and SVM</a:t>
                      </a:r>
                    </a:p>
                  </a:txBody>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The proposed transfer learning model achieved accuracy and specificity of 99.92%,99.9% during training, and 100%, 100% during testing on the SMFD dataset.</a:t>
                      </a:r>
                      <a:endParaRPr lang="en-US" sz="1600" b="1" kern="1200" dirty="0" smtClean="0">
                        <a:solidFill>
                          <a:schemeClr val="tx1">
                            <a:lumMod val="65000"/>
                            <a:lumOff val="35000"/>
                          </a:schemeClr>
                        </a:solidFill>
                        <a:latin typeface="Times New Roman" pitchFamily="18" charset="0"/>
                        <a:ea typeface="+mn-ea"/>
                        <a:cs typeface="Times New Roman" pitchFamily="18" charset="0"/>
                      </a:endParaRPr>
                    </a:p>
                    <a:p>
                      <a:endParaRPr lang="en-US" sz="1600" b="1" kern="1200" dirty="0" smtClean="0">
                        <a:solidFill>
                          <a:schemeClr val="tx1">
                            <a:lumMod val="65000"/>
                            <a:lumOff val="35000"/>
                          </a:schemeClr>
                        </a:solidFill>
                        <a:latin typeface="Times New Roman" pitchFamily="18" charset="0"/>
                        <a:ea typeface="+mn-ea"/>
                        <a:cs typeface="Times New Roman" pitchFamily="18" charset="0"/>
                      </a:endParaRPr>
                    </a:p>
                  </a:txBody>
                  <a:tcPr/>
                </a:tc>
                <a:tc>
                  <a:txBody>
                    <a:bodyPr/>
                    <a:lstStyle/>
                    <a:p>
                      <a:r>
                        <a:rPr lang="en-IN" sz="1600" b="1" kern="1200" dirty="0" smtClean="0">
                          <a:solidFill>
                            <a:schemeClr val="tx1">
                              <a:lumMod val="65000"/>
                              <a:lumOff val="35000"/>
                            </a:schemeClr>
                          </a:solidFill>
                          <a:latin typeface="Times New Roman" pitchFamily="18" charset="0"/>
                          <a:ea typeface="+mn-ea"/>
                          <a:cs typeface="Times New Roman" pitchFamily="18" charset="0"/>
                        </a:rPr>
                        <a:t>Small change in the data can lead to a large change in the structure of the optimal decision tree. They are often relatively inaccurate.</a:t>
                      </a:r>
                    </a:p>
                  </a:txBody>
                  <a:tcPr/>
                </a:tc>
              </a:tr>
            </a:tbl>
          </a:graphicData>
        </a:graphic>
      </p:graphicFrame>
      <p:sp>
        <p:nvSpPr>
          <p:cNvPr id="6" name="Slide Number Placeholder 5"/>
          <p:cNvSpPr>
            <a:spLocks noGrp="1"/>
          </p:cNvSpPr>
          <p:nvPr>
            <p:ph type="sldNum" sz="quarter" idx="12"/>
          </p:nvPr>
        </p:nvSpPr>
        <p:spPr/>
        <p:txBody>
          <a:bodyPr/>
          <a:lstStyle/>
          <a:p>
            <a:fld id="{9B618960-8005-486C-9A75-10CB2AAC16F9}" type="slidenum">
              <a:rPr lang="en-US" sz="2800" smtClean="0"/>
              <a:pPr/>
              <a:t>9</a:t>
            </a:fld>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1_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TotalTime>
  <Words>3513</Words>
  <Application>WPS Presentation</Application>
  <PresentationFormat>Custom</PresentationFormat>
  <Paragraphs>440</Paragraphs>
  <Slides>43</Slides>
  <Notes>15</Notes>
  <HiddenSlides>0</HiddenSlides>
  <MMClips>0</MMClips>
  <ScaleCrop>false</ScaleCrop>
  <HeadingPairs>
    <vt:vector size="4" baseType="variant">
      <vt:variant>
        <vt:lpstr>Theme</vt:lpstr>
      </vt:variant>
      <vt:variant>
        <vt:i4>3</vt:i4>
      </vt:variant>
      <vt:variant>
        <vt:lpstr>Slide Titles</vt:lpstr>
      </vt:variant>
      <vt:variant>
        <vt:i4>43</vt:i4>
      </vt:variant>
    </vt:vector>
  </HeadingPairs>
  <TitlesOfParts>
    <vt:vector size="46" baseType="lpstr">
      <vt:lpstr>Integral</vt:lpstr>
      <vt:lpstr>Flow</vt:lpstr>
      <vt:lpstr>1_Flow</vt:lpstr>
      <vt:lpstr>COVID-19 PRECAUTION TECHNIQUE BY REAL TIME FACE MASK DETECTOR USING ML</vt:lpstr>
      <vt:lpstr>introduction</vt:lpstr>
      <vt:lpstr>ABSTRACT</vt:lpstr>
      <vt:lpstr>Problem statement</vt:lpstr>
      <vt:lpstr>EXPECTED OUTCOMES</vt:lpstr>
      <vt:lpstr>LITERATURE SURVEY</vt:lpstr>
      <vt:lpstr>LITERATURE SURVEY (CONTINUED)</vt:lpstr>
      <vt:lpstr>LITERATURE SURVEY (CONTINUED)</vt:lpstr>
      <vt:lpstr>LITERATURE SURVEY (CONTINUED)</vt:lpstr>
      <vt:lpstr>HARDWARE REQUIREMENTS</vt:lpstr>
      <vt:lpstr>software REQUIREMENTS</vt:lpstr>
      <vt:lpstr>methodology</vt:lpstr>
      <vt:lpstr>Architecture Overview</vt:lpstr>
      <vt:lpstr>Stage 1 - Face Detector</vt:lpstr>
      <vt:lpstr>Stage 2 - Face Mask Classifier</vt:lpstr>
      <vt:lpstr>Use CASE diagram</vt:lpstr>
      <vt:lpstr>Modular  Design Diagram</vt:lpstr>
      <vt:lpstr>DATA FLOW DIAGRAM</vt:lpstr>
      <vt:lpstr> </vt:lpstr>
      <vt:lpstr>SEQUENCE DIAGRAM</vt:lpstr>
      <vt:lpstr>Slide 21</vt:lpstr>
      <vt:lpstr>COMPLETE CONTROL FLOW DIAGRAM</vt:lpstr>
      <vt:lpstr>Slide 23</vt:lpstr>
      <vt:lpstr>iMPLEMentation</vt:lpstr>
      <vt:lpstr>Slide 25</vt:lpstr>
      <vt:lpstr>code effeciency and  CODE DETAILS</vt:lpstr>
      <vt:lpstr>code effeciency and  CODE DETAILS</vt:lpstr>
      <vt:lpstr>Slide 28</vt:lpstr>
      <vt:lpstr>tESTING</vt:lpstr>
      <vt:lpstr>Slide 30</vt:lpstr>
      <vt:lpstr>Slide 31</vt:lpstr>
      <vt:lpstr>Slide 32</vt:lpstr>
      <vt:lpstr>Slide 33</vt:lpstr>
      <vt:lpstr>Slide 34</vt:lpstr>
      <vt:lpstr>Result</vt:lpstr>
      <vt:lpstr>Slide 36</vt:lpstr>
      <vt:lpstr>Slide 37</vt:lpstr>
      <vt:lpstr>Slide 38</vt:lpstr>
      <vt:lpstr>Slide 39</vt:lpstr>
      <vt:lpstr>Slide 40</vt:lpstr>
      <vt:lpstr>CONCLUSION</vt:lpstr>
      <vt:lpstr>REFERENCES</vt:lpstr>
      <vt:lpstr>Slide 43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CARE SYSTEM FOR ASYMPTOMATIC PATIENTS USING CLOUD</dc:title>
  <dc:creator>Ankur Muzumdar</dc:creator>
  <cp:lastModifiedBy>Admin</cp:lastModifiedBy>
  <cp:revision>132</cp:revision>
  <dcterms:created xsi:type="dcterms:W3CDTF">2020-12-24T07:36:00Z</dcterms:created>
  <dcterms:modified xsi:type="dcterms:W3CDTF">2021-07-10T16:44:34Z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1033-11.2.0.10176</vt:lpwstr>
  </property>
</Properties>
</file>