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8e3788f18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e3788f18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8e3788f188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8e3788f1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8e3788f18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8e3788f1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8e3788f18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8e3788f1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ithub.com/spMohanty/PlantVillage-Dataset" TargetMode="External"/><Relationship Id="rId4" Type="http://schemas.openxmlformats.org/officeDocument/2006/relationships/hyperlink" Target="https://github.com/Spandan-Madan/PlantDiseaseDete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1828800"/>
            <a:ext cx="10515600" cy="7315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              </a:t>
            </a:r>
            <a:r>
              <a:rPr lang="en-US" u="sng">
                <a:latin typeface="Times New Roman"/>
                <a:ea typeface="Times New Roman"/>
                <a:cs typeface="Times New Roman"/>
                <a:sym typeface="Times New Roman"/>
              </a:rPr>
              <a:t>Plant Disease Detection Using Images</a:t>
            </a:r>
            <a:endParaRPr sz="3600" u="sng">
              <a:latin typeface="Times New Roman"/>
              <a:ea typeface="Times New Roman"/>
              <a:cs typeface="Times New Roman"/>
              <a:sym typeface="Times New Roman"/>
            </a:endParaRPr>
          </a:p>
        </p:txBody>
      </p:sp>
      <p:sp>
        <p:nvSpPr>
          <p:cNvPr id="85" name="Google Shape;85;p13"/>
          <p:cNvSpPr txBox="1"/>
          <p:nvPr>
            <p:ph idx="1" type="body"/>
          </p:nvPr>
        </p:nvSpPr>
        <p:spPr>
          <a:xfrm>
            <a:off x="227225" y="2636526"/>
            <a:ext cx="11842800" cy="3912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800"/>
              <a:buNone/>
            </a:pPr>
            <a:r>
              <a:rPr lang="en-US" u="sng">
                <a:latin typeface="Times New Roman"/>
                <a:ea typeface="Times New Roman"/>
                <a:cs typeface="Times New Roman"/>
                <a:sym typeface="Times New Roman"/>
              </a:rPr>
              <a:t>Team members:-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R.M.VIJAYBALAJI(2023peccs857)</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V.Harish(2023peccs859)</a:t>
            </a:r>
            <a:endParaRPr/>
          </a:p>
          <a:p>
            <a:pPr indent="0" lvl="0" marL="0" rtl="0" algn="l">
              <a:lnSpc>
                <a:spcPct val="90000"/>
              </a:lnSpc>
              <a:spcBef>
                <a:spcPts val="1000"/>
              </a:spcBef>
              <a:spcAft>
                <a:spcPts val="0"/>
              </a:spcAft>
              <a:buClr>
                <a:schemeClr val="dk1"/>
              </a:buClr>
              <a:buSzPts val="2800"/>
              <a:buNone/>
            </a:pPr>
            <a:r>
              <a:rPr lang="en-US" u="sng">
                <a:latin typeface="Times New Roman"/>
                <a:ea typeface="Times New Roman"/>
                <a:cs typeface="Times New Roman"/>
                <a:sym typeface="Times New Roman"/>
              </a:rPr>
              <a:t>Batch:-</a:t>
            </a:r>
            <a:r>
              <a:rPr lang="en-US">
                <a:latin typeface="Times New Roman"/>
                <a:ea typeface="Times New Roman"/>
                <a:cs typeface="Times New Roman"/>
                <a:sym typeface="Times New Roman"/>
              </a:rPr>
              <a:t>H10</a:t>
            </a:r>
            <a:endParaRPr/>
          </a:p>
          <a:p>
            <a:pPr indent="0" lvl="0" marL="0" rtl="0" algn="l">
              <a:lnSpc>
                <a:spcPct val="90000"/>
              </a:lnSpc>
              <a:spcBef>
                <a:spcPts val="1000"/>
              </a:spcBef>
              <a:spcAft>
                <a:spcPts val="0"/>
              </a:spcAft>
              <a:buClr>
                <a:schemeClr val="dk1"/>
              </a:buClr>
              <a:buSzPts val="2800"/>
              <a:buNone/>
            </a:pPr>
            <a:r>
              <a:rPr lang="en-US" u="sng">
                <a:latin typeface="Times New Roman"/>
                <a:ea typeface="Times New Roman"/>
                <a:cs typeface="Times New Roman"/>
                <a:sym typeface="Times New Roman"/>
              </a:rPr>
              <a:t>Dept:-</a:t>
            </a:r>
            <a:r>
              <a:rPr lang="en-US">
                <a:latin typeface="Times New Roman"/>
                <a:ea typeface="Times New Roman"/>
                <a:cs typeface="Times New Roman"/>
                <a:sym typeface="Times New Roman"/>
              </a:rPr>
              <a:t>Computer science and engineering                    </a:t>
            </a:r>
            <a:endParaRPr/>
          </a:p>
          <a:p>
            <a:pPr indent="0" lvl="0" marL="0" rtl="0" algn="l">
              <a:lnSpc>
                <a:spcPct val="90000"/>
              </a:lnSpc>
              <a:spcBef>
                <a:spcPts val="1000"/>
              </a:spcBef>
              <a:spcAft>
                <a:spcPts val="0"/>
              </a:spcAft>
              <a:buClr>
                <a:schemeClr val="dk1"/>
              </a:buClr>
              <a:buSzPts val="2800"/>
              <a:buNone/>
            </a:pPr>
            <a:r>
              <a:rPr lang="en-US" u="sng">
                <a:latin typeface="Times New Roman"/>
                <a:ea typeface="Times New Roman"/>
                <a:cs typeface="Times New Roman"/>
                <a:sym typeface="Times New Roman"/>
              </a:rPr>
              <a:t>Domain:-</a:t>
            </a:r>
            <a:r>
              <a:rPr lang="en-US">
                <a:latin typeface="Times New Roman"/>
                <a:ea typeface="Times New Roman"/>
                <a:cs typeface="Times New Roman"/>
                <a:sym typeface="Times New Roman"/>
              </a:rPr>
              <a:t>Machine Learning</a:t>
            </a:r>
            <a:endParaRPr/>
          </a:p>
          <a:p>
            <a:pPr indent="0" lvl="0" marL="0" rtl="0" algn="l">
              <a:lnSpc>
                <a:spcPct val="90000"/>
              </a:lnSpc>
              <a:spcBef>
                <a:spcPts val="1000"/>
              </a:spcBef>
              <a:spcAft>
                <a:spcPts val="0"/>
              </a:spcAft>
              <a:buClr>
                <a:schemeClr val="dk1"/>
              </a:buClr>
              <a:buSzPts val="2800"/>
              <a:buNone/>
            </a:pPr>
            <a:r>
              <a:rPr lang="en-US" u="sng">
                <a:latin typeface="Times New Roman"/>
                <a:ea typeface="Times New Roman"/>
                <a:cs typeface="Times New Roman"/>
                <a:sym typeface="Times New Roman"/>
              </a:rPr>
              <a:t>Date:-</a:t>
            </a:r>
            <a:endParaRPr u="sng">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US" u="sng">
                <a:latin typeface="Times New Roman"/>
                <a:ea typeface="Times New Roman"/>
                <a:cs typeface="Times New Roman"/>
                <a:sym typeface="Times New Roman"/>
              </a:rPr>
              <a:t>Venue:-</a:t>
            </a:r>
            <a:r>
              <a:rPr lang="en-US">
                <a:latin typeface="Times New Roman"/>
                <a:ea typeface="Times New Roman"/>
                <a:cs typeface="Times New Roman"/>
                <a:sym typeface="Times New Roman"/>
              </a:rPr>
              <a:t>CC1</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b="0" l="0" r="0" t="0"/>
          <a:stretch/>
        </p:blipFill>
        <p:spPr>
          <a:xfrm>
            <a:off x="227224" y="289941"/>
            <a:ext cx="1809780" cy="1351554"/>
          </a:xfrm>
          <a:prstGeom prst="rect">
            <a:avLst/>
          </a:prstGeom>
          <a:noFill/>
          <a:ln>
            <a:noFill/>
          </a:ln>
        </p:spPr>
      </p:pic>
      <p:pic>
        <p:nvPicPr>
          <p:cNvPr id="87" name="Google Shape;87;p13"/>
          <p:cNvPicPr preferRelativeResize="0"/>
          <p:nvPr/>
        </p:nvPicPr>
        <p:blipFill rotWithShape="1">
          <a:blip r:embed="rId4">
            <a:alphaModFix/>
          </a:blip>
          <a:srcRect b="0" l="0" r="0" t="0"/>
          <a:stretch/>
        </p:blipFill>
        <p:spPr>
          <a:xfrm>
            <a:off x="1735494" y="289941"/>
            <a:ext cx="8472196" cy="1482184"/>
          </a:xfrm>
          <a:prstGeom prst="rect">
            <a:avLst/>
          </a:prstGeom>
          <a:noFill/>
          <a:ln>
            <a:noFill/>
          </a:ln>
        </p:spPr>
      </p:pic>
      <p:pic>
        <p:nvPicPr>
          <p:cNvPr descr="Anna University - Wikipedia" id="88" name="Google Shape;88;p13"/>
          <p:cNvPicPr preferRelativeResize="0"/>
          <p:nvPr/>
        </p:nvPicPr>
        <p:blipFill rotWithShape="1">
          <a:blip r:embed="rId5">
            <a:alphaModFix/>
          </a:blip>
          <a:srcRect b="0" l="0" r="0" t="0"/>
          <a:stretch/>
        </p:blipFill>
        <p:spPr>
          <a:xfrm>
            <a:off x="9803064" y="289941"/>
            <a:ext cx="1912896" cy="1307507"/>
          </a:xfrm>
          <a:prstGeom prst="rect">
            <a:avLst/>
          </a:prstGeom>
          <a:noFill/>
          <a:ln>
            <a:noFill/>
          </a:ln>
        </p:spPr>
      </p:pic>
      <p:sp>
        <p:nvSpPr>
          <p:cNvPr id="89" name="Google Shape;89;p13"/>
          <p:cNvSpPr/>
          <p:nvPr/>
        </p:nvSpPr>
        <p:spPr>
          <a:xfrm>
            <a:off x="8350585" y="3808214"/>
            <a:ext cx="228787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sng" cap="none" strike="noStrike">
                <a:solidFill>
                  <a:schemeClr val="dk1"/>
                </a:solidFill>
                <a:latin typeface="Times New Roman"/>
                <a:ea typeface="Times New Roman"/>
                <a:cs typeface="Times New Roman"/>
                <a:sym typeface="Times New Roman"/>
              </a:rPr>
              <a:t>Guide:</a:t>
            </a:r>
            <a:r>
              <a:rPr b="0" i="0" lang="en-US" sz="1800" u="none" cap="none" strike="noStrike">
                <a:solidFill>
                  <a:schemeClr val="dk1"/>
                </a:solidFill>
                <a:latin typeface="Times New Roman"/>
                <a:ea typeface="Times New Roman"/>
                <a:cs typeface="Times New Roman"/>
                <a:sym typeface="Times New Roman"/>
              </a:rPr>
              <a:t>Mr.Kadirvelu.G</a:t>
            </a:r>
            <a:endParaRPr/>
          </a:p>
          <a:p>
            <a:pPr indent="0" lvl="0" marL="0" marR="0" rtl="0" algn="l">
              <a:spcBef>
                <a:spcPts val="0"/>
              </a:spcBef>
              <a:spcAft>
                <a:spcPts val="0"/>
              </a:spcAft>
              <a:buNone/>
            </a:pPr>
            <a:r>
              <a:t/>
            </a:r>
            <a:endParaRPr sz="18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u="sng">
                <a:solidFill>
                  <a:schemeClr val="dk1"/>
                </a:solidFill>
                <a:latin typeface="Times New Roman"/>
                <a:ea typeface="Times New Roman"/>
                <a:cs typeface="Times New Roman"/>
                <a:sym typeface="Times New Roman"/>
              </a:rPr>
              <a:t>Coordinators name: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Mr.Kadirvelu.G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Mr.Prabhu Shankar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                           TESTING</a:t>
            </a:r>
            <a:endParaRPr>
              <a:latin typeface="Times New Roman"/>
              <a:ea typeface="Times New Roman"/>
              <a:cs typeface="Times New Roman"/>
              <a:sym typeface="Times New Roman"/>
            </a:endParaRPr>
          </a:p>
        </p:txBody>
      </p:sp>
      <p:sp>
        <p:nvSpPr>
          <p:cNvPr id="143" name="Google Shape;143;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200"/>
              </a:spcBef>
              <a:spcAft>
                <a:spcPts val="0"/>
              </a:spcAft>
              <a:buClr>
                <a:srgbClr val="0A0A0A"/>
              </a:buClr>
              <a:buSzPts val="1800"/>
              <a:buFont typeface="Roboto"/>
              <a:buChar char="●"/>
            </a:pPr>
            <a:r>
              <a:rPr b="1" lang="en-US" sz="1800">
                <a:solidFill>
                  <a:srgbClr val="0A0A0A"/>
                </a:solidFill>
                <a:highlight>
                  <a:srgbClr val="FFFFFF"/>
                </a:highlight>
                <a:latin typeface="Times New Roman"/>
                <a:ea typeface="Times New Roman"/>
                <a:cs typeface="Times New Roman"/>
                <a:sym typeface="Times New Roman"/>
              </a:rPr>
              <a:t>Unit testing:</a:t>
            </a:r>
            <a:r>
              <a:rPr lang="en-US" sz="1800">
                <a:solidFill>
                  <a:srgbClr val="0A0A0A"/>
                </a:solidFill>
                <a:highlight>
                  <a:srgbClr val="FFFFFF"/>
                </a:highlight>
                <a:latin typeface="Times New Roman"/>
                <a:ea typeface="Times New Roman"/>
                <a:cs typeface="Times New Roman"/>
                <a:sym typeface="Times New Roman"/>
              </a:rPr>
              <a:t> Performed by developers, this involves testing the smallest individual units or components of a software application in isolation. Its purpose is to ensure that each unit functions correctly on its own.</a:t>
            </a:r>
            <a:endParaRPr sz="1800">
              <a:solidFill>
                <a:srgbClr val="0A0A0A"/>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A0A0A"/>
              </a:buClr>
              <a:buSzPts val="1800"/>
              <a:buFont typeface="Roboto"/>
              <a:buChar char="●"/>
            </a:pPr>
            <a:r>
              <a:rPr b="1" lang="en-US" sz="1800">
                <a:solidFill>
                  <a:srgbClr val="0A0A0A"/>
                </a:solidFill>
                <a:highlight>
                  <a:srgbClr val="FFFFFF"/>
                </a:highlight>
                <a:latin typeface="Times New Roman"/>
                <a:ea typeface="Times New Roman"/>
                <a:cs typeface="Times New Roman"/>
                <a:sym typeface="Times New Roman"/>
              </a:rPr>
              <a:t>Integration testing:</a:t>
            </a:r>
            <a:r>
              <a:rPr lang="en-US" sz="1800">
                <a:solidFill>
                  <a:srgbClr val="0A0A0A"/>
                </a:solidFill>
                <a:highlight>
                  <a:srgbClr val="FFFFFF"/>
                </a:highlight>
                <a:latin typeface="Times New Roman"/>
                <a:ea typeface="Times New Roman"/>
                <a:cs typeface="Times New Roman"/>
                <a:sym typeface="Times New Roman"/>
              </a:rPr>
              <a:t> This level checks how multiple units or modules work together as a group. It verifies the data flow and communication between components to ensure their interaction is seamless.</a:t>
            </a:r>
            <a:endParaRPr sz="1800">
              <a:solidFill>
                <a:srgbClr val="0A0A0A"/>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A0A0A"/>
              </a:buClr>
              <a:buSzPts val="1800"/>
              <a:buFont typeface="Roboto"/>
              <a:buChar char="●"/>
            </a:pPr>
            <a:r>
              <a:rPr b="1" lang="en-US" sz="1800">
                <a:solidFill>
                  <a:srgbClr val="0A0A0A"/>
                </a:solidFill>
                <a:highlight>
                  <a:srgbClr val="FFFFFF"/>
                </a:highlight>
                <a:latin typeface="Times New Roman"/>
                <a:ea typeface="Times New Roman"/>
                <a:cs typeface="Times New Roman"/>
                <a:sym typeface="Times New Roman"/>
              </a:rPr>
              <a:t>System testing:</a:t>
            </a:r>
            <a:r>
              <a:rPr lang="en-US" sz="1800">
                <a:solidFill>
                  <a:srgbClr val="0A0A0A"/>
                </a:solidFill>
                <a:highlight>
                  <a:srgbClr val="FFFFFF"/>
                </a:highlight>
                <a:latin typeface="Times New Roman"/>
                <a:ea typeface="Times New Roman"/>
                <a:cs typeface="Times New Roman"/>
                <a:sym typeface="Times New Roman"/>
              </a:rPr>
              <a:t> A separate quality assurance (QA) team tests the complete, integrated system to ensure it meets all specified requirements. This validates the overall functionality, performance, and security of the application in an environment that simulates the production environment.</a:t>
            </a:r>
            <a:endParaRPr sz="1800">
              <a:solidFill>
                <a:srgbClr val="0A0A0A"/>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87630"/>
            <a:ext cx="10515600" cy="6673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                      FUTURE SCOPE/VISION</a:t>
            </a:r>
            <a:endParaRPr/>
          </a:p>
        </p:txBody>
      </p:sp>
      <p:sp>
        <p:nvSpPr>
          <p:cNvPr id="149" name="Google Shape;149;p23"/>
          <p:cNvSpPr txBox="1"/>
          <p:nvPr>
            <p:ph idx="1" type="body"/>
          </p:nvPr>
        </p:nvSpPr>
        <p:spPr>
          <a:xfrm>
            <a:off x="838200" y="988695"/>
            <a:ext cx="10515600" cy="5657215"/>
          </a:xfrm>
          <a:prstGeom prst="rect">
            <a:avLst/>
          </a:prstGeom>
          <a:noFill/>
          <a:ln>
            <a:noFill/>
          </a:ln>
        </p:spPr>
        <p:txBody>
          <a:bodyPr anchorCtr="0" anchor="t" bIns="45700" lIns="91425" spcFirstLastPara="1" rIns="91425" wrap="square" tIns="45700">
            <a:normAutofit fontScale="97500"/>
          </a:bodyPr>
          <a:lstStyle/>
          <a:p>
            <a:pPr indent="-228600" lvl="0" marL="228600" rtl="0" algn="l">
              <a:lnSpc>
                <a:spcPct val="90000"/>
              </a:lnSpc>
              <a:spcBef>
                <a:spcPts val="0"/>
              </a:spcBef>
              <a:spcAft>
                <a:spcPts val="0"/>
              </a:spcAft>
              <a:buClr>
                <a:schemeClr val="dk1"/>
              </a:buClr>
              <a:buSzPct val="100000"/>
              <a:buChar char="•"/>
            </a:pPr>
            <a:r>
              <a:rPr lang="en-US" u="sng"/>
              <a:t> </a:t>
            </a:r>
            <a:r>
              <a:rPr lang="en-US" sz="2100" u="sng">
                <a:latin typeface="Times New Roman"/>
                <a:ea typeface="Times New Roman"/>
                <a:cs typeface="Times New Roman"/>
                <a:sym typeface="Times New Roman"/>
              </a:rPr>
              <a:t>Long-Term MVP Objectives</a:t>
            </a:r>
            <a:endParaRPr/>
          </a:p>
          <a:p>
            <a:pPr indent="-228631" lvl="0" marL="228600" rtl="0" algn="l">
              <a:lnSpc>
                <a:spcPct val="90000"/>
              </a:lnSpc>
              <a:spcBef>
                <a:spcPts val="1000"/>
              </a:spcBef>
              <a:spcAft>
                <a:spcPts val="0"/>
              </a:spcAft>
              <a:buClr>
                <a:schemeClr val="dk1"/>
              </a:buClr>
              <a:buSzPct val="100000"/>
              <a:buChar char="•"/>
            </a:pPr>
            <a:r>
              <a:rPr lang="en-US" sz="2100">
                <a:latin typeface="Times New Roman"/>
                <a:ea typeface="Times New Roman"/>
                <a:cs typeface="Times New Roman"/>
                <a:sym typeface="Times New Roman"/>
              </a:rPr>
              <a:t>Support for detecting diseases across various crops</a:t>
            </a:r>
            <a:endParaRPr/>
          </a:p>
          <a:p>
            <a:pPr indent="-228631" lvl="0" marL="228600" rtl="0" algn="l">
              <a:lnSpc>
                <a:spcPct val="90000"/>
              </a:lnSpc>
              <a:spcBef>
                <a:spcPts val="1000"/>
              </a:spcBef>
              <a:spcAft>
                <a:spcPts val="0"/>
              </a:spcAft>
              <a:buClr>
                <a:schemeClr val="dk1"/>
              </a:buClr>
              <a:buSzPct val="100000"/>
              <a:buChar char="•"/>
            </a:pPr>
            <a:r>
              <a:rPr lang="en-US" sz="2100">
                <a:latin typeface="Times New Roman"/>
                <a:ea typeface="Times New Roman"/>
                <a:cs typeface="Times New Roman"/>
                <a:sym typeface="Times New Roman"/>
              </a:rPr>
              <a:t>Use advanced CNN architectures</a:t>
            </a:r>
            <a:endParaRPr/>
          </a:p>
          <a:p>
            <a:pPr indent="-228631" lvl="0" marL="228600" rtl="0" algn="l">
              <a:lnSpc>
                <a:spcPct val="90000"/>
              </a:lnSpc>
              <a:spcBef>
                <a:spcPts val="1000"/>
              </a:spcBef>
              <a:spcAft>
                <a:spcPts val="0"/>
              </a:spcAft>
              <a:buClr>
                <a:schemeClr val="dk1"/>
              </a:buClr>
              <a:buSzPct val="100000"/>
              <a:buChar char="•"/>
            </a:pPr>
            <a:r>
              <a:rPr lang="en-US" sz="2100">
                <a:latin typeface="Times New Roman"/>
                <a:ea typeface="Times New Roman"/>
                <a:cs typeface="Times New Roman"/>
                <a:sym typeface="Times New Roman"/>
              </a:rPr>
              <a:t>Host the ML model on a scalable cloud platform to serve many users simultaneously in real-time.</a:t>
            </a:r>
            <a:endParaRPr/>
          </a:p>
          <a:p>
            <a:pPr indent="-228631" lvl="0" marL="228600" rtl="0" algn="l">
              <a:lnSpc>
                <a:spcPct val="90000"/>
              </a:lnSpc>
              <a:spcBef>
                <a:spcPts val="1000"/>
              </a:spcBef>
              <a:spcAft>
                <a:spcPts val="0"/>
              </a:spcAft>
              <a:buClr>
                <a:schemeClr val="dk1"/>
              </a:buClr>
              <a:buSzPct val="100000"/>
              <a:buChar char="•"/>
            </a:pPr>
            <a:r>
              <a:rPr lang="en-US" sz="2100" u="sng">
                <a:latin typeface="Times New Roman"/>
                <a:ea typeface="Times New Roman"/>
                <a:cs typeface="Times New Roman"/>
                <a:sym typeface="Times New Roman"/>
              </a:rPr>
              <a:t>Collaboration with NGOs (Non-Governmental Organizations)</a:t>
            </a:r>
            <a:endParaRPr/>
          </a:p>
          <a:p>
            <a:pPr indent="0" lvl="0" marL="0" rtl="0" algn="l">
              <a:lnSpc>
                <a:spcPct val="90000"/>
              </a:lnSpc>
              <a:spcBef>
                <a:spcPts val="1000"/>
              </a:spcBef>
              <a:spcAft>
                <a:spcPts val="0"/>
              </a:spcAft>
              <a:buClr>
                <a:schemeClr val="dk1"/>
              </a:buClr>
              <a:buSzPct val="100000"/>
              <a:buNone/>
            </a:pPr>
            <a:r>
              <a:rPr lang="en-US" sz="2500">
                <a:latin typeface="Times New Roman"/>
                <a:ea typeface="Times New Roman"/>
                <a:cs typeface="Times New Roman"/>
                <a:sym typeface="Times New Roman"/>
              </a:rPr>
              <a:t>Partnering with NGOs can significantly enhance the reach, adoption, and impact of your plant disease detection system, especially in rural and underserved farming communities.</a:t>
            </a:r>
            <a:endParaRPr/>
          </a:p>
          <a:p>
            <a:pPr indent="0" lvl="0" marL="0" rtl="0" algn="l">
              <a:lnSpc>
                <a:spcPct val="90000"/>
              </a:lnSpc>
              <a:spcBef>
                <a:spcPts val="1000"/>
              </a:spcBef>
              <a:spcAft>
                <a:spcPts val="0"/>
              </a:spcAft>
              <a:buClr>
                <a:schemeClr val="dk1"/>
              </a:buClr>
              <a:buSzPct val="100000"/>
              <a:buNone/>
            </a:pPr>
            <a:r>
              <a:rPr lang="en-US" sz="2100" u="sng">
                <a:latin typeface="Times New Roman"/>
                <a:ea typeface="Times New Roman"/>
                <a:cs typeface="Times New Roman"/>
                <a:sym typeface="Times New Roman"/>
              </a:rPr>
              <a:t>Potential Roles:</a:t>
            </a:r>
            <a:endParaRPr/>
          </a:p>
          <a:p>
            <a:pPr indent="-228631" lvl="0" marL="228600" rtl="0" algn="l">
              <a:lnSpc>
                <a:spcPct val="90000"/>
              </a:lnSpc>
              <a:spcBef>
                <a:spcPts val="1000"/>
              </a:spcBef>
              <a:spcAft>
                <a:spcPts val="0"/>
              </a:spcAft>
              <a:buClr>
                <a:schemeClr val="dk1"/>
              </a:buClr>
              <a:buSzPct val="100000"/>
              <a:buChar char="•"/>
            </a:pPr>
            <a:r>
              <a:rPr lang="en-US" sz="2500">
                <a:latin typeface="Times New Roman"/>
                <a:ea typeface="Times New Roman"/>
                <a:cs typeface="Times New Roman"/>
                <a:sym typeface="Times New Roman"/>
              </a:rPr>
              <a:t>Capture and upload plant images.</a:t>
            </a:r>
            <a:endParaRPr sz="2500">
              <a:latin typeface="Times New Roman"/>
              <a:ea typeface="Times New Roman"/>
              <a:cs typeface="Times New Roman"/>
              <a:sym typeface="Times New Roman"/>
            </a:endParaRPr>
          </a:p>
          <a:p>
            <a:pPr indent="-228631" lvl="0" marL="228600" rtl="0" algn="l">
              <a:lnSpc>
                <a:spcPct val="90000"/>
              </a:lnSpc>
              <a:spcBef>
                <a:spcPts val="1000"/>
              </a:spcBef>
              <a:spcAft>
                <a:spcPts val="0"/>
              </a:spcAft>
              <a:buClr>
                <a:schemeClr val="dk1"/>
              </a:buClr>
              <a:buSzPct val="100000"/>
              <a:buChar char="•"/>
            </a:pPr>
            <a:r>
              <a:rPr lang="en-US" sz="2500">
                <a:latin typeface="Times New Roman"/>
                <a:ea typeface="Times New Roman"/>
                <a:cs typeface="Times New Roman"/>
                <a:sym typeface="Times New Roman"/>
              </a:rPr>
              <a:t>Train, evaluate, and deploy ML models</a:t>
            </a:r>
            <a:endParaRPr/>
          </a:p>
          <a:p>
            <a:pPr indent="-228631" lvl="0" marL="228600" rtl="0" algn="l">
              <a:lnSpc>
                <a:spcPct val="90000"/>
              </a:lnSpc>
              <a:spcBef>
                <a:spcPts val="1000"/>
              </a:spcBef>
              <a:spcAft>
                <a:spcPts val="0"/>
              </a:spcAft>
              <a:buClr>
                <a:schemeClr val="dk1"/>
              </a:buClr>
              <a:buSzPct val="100000"/>
              <a:buChar char="•"/>
            </a:pPr>
            <a:r>
              <a:rPr lang="en-US" sz="2500">
                <a:latin typeface="Times New Roman"/>
                <a:ea typeface="Times New Roman"/>
                <a:cs typeface="Times New Roman"/>
                <a:sym typeface="Times New Roman"/>
              </a:rPr>
              <a:t> handle data preprocessing and improvement.</a:t>
            </a:r>
            <a:endParaRPr sz="2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838200" y="365125"/>
            <a:ext cx="11196900" cy="57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    CONCLUSION AND FUTURE</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ENHANCEMENT</a:t>
            </a:r>
            <a:endParaRPr>
              <a:latin typeface="Times New Roman"/>
              <a:ea typeface="Times New Roman"/>
              <a:cs typeface="Times New Roman"/>
              <a:sym typeface="Times New Roman"/>
            </a:endParaRPr>
          </a:p>
        </p:txBody>
      </p:sp>
      <p:sp>
        <p:nvSpPr>
          <p:cNvPr id="155" name="Google Shape;155;p24"/>
          <p:cNvSpPr txBox="1"/>
          <p:nvPr>
            <p:ph idx="1" type="body"/>
          </p:nvPr>
        </p:nvSpPr>
        <p:spPr>
          <a:xfrm>
            <a:off x="838200" y="942392"/>
            <a:ext cx="10515600" cy="523457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The use of deep learning and computer vision offers a powerful, automated approach to plant disease detection, providing a scalable and accessible solution for modern agriculture. </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Real-world limitations: Models often perform with high accuracy on controlled datasets like PlantVillage but can struggle with the variability of real-world field conditions, including inconsistent lighting, complex backgrounds, and early-stage disease symptoms.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Dataset issues: A lack of sufficiently large and diverse datasets, especially for less common plant species or diseases, remains a challenge.</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Technological limitations: Deployment can be limited by the high computational cost of training and the need for robust connectivity in remote farming areas.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Ethical considerations: Issues concerning data privacy, the equitable distribution of technology among farmers, and the transparency of AI-driven recommendations must be addressed for responsible implementation.</a:t>
            </a:r>
            <a:endParaRPr/>
          </a:p>
          <a:p>
            <a:pPr indent="-64135"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SCREENSHOTS OUTPUT</a:t>
            </a:r>
            <a:endParaRPr>
              <a:latin typeface="Times New Roman"/>
              <a:ea typeface="Times New Roman"/>
              <a:cs typeface="Times New Roman"/>
              <a:sym typeface="Times New Roman"/>
            </a:endParaRPr>
          </a:p>
        </p:txBody>
      </p:sp>
      <p:pic>
        <p:nvPicPr>
          <p:cNvPr id="161" name="Google Shape;161;p25"/>
          <p:cNvPicPr preferRelativeResize="0"/>
          <p:nvPr>
            <p:ph idx="1" type="body"/>
          </p:nvPr>
        </p:nvPicPr>
        <p:blipFill rotWithShape="1">
          <a:blip r:embed="rId3">
            <a:alphaModFix/>
          </a:blip>
          <a:srcRect b="0" l="0" r="0" t="0"/>
          <a:stretch/>
        </p:blipFill>
        <p:spPr>
          <a:xfrm>
            <a:off x="2018612" y="1825625"/>
            <a:ext cx="8154776" cy="4351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6"/>
          <p:cNvPicPr preferRelativeResize="0"/>
          <p:nvPr>
            <p:ph idx="1" type="body"/>
          </p:nvPr>
        </p:nvPicPr>
        <p:blipFill rotWithShape="1">
          <a:blip r:embed="rId3">
            <a:alphaModFix/>
          </a:blip>
          <a:srcRect b="0" l="0" r="0" t="0"/>
          <a:stretch/>
        </p:blipFill>
        <p:spPr>
          <a:xfrm>
            <a:off x="3874439" y="447675"/>
            <a:ext cx="4443121" cy="57292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838200" y="175260"/>
            <a:ext cx="10515600" cy="5041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latin typeface="Times New Roman"/>
                <a:ea typeface="Times New Roman"/>
                <a:cs typeface="Times New Roman"/>
                <a:sym typeface="Times New Roman"/>
              </a:rPr>
              <a:t>                             REFERENCES</a:t>
            </a:r>
            <a:endParaRPr>
              <a:latin typeface="Times New Roman"/>
              <a:ea typeface="Times New Roman"/>
              <a:cs typeface="Times New Roman"/>
              <a:sym typeface="Times New Roman"/>
            </a:endParaRPr>
          </a:p>
        </p:txBody>
      </p:sp>
      <p:sp>
        <p:nvSpPr>
          <p:cNvPr id="172" name="Google Shape;172;p27"/>
          <p:cNvSpPr txBox="1"/>
          <p:nvPr>
            <p:ph idx="1" type="body"/>
          </p:nvPr>
        </p:nvSpPr>
        <p:spPr>
          <a:xfrm>
            <a:off x="838200" y="679450"/>
            <a:ext cx="10515600" cy="60534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A review paper titled "Image-based crop disease detection using machine learning" offers a comprehensive overview of cutting-edge techniques and methodologies in this field.</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Another review focusing on advancements in deep learning applications for plant disease detection explores the limitations of traditional methods and discusses the potential of DL techniques like image classification, object detection, semantic segmentation, and change detection.</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A publication by S. D. Khirade and A. B. Patil titled "Plant Disease Detection Using Image Processing," 2015 provides insights into techniques like Otsu's thresholding, boundary and spot detection, and feature extraction for plant disease detection.</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A recent review from May 2025 discusses automated plant disease detection using ML and DL, highlighting limitations and suggesting solutions.</a:t>
            </a:r>
            <a:endParaRPr/>
          </a:p>
          <a:p>
            <a:pPr indent="0" lvl="0" marL="0" rtl="0" algn="l">
              <a:lnSpc>
                <a:spcPct val="90000"/>
              </a:lnSpc>
              <a:spcBef>
                <a:spcPts val="1000"/>
              </a:spcBef>
              <a:spcAft>
                <a:spcPts val="0"/>
              </a:spcAft>
              <a:buClr>
                <a:schemeClr val="dk1"/>
              </a:buClr>
              <a:buSzPts val="1800"/>
              <a:buNone/>
            </a:pPr>
            <a:r>
              <a:rPr lang="en-US" sz="1800" u="sng">
                <a:latin typeface="Times New Roman"/>
                <a:ea typeface="Times New Roman"/>
                <a:cs typeface="Times New Roman"/>
                <a:sym typeface="Times New Roman"/>
              </a:rPr>
              <a:t>Links:</a:t>
            </a:r>
            <a:endParaRPr/>
          </a:p>
          <a:p>
            <a:pPr indent="-228600" lvl="0" marL="228600" rtl="0" algn="l">
              <a:lnSpc>
                <a:spcPct val="90000"/>
              </a:lnSpc>
              <a:spcBef>
                <a:spcPts val="1000"/>
              </a:spcBef>
              <a:spcAft>
                <a:spcPts val="0"/>
              </a:spcAft>
              <a:buClr>
                <a:schemeClr val="dk1"/>
              </a:buClr>
              <a:buSzPts val="1800"/>
              <a:buChar char="•"/>
            </a:pPr>
            <a:r>
              <a:rPr lang="en-US" sz="1800" u="sng">
                <a:solidFill>
                  <a:schemeClr val="hlink"/>
                </a:solidFill>
                <a:hlinkClick r:id="rId3"/>
              </a:rPr>
              <a:t>https://github.com/spMohanty/PlantVillage-Dataset</a:t>
            </a:r>
            <a:endParaRPr sz="1800"/>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a:t>
            </a:r>
            <a:r>
              <a:rPr lang="en-US" sz="1800" u="sng">
                <a:solidFill>
                  <a:schemeClr val="hlink"/>
                </a:solidFill>
                <a:hlinkClick r:id="rId4"/>
              </a:rPr>
              <a:t>https://github.com/Spandan-Madan/PlantDiseaseDetection</a:t>
            </a:r>
            <a:endParaRPr sz="1800"/>
          </a:p>
          <a:p>
            <a:pPr indent="-228600" lvl="0" marL="228600" rtl="0" algn="l">
              <a:lnSpc>
                <a:spcPct val="90000"/>
              </a:lnSpc>
              <a:spcBef>
                <a:spcPts val="1000"/>
              </a:spcBef>
              <a:spcAft>
                <a:spcPts val="0"/>
              </a:spcAft>
              <a:buClr>
                <a:schemeClr val="dk1"/>
              </a:buClr>
              <a:buSzPts val="1800"/>
              <a:buChar char="•"/>
            </a:pPr>
            <a:r>
              <a:rPr lang="en-US" sz="1800" u="sng">
                <a:latin typeface="Times New Roman"/>
                <a:ea typeface="Times New Roman"/>
                <a:cs typeface="Times New Roman"/>
                <a:sym typeface="Times New Roman"/>
              </a:rPr>
              <a:t>text books:</a:t>
            </a:r>
            <a:endParaRPr/>
          </a:p>
          <a:p>
            <a:pPr indent="-228600" lvl="0" marL="228600" rtl="0" algn="l">
              <a:lnSpc>
                <a:spcPct val="90000"/>
              </a:lnSpc>
              <a:spcBef>
                <a:spcPts val="1000"/>
              </a:spcBef>
              <a:spcAft>
                <a:spcPts val="0"/>
              </a:spcAft>
              <a:buClr>
                <a:schemeClr val="dk1"/>
              </a:buClr>
              <a:buSzPts val="1800"/>
              <a:buChar char="•"/>
            </a:pPr>
            <a:r>
              <a:rPr lang="en-US" sz="1800"/>
              <a:t>Hands-On Machine Learning with Scikit-Learn, Keras, and TensorFlow</a:t>
            </a:r>
            <a:endParaRPr/>
          </a:p>
          <a:p>
            <a:pPr indent="-228600" lvl="0" marL="228600" rtl="0" algn="l">
              <a:lnSpc>
                <a:spcPct val="90000"/>
              </a:lnSpc>
              <a:spcBef>
                <a:spcPts val="1000"/>
              </a:spcBef>
              <a:spcAft>
                <a:spcPts val="0"/>
              </a:spcAft>
              <a:buClr>
                <a:schemeClr val="dk1"/>
              </a:buClr>
              <a:buSzPts val="1800"/>
              <a:buChar char="•"/>
            </a:pPr>
            <a:r>
              <a:rPr lang="en-US" sz="1800"/>
              <a:t>Deep Learning for Computer Vision</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                 PUBLICATION DETAILS</a:t>
            </a:r>
            <a:endParaRPr>
              <a:latin typeface="Times New Roman"/>
              <a:ea typeface="Times New Roman"/>
              <a:cs typeface="Times New Roman"/>
              <a:sym typeface="Times New Roman"/>
            </a:endParaRPr>
          </a:p>
        </p:txBody>
      </p:sp>
      <p:sp>
        <p:nvSpPr>
          <p:cNvPr id="178" name="Google Shape;178;p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Prepared for:</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Plant disease detection using Images in ML</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Department of Computer Science &amp; Engineering</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Year: 2025</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38200" y="2209801"/>
            <a:ext cx="10515600" cy="19930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br>
              <a:rPr lang="en-US"/>
            </a:br>
            <a:br>
              <a:rPr lang="en-US"/>
            </a:br>
            <a:r>
              <a:rPr lang="en-US"/>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5" name="Google Shape;95;p14"/>
          <p:cNvSpPr txBox="1"/>
          <p:nvPr>
            <p:ph idx="1" type="body"/>
          </p:nvPr>
        </p:nvSpPr>
        <p:spPr>
          <a:xfrm>
            <a:off x="838200" y="1539551"/>
            <a:ext cx="10515600" cy="463741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In India about 70% of the populace relies on agriculture. Identification of the plant</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diseases is important in order to prevent the losses within the yield. It’s terribly</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troublesome to observe the plant diseases manually. It needs tremendous quantity of</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labor, expertize within the plant diseases, and conjointly need the excessive time</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interval. Hence, image processing and machine learning models can be employed for</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the detection of plant diseases. In this project, we have described the technique for the</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detection of plant diseases with the help of their leaves pictures. Image processing is a</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branch of signal processing which can extract the image properties or useful</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information from the image. Machine learning is a sub part of artificial intelligence</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which works automatically or give instructions to do a particular task. The main aim</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of machine learning is to understand the training data and fit that training data into</a:t>
            </a:r>
            <a:endParaRPr/>
          </a:p>
          <a:p>
            <a:pPr indent="0" lvl="0" marL="0" rtl="0" algn="just">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models that should be useful to the people.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694522" y="251670"/>
            <a:ext cx="8596800" cy="528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                                ABSRACT</a:t>
            </a:r>
            <a:endParaRPr>
              <a:latin typeface="Times New Roman"/>
              <a:ea typeface="Times New Roman"/>
              <a:cs typeface="Times New Roman"/>
              <a:sym typeface="Times New Roman"/>
            </a:endParaRPr>
          </a:p>
        </p:txBody>
      </p:sp>
      <p:sp>
        <p:nvSpPr>
          <p:cNvPr id="101" name="Google Shape;101;p15"/>
          <p:cNvSpPr txBox="1"/>
          <p:nvPr>
            <p:ph idx="1" type="body"/>
          </p:nvPr>
        </p:nvSpPr>
        <p:spPr>
          <a:xfrm>
            <a:off x="335560" y="780176"/>
            <a:ext cx="11266414" cy="5880684"/>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Crop diseases are a noteworthy risk to sustenance security, however their quick distinguishing proof stays troublesome in numerous parts of the world because of the non attendance of the important foundation. Emergence of accurate techniques in the field of leaf-based image classification has shown impressive results. This paper makes use of Random Forest in identifying between healthy and diseased leaf from the data sets created. Our proposed paper includes various phases of implementation namely dataset creation, feature extraction, training the classifier and classification. The created datasets of diseased and healthy leaves are collectively trained under Random Forest to classify the diseased and healthy images. For extracting features of an image we use Histogram of an Oriented Gradient (HOG). Overall, using machine learning to train the large data sets available publicly gives us a clear way to detect the disease present in plants in a colossal scale.</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  </a:t>
            </a:r>
            <a:r>
              <a:rPr lang="en-US" sz="4200">
                <a:latin typeface="Times New Roman"/>
                <a:ea typeface="Times New Roman"/>
                <a:cs typeface="Times New Roman"/>
                <a:sym typeface="Times New Roman"/>
              </a:rPr>
              <a:t>SOFTWARE/</a:t>
            </a:r>
            <a:r>
              <a:rPr lang="en-US" sz="4200">
                <a:latin typeface="Times New Roman"/>
                <a:ea typeface="Times New Roman"/>
                <a:cs typeface="Times New Roman"/>
                <a:sym typeface="Times New Roman"/>
              </a:rPr>
              <a:t>HARDWARE</a:t>
            </a:r>
            <a:r>
              <a:rPr lang="en-US" sz="4200">
                <a:latin typeface="Times New Roman"/>
                <a:ea typeface="Times New Roman"/>
                <a:cs typeface="Times New Roman"/>
                <a:sym typeface="Times New Roman"/>
              </a:rPr>
              <a:t> REQUIREMENT</a:t>
            </a:r>
            <a:endParaRPr sz="4200">
              <a:latin typeface="Times New Roman"/>
              <a:ea typeface="Times New Roman"/>
              <a:cs typeface="Times New Roman"/>
              <a:sym typeface="Times New Roman"/>
            </a:endParaRPr>
          </a:p>
        </p:txBody>
      </p:sp>
      <p:sp>
        <p:nvSpPr>
          <p:cNvPr id="107" name="Google Shape;107;p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800"/>
              <a:buFont typeface="Arial"/>
              <a:buNone/>
            </a:pPr>
            <a:r>
              <a:rPr lang="en-US" sz="1800">
                <a:latin typeface="Times New Roman"/>
                <a:ea typeface="Times New Roman"/>
                <a:cs typeface="Times New Roman"/>
                <a:sym typeface="Times New Roman"/>
              </a:rPr>
              <a:t>Tools required:</a:t>
            </a:r>
            <a:endParaRPr/>
          </a:p>
          <a:p>
            <a:pPr indent="-228600" lvl="0" marL="228600" rtl="0" algn="l">
              <a:spcBef>
                <a:spcPts val="1000"/>
              </a:spcBef>
              <a:spcAft>
                <a:spcPts val="0"/>
              </a:spcAft>
              <a:buSzPts val="1800"/>
              <a:buChar char="•"/>
            </a:pPr>
            <a:r>
              <a:rPr b="1" lang="en-US" sz="1800">
                <a:latin typeface="Times New Roman"/>
                <a:ea typeface="Times New Roman"/>
                <a:cs typeface="Times New Roman"/>
                <a:sym typeface="Times New Roman"/>
              </a:rPr>
              <a:t>Software Requirements:</a:t>
            </a:r>
            <a:endParaRPr sz="1800">
              <a:latin typeface="Times New Roman"/>
              <a:ea typeface="Times New Roman"/>
              <a:cs typeface="Times New Roman"/>
              <a:sym typeface="Times New Roman"/>
            </a:endParaRPr>
          </a:p>
          <a:p>
            <a:pPr indent="-228600" lvl="0" marL="228600" rtl="0" algn="l">
              <a:spcBef>
                <a:spcPts val="1000"/>
              </a:spcBef>
              <a:spcAft>
                <a:spcPts val="0"/>
              </a:spcAft>
              <a:buSzPts val="1800"/>
              <a:buChar char="•"/>
            </a:pPr>
            <a:r>
              <a:rPr lang="en-US" sz="1800">
                <a:latin typeface="Times New Roman"/>
                <a:ea typeface="Times New Roman"/>
                <a:cs typeface="Times New Roman"/>
                <a:sym typeface="Times New Roman"/>
              </a:rPr>
              <a:t>Front End – HTML, CSS, JavaScript</a:t>
            </a:r>
            <a:endParaRPr sz="1800">
              <a:latin typeface="Times New Roman"/>
              <a:ea typeface="Times New Roman"/>
              <a:cs typeface="Times New Roman"/>
              <a:sym typeface="Times New Roman"/>
            </a:endParaRPr>
          </a:p>
          <a:p>
            <a:pPr indent="-228600" lvl="0" marL="228600" rtl="0" algn="l">
              <a:spcBef>
                <a:spcPts val="1000"/>
              </a:spcBef>
              <a:spcAft>
                <a:spcPts val="0"/>
              </a:spcAft>
              <a:buSzPts val="1800"/>
              <a:buChar char="•"/>
            </a:pPr>
            <a:r>
              <a:rPr lang="en-US" sz="1800">
                <a:latin typeface="Times New Roman"/>
                <a:ea typeface="Times New Roman"/>
                <a:cs typeface="Times New Roman"/>
                <a:sym typeface="Times New Roman"/>
              </a:rPr>
              <a:t>Backend – Node.js</a:t>
            </a:r>
            <a:endParaRPr/>
          </a:p>
          <a:p>
            <a:pPr indent="-228600" lvl="0" marL="228600" rtl="0" algn="l">
              <a:spcBef>
                <a:spcPts val="1000"/>
              </a:spcBef>
              <a:spcAft>
                <a:spcPts val="0"/>
              </a:spcAft>
              <a:buSzPts val="1800"/>
              <a:buChar char="•"/>
            </a:pPr>
            <a:r>
              <a:rPr lang="en-US" sz="1800">
                <a:latin typeface="Times New Roman"/>
                <a:ea typeface="Times New Roman"/>
                <a:cs typeface="Times New Roman"/>
                <a:sym typeface="Times New Roman"/>
              </a:rPr>
              <a:t>Language – Python 3.12</a:t>
            </a:r>
            <a:endParaRPr/>
          </a:p>
          <a:p>
            <a:pPr indent="-228600" lvl="0" marL="228600" rtl="0" algn="l">
              <a:spcBef>
                <a:spcPts val="1000"/>
              </a:spcBef>
              <a:spcAft>
                <a:spcPts val="0"/>
              </a:spcAft>
              <a:buSzPts val="1800"/>
              <a:buChar char="•"/>
            </a:pPr>
            <a:r>
              <a:rPr b="1" lang="en-US" sz="1800">
                <a:latin typeface="Times New Roman"/>
                <a:ea typeface="Times New Roman"/>
                <a:cs typeface="Times New Roman"/>
                <a:sym typeface="Times New Roman"/>
              </a:rPr>
              <a:t>Hardware Requirements</a:t>
            </a:r>
            <a:endParaRPr sz="1800">
              <a:latin typeface="Times New Roman"/>
              <a:ea typeface="Times New Roman"/>
              <a:cs typeface="Times New Roman"/>
              <a:sym typeface="Times New Roman"/>
            </a:endParaRPr>
          </a:p>
          <a:p>
            <a:pPr indent="-228600" lvl="0" marL="228600" rtl="0" algn="l">
              <a:spcBef>
                <a:spcPts val="1000"/>
              </a:spcBef>
              <a:spcAft>
                <a:spcPts val="0"/>
              </a:spcAft>
              <a:buSzPts val="1800"/>
              <a:buChar char="•"/>
            </a:pPr>
            <a:r>
              <a:rPr lang="en-US" sz="1800">
                <a:latin typeface="Times New Roman"/>
                <a:ea typeface="Times New Roman"/>
                <a:cs typeface="Times New Roman"/>
                <a:sym typeface="Times New Roman"/>
              </a:rPr>
              <a:t>Hard Disk: 100 GB SSD or more</a:t>
            </a:r>
            <a:endParaRPr/>
          </a:p>
          <a:p>
            <a:pPr indent="-228600" lvl="0" marL="228600" rtl="0" algn="l">
              <a:spcBef>
                <a:spcPts val="1000"/>
              </a:spcBef>
              <a:spcAft>
                <a:spcPts val="0"/>
              </a:spcAft>
              <a:buSzPts val="1800"/>
              <a:buChar char="•"/>
            </a:pPr>
            <a:r>
              <a:rPr lang="en-US" sz="1800">
                <a:latin typeface="Times New Roman"/>
                <a:ea typeface="Times New Roman"/>
                <a:cs typeface="Times New Roman"/>
                <a:sym typeface="Times New Roman"/>
              </a:rPr>
              <a:t>RAM: Minimum 8–16 GB</a:t>
            </a:r>
            <a:endParaRPr sz="1800">
              <a:latin typeface="Times New Roman"/>
              <a:ea typeface="Times New Roman"/>
              <a:cs typeface="Times New Roman"/>
              <a:sym typeface="Times New Roman"/>
            </a:endParaRPr>
          </a:p>
          <a:p>
            <a:pPr indent="-228600" lvl="0" marL="228600" rtl="0" algn="l">
              <a:spcBef>
                <a:spcPts val="1000"/>
              </a:spcBef>
              <a:spcAft>
                <a:spcPts val="0"/>
              </a:spcAft>
              <a:buSzPts val="1800"/>
              <a:buChar char="•"/>
            </a:pPr>
            <a:r>
              <a:rPr lang="en-US" sz="1800">
                <a:latin typeface="Times New Roman"/>
                <a:ea typeface="Times New Roman"/>
                <a:cs typeface="Times New Roman"/>
                <a:sym typeface="Times New Roman"/>
              </a:rPr>
              <a:t>Processor: Dual-core or higher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77334" y="609600"/>
            <a:ext cx="8596668" cy="7321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                        PROPOSED SOLUTION</a:t>
            </a:r>
            <a:endParaRPr/>
          </a:p>
        </p:txBody>
      </p:sp>
      <p:sp>
        <p:nvSpPr>
          <p:cNvPr id="113" name="Google Shape;113;p17"/>
          <p:cNvSpPr txBox="1"/>
          <p:nvPr>
            <p:ph idx="1" type="body"/>
          </p:nvPr>
        </p:nvSpPr>
        <p:spPr>
          <a:xfrm>
            <a:off x="589280" y="1341755"/>
            <a:ext cx="10764520" cy="5158105"/>
          </a:xfrm>
          <a:prstGeom prst="rect">
            <a:avLst/>
          </a:prstGeom>
          <a:noFill/>
          <a:ln>
            <a:noFill/>
          </a:ln>
        </p:spPr>
        <p:txBody>
          <a:bodyPr anchorCtr="0" anchor="t" bIns="45700" lIns="91425" spcFirstLastPara="1" rIns="91425" wrap="square" tIns="45700">
            <a:normAutofit fontScale="35000" lnSpcReduction="20000"/>
          </a:bodyPr>
          <a:lstStyle/>
          <a:p>
            <a:pPr indent="0" lvl="0" marL="0" rtl="0" algn="l">
              <a:lnSpc>
                <a:spcPct val="90000"/>
              </a:lnSpc>
              <a:spcBef>
                <a:spcPts val="0"/>
              </a:spcBef>
              <a:spcAft>
                <a:spcPts val="0"/>
              </a:spcAft>
              <a:buClr>
                <a:schemeClr val="dk1"/>
              </a:buClr>
              <a:buSzPct val="100000"/>
              <a:buNone/>
            </a:pPr>
            <a:r>
              <a:rPr lang="en-US" sz="7200">
                <a:latin typeface="Times New Roman"/>
                <a:ea typeface="Times New Roman"/>
                <a:cs typeface="Times New Roman"/>
                <a:sym typeface="Times New Roman"/>
              </a:rPr>
              <a:t>The proposed system will leverage multi-label classification algorithms in machine learning to analyze patient data (e.g., symptoms, vital signs, test results) and accurately predict the likelihood of various diseases in a single model.</a:t>
            </a:r>
            <a:endParaRPr/>
          </a:p>
          <a:p>
            <a:pPr indent="-228600" lvl="0" marL="228600" rtl="0" algn="l">
              <a:lnSpc>
                <a:spcPct val="90000"/>
              </a:lnSpc>
              <a:spcBef>
                <a:spcPts val="1000"/>
              </a:spcBef>
              <a:spcAft>
                <a:spcPts val="0"/>
              </a:spcAft>
              <a:buClr>
                <a:schemeClr val="dk1"/>
              </a:buClr>
              <a:buSzPct val="100000"/>
              <a:buChar char="•"/>
            </a:pPr>
            <a:r>
              <a:rPr lang="en-US" sz="7200">
                <a:latin typeface="Times New Roman"/>
                <a:ea typeface="Times New Roman"/>
                <a:cs typeface="Times New Roman"/>
                <a:sym typeface="Times New Roman"/>
              </a:rPr>
              <a:t>1. Multi-Disease Detection in One Model (Multi-Label Classification)</a:t>
            </a:r>
            <a:endParaRPr/>
          </a:p>
          <a:p>
            <a:pPr indent="-228600" lvl="0" marL="228600" rtl="0" algn="l">
              <a:lnSpc>
                <a:spcPct val="90000"/>
              </a:lnSpc>
              <a:spcBef>
                <a:spcPts val="1000"/>
              </a:spcBef>
              <a:spcAft>
                <a:spcPts val="0"/>
              </a:spcAft>
              <a:buClr>
                <a:schemeClr val="dk1"/>
              </a:buClr>
              <a:buSzPct val="100000"/>
              <a:buChar char="•"/>
            </a:pPr>
            <a:r>
              <a:rPr lang="en-US" sz="7200">
                <a:latin typeface="Times New Roman"/>
                <a:ea typeface="Times New Roman"/>
                <a:cs typeface="Times New Roman"/>
                <a:sym typeface="Times New Roman"/>
              </a:rPr>
              <a:t>Innovation: Traditional diagnostic tools are disease-specific. This system predicts multiple diseases at once using a single unified model.</a:t>
            </a:r>
            <a:endParaRPr/>
          </a:p>
          <a:p>
            <a:pPr indent="-228600" lvl="0" marL="228600" rtl="0" algn="l">
              <a:lnSpc>
                <a:spcPct val="90000"/>
              </a:lnSpc>
              <a:spcBef>
                <a:spcPts val="1000"/>
              </a:spcBef>
              <a:spcAft>
                <a:spcPts val="0"/>
              </a:spcAft>
              <a:buClr>
                <a:schemeClr val="dk1"/>
              </a:buClr>
              <a:buSzPct val="100000"/>
              <a:buChar char="•"/>
            </a:pPr>
            <a:r>
              <a:rPr lang="en-US" sz="7200">
                <a:latin typeface="Times New Roman"/>
                <a:ea typeface="Times New Roman"/>
                <a:cs typeface="Times New Roman"/>
                <a:sym typeface="Times New Roman"/>
              </a:rPr>
              <a:t> 2. Integration of Diverse Data Sources</a:t>
            </a:r>
            <a:endParaRPr sz="7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US" sz="7200">
                <a:latin typeface="Times New Roman"/>
                <a:ea typeface="Times New Roman"/>
                <a:cs typeface="Times New Roman"/>
                <a:sym typeface="Times New Roman"/>
              </a:rPr>
              <a:t>Innovation: Combines structured data (e.g., symptoms, lab tests) with unstructured data (e.g., doctor's notes, medical images if available).</a:t>
            </a:r>
            <a:endParaRPr/>
          </a:p>
          <a:p>
            <a:pPr indent="-228600" lvl="0" marL="228600" rtl="0" algn="l">
              <a:lnSpc>
                <a:spcPct val="90000"/>
              </a:lnSpc>
              <a:spcBef>
                <a:spcPts val="1000"/>
              </a:spcBef>
              <a:spcAft>
                <a:spcPts val="0"/>
              </a:spcAft>
              <a:buClr>
                <a:schemeClr val="dk1"/>
              </a:buClr>
              <a:buSzPct val="100000"/>
              <a:buChar char="•"/>
            </a:pPr>
            <a:r>
              <a:rPr lang="en-US" sz="7200">
                <a:latin typeface="Times New Roman"/>
                <a:ea typeface="Times New Roman"/>
                <a:cs typeface="Times New Roman"/>
                <a:sym typeface="Times New Roman"/>
              </a:rPr>
              <a:t>3. Explainable AI (XAI) Integration</a:t>
            </a:r>
            <a:endParaRPr/>
          </a:p>
          <a:p>
            <a:pPr indent="-228600" lvl="0" marL="228600" rtl="0" algn="l">
              <a:lnSpc>
                <a:spcPct val="90000"/>
              </a:lnSpc>
              <a:spcBef>
                <a:spcPts val="1000"/>
              </a:spcBef>
              <a:spcAft>
                <a:spcPts val="0"/>
              </a:spcAft>
              <a:buClr>
                <a:schemeClr val="dk1"/>
              </a:buClr>
              <a:buSzPct val="100000"/>
              <a:buChar char="•"/>
            </a:pPr>
            <a:r>
              <a:rPr lang="en-US" sz="7200">
                <a:latin typeface="Times New Roman"/>
                <a:ea typeface="Times New Roman"/>
                <a:cs typeface="Times New Roman"/>
                <a:sym typeface="Times New Roman"/>
              </a:rPr>
              <a:t>Innovation: Uses tools like SHAP or LIME to explain why a prediction was made.</a:t>
            </a:r>
            <a:endParaRPr/>
          </a:p>
          <a:p>
            <a:pPr indent="-1663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lang="en-US">
                <a:latin typeface="Times New Roman"/>
                <a:ea typeface="Times New Roman"/>
                <a:cs typeface="Times New Roman"/>
                <a:sym typeface="Times New Roman"/>
              </a:rPr>
              <a:t>LITERATURE REVIEW</a:t>
            </a:r>
            <a:endParaRPr/>
          </a:p>
        </p:txBody>
      </p:sp>
      <p:sp>
        <p:nvSpPr>
          <p:cNvPr id="119" name="Google Shape;119;p18"/>
          <p:cNvSpPr txBox="1"/>
          <p:nvPr>
            <p:ph idx="1" type="body"/>
          </p:nvPr>
        </p:nvSpPr>
        <p:spPr>
          <a:xfrm>
            <a:off x="838199" y="1416050"/>
            <a:ext cx="11272935" cy="5230495"/>
          </a:xfrm>
          <a:prstGeom prst="rect">
            <a:avLst/>
          </a:prstGeom>
          <a:noFill/>
          <a:ln>
            <a:noFill/>
          </a:ln>
        </p:spPr>
        <p:txBody>
          <a:bodyPr anchorCtr="0" anchor="t" bIns="45700" lIns="91425" spcFirstLastPara="1" rIns="91425" wrap="square" tIns="45700">
            <a:normAutofit/>
          </a:bodyPr>
          <a:lstStyle/>
          <a:p>
            <a:pPr indent="-234950" lvl="0" marL="228600" rtl="0" algn="l">
              <a:lnSpc>
                <a:spcPct val="150000"/>
              </a:lnSpc>
              <a:spcBef>
                <a:spcPts val="1200"/>
              </a:spcBef>
              <a:spcAft>
                <a:spcPts val="0"/>
              </a:spcAft>
              <a:buClr>
                <a:srgbClr val="0A0A0A"/>
              </a:buClr>
              <a:buSzPts val="1900"/>
              <a:buFont typeface="Roboto"/>
              <a:buChar char="•"/>
            </a:pPr>
            <a:r>
              <a:rPr lang="en-US" sz="1900">
                <a:solidFill>
                  <a:srgbClr val="0A0A0A"/>
                </a:solidFill>
                <a:highlight>
                  <a:srgbClr val="FFFFFF"/>
                </a:highlight>
                <a:latin typeface="Times New Roman"/>
                <a:ea typeface="Times New Roman"/>
                <a:cs typeface="Times New Roman"/>
                <a:sym typeface="Times New Roman"/>
              </a:rPr>
              <a:t>CNN architectures: Various CNN models like VGGNet, ResNet, Inception, MobileNet, and DenseNet are widely used, often achieving high accuracy rates, especially with large datasets.</a:t>
            </a:r>
            <a:endParaRPr sz="1900">
              <a:solidFill>
                <a:srgbClr val="0A0A0A"/>
              </a:solidFill>
              <a:highlight>
                <a:srgbClr val="FFFFFF"/>
              </a:highlight>
              <a:latin typeface="Times New Roman"/>
              <a:ea typeface="Times New Roman"/>
              <a:cs typeface="Times New Roman"/>
              <a:sym typeface="Times New Roman"/>
            </a:endParaRPr>
          </a:p>
          <a:p>
            <a:pPr indent="-234950" lvl="0" marL="228600" rtl="0" algn="l">
              <a:lnSpc>
                <a:spcPct val="150000"/>
              </a:lnSpc>
              <a:spcBef>
                <a:spcPts val="0"/>
              </a:spcBef>
              <a:spcAft>
                <a:spcPts val="0"/>
              </a:spcAft>
              <a:buClr>
                <a:srgbClr val="0A0A0A"/>
              </a:buClr>
              <a:buSzPts val="1900"/>
              <a:buFont typeface="Roboto"/>
              <a:buChar char="•"/>
            </a:pPr>
            <a:r>
              <a:rPr lang="en-US" sz="1900">
                <a:solidFill>
                  <a:srgbClr val="0A0A0A"/>
                </a:solidFill>
                <a:highlight>
                  <a:srgbClr val="FFFFFF"/>
                </a:highlight>
                <a:latin typeface="Times New Roman"/>
                <a:ea typeface="Times New Roman"/>
                <a:cs typeface="Times New Roman"/>
                <a:sym typeface="Times New Roman"/>
              </a:rPr>
              <a:t>Transfer learning: A common technique that reuses pre-trained models to accelerate training and reduce the need for extensive computational resources.</a:t>
            </a:r>
            <a:endParaRPr sz="1900">
              <a:solidFill>
                <a:srgbClr val="0A0A0A"/>
              </a:solidFill>
              <a:highlight>
                <a:srgbClr val="FFFFFF"/>
              </a:highlight>
              <a:latin typeface="Times New Roman"/>
              <a:ea typeface="Times New Roman"/>
              <a:cs typeface="Times New Roman"/>
              <a:sym typeface="Times New Roman"/>
            </a:endParaRPr>
          </a:p>
          <a:p>
            <a:pPr indent="-180340" lvl="0" marL="228600" rtl="0" algn="l">
              <a:lnSpc>
                <a:spcPct val="90000"/>
              </a:lnSpc>
              <a:spcBef>
                <a:spcPts val="1000"/>
              </a:spcBef>
              <a:spcAft>
                <a:spcPts val="0"/>
              </a:spcAft>
              <a:buSzPts val="1900"/>
              <a:buFont typeface="Times New Roman"/>
              <a:buChar char="•"/>
            </a:pPr>
            <a:r>
              <a:rPr lang="en-US" sz="1900">
                <a:latin typeface="Times New Roman"/>
                <a:ea typeface="Times New Roman"/>
                <a:cs typeface="Times New Roman"/>
                <a:sym typeface="Times New Roman"/>
              </a:rPr>
              <a:t>Smartphones: Offer a cost-effective and convenient solution for farmers to capture and upload images for diagnosis.</a:t>
            </a:r>
            <a:endParaRPr sz="1900">
              <a:latin typeface="Times New Roman"/>
              <a:ea typeface="Times New Roman"/>
              <a:cs typeface="Times New Roman"/>
              <a:sym typeface="Times New Roman"/>
            </a:endParaRPr>
          </a:p>
          <a:p>
            <a:pPr indent="-180340" lvl="0" marL="228600" rtl="0" algn="l">
              <a:lnSpc>
                <a:spcPct val="90000"/>
              </a:lnSpc>
              <a:spcBef>
                <a:spcPts val="1000"/>
              </a:spcBef>
              <a:spcAft>
                <a:spcPts val="0"/>
              </a:spcAft>
              <a:buSzPts val="1900"/>
              <a:buFont typeface="Times New Roman"/>
              <a:buChar char="•"/>
            </a:pPr>
            <a:r>
              <a:rPr lang="en-US" sz="1900">
                <a:latin typeface="Times New Roman"/>
                <a:ea typeface="Times New Roman"/>
                <a:cs typeface="Times New Roman"/>
                <a:sym typeface="Times New Roman"/>
              </a:rPr>
              <a:t>Unmanned Aerial Vehicles (UAVs): Drones equipped with multispectral, hyperspectral, and thermal sensors provide high-resolution images for monitoring large crop areas quickly.</a:t>
            </a:r>
            <a:endParaRPr sz="1900">
              <a:latin typeface="Times New Roman"/>
              <a:ea typeface="Times New Roman"/>
              <a:cs typeface="Times New Roman"/>
              <a:sym typeface="Times New Roman"/>
            </a:endParaRPr>
          </a:p>
          <a:p>
            <a:pPr indent="-234950" lvl="0" marL="228600" rtl="0" algn="l">
              <a:lnSpc>
                <a:spcPct val="150000"/>
              </a:lnSpc>
              <a:spcBef>
                <a:spcPts val="0"/>
              </a:spcBef>
              <a:spcAft>
                <a:spcPts val="0"/>
              </a:spcAft>
              <a:buClr>
                <a:srgbClr val="0A0A0A"/>
              </a:buClr>
              <a:buSzPts val="1900"/>
              <a:buFont typeface="Roboto"/>
              <a:buChar char="•"/>
            </a:pPr>
            <a:r>
              <a:rPr lang="en-US" sz="1900">
                <a:solidFill>
                  <a:srgbClr val="0A0A0A"/>
                </a:solidFill>
                <a:highlight>
                  <a:srgbClr val="FFFFFF"/>
                </a:highlight>
                <a:latin typeface="Times New Roman"/>
                <a:ea typeface="Times New Roman"/>
                <a:cs typeface="Times New Roman"/>
                <a:sym typeface="Times New Roman"/>
              </a:rPr>
              <a:t>Data Augmentation: Techniques like flipping, rotating, and zooming are used to increase the size and diversity of limited datasets, which helps prevent overfitting.</a:t>
            </a:r>
            <a:endParaRPr sz="1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                      SYSTEM DESIGN</a:t>
            </a:r>
            <a:endParaRPr>
              <a:latin typeface="Times New Roman"/>
              <a:ea typeface="Times New Roman"/>
              <a:cs typeface="Times New Roman"/>
              <a:sym typeface="Times New Roman"/>
            </a:endParaRPr>
          </a:p>
        </p:txBody>
      </p:sp>
      <p:sp>
        <p:nvSpPr>
          <p:cNvPr id="125" name="Google Shape;125;p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36550" lvl="0" marL="457200" rtl="0" algn="l">
              <a:lnSpc>
                <a:spcPct val="150000"/>
              </a:lnSpc>
              <a:spcBef>
                <a:spcPts val="1200"/>
              </a:spcBef>
              <a:spcAft>
                <a:spcPts val="0"/>
              </a:spcAft>
              <a:buClr>
                <a:srgbClr val="0A0A0A"/>
              </a:buClr>
              <a:buSzPts val="1700"/>
              <a:buFont typeface="Roboto"/>
              <a:buChar char="●"/>
            </a:pPr>
            <a:r>
              <a:rPr b="1" lang="en-US" sz="1700">
                <a:solidFill>
                  <a:srgbClr val="0A0A0A"/>
                </a:solidFill>
                <a:highlight>
                  <a:srgbClr val="FFFFFF"/>
                </a:highlight>
                <a:latin typeface="Times New Roman"/>
                <a:ea typeface="Times New Roman"/>
                <a:cs typeface="Times New Roman"/>
                <a:sym typeface="Times New Roman"/>
              </a:rPr>
              <a:t>Encapsulation:</a:t>
            </a:r>
            <a:r>
              <a:rPr lang="en-US" sz="1700">
                <a:solidFill>
                  <a:srgbClr val="0A0A0A"/>
                </a:solidFill>
                <a:highlight>
                  <a:srgbClr val="FFFFFF"/>
                </a:highlight>
                <a:latin typeface="Times New Roman"/>
                <a:ea typeface="Times New Roman"/>
                <a:cs typeface="Times New Roman"/>
                <a:sym typeface="Times New Roman"/>
              </a:rPr>
              <a:t> Hiding a module's internal implementation details and exposing only what is necessary through a well-defined interface. This allows for changes within a module without affecting other parts of the system.</a:t>
            </a:r>
            <a:endParaRPr sz="1700">
              <a:solidFill>
                <a:srgbClr val="0A0A0A"/>
              </a:solidFill>
              <a:highlight>
                <a:srgbClr val="FFFFFF"/>
              </a:highlight>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0A0A0A"/>
              </a:buClr>
              <a:buSzPts val="1700"/>
              <a:buFont typeface="Roboto"/>
              <a:buChar char="●"/>
            </a:pPr>
            <a:r>
              <a:rPr b="1" lang="en-US" sz="1700">
                <a:solidFill>
                  <a:srgbClr val="0A0A0A"/>
                </a:solidFill>
                <a:highlight>
                  <a:srgbClr val="FFFFFF"/>
                </a:highlight>
                <a:latin typeface="Times New Roman"/>
                <a:ea typeface="Times New Roman"/>
                <a:cs typeface="Times New Roman"/>
                <a:sym typeface="Times New Roman"/>
              </a:rPr>
              <a:t>Low coupling:</a:t>
            </a:r>
            <a:r>
              <a:rPr lang="en-US" sz="1700">
                <a:solidFill>
                  <a:srgbClr val="0A0A0A"/>
                </a:solidFill>
                <a:highlight>
                  <a:srgbClr val="FFFFFF"/>
                </a:highlight>
                <a:latin typeface="Times New Roman"/>
                <a:ea typeface="Times New Roman"/>
                <a:cs typeface="Times New Roman"/>
                <a:sym typeface="Times New Roman"/>
              </a:rPr>
              <a:t> Ensuring that modules have minimal dependencies on each other. When coupling is low, a change in one module is less likely to cause a ripple effect of changes in other modules.</a:t>
            </a:r>
            <a:endParaRPr sz="1700">
              <a:solidFill>
                <a:srgbClr val="0A0A0A"/>
              </a:solidFill>
              <a:highlight>
                <a:srgbClr val="FFFFFF"/>
              </a:highlight>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0A0A0A"/>
              </a:buClr>
              <a:buSzPts val="1700"/>
              <a:buFont typeface="Roboto"/>
              <a:buChar char="●"/>
            </a:pPr>
            <a:r>
              <a:rPr b="1" lang="en-US" sz="1700">
                <a:solidFill>
                  <a:srgbClr val="0A0A0A"/>
                </a:solidFill>
                <a:highlight>
                  <a:srgbClr val="FFFFFF"/>
                </a:highlight>
                <a:latin typeface="Times New Roman"/>
                <a:ea typeface="Times New Roman"/>
                <a:cs typeface="Times New Roman"/>
                <a:sym typeface="Times New Roman"/>
              </a:rPr>
              <a:t>High cohesion:</a:t>
            </a:r>
            <a:r>
              <a:rPr lang="en-US" sz="1700">
                <a:solidFill>
                  <a:srgbClr val="0A0A0A"/>
                </a:solidFill>
                <a:highlight>
                  <a:srgbClr val="FFFFFF"/>
                </a:highlight>
                <a:latin typeface="Times New Roman"/>
                <a:ea typeface="Times New Roman"/>
                <a:cs typeface="Times New Roman"/>
                <a:sym typeface="Times New Roman"/>
              </a:rPr>
              <a:t> Grouping related functionalities within a single module to ensure it has a well-defined and focused purpose.</a:t>
            </a:r>
            <a:endParaRPr sz="1700">
              <a:solidFill>
                <a:srgbClr val="0A0A0A"/>
              </a:solidFill>
              <a:highlight>
                <a:srgbClr val="FFFFFF"/>
              </a:highlight>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0A0A0A"/>
              </a:buClr>
              <a:buSzPts val="1700"/>
              <a:buFont typeface="Roboto"/>
              <a:buChar char="●"/>
            </a:pPr>
            <a:r>
              <a:rPr b="1" lang="en-US" sz="1700">
                <a:solidFill>
                  <a:srgbClr val="0A0A0A"/>
                </a:solidFill>
                <a:highlight>
                  <a:srgbClr val="FFFFFF"/>
                </a:highlight>
                <a:latin typeface="Times New Roman"/>
                <a:ea typeface="Times New Roman"/>
                <a:cs typeface="Times New Roman"/>
                <a:sym typeface="Times New Roman"/>
              </a:rPr>
              <a:t>Interfaces:</a:t>
            </a:r>
            <a:r>
              <a:rPr lang="en-US" sz="1700">
                <a:solidFill>
                  <a:srgbClr val="0A0A0A"/>
                </a:solidFill>
                <a:highlight>
                  <a:srgbClr val="FFFFFF"/>
                </a:highlight>
                <a:latin typeface="Times New Roman"/>
                <a:ea typeface="Times New Roman"/>
                <a:cs typeface="Times New Roman"/>
                <a:sym typeface="Times New Roman"/>
              </a:rPr>
              <a:t> The communication channels that define how different modules interact with one another. A stable, well-documented interface is crucial for ensuring modules can work together seamlessly</a:t>
            </a:r>
            <a:endParaRPr sz="1700">
              <a:solidFill>
                <a:srgbClr val="0A0A0A"/>
              </a:solidFill>
              <a:highlight>
                <a:srgbClr val="FFFFFF"/>
              </a:highlight>
              <a:latin typeface="Times New Roman"/>
              <a:ea typeface="Times New Roman"/>
              <a:cs typeface="Times New Roman"/>
              <a:sym typeface="Times New Roman"/>
            </a:endParaRPr>
          </a:p>
          <a:p>
            <a:pPr indent="0" lvl="0" marL="0" rtl="0" algn="l">
              <a:spcBef>
                <a:spcPts val="24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ARCHITECTURE DIAGRAM</a:t>
            </a:r>
            <a:endParaRPr>
              <a:latin typeface="Times New Roman"/>
              <a:ea typeface="Times New Roman"/>
              <a:cs typeface="Times New Roman"/>
              <a:sym typeface="Times New Roman"/>
            </a:endParaRPr>
          </a:p>
        </p:txBody>
      </p:sp>
      <p:pic>
        <p:nvPicPr>
          <p:cNvPr descr="Flow diagram of DL implementation for plant disease detection &amp;... |  Download Scientific Diagram" id="131" name="Google Shape;131;p20"/>
          <p:cNvPicPr preferRelativeResize="0"/>
          <p:nvPr>
            <p:ph idx="1" type="body"/>
          </p:nvPr>
        </p:nvPicPr>
        <p:blipFill rotWithShape="1">
          <a:blip r:embed="rId3">
            <a:alphaModFix/>
          </a:blip>
          <a:srcRect b="0" l="0" r="0" t="0"/>
          <a:stretch/>
        </p:blipFill>
        <p:spPr>
          <a:xfrm>
            <a:off x="1567543" y="1690688"/>
            <a:ext cx="9237306" cy="46168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8200" y="365125"/>
            <a:ext cx="10515600" cy="67057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                    IMPLEMENTATION PLAN</a:t>
            </a:r>
            <a:endParaRPr>
              <a:latin typeface="Times New Roman"/>
              <a:ea typeface="Times New Roman"/>
              <a:cs typeface="Times New Roman"/>
              <a:sym typeface="Times New Roman"/>
            </a:endParaRPr>
          </a:p>
        </p:txBody>
      </p:sp>
      <p:sp>
        <p:nvSpPr>
          <p:cNvPr id="137" name="Google Shape;137;p21"/>
          <p:cNvSpPr txBox="1"/>
          <p:nvPr>
            <p:ph idx="1" type="body"/>
          </p:nvPr>
        </p:nvSpPr>
        <p:spPr>
          <a:xfrm>
            <a:off x="419878" y="1035699"/>
            <a:ext cx="10933921" cy="51412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Gather a comprehensive dataset of images of healthy and diseased plant leaves (images can be sourced from publicly available datasets like PlantVillage or PlantDoc, or collected from field trials).</a:t>
            </a:r>
            <a:endParaRPr/>
          </a:p>
          <a:p>
            <a:pPr indent="-228600" lvl="0" marL="228600" rtl="0" algn="l">
              <a:lnSpc>
                <a:spcPct val="90000"/>
              </a:lnSpc>
              <a:spcBef>
                <a:spcPts val="1000"/>
              </a:spcBef>
              <a:spcAft>
                <a:spcPts val="0"/>
              </a:spcAft>
              <a:buClr>
                <a:schemeClr val="dk1"/>
              </a:buClr>
              <a:buSzPts val="2800"/>
              <a:buChar char="•"/>
            </a:pPr>
            <a:r>
              <a:rPr lang="en-US"/>
              <a:t>Ensure the dataset is diverse and representative of real-world conditions, including variations in lighting, angles, backgrounds, and plant varieties. Consider incorporating other contextual data, such as environmental conditions.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Step 1: Data acquisition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Step 2: Data preprocessing and augmentation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Step 3: Model training and evaluation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Step 4: Integration into an application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