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9F50-43DE-F55E-2D3B-B13C07F8F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0CC48-774D-2917-0219-D6517C6C8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7F3AA-F8E9-6467-F629-14773E17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263D-A1A8-47B2-AB9E-5A28914CD9A5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7C707-13E0-30AF-229A-F1151A09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942AD-487D-D6C9-39AC-11031797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96B-DA0A-47DD-AC79-2F8BDEA07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8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91FE-ED55-16F2-A8BA-DFABB1F0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B36E5-1955-D0D9-5F89-98839749A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E2B5F-7245-0210-8A1B-21F1DD6A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263D-A1A8-47B2-AB9E-5A28914CD9A5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4A9F9-7FC3-F4CD-2214-A4F6766D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BB77A-F5C0-D360-63D1-32A32C92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96B-DA0A-47DD-AC79-2F8BDEA07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95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58830-3FAA-E103-075A-9442832D0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B4F06-08E9-129D-B32F-7D577CD45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4EFA4-8728-70E3-6DD3-090D6BF7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263D-A1A8-47B2-AB9E-5A28914CD9A5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F9D5B-DFC2-BAEB-F7EB-C83932F6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B3708-7AF8-62B9-9861-86D32ACF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96B-DA0A-47DD-AC79-2F8BDEA07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16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A947-D0B6-ECE3-76F7-B47A443D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5BBC0-B921-D7FC-C14A-EC85B7008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0DDB5-E632-36A7-569B-35239F2A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263D-A1A8-47B2-AB9E-5A28914CD9A5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22AA7-EAF7-A38C-2499-582E8B0C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28EEC-2628-B50B-BD92-9D2DCAF8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96B-DA0A-47DD-AC79-2F8BDEA07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51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5689-F074-36C8-5831-13965E15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94F27-3F45-18C5-10F4-7FAAA6994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DBACC-90CA-6520-0E4B-A61E9978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263D-A1A8-47B2-AB9E-5A28914CD9A5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303CA-7757-A405-A038-62873068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F85D-1F47-CCC9-C190-DD05B312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96B-DA0A-47DD-AC79-2F8BDEA07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92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5268-437C-A085-D0F0-47A970B91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FC33-F93D-5037-1B86-444A967EA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43DCD-49CB-AE7D-A059-50B386B70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59D58-5D73-21E0-CCF4-5DF84F4F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263D-A1A8-47B2-AB9E-5A28914CD9A5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BE939-7C75-51D5-B83D-82BB9D97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AF7A7-4E9C-EED2-D6EA-75958C10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96B-DA0A-47DD-AC79-2F8BDEA07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55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834C-D7D7-6554-D49A-1F21687E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B68F6-C93D-DAA1-0069-304EEE864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5A0D9-5202-D0E8-1AB0-2A9F830E3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6B20B-51F5-D49F-6DFB-E081B2EA9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E5071-5B50-C5A8-AD58-5B79C4672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32A84F-B612-71EC-C8D6-4F21622E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263D-A1A8-47B2-AB9E-5A28914CD9A5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708AA-A691-B839-A6EA-4D79D8E9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C74A7-6AD1-20E2-0D35-6EA9935E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96B-DA0A-47DD-AC79-2F8BDEA07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45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23D3-0448-0C18-D231-5E585F7A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10BA3-DCDB-A97A-C31A-F2BEE717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263D-A1A8-47B2-AB9E-5A28914CD9A5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6F7FE-9816-888C-0F32-B7405518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0A9D6-848A-F469-2D39-D3AB47EC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96B-DA0A-47DD-AC79-2F8BDEA07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8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CFF85-98EB-7F7F-C2F7-99374216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263D-A1A8-47B2-AB9E-5A28914CD9A5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81BC6-939C-64CF-7227-29DC2FED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7F935-1A01-87D4-3A36-8E108BDD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96B-DA0A-47DD-AC79-2F8BDEA07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90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A0A6-784F-E427-5AAF-FEB34570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2DE4-584C-76C9-0210-3755ED7F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DD783-3B4F-291C-0437-EA80CA554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A140E-7FFB-3272-2E1F-E8ACD551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263D-A1A8-47B2-AB9E-5A28914CD9A5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F98F-5E4F-B377-E04D-1AE1E030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56551-1470-1916-B2C7-6461AB4F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96B-DA0A-47DD-AC79-2F8BDEA07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10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ADC6-53C2-2A74-4831-A89B71DD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735D3-F0D5-7503-D85B-DE70BD325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B64A9-0838-E8B9-3E1C-2E2A5856D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BB6D5-291D-FD87-67AD-C3B574C5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263D-A1A8-47B2-AB9E-5A28914CD9A5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2959D-471D-52F4-3E07-501CC244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55418-5F57-24A0-85FD-C5ECB725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296B-DA0A-47DD-AC79-2F8BDEA07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43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AAF93-D313-E4FC-EBF7-B512D8B70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35E90-C6DE-DD14-E57B-3E67395F5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1C3EC-A032-91CA-E251-BFA1DB340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E263D-A1A8-47B2-AB9E-5A28914CD9A5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D56E-800F-DED6-57FF-F86DEFE30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A68DA-BE36-A0BB-BF5C-017B59314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296B-DA0A-47DD-AC79-2F8BDEA07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37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4598-D858-5157-A848-72FD04789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2438"/>
            <a:ext cx="9144000" cy="2387600"/>
          </a:xfrm>
        </p:spPr>
        <p:txBody>
          <a:bodyPr/>
          <a:lstStyle/>
          <a:p>
            <a:r>
              <a:rPr lang="en-IN" dirty="0"/>
              <a:t>ChatGPT and DALL-E for Text to Image conversion</a:t>
            </a:r>
          </a:p>
        </p:txBody>
      </p:sp>
    </p:spTree>
    <p:extLst>
      <p:ext uri="{BB962C8B-B14F-4D97-AF65-F5344CB8AC3E}">
        <p14:creationId xmlns:p14="http://schemas.microsoft.com/office/powerpoint/2010/main" val="116601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5A0261D-A06D-BDE5-E6A2-454E7C3F7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23" y="177281"/>
            <a:ext cx="9379106" cy="65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07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A1C3-E2A2-52AC-EA9E-D12A4028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of the above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CFE1F-3666-AE13-ACFC-5848A5C17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1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+mj-lt"/>
              </a:rPr>
              <a:t>The above code defines a function called </a:t>
            </a:r>
            <a:r>
              <a:rPr lang="en-US" sz="1500" dirty="0" err="1">
                <a:latin typeface="+mj-lt"/>
              </a:rPr>
              <a:t>generate_image</a:t>
            </a:r>
            <a:r>
              <a:rPr lang="en-US" sz="1500" dirty="0">
                <a:latin typeface="+mj-lt"/>
              </a:rPr>
              <a:t> that takes a single argument, text, and generates an image based on a text description using </a:t>
            </a:r>
            <a:r>
              <a:rPr lang="en-US" sz="1500" dirty="0" err="1">
                <a:latin typeface="+mj-lt"/>
              </a:rPr>
              <a:t>OpenAI's</a:t>
            </a:r>
            <a:r>
              <a:rPr lang="en-US" sz="1500" dirty="0">
                <a:latin typeface="+mj-lt"/>
              </a:rPr>
              <a:t> DALL-E API. The function does this by first passing the text to a ChatGPT model, which generates a response based on the input. The response is then passed to the DALL-E API, which generates an image based on the text description.</a:t>
            </a:r>
          </a:p>
          <a:p>
            <a:pPr marL="0" indent="0">
              <a:buNone/>
            </a:pPr>
            <a:endParaRPr lang="en-US" sz="1500" dirty="0">
              <a:latin typeface="+mj-lt"/>
            </a:endParaRPr>
          </a:p>
          <a:p>
            <a:pPr marL="0" indent="0">
              <a:buNone/>
            </a:pPr>
            <a:r>
              <a:rPr lang="en-US" sz="1500" dirty="0">
                <a:latin typeface="+mj-lt"/>
              </a:rPr>
              <a:t>Here's a more detailed breakdown of what the function does:</a:t>
            </a:r>
          </a:p>
          <a:p>
            <a:pPr marL="0" indent="0">
              <a:buNone/>
            </a:pPr>
            <a:endParaRPr lang="en-US" sz="1500" dirty="0">
              <a:latin typeface="+mj-lt"/>
            </a:endParaRPr>
          </a:p>
          <a:p>
            <a:r>
              <a:rPr lang="en-US" sz="1500" dirty="0">
                <a:latin typeface="+mj-lt"/>
              </a:rPr>
              <a:t>Creates an instance of the ChatGPT class from the </a:t>
            </a:r>
            <a:r>
              <a:rPr lang="en-US" sz="1500" dirty="0" err="1">
                <a:latin typeface="+mj-lt"/>
              </a:rPr>
              <a:t>pyChatGPT</a:t>
            </a:r>
            <a:r>
              <a:rPr lang="en-US" sz="1500" dirty="0">
                <a:latin typeface="+mj-lt"/>
              </a:rPr>
              <a:t> library, passing it the </a:t>
            </a:r>
            <a:r>
              <a:rPr lang="en-US" sz="1500" dirty="0" err="1">
                <a:latin typeface="+mj-lt"/>
              </a:rPr>
              <a:t>secret_token</a:t>
            </a:r>
            <a:r>
              <a:rPr lang="en-US" sz="1500" dirty="0">
                <a:latin typeface="+mj-lt"/>
              </a:rPr>
              <a:t> variable.</a:t>
            </a:r>
          </a:p>
          <a:p>
            <a:r>
              <a:rPr lang="en-US" sz="1500" dirty="0">
                <a:latin typeface="+mj-lt"/>
              </a:rPr>
              <a:t>Calls the </a:t>
            </a:r>
            <a:r>
              <a:rPr lang="en-US" sz="1500" dirty="0" err="1">
                <a:latin typeface="+mj-lt"/>
              </a:rPr>
              <a:t>send_message</a:t>
            </a:r>
            <a:r>
              <a:rPr lang="en-US" sz="1500" dirty="0">
                <a:latin typeface="+mj-lt"/>
              </a:rPr>
              <a:t> method of the ChatGPT instance, passing it the text argument. This sends the text to the ChatGPT model and returns the model's response.</a:t>
            </a:r>
          </a:p>
          <a:p>
            <a:r>
              <a:rPr lang="en-US" sz="1500" dirty="0">
                <a:latin typeface="+mj-lt"/>
              </a:rPr>
              <a:t>Extracts the model's response from the returned dictionary and assigns it to the </a:t>
            </a:r>
            <a:r>
              <a:rPr lang="en-US" sz="1500" dirty="0" err="1">
                <a:latin typeface="+mj-lt"/>
              </a:rPr>
              <a:t>out_result</a:t>
            </a:r>
            <a:r>
              <a:rPr lang="en-US" sz="1500" dirty="0">
                <a:latin typeface="+mj-lt"/>
              </a:rPr>
              <a:t> variable.</a:t>
            </a:r>
          </a:p>
          <a:p>
            <a:r>
              <a:rPr lang="en-US" sz="1500" dirty="0">
                <a:latin typeface="+mj-lt"/>
              </a:rPr>
              <a:t>Calls the create method of the Image class from the </a:t>
            </a:r>
            <a:r>
              <a:rPr lang="en-US" sz="1500" dirty="0" err="1">
                <a:latin typeface="+mj-lt"/>
              </a:rPr>
              <a:t>openai</a:t>
            </a:r>
            <a:r>
              <a:rPr lang="en-US" sz="1500" dirty="0">
                <a:latin typeface="+mj-lt"/>
              </a:rPr>
              <a:t> library, passing it the </a:t>
            </a:r>
            <a:r>
              <a:rPr lang="en-US" sz="1500" dirty="0" err="1">
                <a:latin typeface="+mj-lt"/>
              </a:rPr>
              <a:t>out_result</a:t>
            </a:r>
            <a:r>
              <a:rPr lang="en-US" sz="1500" dirty="0">
                <a:latin typeface="+mj-lt"/>
              </a:rPr>
              <a:t> variable as the prompt argument. This generates an image based on the text description using DALL-E.</a:t>
            </a:r>
          </a:p>
          <a:p>
            <a:r>
              <a:rPr lang="en-US" sz="1500" dirty="0">
                <a:latin typeface="+mj-lt"/>
              </a:rPr>
              <a:t>Extracts the URL of the generated image from the returned dictionary and assigns it to the </a:t>
            </a:r>
            <a:r>
              <a:rPr lang="en-US" sz="1500" dirty="0" err="1">
                <a:latin typeface="+mj-lt"/>
              </a:rPr>
              <a:t>image_url</a:t>
            </a:r>
            <a:r>
              <a:rPr lang="en-US" sz="1500" dirty="0">
                <a:latin typeface="+mj-lt"/>
              </a:rPr>
              <a:t> variable.</a:t>
            </a:r>
          </a:p>
          <a:p>
            <a:r>
              <a:rPr lang="en-US" sz="1500" dirty="0">
                <a:latin typeface="+mj-lt"/>
              </a:rPr>
              <a:t>Returns a list containing the </a:t>
            </a:r>
            <a:r>
              <a:rPr lang="en-US" sz="1500" dirty="0" err="1">
                <a:latin typeface="+mj-lt"/>
              </a:rPr>
              <a:t>out_result</a:t>
            </a:r>
            <a:r>
              <a:rPr lang="en-US" sz="1500" dirty="0">
                <a:latin typeface="+mj-lt"/>
              </a:rPr>
              <a:t> and </a:t>
            </a:r>
            <a:r>
              <a:rPr lang="en-US" sz="1500" dirty="0" err="1">
                <a:latin typeface="+mj-lt"/>
              </a:rPr>
              <a:t>image_url</a:t>
            </a:r>
            <a:r>
              <a:rPr lang="en-US" sz="1500" dirty="0">
                <a:latin typeface="+mj-lt"/>
              </a:rPr>
              <a:t> variables.</a:t>
            </a:r>
          </a:p>
          <a:p>
            <a:pPr marL="0" indent="0">
              <a:buNone/>
            </a:pPr>
            <a:endParaRPr lang="en-US" sz="1500" dirty="0">
              <a:latin typeface="+mj-lt"/>
            </a:endParaRPr>
          </a:p>
          <a:p>
            <a:pPr marL="0" indent="0">
              <a:buNone/>
            </a:pPr>
            <a:endParaRPr lang="en-U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434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A1C3-E2A2-52AC-EA9E-D12A4028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of the above code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CFE1F-3666-AE13-ACFC-5848A5C17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1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+mj-lt"/>
              </a:rPr>
              <a:t>The code also defines two output widgets: a textbox called output_1 and an image widget called output_2. It then creates an interface using these widgets and the </a:t>
            </a:r>
            <a:r>
              <a:rPr lang="en-US" sz="1500" dirty="0" err="1">
                <a:latin typeface="+mj-lt"/>
              </a:rPr>
              <a:t>generate_image</a:t>
            </a:r>
            <a:r>
              <a:rPr lang="en-US" sz="1500" dirty="0">
                <a:latin typeface="+mj-lt"/>
              </a:rPr>
              <a:t> function as the function to be called when the interface is used. Finally, it launches the interface.</a:t>
            </a:r>
          </a:p>
          <a:p>
            <a:pPr marL="0" indent="0">
              <a:buNone/>
            </a:pPr>
            <a:endParaRPr lang="en-US" sz="1500" dirty="0">
              <a:latin typeface="+mj-lt"/>
            </a:endParaRPr>
          </a:p>
          <a:p>
            <a:pPr marL="0" indent="0">
              <a:buNone/>
            </a:pPr>
            <a:r>
              <a:rPr lang="en-US" sz="1500" dirty="0">
                <a:latin typeface="+mj-lt"/>
              </a:rPr>
              <a:t>When the interface is used, the user can enter some text in the textbox, and the </a:t>
            </a:r>
            <a:r>
              <a:rPr lang="en-US" sz="1500" dirty="0" err="1">
                <a:latin typeface="+mj-lt"/>
              </a:rPr>
              <a:t>generate_image</a:t>
            </a:r>
            <a:r>
              <a:rPr lang="en-US" sz="1500" dirty="0">
                <a:latin typeface="+mj-lt"/>
              </a:rPr>
              <a:t> function will be called with the entered text as the argument. The function will generate an image based on the text using the ChatGPT and DALL-E models, and the image and the text description will be displayed in the interface's output widgets.</a:t>
            </a:r>
          </a:p>
          <a:p>
            <a:pPr marL="0" indent="0">
              <a:buNone/>
            </a:pPr>
            <a:endParaRPr lang="en-U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791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8A3C2-AC99-7DA2-554A-EA3366D3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Below is the output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58C6ED-9680-90B6-1782-9D647A2C9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568919"/>
            <a:ext cx="10744200" cy="351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73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35FB-0592-30F7-FEEC-3F16B2EE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0"/>
            <a:ext cx="10515600" cy="1325563"/>
          </a:xfrm>
        </p:spPr>
        <p:txBody>
          <a:bodyPr/>
          <a:lstStyle/>
          <a:p>
            <a:r>
              <a:rPr lang="en-IN" dirty="0"/>
              <a:t>Below is the output (Continued)</a:t>
            </a:r>
          </a:p>
        </p:txBody>
      </p:sp>
      <p:pic>
        <p:nvPicPr>
          <p:cNvPr id="5" name="Content Placeholder 4" descr="A person and a dog sitting on a beach&#10;&#10;Description automatically generated with medium confidence">
            <a:extLst>
              <a:ext uri="{FF2B5EF4-FFF2-40B4-BE49-F238E27FC236}">
                <a16:creationId xmlns:a16="http://schemas.microsoft.com/office/drawing/2014/main" id="{AD912A83-14DC-621E-FA23-1EDE7E2E6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345" y="1484507"/>
            <a:ext cx="7123310" cy="4860310"/>
          </a:xfrm>
        </p:spPr>
      </p:pic>
    </p:spTree>
    <p:extLst>
      <p:ext uri="{BB962C8B-B14F-4D97-AF65-F5344CB8AC3E}">
        <p14:creationId xmlns:p14="http://schemas.microsoft.com/office/powerpoint/2010/main" val="3241541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35FB-0592-30F7-FEEC-3F16B2EE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0"/>
            <a:ext cx="10515600" cy="1325563"/>
          </a:xfrm>
        </p:spPr>
        <p:txBody>
          <a:bodyPr/>
          <a:lstStyle/>
          <a:p>
            <a:r>
              <a:rPr lang="en-IN" dirty="0"/>
              <a:t>Below is the output (Continued)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2F125F03-E76E-6742-2721-1670AE1E9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925" y="1625372"/>
            <a:ext cx="7640466" cy="4738105"/>
          </a:xfrm>
        </p:spPr>
      </p:pic>
    </p:spTree>
    <p:extLst>
      <p:ext uri="{BB962C8B-B14F-4D97-AF65-F5344CB8AC3E}">
        <p14:creationId xmlns:p14="http://schemas.microsoft.com/office/powerpoint/2010/main" val="182715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03D5-3CFF-C747-0C7C-D383112A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In this PowerPoint, I will try to demonstrate how ChatGPT, and DALL-E can be used for Text to Image conversion.</a:t>
            </a:r>
            <a:endParaRPr lang="en-IN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DF171-A2C9-0165-BCB1-7E9663F2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951"/>
            <a:ext cx="10515600" cy="4335237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+mj-lt"/>
              </a:rPr>
              <a:t>First, we must obtain the ChatGPT and DALL-E API keys.</a:t>
            </a:r>
          </a:p>
          <a:p>
            <a:r>
              <a:rPr lang="en-US" sz="2200" dirty="0">
                <a:latin typeface="+mj-lt"/>
              </a:rPr>
              <a:t>We can obtain the ChatGPT API key by inspecting the element on the ChatGPT website, clicking on the Application, and then clicking on https://chat.openai.com. In the first row, we will find a name like '__Secure-next-</a:t>
            </a:r>
            <a:r>
              <a:rPr lang="en-US" sz="2200" dirty="0" err="1">
                <a:latin typeface="+mj-lt"/>
              </a:rPr>
              <a:t>auth.session</a:t>
            </a:r>
            <a:r>
              <a:rPr lang="en-US" sz="2200" dirty="0">
                <a:latin typeface="+mj-lt"/>
              </a:rPr>
              <a:t>-token' along with a value. That value will serve as the ChatGPT API key.</a:t>
            </a:r>
          </a:p>
        </p:txBody>
      </p:sp>
    </p:spTree>
    <p:extLst>
      <p:ext uri="{BB962C8B-B14F-4D97-AF65-F5344CB8AC3E}">
        <p14:creationId xmlns:p14="http://schemas.microsoft.com/office/powerpoint/2010/main" val="152451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03D5-3CFF-C747-0C7C-D383112A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How can ChatGPT be used for Text-to-Image conversion?</a:t>
            </a:r>
            <a:endParaRPr lang="en-IN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DF171-A2C9-0165-BCB1-7E9663F2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951"/>
            <a:ext cx="10515600" cy="4335237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+mj-lt"/>
              </a:rPr>
              <a:t>It is not possible to convert text to images using ChatGPT or any other natural language processing model. Text-to-image conversion, also known as text-to-image synthesis, is the process of synthesizing an image to represent a given textual description. This task requires a model that comprehends the text's meaning and generates an image that corresponds to it.</a:t>
            </a:r>
          </a:p>
          <a:p>
            <a:r>
              <a:rPr lang="en-US" sz="2200" dirty="0">
                <a:latin typeface="+mj-lt"/>
              </a:rPr>
              <a:t>But here’s how we can use ChatGPT. </a:t>
            </a:r>
            <a:r>
              <a:rPr lang="en-US" sz="2200" dirty="0">
                <a:solidFill>
                  <a:srgbClr val="202124"/>
                </a:solidFill>
                <a:latin typeface="+mj-lt"/>
              </a:rPr>
              <a:t>To obtain the image, the prompt must be entered. To obtain a better and more accurate image, we must enter correct input, whereas a human would not enter a formal, correct-structured sentence. We will use ChatGPT to generate this prompt, and then send it to DALL-E.</a:t>
            </a:r>
          </a:p>
          <a:p>
            <a:r>
              <a:rPr lang="en-US" sz="2200" dirty="0">
                <a:latin typeface="+mj-lt"/>
              </a:rPr>
              <a:t>I've written python code that combines ChatGPT's prompt with the DALL-E AI image generator to produce the image.</a:t>
            </a:r>
            <a:endParaRPr lang="en-IN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880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61CB-30B3-876C-E4D0-EC6743B2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the code and its explanation begin</a:t>
            </a:r>
            <a:endParaRPr lang="en-IN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AB89D0A2-C2E4-526B-5611-128AFB3D1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19" y="1931436"/>
            <a:ext cx="7395369" cy="4178721"/>
          </a:xfrm>
        </p:spPr>
      </p:pic>
    </p:spTree>
    <p:extLst>
      <p:ext uri="{BB962C8B-B14F-4D97-AF65-F5344CB8AC3E}">
        <p14:creationId xmlns:p14="http://schemas.microsoft.com/office/powerpoint/2010/main" val="347658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A1C3-E2A2-52AC-EA9E-D12A4028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of the above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CFE1F-3666-AE13-ACFC-5848A5C17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51691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+mj-lt"/>
              </a:rPr>
              <a:t>Several Python packages are installed using the pip package manager in the preceding code.</a:t>
            </a:r>
          </a:p>
          <a:p>
            <a:pPr marL="0" indent="0">
              <a:buNone/>
            </a:pPr>
            <a:r>
              <a:rPr lang="en-US" sz="1500" dirty="0">
                <a:latin typeface="+mj-lt"/>
              </a:rPr>
              <a:t>pip is a command-line utility for installing and managing Python packages. It is pre-installed with the Python programming language and is used to install packages from the Python Package Index (</a:t>
            </a:r>
            <a:r>
              <a:rPr lang="en-US" sz="1500" dirty="0" err="1">
                <a:latin typeface="+mj-lt"/>
              </a:rPr>
              <a:t>PyPI</a:t>
            </a:r>
            <a:r>
              <a:rPr lang="en-US" sz="1500" dirty="0">
                <a:latin typeface="+mj-lt"/>
              </a:rPr>
              <a:t>), a repository of software for the Python programming language.</a:t>
            </a:r>
          </a:p>
          <a:p>
            <a:pPr marL="0" indent="0">
              <a:buNone/>
            </a:pPr>
            <a:r>
              <a:rPr lang="en-US" sz="1500" dirty="0">
                <a:latin typeface="+mj-lt"/>
              </a:rPr>
              <a:t>Here is a breakdown of the installed packages:</a:t>
            </a:r>
          </a:p>
          <a:p>
            <a:r>
              <a:rPr lang="en-US" sz="1500" dirty="0" err="1">
                <a:latin typeface="+mj-lt"/>
              </a:rPr>
              <a:t>gradio</a:t>
            </a:r>
            <a:r>
              <a:rPr lang="en-US" sz="1500" dirty="0">
                <a:latin typeface="+mj-lt"/>
              </a:rPr>
              <a:t>: </a:t>
            </a:r>
            <a:r>
              <a:rPr lang="en-US" sz="1500" dirty="0" err="1">
                <a:latin typeface="+mj-lt"/>
              </a:rPr>
              <a:t>gradio</a:t>
            </a:r>
            <a:r>
              <a:rPr lang="en-US" sz="1500" dirty="0">
                <a:latin typeface="+mj-lt"/>
              </a:rPr>
              <a:t> is a library for developing interactive interfaces for machine learning</a:t>
            </a:r>
          </a:p>
          <a:p>
            <a:r>
              <a:rPr lang="en-US" sz="1500" dirty="0" err="1">
                <a:latin typeface="+mj-lt"/>
              </a:rPr>
              <a:t>pyChatGPT</a:t>
            </a:r>
            <a:r>
              <a:rPr lang="en-US" sz="1500" dirty="0">
                <a:latin typeface="+mj-lt"/>
              </a:rPr>
              <a:t>: </a:t>
            </a:r>
            <a:r>
              <a:rPr lang="en-US" sz="1500" dirty="0" err="1">
                <a:latin typeface="+mj-lt"/>
              </a:rPr>
              <a:t>pyChatGPT</a:t>
            </a:r>
            <a:r>
              <a:rPr lang="en-US" sz="1500" dirty="0">
                <a:latin typeface="+mj-lt"/>
              </a:rPr>
              <a:t> is a library for generating chatbot responses using the GPT-3 language model transformers is a library for natural language processing tasks such as language translation and text summarization that uses transformers, a type of neural network architecture.</a:t>
            </a:r>
          </a:p>
          <a:p>
            <a:r>
              <a:rPr lang="en-US" sz="1500" dirty="0">
                <a:latin typeface="+mj-lt"/>
              </a:rPr>
              <a:t>accelerate: a library for speeding up numerical and scientific calculations</a:t>
            </a:r>
          </a:p>
          <a:p>
            <a:r>
              <a:rPr lang="en-US" sz="1500" dirty="0" err="1">
                <a:latin typeface="+mj-lt"/>
              </a:rPr>
              <a:t>scipy</a:t>
            </a:r>
            <a:r>
              <a:rPr lang="en-US" sz="1500" dirty="0">
                <a:latin typeface="+mj-lt"/>
              </a:rPr>
              <a:t>: </a:t>
            </a:r>
            <a:r>
              <a:rPr lang="en-US" sz="1500" dirty="0" err="1">
                <a:latin typeface="+mj-lt"/>
              </a:rPr>
              <a:t>scipy</a:t>
            </a:r>
            <a:r>
              <a:rPr lang="en-US" sz="1500" dirty="0">
                <a:latin typeface="+mj-lt"/>
              </a:rPr>
              <a:t> is a Python library for scientific computing that offers functions for numerical optimization, signal and image processing, linear algebra, and more.</a:t>
            </a:r>
          </a:p>
          <a:p>
            <a:r>
              <a:rPr lang="en-US" sz="1500" dirty="0" err="1">
                <a:latin typeface="+mj-lt"/>
              </a:rPr>
              <a:t>openai</a:t>
            </a:r>
            <a:r>
              <a:rPr lang="en-US" sz="1500" dirty="0">
                <a:latin typeface="+mj-lt"/>
              </a:rPr>
              <a:t>: </a:t>
            </a:r>
            <a:r>
              <a:rPr lang="en-US" sz="1500" dirty="0" err="1">
                <a:latin typeface="+mj-lt"/>
              </a:rPr>
              <a:t>openai</a:t>
            </a:r>
            <a:r>
              <a:rPr lang="en-US" sz="1500" dirty="0">
                <a:latin typeface="+mj-lt"/>
              </a:rPr>
              <a:t> is a library for interacting with the OpenAI API, which provides access to </a:t>
            </a:r>
            <a:r>
              <a:rPr lang="en-US" sz="1500" dirty="0" err="1">
                <a:latin typeface="+mj-lt"/>
              </a:rPr>
              <a:t>OpenAI's</a:t>
            </a:r>
            <a:r>
              <a:rPr lang="en-US" sz="1500" dirty="0">
                <a:latin typeface="+mj-lt"/>
              </a:rPr>
              <a:t> machine learning models and tools.</a:t>
            </a:r>
          </a:p>
          <a:p>
            <a:r>
              <a:rPr lang="en-US" sz="1500" dirty="0" err="1">
                <a:latin typeface="+mj-lt"/>
              </a:rPr>
              <a:t>xvfb</a:t>
            </a:r>
            <a:r>
              <a:rPr lang="en-US" sz="1500" dirty="0">
                <a:latin typeface="+mj-lt"/>
              </a:rPr>
              <a:t> and chromium-browser are: These </a:t>
            </a:r>
            <a:r>
              <a:rPr lang="en-US" sz="1500" dirty="0" err="1">
                <a:latin typeface="+mj-lt"/>
              </a:rPr>
              <a:t>programmes</a:t>
            </a:r>
            <a:r>
              <a:rPr lang="en-US" sz="1500" dirty="0">
                <a:latin typeface="+mj-lt"/>
              </a:rPr>
              <a:t> allow you to run a web browser in headless mode; they are not Python packages (i.e., without a GUI)</a:t>
            </a:r>
          </a:p>
          <a:p>
            <a:r>
              <a:rPr lang="en-US" sz="1500" dirty="0">
                <a:latin typeface="+mj-lt"/>
              </a:rPr>
              <a:t>selenium profiles and </a:t>
            </a:r>
            <a:r>
              <a:rPr lang="en-US" sz="1500" dirty="0" err="1">
                <a:latin typeface="+mj-lt"/>
              </a:rPr>
              <a:t>pyChatGPT</a:t>
            </a:r>
            <a:r>
              <a:rPr lang="en-US" sz="1500" dirty="0">
                <a:latin typeface="+mj-lt"/>
              </a:rPr>
              <a:t>: These are being reinstalled with the -U flag, which stands for "upgrade" and instructs pip to install the most recent version of the package, replacing any previous installation.</a:t>
            </a:r>
          </a:p>
          <a:p>
            <a:pPr marL="0" indent="0">
              <a:buNone/>
            </a:pPr>
            <a:r>
              <a:rPr lang="en-US" sz="1500" dirty="0">
                <a:latin typeface="+mj-lt"/>
              </a:rPr>
              <a:t>Notably, some of these packages have dependencies (i.e., they rely on other packages), so installing them may also install their dependencies.</a:t>
            </a:r>
            <a:endParaRPr lang="en-IN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518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8473E5A-4529-B58E-9F73-CC3A1DFC0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21" y="765175"/>
            <a:ext cx="10270758" cy="5411788"/>
          </a:xfrm>
        </p:spPr>
      </p:pic>
    </p:spTree>
    <p:extLst>
      <p:ext uri="{BB962C8B-B14F-4D97-AF65-F5344CB8AC3E}">
        <p14:creationId xmlns:p14="http://schemas.microsoft.com/office/powerpoint/2010/main" val="122224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A1C3-E2A2-52AC-EA9E-D12A4028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of the above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CFE1F-3666-AE13-ACFC-5848A5C17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51691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+mj-lt"/>
              </a:rPr>
              <a:t>The above code does the following:</a:t>
            </a:r>
          </a:p>
          <a:p>
            <a:pPr marL="0" indent="0">
              <a:buNone/>
            </a:pPr>
            <a:r>
              <a:rPr lang="en-US" sz="1500" dirty="0">
                <a:latin typeface="+mj-lt"/>
              </a:rPr>
              <a:t>Imports several packages and modules. These include:</a:t>
            </a:r>
          </a:p>
          <a:p>
            <a:r>
              <a:rPr lang="en-US" sz="1500" dirty="0" err="1">
                <a:latin typeface="+mj-lt"/>
              </a:rPr>
              <a:t>gradio</a:t>
            </a:r>
            <a:r>
              <a:rPr lang="en-US" sz="1500" dirty="0">
                <a:latin typeface="+mj-lt"/>
              </a:rPr>
              <a:t>: a library for building interactive machine learning interfaces</a:t>
            </a:r>
          </a:p>
          <a:p>
            <a:r>
              <a:rPr lang="en-US" sz="1500" dirty="0">
                <a:latin typeface="+mj-lt"/>
              </a:rPr>
              <a:t>time: a built-in Python module for working with time</a:t>
            </a:r>
          </a:p>
          <a:p>
            <a:r>
              <a:rPr lang="en-US" sz="1500" dirty="0">
                <a:latin typeface="+mj-lt"/>
              </a:rPr>
              <a:t>warnings: a built-in Python module for issuing warning messages</a:t>
            </a:r>
          </a:p>
          <a:p>
            <a:r>
              <a:rPr lang="en-US" sz="1500" dirty="0">
                <a:latin typeface="+mj-lt"/>
              </a:rPr>
              <a:t>torch: a popular deep learning library that uses GPU acceleration</a:t>
            </a:r>
          </a:p>
          <a:p>
            <a:r>
              <a:rPr lang="en-US" sz="1500" dirty="0">
                <a:latin typeface="+mj-lt"/>
              </a:rPr>
              <a:t>ChatGPT: a class from the </a:t>
            </a:r>
            <a:r>
              <a:rPr lang="en-US" sz="1500" dirty="0" err="1">
                <a:latin typeface="+mj-lt"/>
              </a:rPr>
              <a:t>pyChatGPT</a:t>
            </a:r>
            <a:r>
              <a:rPr lang="en-US" sz="1500" dirty="0">
                <a:latin typeface="+mj-lt"/>
              </a:rPr>
              <a:t> library that allows you to generate chatbot responses using the GPT-3 language model</a:t>
            </a:r>
          </a:p>
          <a:p>
            <a:r>
              <a:rPr lang="en-US" sz="1500" dirty="0" err="1">
                <a:latin typeface="+mj-lt"/>
              </a:rPr>
              <a:t>openai</a:t>
            </a:r>
            <a:r>
              <a:rPr lang="en-US" sz="1500" dirty="0">
                <a:latin typeface="+mj-lt"/>
              </a:rPr>
              <a:t>: a library for interacting with the OpenAI API, which provides access to various machine learning models and tools developed by OpenAI</a:t>
            </a:r>
          </a:p>
          <a:p>
            <a:r>
              <a:rPr lang="en-US" sz="1500" dirty="0" err="1">
                <a:latin typeface="+mj-lt"/>
              </a:rPr>
              <a:t>os</a:t>
            </a:r>
            <a:r>
              <a:rPr lang="en-US" sz="1500" dirty="0">
                <a:latin typeface="+mj-lt"/>
              </a:rPr>
              <a:t>: a built-in Python module for interacting with the operating system</a:t>
            </a:r>
          </a:p>
          <a:p>
            <a:r>
              <a:rPr lang="en-US" sz="1500" dirty="0" err="1">
                <a:latin typeface="+mj-lt"/>
              </a:rPr>
              <a:t>install_chromedriver</a:t>
            </a:r>
            <a:r>
              <a:rPr lang="en-US" sz="1500" dirty="0">
                <a:latin typeface="+mj-lt"/>
              </a:rPr>
              <a:t>: a function from the </a:t>
            </a:r>
            <a:r>
              <a:rPr lang="en-US" sz="1500" dirty="0" err="1">
                <a:latin typeface="+mj-lt"/>
              </a:rPr>
              <a:t>selenium_profiles</a:t>
            </a:r>
            <a:r>
              <a:rPr lang="en-US" sz="1500" dirty="0">
                <a:latin typeface="+mj-lt"/>
              </a:rPr>
              <a:t> library that installs the </a:t>
            </a:r>
            <a:r>
              <a:rPr lang="en-US" sz="1500" dirty="0" err="1">
                <a:latin typeface="+mj-lt"/>
              </a:rPr>
              <a:t>ChromeDriver</a:t>
            </a:r>
            <a:r>
              <a:rPr lang="en-US" sz="1500" dirty="0">
                <a:latin typeface="+mj-lt"/>
              </a:rPr>
              <a:t> executable, which allows you to control the Chrome web browser using the Selenium web testing library</a:t>
            </a:r>
          </a:p>
          <a:p>
            <a:r>
              <a:rPr lang="en-US" sz="1500" dirty="0">
                <a:latin typeface="+mj-lt"/>
              </a:rPr>
              <a:t>Calls the </a:t>
            </a:r>
            <a:r>
              <a:rPr lang="en-US" sz="1500" dirty="0" err="1">
                <a:latin typeface="+mj-lt"/>
              </a:rPr>
              <a:t>install_chromedriver</a:t>
            </a:r>
            <a:r>
              <a:rPr lang="en-US" sz="1500" dirty="0">
                <a:latin typeface="+mj-lt"/>
              </a:rPr>
              <a:t> function to install </a:t>
            </a:r>
            <a:r>
              <a:rPr lang="en-US" sz="1500" dirty="0" err="1">
                <a:latin typeface="+mj-lt"/>
              </a:rPr>
              <a:t>ChromeDriver.Filters</a:t>
            </a:r>
            <a:r>
              <a:rPr lang="en-US" sz="1500" dirty="0">
                <a:latin typeface="+mj-lt"/>
              </a:rPr>
              <a:t> out warning messages using the warnings module. This means that any warning messages generated by the code will not be displayed.</a:t>
            </a:r>
          </a:p>
          <a:p>
            <a:pPr marL="0" indent="0">
              <a:buNone/>
            </a:pPr>
            <a:r>
              <a:rPr lang="en-US" sz="1500" dirty="0">
                <a:latin typeface="+mj-lt"/>
              </a:rPr>
              <a:t>The code does not execute any other actions, as it only consists of import statements and function calls.</a:t>
            </a:r>
            <a:endParaRPr lang="en-IN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418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7DD0763-108D-9671-8EA5-A1E2559CD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00050"/>
            <a:ext cx="97536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2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A1C3-E2A2-52AC-EA9E-D12A4028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of the above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CFE1F-3666-AE13-ACFC-5848A5C17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6839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+mj-lt"/>
              </a:rPr>
              <a:t>The above code does the following:</a:t>
            </a:r>
          </a:p>
          <a:p>
            <a:pPr marL="0" indent="0">
              <a:buNone/>
            </a:pPr>
            <a:endParaRPr lang="en-US" sz="1500" dirty="0">
              <a:latin typeface="+mj-lt"/>
            </a:endParaRPr>
          </a:p>
          <a:p>
            <a:r>
              <a:rPr lang="en-US" sz="1500" dirty="0">
                <a:latin typeface="+mj-lt"/>
              </a:rPr>
              <a:t>Declares two variables: </a:t>
            </a:r>
            <a:r>
              <a:rPr lang="en-US" sz="1500" dirty="0" err="1">
                <a:latin typeface="+mj-lt"/>
              </a:rPr>
              <a:t>secret_token</a:t>
            </a:r>
            <a:r>
              <a:rPr lang="en-US" sz="1500" dirty="0">
                <a:latin typeface="+mj-lt"/>
              </a:rPr>
              <a:t> and </a:t>
            </a:r>
            <a:r>
              <a:rPr lang="en-US" sz="1500" dirty="0" err="1">
                <a:latin typeface="+mj-lt"/>
              </a:rPr>
              <a:t>openai.api_key</a:t>
            </a:r>
            <a:r>
              <a:rPr lang="en-US" sz="1500" dirty="0">
                <a:latin typeface="+mj-lt"/>
              </a:rPr>
              <a:t>. Both variables are assigned empty strings. It's worth noting that </a:t>
            </a:r>
            <a:r>
              <a:rPr lang="en-US" sz="1500" dirty="0" err="1">
                <a:latin typeface="+mj-lt"/>
              </a:rPr>
              <a:t>openai.api_key</a:t>
            </a:r>
            <a:r>
              <a:rPr lang="en-US" sz="1500" dirty="0">
                <a:latin typeface="+mj-lt"/>
              </a:rPr>
              <a:t> is a class attribute of the Model class in the </a:t>
            </a:r>
            <a:r>
              <a:rPr lang="en-US" sz="1500" dirty="0" err="1">
                <a:latin typeface="+mj-lt"/>
              </a:rPr>
              <a:t>openai</a:t>
            </a:r>
            <a:r>
              <a:rPr lang="en-US" sz="1500" dirty="0">
                <a:latin typeface="+mj-lt"/>
              </a:rPr>
              <a:t> library, and it's used to authenticate API requests to the OpenAI API.</a:t>
            </a:r>
          </a:p>
          <a:p>
            <a:r>
              <a:rPr lang="en-US" sz="1500" dirty="0">
                <a:latin typeface="+mj-lt"/>
              </a:rPr>
              <a:t>Calls the list method of the Model class, which retrieves a list of available models from the OpenAI API. This requires the </a:t>
            </a:r>
            <a:r>
              <a:rPr lang="en-US" sz="1500" dirty="0" err="1">
                <a:latin typeface="+mj-lt"/>
              </a:rPr>
              <a:t>openai.api_key</a:t>
            </a:r>
            <a:r>
              <a:rPr lang="en-US" sz="1500" dirty="0">
                <a:latin typeface="+mj-lt"/>
              </a:rPr>
              <a:t> to be set, as it is used to authenticate the API request.</a:t>
            </a:r>
          </a:p>
          <a:p>
            <a:r>
              <a:rPr lang="en-US" sz="1500" dirty="0">
                <a:latin typeface="+mj-lt"/>
              </a:rPr>
              <a:t>It's worth noting that the list method returns a list of Model objects, each representing a model available through the OpenAI API. The list includes the model's name, version, and other metadata. You can use this list to select a specific model to use in your application.</a:t>
            </a:r>
          </a:p>
          <a:p>
            <a:r>
              <a:rPr lang="en-US" sz="1500" dirty="0">
                <a:latin typeface="+mj-lt"/>
              </a:rPr>
              <a:t>It's also worth noting that the </a:t>
            </a:r>
            <a:r>
              <a:rPr lang="en-US" sz="1500" dirty="0" err="1">
                <a:latin typeface="+mj-lt"/>
              </a:rPr>
              <a:t>secret_token</a:t>
            </a:r>
            <a:r>
              <a:rPr lang="en-US" sz="1500" dirty="0">
                <a:latin typeface="+mj-lt"/>
              </a:rPr>
              <a:t> variable is not used in this code. It may be intended for use later in the program.</a:t>
            </a:r>
            <a:endParaRPr lang="en-IN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863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1331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ChatGPT and DALL-E for Text to Image conversion</vt:lpstr>
      <vt:lpstr>In this PowerPoint, I will try to demonstrate how ChatGPT, and DALL-E can be used for Text to Image conversion.</vt:lpstr>
      <vt:lpstr>How can ChatGPT be used for Text-to-Image conversion?</vt:lpstr>
      <vt:lpstr>Here the code and its explanation begin</vt:lpstr>
      <vt:lpstr>Explanation of the above code</vt:lpstr>
      <vt:lpstr>PowerPoint Presentation</vt:lpstr>
      <vt:lpstr>Explanation of the above code</vt:lpstr>
      <vt:lpstr>PowerPoint Presentation</vt:lpstr>
      <vt:lpstr>Explanation of the above code</vt:lpstr>
      <vt:lpstr>PowerPoint Presentation</vt:lpstr>
      <vt:lpstr>Explanation of the above code</vt:lpstr>
      <vt:lpstr>Explanation of the above code (Continued)</vt:lpstr>
      <vt:lpstr>Below is the output</vt:lpstr>
      <vt:lpstr>Below is the output (Continued)</vt:lpstr>
      <vt:lpstr>Below is the output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 and DALL-E for Text to Image conversion</dc:title>
  <dc:creator>Nithin Jaidi</dc:creator>
  <cp:lastModifiedBy>Nithin Reddy</cp:lastModifiedBy>
  <cp:revision>14</cp:revision>
  <dcterms:created xsi:type="dcterms:W3CDTF">2022-12-22T13:11:35Z</dcterms:created>
  <dcterms:modified xsi:type="dcterms:W3CDTF">2023-01-23T10:53:24Z</dcterms:modified>
</cp:coreProperties>
</file>