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60" r:id="rId4"/>
    <p:sldId id="283" r:id="rId5"/>
    <p:sldId id="258" r:id="rId6"/>
    <p:sldId id="292" r:id="rId7"/>
    <p:sldId id="286" r:id="rId8"/>
    <p:sldId id="287" r:id="rId9"/>
    <p:sldId id="288" r:id="rId10"/>
    <p:sldId id="289" r:id="rId11"/>
    <p:sldId id="291" r:id="rId12"/>
    <p:sldId id="290" r:id="rId13"/>
    <p:sldId id="293" r:id="rId14"/>
    <p:sldId id="294" r:id="rId15"/>
    <p:sldId id="308" r:id="rId16"/>
    <p:sldId id="309" r:id="rId17"/>
    <p:sldId id="298" r:id="rId18"/>
    <p:sldId id="295" r:id="rId19"/>
    <p:sldId id="296" r:id="rId20"/>
    <p:sldId id="297" r:id="rId21"/>
    <p:sldId id="299" r:id="rId22"/>
    <p:sldId id="306" r:id="rId23"/>
    <p:sldId id="300" r:id="rId24"/>
    <p:sldId id="301" r:id="rId25"/>
    <p:sldId id="302" r:id="rId26"/>
    <p:sldId id="303" r:id="rId27"/>
    <p:sldId id="304" r:id="rId28"/>
    <p:sldId id="305" r:id="rId29"/>
    <p:sldId id="307"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Libre Franklin Medium"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zWRO1QtlSmnB7ffkvwCtiRyvC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FCA8BB-FED9-4933-B710-9B0FBF940200}">
  <a:tblStyle styleId="{A7FCA8BB-FED9-4933-B710-9B0FBF94020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107" d="100"/>
          <a:sy n="107"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782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591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16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92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36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13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388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13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418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9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073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61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734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71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272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956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794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283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64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68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64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91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37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30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8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7"/>
          <p:cNvSpPr>
            <a:spLocks noGrp="1"/>
          </p:cNvSpPr>
          <p:nvPr>
            <p:ph type="pic" idx="2"/>
          </p:nvPr>
        </p:nvSpPr>
        <p:spPr>
          <a:xfrm>
            <a:off x="5183188" y="987425"/>
            <a:ext cx="6172200" cy="4873625"/>
          </a:xfrm>
          <a:prstGeom prst="rect">
            <a:avLst/>
          </a:prstGeom>
          <a:noFill/>
          <a:ln>
            <a:noFill/>
          </a:ln>
        </p:spPr>
      </p:sp>
      <p:sp>
        <p:nvSpPr>
          <p:cNvPr id="68" name="Google Shape;68;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892732" y="1549400"/>
            <a:ext cx="7965600" cy="4631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400" b="1" i="0" u="none" strike="noStrike" cap="none" dirty="0">
              <a:solidFill>
                <a:srgbClr val="C00000"/>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endParaRPr sz="4400" b="1" i="0" u="none" strike="noStrike" cap="none" dirty="0">
              <a:solidFill>
                <a:srgbClr val="C00000"/>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endParaRPr sz="1100" b="1" i="0" u="none" strike="noStrike" cap="none" dirty="0">
              <a:solidFill>
                <a:schemeClr val="dk1"/>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r>
              <a:rPr lang="en-US" sz="4400" b="1" dirty="0">
                <a:solidFill>
                  <a:srgbClr val="C00000"/>
                </a:solidFill>
                <a:latin typeface="Libre Franklin Medium"/>
                <a:ea typeface="Libre Franklin Medium"/>
                <a:cs typeface="Libre Franklin Medium"/>
                <a:sym typeface="Libre Franklin Medium"/>
              </a:rPr>
              <a:t>Nithin</a:t>
            </a:r>
            <a:endParaRPr sz="4400" b="1" i="0" u="none" strike="noStrike" cap="none" dirty="0">
              <a:solidFill>
                <a:srgbClr val="C00000"/>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endParaRPr sz="4400" b="1" dirty="0">
              <a:solidFill>
                <a:srgbClr val="C00000"/>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r>
              <a:rPr lang="en-US" sz="3200" b="1" i="0" u="none" strike="noStrike" cap="none" dirty="0">
                <a:solidFill>
                  <a:schemeClr val="dk1"/>
                </a:solidFill>
                <a:latin typeface="Libre Franklin Medium"/>
                <a:ea typeface="Libre Franklin Medium"/>
                <a:cs typeface="Libre Franklin Medium"/>
                <a:sym typeface="Libre Franklin Medium"/>
              </a:rPr>
              <a:t>Project </a:t>
            </a:r>
            <a:r>
              <a:rPr lang="en-US" sz="3200" b="1" i="0" u="none" strike="noStrike" cap="none" dirty="0" err="1">
                <a:solidFill>
                  <a:schemeClr val="dk1"/>
                </a:solidFill>
                <a:latin typeface="Libre Franklin Medium"/>
                <a:ea typeface="Libre Franklin Medium"/>
                <a:cs typeface="Libre Franklin Medium"/>
                <a:sym typeface="Libre Franklin Medium"/>
              </a:rPr>
              <a:t>Incharge</a:t>
            </a:r>
            <a:endParaRPr dirty="0"/>
          </a:p>
          <a:p>
            <a:pPr marL="0" marR="0" lvl="0" indent="0" algn="ctr" rtl="0">
              <a:spcBef>
                <a:spcPts val="0"/>
              </a:spcBef>
              <a:spcAft>
                <a:spcPts val="0"/>
              </a:spcAft>
              <a:buNone/>
            </a:pPr>
            <a:r>
              <a:rPr lang="en-US" sz="3200" b="1" i="0" u="none" strike="noStrike" cap="none" dirty="0">
                <a:solidFill>
                  <a:srgbClr val="C00000"/>
                </a:solidFill>
                <a:latin typeface="Libre Franklin Medium"/>
                <a:ea typeface="Libre Franklin Medium"/>
                <a:cs typeface="Libre Franklin Medium"/>
                <a:sym typeface="Libre Franklin Medium"/>
              </a:rPr>
              <a:t>Prof. </a:t>
            </a:r>
            <a:r>
              <a:rPr lang="en-US" sz="3200" b="1" dirty="0">
                <a:solidFill>
                  <a:srgbClr val="C00000"/>
                </a:solidFill>
                <a:latin typeface="Libre Franklin Medium"/>
                <a:ea typeface="Libre Franklin Medium"/>
                <a:cs typeface="Libre Franklin Medium"/>
                <a:sym typeface="Libre Franklin Medium"/>
              </a:rPr>
              <a:t>Navneet</a:t>
            </a:r>
            <a:r>
              <a:rPr lang="en-US" sz="3200" b="1" i="0" u="none" strike="noStrike" cap="none" dirty="0">
                <a:solidFill>
                  <a:srgbClr val="C00000"/>
                </a:solidFill>
                <a:latin typeface="Libre Franklin Medium"/>
                <a:ea typeface="Libre Franklin Medium"/>
                <a:cs typeface="Libre Franklin Medium"/>
                <a:sym typeface="Libre Franklin Medium"/>
              </a:rPr>
              <a:t> Goyal</a:t>
            </a:r>
            <a:endParaRPr sz="3200" b="1" i="0" u="none" strike="noStrike" cap="none" dirty="0">
              <a:solidFill>
                <a:srgbClr val="C00000"/>
              </a:solidFill>
              <a:latin typeface="Libre Franklin Medium"/>
              <a:ea typeface="Libre Franklin Medium"/>
              <a:cs typeface="Libre Franklin Medium"/>
              <a:sym typeface="Libre Franklin Medium"/>
            </a:endParaRPr>
          </a:p>
          <a:p>
            <a:pPr marL="0" marR="0" lvl="0" indent="0" algn="ctr" rtl="0">
              <a:spcBef>
                <a:spcPts val="0"/>
              </a:spcBef>
              <a:spcAft>
                <a:spcPts val="0"/>
              </a:spcAft>
              <a:buNone/>
            </a:pPr>
            <a:endParaRPr sz="4400" b="1" i="0" u="none" strike="noStrike" cap="none" dirty="0">
              <a:solidFill>
                <a:schemeClr val="dk1"/>
              </a:solidFill>
              <a:latin typeface="Libre Franklin Medium"/>
              <a:ea typeface="Libre Franklin Medium"/>
              <a:cs typeface="Libre Franklin Medium"/>
              <a:sym typeface="Libre Franklin Medium"/>
            </a:endParaRPr>
          </a:p>
        </p:txBody>
      </p:sp>
      <p:pic>
        <p:nvPicPr>
          <p:cNvPr id="90" name="Google Shape;90;p1"/>
          <p:cNvPicPr preferRelativeResize="0"/>
          <p:nvPr/>
        </p:nvPicPr>
        <p:blipFill rotWithShape="1">
          <a:blip r:embed="rId3">
            <a:alphaModFix/>
          </a:blip>
          <a:srcRect/>
          <a:stretch/>
        </p:blipFill>
        <p:spPr>
          <a:xfrm>
            <a:off x="105878" y="1160928"/>
            <a:ext cx="6342413" cy="5716800"/>
          </a:xfrm>
          <a:prstGeom prst="rect">
            <a:avLst/>
          </a:prstGeom>
          <a:noFill/>
          <a:ln>
            <a:noFill/>
          </a:ln>
        </p:spPr>
      </p:pic>
      <p:pic>
        <p:nvPicPr>
          <p:cNvPr id="91" name="Google Shape;91;p1"/>
          <p:cNvPicPr preferRelativeResize="0"/>
          <p:nvPr/>
        </p:nvPicPr>
        <p:blipFill rotWithShape="1">
          <a:blip r:embed="rId4">
            <a:alphaModFix/>
          </a:blip>
          <a:srcRect/>
          <a:stretch/>
        </p:blipFill>
        <p:spPr>
          <a:xfrm>
            <a:off x="10497133" y="6256832"/>
            <a:ext cx="1694867" cy="537936"/>
          </a:xfrm>
          <a:prstGeom prst="rect">
            <a:avLst/>
          </a:prstGeom>
          <a:noFill/>
          <a:ln>
            <a:noFill/>
          </a:ln>
        </p:spPr>
      </p:pic>
      <p:sp>
        <p:nvSpPr>
          <p:cNvPr id="92" name="Google Shape;92;p1"/>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4" name="Google Shape;94;p1" descr="Tyranny of Easy Answers - The Last Lecture"/>
          <p:cNvPicPr preferRelativeResize="0"/>
          <p:nvPr/>
        </p:nvPicPr>
        <p:blipFill rotWithShape="1">
          <a:blip r:embed="rId5">
            <a:alphaModFix/>
          </a:blip>
          <a:srcRect/>
          <a:stretch/>
        </p:blipFill>
        <p:spPr>
          <a:xfrm>
            <a:off x="8333416" y="236718"/>
            <a:ext cx="3705225" cy="1228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24781" y="21032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Languages using other scripts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327256"/>
            <a:ext cx="10515600" cy="4762102"/>
          </a:xfrm>
          <a:prstGeom prst="rect">
            <a:avLst/>
          </a:prstGeom>
          <a:noFill/>
          <a:ln>
            <a:noFill/>
          </a:ln>
        </p:spPr>
        <p:txBody>
          <a:bodyPr spcFirstLastPara="1" wrap="square" lIns="91425" tIns="45700" rIns="91425" bIns="45700" anchor="t" anchorCtr="0">
            <a:normAutofit fontScale="92500" lnSpcReduction="10000"/>
          </a:bodyPr>
          <a:lstStyle/>
          <a:p>
            <a:pPr marL="0" lvl="0" indent="0" algn="just">
              <a:spcBef>
                <a:spcPts val="0"/>
              </a:spcBef>
              <a:buSzPts val="2800"/>
              <a:buNone/>
            </a:pPr>
            <a:r>
              <a:rPr lang="en-US" dirty="0">
                <a:latin typeface="Calibri Light" panose="020F0302020204030204" pitchFamily="34" charset="0"/>
                <a:ea typeface="Calibri Light" panose="020F0302020204030204" pitchFamily="34" charset="0"/>
                <a:cs typeface="Calibri Light" panose="020F0302020204030204" pitchFamily="34" charset="0"/>
              </a:rPr>
              <a:t>23 of the majorly spoken tribal languages has scripts</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Banjari language (Devanagari script or Telugu script)</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Bhil language (Devanagari script)</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Bodo language (formerly Assamese or Latin alphabets, currently Devanagari)</a:t>
            </a:r>
          </a:p>
          <a:p>
            <a:r>
              <a:rPr lang="en-US" sz="2200" dirty="0" err="1">
                <a:latin typeface="Calibri Light" panose="020F0302020204030204" pitchFamily="34" charset="0"/>
                <a:ea typeface="Calibri Light" panose="020F0302020204030204" pitchFamily="34" charset="0"/>
                <a:cs typeface="Calibri Light" panose="020F0302020204030204" pitchFamily="34" charset="0"/>
              </a:rPr>
              <a:t>Chenchu</a:t>
            </a:r>
            <a:r>
              <a:rPr lang="en-US" sz="2200" dirty="0">
                <a:latin typeface="Calibri Light" panose="020F0302020204030204" pitchFamily="34" charset="0"/>
                <a:ea typeface="Calibri Light" panose="020F0302020204030204" pitchFamily="34" charset="0"/>
                <a:cs typeface="Calibri Light" panose="020F0302020204030204" pitchFamily="34" charset="0"/>
              </a:rPr>
              <a:t> language (Telugu script)</a:t>
            </a:r>
          </a:p>
          <a:p>
            <a:r>
              <a:rPr lang="en-US" sz="2200" dirty="0" err="1">
                <a:latin typeface="Calibri Light" panose="020F0302020204030204" pitchFamily="34" charset="0"/>
                <a:ea typeface="Calibri Light" panose="020F0302020204030204" pitchFamily="34" charset="0"/>
                <a:cs typeface="Calibri Light" panose="020F0302020204030204" pitchFamily="34" charset="0"/>
              </a:rPr>
              <a:t>Dhodia</a:t>
            </a:r>
            <a:r>
              <a:rPr lang="en-US" sz="2200" dirty="0">
                <a:latin typeface="Calibri Light" panose="020F0302020204030204" pitchFamily="34" charset="0"/>
                <a:ea typeface="Calibri Light" panose="020F0302020204030204" pitchFamily="34" charset="0"/>
                <a:cs typeface="Calibri Light" panose="020F0302020204030204" pitchFamily="34" charset="0"/>
              </a:rPr>
              <a:t> language (Devanagari script)</a:t>
            </a:r>
          </a:p>
          <a:p>
            <a:r>
              <a:rPr lang="en-US" sz="2200" dirty="0" err="1">
                <a:latin typeface="Calibri Light" panose="020F0302020204030204" pitchFamily="34" charset="0"/>
                <a:ea typeface="Calibri Light" panose="020F0302020204030204" pitchFamily="34" charset="0"/>
                <a:cs typeface="Calibri Light" panose="020F0302020204030204" pitchFamily="34" charset="0"/>
              </a:rPr>
              <a:t>Gamit</a:t>
            </a:r>
            <a:r>
              <a:rPr lang="en-US" sz="2200" dirty="0">
                <a:latin typeface="Calibri Light" panose="020F0302020204030204" pitchFamily="34" charset="0"/>
                <a:ea typeface="Calibri Light" panose="020F0302020204030204" pitchFamily="34" charset="0"/>
                <a:cs typeface="Calibri Light" panose="020F0302020204030204" pitchFamily="34" charset="0"/>
              </a:rPr>
              <a:t> language (Devanagari, Gujarati scripts)</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Garo language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Chik</a:t>
            </a:r>
            <a:r>
              <a:rPr 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Tokbirim</a:t>
            </a:r>
            <a:r>
              <a:rPr lang="en-US" sz="2200" dirty="0">
                <a:latin typeface="Calibri Light" panose="020F0302020204030204" pitchFamily="34" charset="0"/>
                <a:ea typeface="Calibri Light" panose="020F0302020204030204" pitchFamily="34" charset="0"/>
                <a:cs typeface="Calibri Light" panose="020F0302020204030204" pitchFamily="34" charset="0"/>
              </a:rPr>
              <a:t> script)</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Gondi language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Gunjala</a:t>
            </a:r>
            <a:r>
              <a:rPr lang="en-US" sz="2200" dirty="0">
                <a:latin typeface="Calibri Light" panose="020F0302020204030204" pitchFamily="34" charset="0"/>
                <a:ea typeface="Calibri Light" panose="020F0302020204030204" pitchFamily="34" charset="0"/>
                <a:cs typeface="Calibri Light" panose="020F0302020204030204" pitchFamily="34" charset="0"/>
              </a:rPr>
              <a:t> Gondi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lipi</a:t>
            </a:r>
            <a:r>
              <a:rPr lang="en-US" sz="2200" dirty="0">
                <a:latin typeface="Calibri Light" panose="020F0302020204030204" pitchFamily="34" charset="0"/>
                <a:ea typeface="Calibri Light" panose="020F0302020204030204" pitchFamily="34" charset="0"/>
                <a:cs typeface="Calibri Light" panose="020F0302020204030204" pitchFamily="34" charset="0"/>
              </a:rPr>
              <a:t> or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Gunjala</a:t>
            </a:r>
            <a:r>
              <a:rPr lang="en-US" sz="2200" dirty="0">
                <a:latin typeface="Calibri Light" panose="020F0302020204030204" pitchFamily="34" charset="0"/>
                <a:ea typeface="Calibri Light" panose="020F0302020204030204" pitchFamily="34" charset="0"/>
                <a:cs typeface="Calibri Light" panose="020F0302020204030204" pitchFamily="34" charset="0"/>
              </a:rPr>
              <a:t> Gondi script)</a:t>
            </a:r>
          </a:p>
          <a:p>
            <a:r>
              <a:rPr lang="en-US" sz="2200" dirty="0" err="1">
                <a:latin typeface="Calibri Light" panose="020F0302020204030204" pitchFamily="34" charset="0"/>
                <a:ea typeface="Calibri Light" panose="020F0302020204030204" pitchFamily="34" charset="0"/>
                <a:cs typeface="Calibri Light" panose="020F0302020204030204" pitchFamily="34" charset="0"/>
              </a:rPr>
              <a:t>Halbi</a:t>
            </a:r>
            <a:r>
              <a:rPr lang="en-US" sz="2200" dirty="0">
                <a:latin typeface="Calibri Light" panose="020F0302020204030204" pitchFamily="34" charset="0"/>
                <a:ea typeface="Calibri Light" panose="020F0302020204030204" pitchFamily="34" charset="0"/>
                <a:cs typeface="Calibri Light" panose="020F0302020204030204" pitchFamily="34" charset="0"/>
              </a:rPr>
              <a:t> language (Odia and Devanagari scripts)</a:t>
            </a:r>
          </a:p>
          <a:p>
            <a:r>
              <a:rPr lang="en-US" sz="2200" dirty="0">
                <a:latin typeface="Calibri Light" panose="020F0302020204030204" pitchFamily="34" charset="0"/>
                <a:ea typeface="Calibri Light" panose="020F0302020204030204" pitchFamily="34" charset="0"/>
                <a:cs typeface="Calibri Light" panose="020F0302020204030204" pitchFamily="34" charset="0"/>
              </a:rPr>
              <a:t>Ho language (Devanagari, Latin script, Odia script, Telugu script)</a:t>
            </a:r>
          </a:p>
          <a:p>
            <a:r>
              <a:rPr lang="en-US" sz="2200" dirty="0" err="1">
                <a:latin typeface="Calibri Light" panose="020F0302020204030204" pitchFamily="34" charset="0"/>
                <a:ea typeface="Calibri Light" panose="020F0302020204030204" pitchFamily="34" charset="0"/>
                <a:cs typeface="Calibri Light" panose="020F0302020204030204" pitchFamily="34" charset="0"/>
              </a:rPr>
              <a:t>Irula</a:t>
            </a:r>
            <a:r>
              <a:rPr lang="en-US" sz="2200" dirty="0">
                <a:latin typeface="Calibri Light" panose="020F0302020204030204" pitchFamily="34" charset="0"/>
                <a:ea typeface="Calibri Light" panose="020F0302020204030204" pitchFamily="34" charset="0"/>
                <a:cs typeface="Calibri Light" panose="020F0302020204030204" pitchFamily="34" charset="0"/>
              </a:rPr>
              <a:t> language (Tamil script)</a:t>
            </a:r>
          </a:p>
        </p:txBody>
      </p:sp>
    </p:spTree>
    <p:extLst>
      <p:ext uri="{BB962C8B-B14F-4D97-AF65-F5344CB8AC3E}">
        <p14:creationId xmlns:p14="http://schemas.microsoft.com/office/powerpoint/2010/main" val="198942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5" name="Google Shape;135;p5"/>
          <p:cNvSpPr txBox="1">
            <a:spLocks noGrp="1"/>
          </p:cNvSpPr>
          <p:nvPr>
            <p:ph type="body" idx="1"/>
          </p:nvPr>
        </p:nvSpPr>
        <p:spPr>
          <a:xfrm>
            <a:off x="838200" y="925408"/>
            <a:ext cx="10515600" cy="4670892"/>
          </a:xfrm>
          <a:prstGeom prst="rect">
            <a:avLst/>
          </a:prstGeom>
          <a:noFill/>
          <a:ln>
            <a:noFill/>
          </a:ln>
        </p:spPr>
        <p:txBody>
          <a:bodyPr spcFirstLastPara="1" wrap="square" lIns="91425" tIns="45700" rIns="91425" bIns="45700" anchor="t" anchorCtr="0">
            <a:normAutofit fontScale="32500" lnSpcReduction="20000"/>
          </a:bodyPr>
          <a:lstStyle/>
          <a:p>
            <a:pPr marL="114300" indent="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r>
              <a:rPr lang="en-US" sz="6000" dirty="0">
                <a:latin typeface="Calibri Light" panose="020F0302020204030204" pitchFamily="34" charset="0"/>
                <a:ea typeface="Calibri Light" panose="020F0302020204030204" pitchFamily="34" charset="0"/>
                <a:cs typeface="Calibri Light" panose="020F0302020204030204" pitchFamily="34" charset="0"/>
              </a:rPr>
              <a:t>Karbi language (Roman script in Karbi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Anglong</a:t>
            </a:r>
            <a:r>
              <a:rPr lang="en-US" sz="6000" dirty="0">
                <a:latin typeface="Calibri Light" panose="020F0302020204030204" pitchFamily="34" charset="0"/>
                <a:ea typeface="Calibri Light" panose="020F0302020204030204" pitchFamily="34" charset="0"/>
                <a:cs typeface="Calibri Light" panose="020F0302020204030204" pitchFamily="34" charset="0"/>
              </a:rPr>
              <a:t> and Dima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Hasao</a:t>
            </a:r>
            <a:r>
              <a:rPr lang="en-US" sz="6000" dirty="0">
                <a:latin typeface="Calibri Light" panose="020F0302020204030204" pitchFamily="34" charset="0"/>
                <a:ea typeface="Calibri Light" panose="020F0302020204030204" pitchFamily="34" charset="0"/>
                <a:cs typeface="Calibri Light" panose="020F0302020204030204" pitchFamily="34" charset="0"/>
              </a:rPr>
              <a:t> districts of Assam, Meghalaya, and Arunachal Pradesh, and Assamese script in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Kamrup</a:t>
            </a:r>
            <a:r>
              <a:rPr lang="en-US" sz="6000" dirty="0">
                <a:latin typeface="Calibri Light" panose="020F0302020204030204" pitchFamily="34" charset="0"/>
                <a:ea typeface="Calibri Light" panose="020F0302020204030204" pitchFamily="34" charset="0"/>
                <a:cs typeface="Calibri Light" panose="020F0302020204030204" pitchFamily="34" charset="0"/>
              </a:rPr>
              <a:t> district of Assam)</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Khasi language (Latin and Bengali-Assamese scripts)</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Kokborok language (Bengali and Latin scripts)</a:t>
            </a:r>
          </a:p>
          <a:p>
            <a:r>
              <a:rPr lang="en-US" sz="6000" dirty="0" err="1">
                <a:latin typeface="Calibri Light" panose="020F0302020204030204" pitchFamily="34" charset="0"/>
                <a:ea typeface="Calibri Light" panose="020F0302020204030204" pitchFamily="34" charset="0"/>
                <a:cs typeface="Calibri Light" panose="020F0302020204030204" pitchFamily="34" charset="0"/>
              </a:rPr>
              <a:t>Kui</a:t>
            </a:r>
            <a:r>
              <a:rPr lang="en-US" sz="6000" dirty="0">
                <a:latin typeface="Calibri Light" panose="020F0302020204030204" pitchFamily="34" charset="0"/>
                <a:ea typeface="Calibri Light" panose="020F0302020204030204" pitchFamily="34" charset="0"/>
                <a:cs typeface="Calibri Light" panose="020F0302020204030204" pitchFamily="34" charset="0"/>
              </a:rPr>
              <a:t> language (Odia script)</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Kurukh language (Devanagari and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Tolong</a:t>
            </a:r>
            <a:r>
              <a:rPr lang="en-US" sz="6000" dirty="0">
                <a:latin typeface="Calibri Light" panose="020F0302020204030204" pitchFamily="34" charset="0"/>
                <a:ea typeface="Calibri Light" panose="020F0302020204030204" pitchFamily="34" charset="0"/>
                <a:cs typeface="Calibri Light" panose="020F0302020204030204" pitchFamily="34" charset="0"/>
              </a:rPr>
              <a:t>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Siki</a:t>
            </a:r>
            <a:r>
              <a:rPr lang="en-US" sz="6000" dirty="0">
                <a:latin typeface="Calibri Light" panose="020F0302020204030204" pitchFamily="34" charset="0"/>
                <a:ea typeface="Calibri Light" panose="020F0302020204030204" pitchFamily="34" charset="0"/>
                <a:cs typeface="Calibri Light" panose="020F0302020204030204" pitchFamily="34" charset="0"/>
              </a:rPr>
              <a:t> script)</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Mizo language (Latin and Bengali-Assamese scripts)</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Mundari language (Mundari Bani script, Devanagari, Odia, Bengali, and Latin writing systems)</a:t>
            </a:r>
          </a:p>
          <a:p>
            <a:r>
              <a:rPr lang="en-US" sz="6000" dirty="0" err="1">
                <a:latin typeface="Calibri Light" panose="020F0302020204030204" pitchFamily="34" charset="0"/>
                <a:ea typeface="Calibri Light" panose="020F0302020204030204" pitchFamily="34" charset="0"/>
                <a:cs typeface="Calibri Light" panose="020F0302020204030204" pitchFamily="34" charset="0"/>
              </a:rPr>
              <a:t>Paniya</a:t>
            </a:r>
            <a:r>
              <a:rPr lang="en-US" sz="6000" dirty="0">
                <a:latin typeface="Calibri Light" panose="020F0302020204030204" pitchFamily="34" charset="0"/>
                <a:ea typeface="Calibri Light" panose="020F0302020204030204" pitchFamily="34" charset="0"/>
                <a:cs typeface="Calibri Light" panose="020F0302020204030204" pitchFamily="34" charset="0"/>
              </a:rPr>
              <a:t> language (Kannada, Malayalam, and Tamil scripts depending on location)</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Santali language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Ol</a:t>
            </a:r>
            <a:r>
              <a:rPr lang="en-US" sz="6000" dirty="0">
                <a:latin typeface="Calibri Light" panose="020F0302020204030204" pitchFamily="34" charset="0"/>
                <a:ea typeface="Calibri Light" panose="020F0302020204030204" pitchFamily="34" charset="0"/>
                <a:cs typeface="Calibri Light" panose="020F0302020204030204" pitchFamily="34" charset="0"/>
              </a:rPr>
              <a:t> </a:t>
            </a:r>
            <a:r>
              <a:rPr lang="en-US" sz="6000" dirty="0" err="1">
                <a:latin typeface="Calibri Light" panose="020F0302020204030204" pitchFamily="34" charset="0"/>
                <a:ea typeface="Calibri Light" panose="020F0302020204030204" pitchFamily="34" charset="0"/>
                <a:cs typeface="Calibri Light" panose="020F0302020204030204" pitchFamily="34" charset="0"/>
              </a:rPr>
              <a:t>Chiki</a:t>
            </a:r>
            <a:r>
              <a:rPr lang="en-US" sz="6000" dirty="0">
                <a:latin typeface="Calibri Light" panose="020F0302020204030204" pitchFamily="34" charset="0"/>
                <a:ea typeface="Calibri Light" panose="020F0302020204030204" pitchFamily="34" charset="0"/>
                <a:cs typeface="Calibri Light" panose="020F0302020204030204" pitchFamily="34" charset="0"/>
              </a:rPr>
              <a:t> script)</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Tharu language (Devanagari script)</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Varli language (Latin and Devanagari scripts)</a:t>
            </a:r>
          </a:p>
          <a:p>
            <a:r>
              <a:rPr lang="en-US" sz="6000" dirty="0">
                <a:latin typeface="Calibri Light" panose="020F0302020204030204" pitchFamily="34" charset="0"/>
                <a:ea typeface="Calibri Light" panose="020F0302020204030204" pitchFamily="34" charset="0"/>
                <a:cs typeface="Calibri Light" panose="020F0302020204030204" pitchFamily="34" charset="0"/>
              </a:rPr>
              <a:t>Vasavi language (Devanagari and Gujarati scripts)</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14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Extinct languages in India</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418466"/>
            <a:ext cx="10515600" cy="4670892"/>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7 tribal languages in India have already become extinct.</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These languages are Ahom,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Andro</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Rangkas</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Sengmai</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Tolcha</a:t>
            </a:r>
            <a:r>
              <a:rPr lang="en-US" sz="2400" dirty="0">
                <a:latin typeface="Calibri Light" panose="020F0302020204030204" pitchFamily="34" charset="0"/>
                <a:ea typeface="Calibri Light" panose="020F0302020204030204" pitchFamily="34" charset="0"/>
                <a:cs typeface="Calibri Light" panose="020F0302020204030204" pitchFamily="34" charset="0"/>
              </a:rPr>
              <a:t>, Tai Ahom, and Tai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Turung</a:t>
            </a:r>
            <a:r>
              <a:rPr lang="en-US" sz="2400" dirty="0">
                <a:latin typeface="Calibri Light" panose="020F0302020204030204" pitchFamily="34" charset="0"/>
                <a:ea typeface="Calibri Light" panose="020F0302020204030204" pitchFamily="34" charset="0"/>
                <a:cs typeface="Calibri Light" panose="020F0302020204030204" pitchFamily="34" charset="0"/>
              </a:rPr>
              <a:t>.</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These languages were spoken in the Himalayan belt and Assam.</a:t>
            </a:r>
          </a:p>
        </p:txBody>
      </p:sp>
    </p:spTree>
    <p:extLst>
      <p:ext uri="{BB962C8B-B14F-4D97-AF65-F5344CB8AC3E}">
        <p14:creationId xmlns:p14="http://schemas.microsoft.com/office/powerpoint/2010/main" val="348118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Languages about to extinct in India</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418466"/>
            <a:ext cx="10515600" cy="4670892"/>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42 tribal languages in India are currently endangered according to UNESCO's 2018 report.</a:t>
            </a: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These languages are spoken in various states of India.</a:t>
            </a: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 list includes: </a:t>
            </a: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Andaman and Nicobar Islands: Great Andamanese, Jarawa, </a:t>
            </a:r>
            <a:r>
              <a:rPr lang="en-US" dirty="0" err="1">
                <a:latin typeface="Calibri Light" panose="020F0302020204030204" pitchFamily="34" charset="0"/>
                <a:ea typeface="Calibri Light" panose="020F0302020204030204" pitchFamily="34" charset="0"/>
                <a:cs typeface="Calibri Light" panose="020F0302020204030204" pitchFamily="34" charset="0"/>
              </a:rPr>
              <a:t>Lamongse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Luro</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Muot</a:t>
            </a:r>
            <a:r>
              <a:rPr lang="en-US" dirty="0">
                <a:latin typeface="Calibri Light" panose="020F0302020204030204" pitchFamily="34" charset="0"/>
                <a:ea typeface="Calibri Light" panose="020F0302020204030204" pitchFamily="34" charset="0"/>
                <a:cs typeface="Calibri Light" panose="020F0302020204030204" pitchFamily="34" charset="0"/>
              </a:rPr>
              <a:t>, Onge, Pu, </a:t>
            </a:r>
            <a:r>
              <a:rPr lang="en-US" dirty="0" err="1">
                <a:latin typeface="Calibri Light" panose="020F0302020204030204" pitchFamily="34" charset="0"/>
                <a:ea typeface="Calibri Light" panose="020F0302020204030204" pitchFamily="34" charset="0"/>
                <a:cs typeface="Calibri Light" panose="020F0302020204030204" pitchFamily="34" charset="0"/>
              </a:rPr>
              <a:t>Sanenyo</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Sentilese</a:t>
            </a:r>
            <a:r>
              <a:rPr lang="en-US" dirty="0">
                <a:latin typeface="Calibri Light" panose="020F0302020204030204" pitchFamily="34" charset="0"/>
                <a:ea typeface="Calibri Light" panose="020F0302020204030204" pitchFamily="34" charset="0"/>
                <a:cs typeface="Calibri Light" panose="020F0302020204030204" pitchFamily="34" charset="0"/>
              </a:rPr>
              <a:t>, Shompen, and </a:t>
            </a:r>
            <a:r>
              <a:rPr lang="en-US" dirty="0" err="1">
                <a:latin typeface="Calibri Light" panose="020F0302020204030204" pitchFamily="34" charset="0"/>
                <a:ea typeface="Calibri Light" panose="020F0302020204030204" pitchFamily="34" charset="0"/>
                <a:cs typeface="Calibri Light" panose="020F0302020204030204" pitchFamily="34" charset="0"/>
              </a:rPr>
              <a:t>Takahanyilang</a:t>
            </a:r>
            <a:r>
              <a:rPr lang="en-US" dirty="0">
                <a:latin typeface="Calibri Light" panose="020F0302020204030204" pitchFamily="34" charset="0"/>
                <a:ea typeface="Calibri Light" panose="020F0302020204030204" pitchFamily="34" charset="0"/>
                <a:cs typeface="Calibri Light" panose="020F0302020204030204" pitchFamily="34" charset="0"/>
              </a:rPr>
              <a:t> </a:t>
            </a: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Manipur: </a:t>
            </a:r>
            <a:r>
              <a:rPr lang="en-US" dirty="0" err="1">
                <a:latin typeface="Calibri Light" panose="020F0302020204030204" pitchFamily="34" charset="0"/>
                <a:ea typeface="Calibri Light" panose="020F0302020204030204" pitchFamily="34" charset="0"/>
                <a:cs typeface="Calibri Light" panose="020F0302020204030204" pitchFamily="34" charset="0"/>
              </a:rPr>
              <a:t>Aimol</a:t>
            </a:r>
            <a:r>
              <a:rPr lang="en-US" dirty="0">
                <a:latin typeface="Calibri Light" panose="020F0302020204030204" pitchFamily="34" charset="0"/>
                <a:ea typeface="Calibri Light" panose="020F0302020204030204" pitchFamily="34" charset="0"/>
                <a:cs typeface="Calibri Light" panose="020F0302020204030204" pitchFamily="34" charset="0"/>
              </a:rPr>
              <a:t>, Aka, </a:t>
            </a:r>
            <a:r>
              <a:rPr lang="en-US" dirty="0" err="1">
                <a:latin typeface="Calibri Light" panose="020F0302020204030204" pitchFamily="34" charset="0"/>
                <a:ea typeface="Calibri Light" panose="020F0302020204030204" pitchFamily="34" charset="0"/>
                <a:cs typeface="Calibri Light" panose="020F0302020204030204" pitchFamily="34" charset="0"/>
              </a:rPr>
              <a:t>Koiren</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Lamgang</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Langrong</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Purum</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Tarao</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Himachal Pradesh: </a:t>
            </a:r>
            <a:r>
              <a:rPr lang="en-US" dirty="0" err="1">
                <a:latin typeface="Calibri Light" panose="020F0302020204030204" pitchFamily="34" charset="0"/>
                <a:ea typeface="Calibri Light" panose="020F0302020204030204" pitchFamily="34" charset="0"/>
                <a:cs typeface="Calibri Light" panose="020F0302020204030204" pitchFamily="34" charset="0"/>
              </a:rPr>
              <a:t>Baghati</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Handuri</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Pangvali</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Sirmaudi</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Odisha: Manda, </a:t>
            </a:r>
            <a:r>
              <a:rPr lang="en-US" dirty="0" err="1">
                <a:latin typeface="Calibri Light" panose="020F0302020204030204" pitchFamily="34" charset="0"/>
                <a:ea typeface="Calibri Light" panose="020F0302020204030204" pitchFamily="34" charset="0"/>
                <a:cs typeface="Calibri Light" panose="020F0302020204030204" pitchFamily="34" charset="0"/>
              </a:rPr>
              <a:t>Parji</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Pengo</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Karnataka: </a:t>
            </a:r>
            <a:r>
              <a:rPr lang="en-US" dirty="0" err="1">
                <a:latin typeface="Calibri Light" panose="020F0302020204030204" pitchFamily="34" charset="0"/>
                <a:ea typeface="Calibri Light" panose="020F0302020204030204" pitchFamily="34" charset="0"/>
                <a:cs typeface="Calibri Light" panose="020F0302020204030204" pitchFamily="34" charset="0"/>
              </a:rPr>
              <a:t>Koraga</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Kuruba</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Andhra Pradesh: </a:t>
            </a:r>
            <a:r>
              <a:rPr lang="en-US" dirty="0" err="1">
                <a:latin typeface="Calibri Light" panose="020F0302020204030204" pitchFamily="34" charset="0"/>
                <a:ea typeface="Calibri Light" panose="020F0302020204030204" pitchFamily="34" charset="0"/>
                <a:cs typeface="Calibri Light" panose="020F0302020204030204" pitchFamily="34" charset="0"/>
              </a:rPr>
              <a:t>Gadaba</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Naiki</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8783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5" name="Google Shape;135;p5"/>
          <p:cNvSpPr txBox="1">
            <a:spLocks noGrp="1"/>
          </p:cNvSpPr>
          <p:nvPr>
            <p:ph type="body" idx="1"/>
          </p:nvPr>
        </p:nvSpPr>
        <p:spPr>
          <a:xfrm>
            <a:off x="826181" y="1025736"/>
            <a:ext cx="10515600" cy="4670892"/>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 list includes: </a:t>
            </a: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Tamil Nadu: Kota and Toda</a:t>
            </a: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Arunachal Pradesh: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Mra</a:t>
            </a:r>
            <a:r>
              <a:rPr lang="en-US" sz="2400" dirty="0">
                <a:latin typeface="Calibri Light" panose="020F0302020204030204" pitchFamily="34" charset="0"/>
                <a:ea typeface="Calibri Light" panose="020F0302020204030204" pitchFamily="34" charset="0"/>
                <a:cs typeface="Calibri Light" panose="020F0302020204030204" pitchFamily="34" charset="0"/>
              </a:rPr>
              <a:t> and Na</a:t>
            </a: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Assam: Tai Nora and Tai Rong</a:t>
            </a: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Uttarakhand: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Bangani</a:t>
            </a: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Jharkhand: Birhor</a:t>
            </a: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Maharashtra: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Nihali</a:t>
            </a: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Meghalaya: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Ruga</a:t>
            </a: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lvl="1"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West Bengal: Toto</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3021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5" name="Google Shape;135;p5"/>
          <p:cNvSpPr txBox="1">
            <a:spLocks noGrp="1"/>
          </p:cNvSpPr>
          <p:nvPr>
            <p:ph type="body" idx="1"/>
          </p:nvPr>
        </p:nvSpPr>
        <p:spPr>
          <a:xfrm>
            <a:off x="826181" y="1025736"/>
            <a:ext cx="10515600" cy="4670892"/>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marL="0" indent="0" algn="just">
              <a:spcBef>
                <a:spcPts val="0"/>
              </a:spcBef>
              <a:buSzPts val="2800"/>
              <a:buNone/>
            </a:pPr>
            <a:r>
              <a:rPr lang="en-US" sz="2400" b="1" dirty="0">
                <a:latin typeface="Calibri Light" panose="020F0302020204030204" pitchFamily="34" charset="0"/>
                <a:ea typeface="Calibri Light" panose="020F0302020204030204" pitchFamily="34" charset="0"/>
                <a:cs typeface="Calibri Light" panose="020F0302020204030204" pitchFamily="34" charset="0"/>
              </a:rPr>
              <a:t>Note: </a:t>
            </a:r>
          </a:p>
          <a:p>
            <a:pPr marL="0" indent="0" algn="just">
              <a:spcBef>
                <a:spcPts val="0"/>
              </a:spcBef>
              <a:buSzPts val="2800"/>
              <a:buNone/>
            </a:pPr>
            <a:endParaRPr lang="en-US" sz="2400" b="1" dirty="0">
              <a:latin typeface="Calibri Light" panose="020F0302020204030204" pitchFamily="34" charset="0"/>
              <a:ea typeface="Calibri Light" panose="020F0302020204030204" pitchFamily="34" charset="0"/>
              <a:cs typeface="Calibri Light" panose="020F0302020204030204" pitchFamily="34" charset="0"/>
            </a:endParaRPr>
          </a:p>
          <a:p>
            <a:pPr marL="342900" algn="just">
              <a:spcBef>
                <a:spcPts val="0"/>
              </a:spcBef>
              <a:buSzPts val="2800"/>
              <a:buFontTx/>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150 languages could vanish in the next 50 years (as estimated by Ganesh Narayan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Devy</a:t>
            </a:r>
            <a:r>
              <a:rPr lang="en-US" sz="2400" dirty="0">
                <a:latin typeface="Calibri Light" panose="020F0302020204030204" pitchFamily="34" charset="0"/>
                <a:ea typeface="Calibri Light" panose="020F0302020204030204" pitchFamily="34" charset="0"/>
                <a:cs typeface="Calibri Light" panose="020F0302020204030204" pitchFamily="34" charset="0"/>
              </a:rPr>
              <a:t>, founder-director of the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Bhasa</a:t>
            </a:r>
            <a:r>
              <a:rPr lang="en-US" sz="2400" dirty="0">
                <a:latin typeface="Calibri Light" panose="020F0302020204030204" pitchFamily="34" charset="0"/>
                <a:ea typeface="Calibri Light" panose="020F0302020204030204" pitchFamily="34" charset="0"/>
                <a:cs typeface="Calibri Light" panose="020F0302020204030204" pitchFamily="34" charset="0"/>
              </a:rPr>
              <a:t> Research and Publication Centre)</a:t>
            </a:r>
          </a:p>
          <a:p>
            <a:pPr marL="342900" algn="just">
              <a:spcBef>
                <a:spcPts val="0"/>
              </a:spcBef>
              <a:buSzPts val="2800"/>
              <a:buFontTx/>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342900" algn="just">
              <a:spcBef>
                <a:spcPts val="0"/>
              </a:spcBef>
              <a:buSzPts val="2800"/>
              <a:buFontTx/>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Note: According to UNESCO, any language spoken by less than 10,000 people is potentially endangered.</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0628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t>Datasets</a:t>
            </a:r>
            <a:endParaRPr lang="en-US" sz="3800"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Meta has already open-sourced a corpus of English to Santali translations.</a:t>
            </a:r>
          </a:p>
          <a:p>
            <a:pPr indent="-457200" algn="just">
              <a:spcBef>
                <a:spcPts val="0"/>
              </a:spcBef>
              <a:buSzPts val="2800"/>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For other languages, there are dictionaries of tribal languages available on a few websites.</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400" b="1" dirty="0">
                <a:latin typeface="Calibri Light" panose="020F0302020204030204" pitchFamily="34" charset="0"/>
                <a:ea typeface="Calibri Light" panose="020F0302020204030204" pitchFamily="34" charset="0"/>
                <a:cs typeface="Calibri Light" panose="020F0302020204030204" pitchFamily="34" charset="0"/>
              </a:rPr>
              <a:t>Note: </a:t>
            </a:r>
            <a:r>
              <a:rPr lang="en-US" sz="2400" dirty="0">
                <a:latin typeface="Calibri Light" panose="020F0302020204030204" pitchFamily="34" charset="0"/>
                <a:ea typeface="Calibri Light" panose="020F0302020204030204" pitchFamily="34" charset="0"/>
                <a:cs typeface="Calibri Light" panose="020F0302020204030204" pitchFamily="34" charset="0"/>
              </a:rPr>
              <a:t>The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Santhali</a:t>
            </a:r>
            <a:r>
              <a:rPr lang="en-US" sz="2400" dirty="0">
                <a:latin typeface="Calibri Light" panose="020F0302020204030204" pitchFamily="34" charset="0"/>
                <a:ea typeface="Calibri Light" panose="020F0302020204030204" pitchFamily="34" charset="0"/>
                <a:cs typeface="Calibri Light" panose="020F0302020204030204" pitchFamily="34" charset="0"/>
              </a:rPr>
              <a:t> language is India's largest tribal language and is spoken by close to 6 million people.</a:t>
            </a:r>
          </a:p>
        </p:txBody>
      </p:sp>
    </p:spTree>
    <p:extLst>
      <p:ext uri="{BB962C8B-B14F-4D97-AF65-F5344CB8AC3E}">
        <p14:creationId xmlns:p14="http://schemas.microsoft.com/office/powerpoint/2010/main" val="321701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t>Languages with OCR</a:t>
            </a:r>
            <a:endParaRPr lang="en-US" sz="3800"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Tesseract OCR contains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Ol</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Chiki</a:t>
            </a:r>
            <a:r>
              <a:rPr lang="en-US" sz="2400" dirty="0">
                <a:latin typeface="Calibri Light" panose="020F0302020204030204" pitchFamily="34" charset="0"/>
                <a:ea typeface="Calibri Light" panose="020F0302020204030204" pitchFamily="34" charset="0"/>
                <a:cs typeface="Calibri Light" panose="020F0302020204030204" pitchFamily="34" charset="0"/>
              </a:rPr>
              <a:t> (Santali) and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Meetei</a:t>
            </a: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Meyek</a:t>
            </a:r>
            <a:r>
              <a:rPr lang="en-US" sz="2400" dirty="0">
                <a:latin typeface="Calibri Light" panose="020F0302020204030204" pitchFamily="34" charset="0"/>
                <a:ea typeface="Calibri Light" panose="020F0302020204030204" pitchFamily="34" charset="0"/>
                <a:cs typeface="Calibri Light" panose="020F0302020204030204" pitchFamily="34" charset="0"/>
              </a:rPr>
              <a:t> (Manipuri) scripts</a:t>
            </a:r>
          </a:p>
        </p:txBody>
      </p:sp>
    </p:spTree>
    <p:extLst>
      <p:ext uri="{BB962C8B-B14F-4D97-AF65-F5344CB8AC3E}">
        <p14:creationId xmlns:p14="http://schemas.microsoft.com/office/powerpoint/2010/main" val="413156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t>Importance of preserving tribal languages in India</a:t>
            </a:r>
            <a:endParaRPr lang="en-US" sz="3800"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Tribal languages are an integral part of India's cultural and linguistic diversity.</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These languages hold valuable information about the history, culture, and traditional knowledge of the tribes.</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Preserving these languages is crucial for maintaining the cultural identity of these tribes and promoting linguistic diversity in India.</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2542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t>Efforts to preserve tribal languages in India</a:t>
            </a:r>
            <a:endParaRPr lang="en-US" sz="3800"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Various organizations, government agencies, and individuals are working towards preserving and promoting tribal languages in India.</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Some of the initiatives include creating language documentation, developing language-learning resources, and providing language revitalization programs.</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These efforts are aimed at safeguarding the rich linguistic heritage of India's tribal communities.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6696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654205" y="2091924"/>
            <a:ext cx="10767211" cy="240061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dirty="0">
                <a:solidFill>
                  <a:schemeClr val="dk1"/>
                </a:solidFill>
                <a:latin typeface="Arial"/>
                <a:ea typeface="Arial"/>
                <a:cs typeface="Arial"/>
                <a:sym typeface="Arial"/>
              </a:rPr>
              <a:t>Developing AI-based language translation systems for low-resource tribal languages</a:t>
            </a:r>
            <a:endParaRPr sz="5000" b="0" i="0" u="none" strike="noStrike" cap="none" dirty="0">
              <a:solidFill>
                <a:srgbClr val="000000"/>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01" name="Google Shape;101;p2"/>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3" name="Google Shape;103;p2" descr="Tyranny of Easy Answers - The Last Lecture"/>
          <p:cNvPicPr preferRelativeResize="0"/>
          <p:nvPr/>
        </p:nvPicPr>
        <p:blipFill rotWithShape="1">
          <a:blip r:embed="rId4">
            <a:alphaModFix/>
          </a:blip>
          <a:srcRect/>
          <a:stretch/>
        </p:blipFill>
        <p:spPr>
          <a:xfrm>
            <a:off x="9031857" y="236718"/>
            <a:ext cx="3006784" cy="997109"/>
          </a:xfrm>
          <a:prstGeom prst="rect">
            <a:avLst/>
          </a:prstGeom>
          <a:noFill/>
          <a:ln>
            <a:noFill/>
          </a:ln>
        </p:spPr>
      </p:pic>
      <p:pic>
        <p:nvPicPr>
          <p:cNvPr id="104" name="Google Shape;104;p2"/>
          <p:cNvPicPr preferRelativeResize="0"/>
          <p:nvPr/>
        </p:nvPicPr>
        <p:blipFill rotWithShape="1">
          <a:blip r:embed="rId5">
            <a:alphaModFix/>
          </a:blip>
          <a:srcRect/>
          <a:stretch/>
        </p:blipFill>
        <p:spPr>
          <a:xfrm>
            <a:off x="106618" y="5209857"/>
            <a:ext cx="1572553" cy="1417437"/>
          </a:xfrm>
          <a:prstGeom prst="rect">
            <a:avLst/>
          </a:prstGeom>
          <a:noFill/>
          <a:ln>
            <a:noFill/>
          </a:ln>
        </p:spPr>
      </p:pic>
      <p:pic>
        <p:nvPicPr>
          <p:cNvPr id="3" name="Picture 2">
            <a:extLst>
              <a:ext uri="{FF2B5EF4-FFF2-40B4-BE49-F238E27FC236}">
                <a16:creationId xmlns:a16="http://schemas.microsoft.com/office/drawing/2014/main" id="{D4EAE2ED-72A7-92DF-8882-60A70EB89252}"/>
              </a:ext>
            </a:extLst>
          </p:cNvPr>
          <p:cNvPicPr>
            <a:picLocks noChangeAspect="1"/>
          </p:cNvPicPr>
          <p:nvPr/>
        </p:nvPicPr>
        <p:blipFill>
          <a:blip r:embed="rId6"/>
          <a:stretch>
            <a:fillRect/>
          </a:stretch>
        </p:blipFill>
        <p:spPr>
          <a:xfrm>
            <a:off x="10497133" y="4825733"/>
            <a:ext cx="1097907" cy="10979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endParaRPr lang="en-US" dirty="0"/>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The diversity of languages and dialects in India is immense, and tribal languages make up a significant part of this diversity.</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However, many of these languages are endangered, and some have already become extinct.</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indent="-457200" algn="just">
              <a:spcBef>
                <a:spcPts val="0"/>
              </a:spcBef>
              <a:buSzPts val="2800"/>
            </a:pPr>
            <a:r>
              <a:rPr lang="en-US" sz="2400" dirty="0">
                <a:latin typeface="Calibri Light" panose="020F0302020204030204" pitchFamily="34" charset="0"/>
                <a:ea typeface="Calibri Light" panose="020F0302020204030204" pitchFamily="34" charset="0"/>
                <a:cs typeface="Calibri Light" panose="020F0302020204030204" pitchFamily="34" charset="0"/>
              </a:rPr>
              <a:t>Preserving and promoting these languages is crucial for maintaining the cultural identity of India's tribal communities and promoting linguistic diversity in the country.</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928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1737359" y="2557577"/>
            <a:ext cx="9476509" cy="707846"/>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4000" dirty="0">
                <a:solidFill>
                  <a:schemeClr val="dk1"/>
                </a:solidFill>
                <a:latin typeface="Libre Franklin Medium"/>
                <a:ea typeface="Libre Franklin Medium"/>
                <a:cs typeface="Libre Franklin Medium"/>
                <a:sym typeface="Libre Franklin Medium"/>
              </a:rPr>
              <a:t>Methodology</a:t>
            </a:r>
            <a:endParaRPr lang="en-US" sz="4000" dirty="0">
              <a:solidFill>
                <a:srgbClr val="000000"/>
              </a:solidFill>
              <a:latin typeface="Libre Franklin Medium" pitchFamily="2" charset="0"/>
              <a:ea typeface="Libre Franklin Medium"/>
              <a:cs typeface="Libre Franklin Medium"/>
              <a:sym typeface="Libre Franklin Medium"/>
            </a:endParaRPr>
          </a:p>
        </p:txBody>
      </p:sp>
      <p:pic>
        <p:nvPicPr>
          <p:cNvPr id="120" name="Google Shape;120;p4"/>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21" name="Google Shape;121;p4"/>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3" name="Google Shape;123;p4" descr="Tyranny of Easy Answers - The Last Lecture"/>
          <p:cNvPicPr preferRelativeResize="0"/>
          <p:nvPr/>
        </p:nvPicPr>
        <p:blipFill rotWithShape="1">
          <a:blip r:embed="rId4">
            <a:alphaModFix/>
          </a:blip>
          <a:srcRect/>
          <a:stretch/>
        </p:blipFill>
        <p:spPr>
          <a:xfrm>
            <a:off x="10650492" y="43935"/>
            <a:ext cx="1541508" cy="511195"/>
          </a:xfrm>
          <a:prstGeom prst="rect">
            <a:avLst/>
          </a:prstGeom>
          <a:noFill/>
          <a:ln>
            <a:noFill/>
          </a:ln>
        </p:spPr>
      </p:pic>
      <p:pic>
        <p:nvPicPr>
          <p:cNvPr id="124" name="Google Shape;124;p4"/>
          <p:cNvPicPr preferRelativeResize="0"/>
          <p:nvPr/>
        </p:nvPicPr>
        <p:blipFill rotWithShape="1">
          <a:blip r:embed="rId5">
            <a:alphaModFix/>
          </a:blip>
          <a:srcRect/>
          <a:stretch/>
        </p:blipFill>
        <p:spPr>
          <a:xfrm>
            <a:off x="106618" y="3119915"/>
            <a:ext cx="3891206" cy="3507379"/>
          </a:xfrm>
          <a:prstGeom prst="rect">
            <a:avLst/>
          </a:prstGeom>
          <a:noFill/>
          <a:ln>
            <a:noFill/>
          </a:ln>
        </p:spPr>
      </p:pic>
    </p:spTree>
    <p:extLst>
      <p:ext uri="{BB962C8B-B14F-4D97-AF65-F5344CB8AC3E}">
        <p14:creationId xmlns:p14="http://schemas.microsoft.com/office/powerpoint/2010/main" val="233223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Approach</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342900" algn="just">
              <a:spcBef>
                <a:spcPts val="0"/>
              </a:spcBef>
              <a:buSzPts val="2800"/>
            </a:pPr>
            <a:r>
              <a:rPr lang="en-US" sz="2200" dirty="0">
                <a:latin typeface="Calibri Light" panose="020F0302020204030204" pitchFamily="34" charset="0"/>
                <a:ea typeface="Calibri Light" panose="020F0302020204030204" pitchFamily="34" charset="0"/>
                <a:cs typeface="Calibri Light" panose="020F0302020204030204" pitchFamily="34" charset="0"/>
              </a:rPr>
              <a:t>One approach is to use transfer learning, where models trained on similar languages or tasks are fine-tuned for the low resource language. For example, a model trained on Hindi or Tamil may be fine-tuned on a low resource language that uses the same script (Like Devanagari or Sanskrit). Another approach is to use unsupervised or semi-supervised learning techniques that do not require large amounts of labeled data.</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342900" algn="just">
              <a:spcBef>
                <a:spcPts val="0"/>
              </a:spcBef>
              <a:buSzPts val="2800"/>
            </a:pPr>
            <a:r>
              <a:rPr lang="en-US" sz="2200" dirty="0">
                <a:latin typeface="Calibri Light" panose="020F0302020204030204" pitchFamily="34" charset="0"/>
                <a:ea typeface="Calibri Light" panose="020F0302020204030204" pitchFamily="34" charset="0"/>
                <a:cs typeface="Calibri Light" panose="020F0302020204030204" pitchFamily="34" charset="0"/>
              </a:rPr>
              <a:t>Another option is to collect and annotate data for the low resource language. This can be done through crowd-sourcing or by working with speakers of the language to create datasets for training and evaluation. While this approach can be time-consuming and resource-intensive, it can lead to better performance for NLP tasks in the long run.</a:t>
            </a:r>
          </a:p>
        </p:txBody>
      </p:sp>
    </p:spTree>
    <p:extLst>
      <p:ext uri="{BB962C8B-B14F-4D97-AF65-F5344CB8AC3E}">
        <p14:creationId xmlns:p14="http://schemas.microsoft.com/office/powerpoint/2010/main" val="235214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Steps</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400" dirty="0">
                <a:latin typeface="Calibri Light" panose="020F0302020204030204" pitchFamily="34" charset="0"/>
                <a:ea typeface="Calibri Light" panose="020F0302020204030204" pitchFamily="34" charset="0"/>
                <a:cs typeface="Calibri Light" panose="020F0302020204030204" pitchFamily="34" charset="0"/>
              </a:rPr>
              <a:t>Building a neural machine translation (NMT) system for low resource languages can be challenging, but it can be done by following a systematic methodology. Here is a methodology you can follow to build an NMT system for low resource languages:</a:t>
            </a:r>
          </a:p>
          <a:p>
            <a:pPr marL="0" indent="0" algn="just">
              <a:spcBef>
                <a:spcPts val="0"/>
              </a:spcBef>
              <a:buSzPts val="2800"/>
              <a:buNone/>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400" dirty="0">
                <a:latin typeface="Calibri Light" panose="020F0302020204030204" pitchFamily="34" charset="0"/>
                <a:ea typeface="Calibri Light" panose="020F0302020204030204" pitchFamily="34" charset="0"/>
                <a:cs typeface="Calibri Light" panose="020F0302020204030204" pitchFamily="34" charset="0"/>
              </a:rPr>
              <a:t>1. </a:t>
            </a:r>
            <a:r>
              <a:rPr lang="en-US" sz="2200" dirty="0">
                <a:latin typeface="Calibri Light" panose="020F0302020204030204" pitchFamily="34" charset="0"/>
                <a:ea typeface="Calibri Light" panose="020F0302020204030204" pitchFamily="34" charset="0"/>
                <a:cs typeface="Calibri Light" panose="020F0302020204030204" pitchFamily="34" charset="0"/>
              </a:rPr>
              <a:t>Data Collection: The first step is to collect parallel data for the source and target languages. Parallel data refers to text in the source and target languages that have a one-to-one correspondence. You can collect this data through various sources, such as websites, books, articles, or by working with native speakers of the languages.</a:t>
            </a:r>
          </a:p>
          <a:p>
            <a:pPr indent="-457200" algn="just">
              <a:spcBef>
                <a:spcPts val="0"/>
              </a:spcBef>
              <a:buSzPts val="2800"/>
              <a:buFont typeface="+mj-lt"/>
              <a:buAutoNum type="arabicPeriod"/>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641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Followed by</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2. Custom Tokenizer Creation: If there are no readily available tokenizers for the low resource language, you can create a custom tokenizer. Tokenization involves breaking down the text into tokens or units for further processing, such as training an NMT model. Creating a custom tokenizer for a low resource language involves the following steps:</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Determine the tokenization strategy: Decide on the tokenization strategy that best suits the  language, such as word-based, character-based, or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subword</a:t>
            </a:r>
            <a:r>
              <a:rPr lang="en-US" sz="2000" dirty="0">
                <a:latin typeface="Calibri Light" panose="020F0302020204030204" pitchFamily="34" charset="0"/>
                <a:ea typeface="Calibri Light" panose="020F0302020204030204" pitchFamily="34" charset="0"/>
                <a:cs typeface="Calibri Light" panose="020F0302020204030204" pitchFamily="34" charset="0"/>
              </a:rPr>
              <a:t>-based tokenization. The tokenization strategy will depend on the characteristics of the language, such as its morphology and orthography.</a:t>
            </a:r>
          </a:p>
          <a:p>
            <a:pPr marL="0" indent="0" algn="just">
              <a:spcBef>
                <a:spcPts val="0"/>
              </a:spcBef>
              <a:buSzPts val="2800"/>
              <a:buNone/>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Collect the data: Collect a sufficient amount of data in the low resource language. This data will be used to train the custom tokenizer.</a:t>
            </a:r>
          </a:p>
          <a:p>
            <a:pPr marL="0" indent="0" algn="just">
              <a:spcBef>
                <a:spcPts val="0"/>
              </a:spcBef>
              <a:buSzPts val="2800"/>
              <a:buNone/>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Preprocess the data: Preprocess the data by cleaning it and performing any necessary normalization, such as converting the text to lowercase or removing punctuation.</a:t>
            </a:r>
          </a:p>
          <a:p>
            <a:pPr marL="342900" algn="just">
              <a:spcBef>
                <a:spcPts val="0"/>
              </a:spcBef>
              <a:buSzPts val="2800"/>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3015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Followed by</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Train the tokenizer: Train the tokenizer on the preprocessed data. You can use existing tokenization libraries, such as NLTK or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spaCy</a:t>
            </a:r>
            <a:r>
              <a:rPr lang="en-US" sz="2000" dirty="0">
                <a:latin typeface="Calibri Light" panose="020F0302020204030204" pitchFamily="34" charset="0"/>
                <a:ea typeface="Calibri Light" panose="020F0302020204030204" pitchFamily="34" charset="0"/>
                <a:cs typeface="Calibri Light" panose="020F0302020204030204" pitchFamily="34" charset="0"/>
              </a:rPr>
              <a:t>, or build your own tokenizer from scratch using Python or another programming language.</a:t>
            </a:r>
          </a:p>
          <a:p>
            <a:pPr marL="0" indent="0" algn="just">
              <a:spcBef>
                <a:spcPts val="0"/>
              </a:spcBef>
              <a:buSzPts val="2800"/>
              <a:buNone/>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Test the tokenizer: Test the tokenizer on a small subset of the data to ensure that it is producing the desired output. You may need to fine-tune the tokenizer parameters or make adjustments to the tokenization strategy based on the test results.</a:t>
            </a:r>
          </a:p>
          <a:p>
            <a:pPr marL="0" indent="0" algn="just">
              <a:spcBef>
                <a:spcPts val="0"/>
              </a:spcBef>
              <a:buSzPts val="2800"/>
              <a:buNone/>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dirty="0">
                <a:latin typeface="Calibri Light" panose="020F0302020204030204" pitchFamily="34" charset="0"/>
                <a:ea typeface="Calibri Light" panose="020F0302020204030204" pitchFamily="34" charset="0"/>
                <a:cs typeface="Calibri Light" panose="020F0302020204030204" pitchFamily="34" charset="0"/>
              </a:rPr>
              <a:t>        - Preprocess the data: Preprocess the data by cleaning it and performing any necessary normalization, such as converting the text to lowercase or removing punctuation.</a:t>
            </a:r>
          </a:p>
          <a:p>
            <a:pPr marL="342900" algn="just">
              <a:spcBef>
                <a:spcPts val="0"/>
              </a:spcBef>
              <a:buSzPts val="2800"/>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000" b="1" dirty="0">
                <a:latin typeface="Calibri Light" panose="020F0302020204030204" pitchFamily="34" charset="0"/>
                <a:ea typeface="Calibri Light" panose="020F0302020204030204" pitchFamily="34" charset="0"/>
                <a:cs typeface="Calibri Light" panose="020F0302020204030204" pitchFamily="34" charset="0"/>
              </a:rPr>
              <a:t>Note: </a:t>
            </a:r>
            <a:r>
              <a:rPr lang="en-US" sz="2000" dirty="0">
                <a:latin typeface="Calibri Light" panose="020F0302020204030204" pitchFamily="34" charset="0"/>
                <a:ea typeface="Calibri Light" panose="020F0302020204030204" pitchFamily="34" charset="0"/>
                <a:cs typeface="Calibri Light" panose="020F0302020204030204" pitchFamily="34" charset="0"/>
              </a:rPr>
              <a:t>Creating a custom tokenizer can help improve the quality of the NMT model by producing more accurate and relevant tokens for training. However, creating a custom tokenizer can be time-consuming and resource-intensive, and may not be necessary for all low resource languages.</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8057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Followed by</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400" dirty="0">
                <a:latin typeface="Calibri Light" panose="020F0302020204030204" pitchFamily="34" charset="0"/>
                <a:ea typeface="Calibri Light" panose="020F0302020204030204" pitchFamily="34" charset="0"/>
                <a:cs typeface="Calibri Light" panose="020F0302020204030204" pitchFamily="34" charset="0"/>
              </a:rPr>
              <a:t>3. </a:t>
            </a:r>
            <a:r>
              <a:rPr lang="en-US" sz="2200" dirty="0">
                <a:latin typeface="Calibri Light" panose="020F0302020204030204" pitchFamily="34" charset="0"/>
                <a:ea typeface="Calibri Light" panose="020F0302020204030204" pitchFamily="34" charset="0"/>
                <a:cs typeface="Calibri Light" panose="020F0302020204030204" pitchFamily="34" charset="0"/>
              </a:rPr>
              <a:t>Data Cleaning and Preprocessing: Once you have collected the parallel data, the next step is to clean and preprocess it. This involves removing noise, formatting the data, and converting it into a format suitable for NMT. You may also need to perform language-specific preprocessing, such as tokenization, stemming, and stop word removal.</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4. Training Data Preparation: The parallel data needs to be split into training, validation, and test sets. The training set is used to train the NMT model, the validation set is used to tune the hyperparameters, and the test set is used to evaluate the performance of the model.</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5. Model Training: The next step is to train the NMT model on the training data. There are various NMT architectures, such as Transformer, LSTM, and GRU, that can be used for this purpose. You can use open-source NMT frameworks, such as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OpenNMT</a:t>
            </a:r>
            <a:r>
              <a:rPr lang="en-US" sz="2200" dirty="0">
                <a:latin typeface="Calibri Light" panose="020F0302020204030204" pitchFamily="34" charset="0"/>
                <a:ea typeface="Calibri Light" panose="020F0302020204030204" pitchFamily="34" charset="0"/>
                <a:cs typeface="Calibri Light" panose="020F0302020204030204" pitchFamily="34" charset="0"/>
              </a:rPr>
              <a:t> and Tensor2Tensor, to train your NMT model.</a:t>
            </a:r>
          </a:p>
        </p:txBody>
      </p:sp>
    </p:spTree>
    <p:extLst>
      <p:ext uri="{BB962C8B-B14F-4D97-AF65-F5344CB8AC3E}">
        <p14:creationId xmlns:p14="http://schemas.microsoft.com/office/powerpoint/2010/main" val="2866070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Followed by</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6. Model Tuning: After training the NMT model, you need to tune the hyperparameters to optimize the performance. This involves experimenting with various hyperparameters, such as learning rate, batch size, and dropout rate, and selecting the ones that give the best performance on the validation set.</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7. Model Evaluation: The final step is to evaluate the performance of the NMT model on the test set. This involves measuring the quality of the translations using various metrics, such as BLEU, METEOR, and TER. You can use open-source evaluation tools, such as </a:t>
            </a:r>
            <a:r>
              <a:rPr lang="en-US" sz="2200" dirty="0" err="1">
                <a:latin typeface="Calibri Light" panose="020F0302020204030204" pitchFamily="34" charset="0"/>
                <a:ea typeface="Calibri Light" panose="020F0302020204030204" pitchFamily="34" charset="0"/>
                <a:cs typeface="Calibri Light" panose="020F0302020204030204" pitchFamily="34" charset="0"/>
              </a:rPr>
              <a:t>SacreBLEU</a:t>
            </a:r>
            <a:r>
              <a:rPr lang="en-US" sz="2200" dirty="0">
                <a:latin typeface="Calibri Light" panose="020F0302020204030204" pitchFamily="34" charset="0"/>
                <a:ea typeface="Calibri Light" panose="020F0302020204030204" pitchFamily="34" charset="0"/>
                <a:cs typeface="Calibri Light" panose="020F0302020204030204" pitchFamily="34" charset="0"/>
              </a:rPr>
              <a:t> and TER-Plus, to evaluate your NMT model.</a:t>
            </a:r>
          </a:p>
        </p:txBody>
      </p:sp>
    </p:spTree>
    <p:extLst>
      <p:ext uri="{BB962C8B-B14F-4D97-AF65-F5344CB8AC3E}">
        <p14:creationId xmlns:p14="http://schemas.microsoft.com/office/powerpoint/2010/main" val="2955577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800" b="1" dirty="0">
                <a:latin typeface="Calibri" panose="020F0502020204030204" pitchFamily="34" charset="0"/>
                <a:ea typeface="Calibri" panose="020F0502020204030204" pitchFamily="34" charset="0"/>
                <a:cs typeface="Calibri" panose="020F0502020204030204" pitchFamily="34" charset="0"/>
              </a:rPr>
              <a:t>Followed by</a:t>
            </a:r>
          </a:p>
        </p:txBody>
      </p:sp>
      <p:sp>
        <p:nvSpPr>
          <p:cNvPr id="135" name="Google Shape;135;p5"/>
          <p:cNvSpPr txBox="1">
            <a:spLocks noGrp="1"/>
          </p:cNvSpPr>
          <p:nvPr>
            <p:ph type="body" idx="1"/>
          </p:nvPr>
        </p:nvSpPr>
        <p:spPr>
          <a:xfrm>
            <a:off x="830352" y="1608597"/>
            <a:ext cx="10515600" cy="42511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In addition to the above steps, there are some other considerations that you need to keep in mind while building an NMT system for low resource languages. These include:</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342900" algn="just">
              <a:spcBef>
                <a:spcPts val="0"/>
              </a:spcBef>
              <a:buSzPts val="2800"/>
            </a:pPr>
            <a:r>
              <a:rPr lang="en-US" sz="2200" dirty="0">
                <a:latin typeface="Calibri Light" panose="020F0302020204030204" pitchFamily="34" charset="0"/>
                <a:ea typeface="Calibri Light" panose="020F0302020204030204" pitchFamily="34" charset="0"/>
                <a:cs typeface="Calibri Light" panose="020F0302020204030204" pitchFamily="34" charset="0"/>
              </a:rPr>
              <a:t>Handling out-of-vocabulary words and rare words</a:t>
            </a:r>
          </a:p>
          <a:p>
            <a:pPr marL="342900" algn="just">
              <a:spcBef>
                <a:spcPts val="0"/>
              </a:spcBef>
              <a:buSzPts val="2800"/>
            </a:pPr>
            <a:r>
              <a:rPr lang="en-US" sz="2200" dirty="0">
                <a:latin typeface="Calibri Light" panose="020F0302020204030204" pitchFamily="34" charset="0"/>
                <a:ea typeface="Calibri Light" panose="020F0302020204030204" pitchFamily="34" charset="0"/>
                <a:cs typeface="Calibri Light" panose="020F0302020204030204" pitchFamily="34" charset="0"/>
              </a:rPr>
              <a:t>Dealing with data sparsity and data imbalance</a:t>
            </a:r>
          </a:p>
          <a:p>
            <a:pPr marL="342900" algn="just">
              <a:spcBef>
                <a:spcPts val="0"/>
              </a:spcBef>
              <a:buSzPts val="2800"/>
            </a:pPr>
            <a:r>
              <a:rPr lang="en-US" sz="2200" dirty="0">
                <a:latin typeface="Calibri Light" panose="020F0302020204030204" pitchFamily="34" charset="0"/>
                <a:ea typeface="Calibri Light" panose="020F0302020204030204" pitchFamily="34" charset="0"/>
                <a:cs typeface="Calibri Light" panose="020F0302020204030204" pitchFamily="34" charset="0"/>
              </a:rPr>
              <a:t>Addressing issues related to low-resource languages, such as lack of standardized spelling and script variations</a:t>
            </a: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endParaRPr lang="en-US"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spcBef>
                <a:spcPts val="0"/>
              </a:spcBef>
              <a:buSzPts val="2800"/>
              <a:buNone/>
            </a:pPr>
            <a:r>
              <a:rPr lang="en-US" sz="2200" dirty="0">
                <a:latin typeface="Calibri Light" panose="020F0302020204030204" pitchFamily="34" charset="0"/>
                <a:ea typeface="Calibri Light" panose="020F0302020204030204" pitchFamily="34" charset="0"/>
                <a:cs typeface="Calibri Light" panose="020F0302020204030204" pitchFamily="34" charset="0"/>
              </a:rPr>
              <a:t>Overall, building an NMT system for low resource languages requires careful data collection, preprocessing, and training, along with the use of appropriate tools and techniques.</a:t>
            </a:r>
          </a:p>
        </p:txBody>
      </p:sp>
    </p:spTree>
    <p:extLst>
      <p:ext uri="{BB962C8B-B14F-4D97-AF65-F5344CB8AC3E}">
        <p14:creationId xmlns:p14="http://schemas.microsoft.com/office/powerpoint/2010/main" val="158200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92894" y="249873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2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99761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604139"/>
            <a:ext cx="10515600" cy="853469"/>
          </a:xfrm>
          <a:prstGeom prst="rect">
            <a:avLst/>
          </a:prstGeom>
          <a:noFill/>
          <a:ln w="19050">
            <a:solidFill>
              <a:schemeClr val="tx1"/>
            </a:solid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Project Details</a:t>
            </a:r>
            <a:endParaRPr b="1" dirty="0"/>
          </a:p>
        </p:txBody>
      </p:sp>
      <p:sp>
        <p:nvSpPr>
          <p:cNvPr id="135" name="Google Shape;135;p5"/>
          <p:cNvSpPr txBox="1">
            <a:spLocks noGrp="1"/>
          </p:cNvSpPr>
          <p:nvPr>
            <p:ph type="body" idx="1"/>
          </p:nvPr>
        </p:nvSpPr>
        <p:spPr>
          <a:xfrm>
            <a:off x="838200" y="1692998"/>
            <a:ext cx="10515600" cy="4248301"/>
          </a:xfrm>
          <a:prstGeom prst="rect">
            <a:avLst/>
          </a:prstGeom>
          <a:noFill/>
          <a:ln w="19050">
            <a:solidFill>
              <a:schemeClr val="tx1"/>
            </a:solidFill>
          </a:ln>
        </p:spPr>
        <p:txBody>
          <a:bodyPr spcFirstLastPara="1" wrap="square" lIns="91425" tIns="45700" rIns="91425" bIns="45700" anchor="t" anchorCtr="0">
            <a:normAutofit/>
          </a:bodyPr>
          <a:lstStyle/>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Project is to develop “</a:t>
            </a:r>
            <a:r>
              <a:rPr lang="en-US" b="1" dirty="0">
                <a:latin typeface="Calibri Light" panose="020F0302020204030204" pitchFamily="34" charset="0"/>
                <a:ea typeface="Calibri Light" panose="020F0302020204030204" pitchFamily="34" charset="0"/>
                <a:cs typeface="Calibri Light" panose="020F0302020204030204" pitchFamily="34" charset="0"/>
                <a:sym typeface="Arial"/>
              </a:rPr>
              <a:t>AI-based language translation systems for low-resource tribal languages</a:t>
            </a:r>
            <a:r>
              <a:rPr lang="en-US" dirty="0">
                <a:latin typeface="Calibri Light" panose="020F0302020204030204" pitchFamily="34" charset="0"/>
                <a:ea typeface="Calibri Light" panose="020F0302020204030204" pitchFamily="34" charset="0"/>
                <a:cs typeface="Calibri Light" panose="020F0302020204030204" pitchFamily="34" charset="0"/>
              </a:rPr>
              <a:t>”</a:t>
            </a:r>
            <a:endParaRPr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a:p>
            <a:pPr marL="228600" lvl="0" indent="-50800" algn="just" rtl="0">
              <a:lnSpc>
                <a:spcPct val="90000"/>
              </a:lnSpc>
              <a:spcBef>
                <a:spcPts val="1000"/>
              </a:spcBef>
              <a:spcAft>
                <a:spcPts val="0"/>
              </a:spcAft>
              <a:buClr>
                <a:schemeClr val="dk1"/>
              </a:buClr>
              <a:buSzPts val="2800"/>
              <a:buNone/>
            </a:pPr>
            <a:endParaRPr dirty="0">
              <a:latin typeface="Calibri Light" panose="020F0302020204030204" pitchFamily="34" charset="0"/>
              <a:ea typeface="Calibri Light" panose="020F0302020204030204" pitchFamily="34" charset="0"/>
              <a:cs typeface="Calibri Light" panose="020F0302020204030204" pitchFamily="34" charset="0"/>
            </a:endParaRPr>
          </a:p>
          <a:p>
            <a:pPr marL="228600" lvl="0" indent="-228600" algn="just" rtl="0">
              <a:lnSpc>
                <a:spcPct val="90000"/>
              </a:lnSpc>
              <a:spcBef>
                <a:spcPts val="1000"/>
              </a:spcBef>
              <a:spcAft>
                <a:spcPts val="0"/>
              </a:spcAft>
              <a:buClr>
                <a:schemeClr val="dk1"/>
              </a:buClr>
              <a:buSzPts val="280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Project is Sponsored by “</a:t>
            </a:r>
            <a:r>
              <a:rPr lang="en-US" b="1" dirty="0">
                <a:latin typeface="Calibri Light" panose="020F0302020204030204" pitchFamily="34" charset="0"/>
                <a:ea typeface="Calibri Light" panose="020F0302020204030204" pitchFamily="34" charset="0"/>
                <a:cs typeface="Calibri Light" panose="020F0302020204030204" pitchFamily="34" charset="0"/>
              </a:rPr>
              <a:t>Ministry of Tribal Affairs, Govt of India</a:t>
            </a:r>
            <a:r>
              <a:rPr lang="en-US" dirty="0">
                <a:latin typeface="Calibri Light" panose="020F0302020204030204" pitchFamily="34" charset="0"/>
                <a:ea typeface="Calibri Light" panose="020F0302020204030204" pitchFamily="34" charset="0"/>
                <a:cs typeface="Calibri Light" panose="020F0302020204030204" pitchFamily="34" charset="0"/>
              </a:rPr>
              <a:t>”.</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Mission</a:t>
            </a:r>
            <a:endParaRPr b="1" dirty="0"/>
          </a:p>
        </p:txBody>
      </p:sp>
      <p:sp>
        <p:nvSpPr>
          <p:cNvPr id="135" name="Google Shape;1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ts val="2800"/>
            </a:pPr>
            <a:r>
              <a:rPr lang="en-US" sz="2600" dirty="0">
                <a:latin typeface="Calibri Light" panose="020F0302020204030204" pitchFamily="34" charset="0"/>
                <a:ea typeface="Calibri Light" panose="020F0302020204030204" pitchFamily="34" charset="0"/>
                <a:cs typeface="Calibri Light" panose="020F0302020204030204" pitchFamily="34" charset="0"/>
              </a:rPr>
              <a:t>The AI-based language translation systems for low-resource tribal languages project aims to develop and implement advanced language translation technology to facilitate communication between speakers of low-resource tribal languages and speakers of other languages. The project seeks to address the issue of many tribal languages becoming extinct due to limited resources for language preservation. The translation system uses natural language processing and deep learning techniques to develop accurate and efficient translation systems for low-resource languages, which can promote greater understanding and effective collaboration across linguistic and cultural barriers.</a:t>
            </a:r>
            <a:endParaRPr sz="26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8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1" name="Google Shape;111;p3"/>
          <p:cNvSpPr txBox="1"/>
          <p:nvPr/>
        </p:nvSpPr>
        <p:spPr>
          <a:xfrm>
            <a:off x="9532898" y="6210031"/>
            <a:ext cx="2946400" cy="584737"/>
          </a:xfrm>
          <a:prstGeom prst="rect">
            <a:avLst/>
          </a:prstGeom>
          <a:noFill/>
          <a:ln>
            <a:noFill/>
          </a:ln>
        </p:spPr>
        <p:txBody>
          <a:bodyPr spcFirstLastPara="1" wrap="square" lIns="91400" tIns="45700" rIns="91400" bIns="45700" anchor="t" anchorCtr="0">
            <a:spAutoFit/>
          </a:bodyPr>
          <a:lstStyle/>
          <a:p>
            <a:pPr marL="0" marR="0" lvl="0" indent="0" algn="ctr" rtl="0">
              <a:lnSpc>
                <a:spcPct val="100000"/>
              </a:lnSpc>
              <a:spcBef>
                <a:spcPts val="0"/>
              </a:spcBef>
              <a:spcAft>
                <a:spcPts val="0"/>
              </a:spcAft>
              <a:buClr>
                <a:srgbClr val="323F4F"/>
              </a:buClr>
              <a:buSzPts val="3200"/>
              <a:buFont typeface="Arial"/>
              <a:buNone/>
            </a:pPr>
            <a:r>
              <a:rPr lang="en-US" sz="3200" b="1" i="0" u="none" strike="noStrike" cap="none" dirty="0">
                <a:solidFill>
                  <a:srgbClr val="323F4F"/>
                </a:solidFill>
                <a:latin typeface="Arial"/>
                <a:ea typeface="Arial"/>
                <a:cs typeface="Arial"/>
                <a:sym typeface="Arial"/>
              </a:rPr>
              <a:t>BITS</a:t>
            </a:r>
            <a:r>
              <a:rPr lang="en-US" sz="3200" b="0" i="0" u="none" strike="noStrike" cap="none" dirty="0">
                <a:solidFill>
                  <a:srgbClr val="323F4F"/>
                </a:solidFill>
                <a:latin typeface="Arial"/>
                <a:ea typeface="Arial"/>
                <a:cs typeface="Arial"/>
                <a:sym typeface="Arial"/>
              </a:rPr>
              <a:t> Pilani</a:t>
            </a:r>
            <a:endParaRPr dirty="0"/>
          </a:p>
        </p:txBody>
      </p:sp>
      <p:sp>
        <p:nvSpPr>
          <p:cNvPr id="112" name="Google Shape;112;p3"/>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3" name="Google Shape;113;p3"/>
          <p:cNvSpPr/>
          <p:nvPr/>
        </p:nvSpPr>
        <p:spPr>
          <a:xfrm>
            <a:off x="539381" y="941911"/>
            <a:ext cx="10809937"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Libre Franklin Medium"/>
              <a:ea typeface="Libre Franklin Medium"/>
              <a:cs typeface="Libre Franklin Medium"/>
              <a:sym typeface="Libre Franklin Medium"/>
            </a:endParaRPr>
          </a:p>
          <a:p>
            <a:pPr marL="0" marR="0" lvl="0" indent="-152400" algn="l" rtl="0">
              <a:spcBef>
                <a:spcPts val="0"/>
              </a:spcBef>
              <a:spcAft>
                <a:spcPts val="0"/>
              </a:spcAft>
              <a:buClr>
                <a:schemeClr val="dk1"/>
              </a:buClr>
              <a:buSzPts val="2400"/>
              <a:buFont typeface="Noto Sans Symbols"/>
              <a:buChar char="✔"/>
            </a:pPr>
            <a:r>
              <a:rPr lang="en-US" sz="2400" dirty="0">
                <a:solidFill>
                  <a:schemeClr val="dk1"/>
                </a:solidFill>
                <a:latin typeface="Libre Franklin Medium"/>
                <a:ea typeface="Libre Franklin Medium"/>
                <a:cs typeface="Libre Franklin Medium"/>
                <a:sym typeface="Libre Franklin Medium"/>
              </a:rPr>
              <a:t> Tribal Languages in India: Endangered, Extinct and About to Extinct</a:t>
            </a:r>
          </a:p>
          <a:p>
            <a:pPr marL="0" marR="0" lvl="0" indent="-152400" algn="l" rtl="0">
              <a:spcBef>
                <a:spcPts val="0"/>
              </a:spcBef>
              <a:spcAft>
                <a:spcPts val="0"/>
              </a:spcAft>
              <a:buClr>
                <a:schemeClr val="dk1"/>
              </a:buClr>
              <a:buSzPts val="2400"/>
              <a:buFont typeface="Noto Sans Symbols"/>
              <a:buChar char="✔"/>
            </a:pPr>
            <a:r>
              <a:rPr lang="en-US" sz="2400" dirty="0">
                <a:solidFill>
                  <a:schemeClr val="dk1"/>
                </a:solidFill>
                <a:latin typeface="Libre Franklin Medium"/>
                <a:ea typeface="Libre Franklin Medium"/>
                <a:cs typeface="Libre Franklin Medium"/>
                <a:sym typeface="Libre Franklin Medium"/>
              </a:rPr>
              <a:t> Methodology</a:t>
            </a:r>
            <a:endParaRPr lang="en-US" sz="2400" dirty="0">
              <a:solidFill>
                <a:srgbClr val="000000"/>
              </a:solidFill>
              <a:latin typeface="Libre Franklin Medium" pitchFamily="2" charset="0"/>
              <a:ea typeface="Libre Franklin Medium"/>
              <a:cs typeface="Libre Franklin Medium"/>
              <a:sym typeface="Libre Franklin Medium"/>
            </a:endParaRPr>
          </a:p>
          <a:p>
            <a:pPr marR="0" lvl="0" algn="l" rtl="0">
              <a:spcBef>
                <a:spcPts val="0"/>
              </a:spcBef>
              <a:spcAft>
                <a:spcPts val="0"/>
              </a:spcAft>
              <a:buClr>
                <a:schemeClr val="dk1"/>
              </a:buClr>
              <a:buSzPts val="2400"/>
            </a:pPr>
            <a:endParaRPr sz="2400" dirty="0">
              <a:solidFill>
                <a:schemeClr val="dk1"/>
              </a:solidFill>
              <a:latin typeface="Libre Franklin Medium"/>
              <a:ea typeface="Libre Franklin Medium"/>
              <a:cs typeface="Libre Franklin Medium"/>
              <a:sym typeface="Libre Franklin Medium"/>
            </a:endParaRPr>
          </a:p>
          <a:p>
            <a:pPr marL="0" marR="0" lvl="0" indent="0" algn="l" rtl="0">
              <a:spcBef>
                <a:spcPts val="0"/>
              </a:spcBef>
              <a:spcAft>
                <a:spcPts val="0"/>
              </a:spcAft>
              <a:buClr>
                <a:schemeClr val="dk1"/>
              </a:buClr>
              <a:buSzPts val="2400"/>
              <a:buFont typeface="Noto Sans Symbols"/>
              <a:buNone/>
            </a:pPr>
            <a:endParaRPr sz="2400" dirty="0">
              <a:solidFill>
                <a:schemeClr val="dk1"/>
              </a:solidFill>
              <a:latin typeface="Libre Franklin Medium"/>
              <a:ea typeface="Libre Franklin Medium"/>
              <a:cs typeface="Libre Franklin Medium"/>
              <a:sym typeface="Libre Franklin Medium"/>
            </a:endParaRPr>
          </a:p>
          <a:p>
            <a:pPr marL="0" marR="0" lvl="0" indent="0" algn="l" rtl="0">
              <a:spcBef>
                <a:spcPts val="0"/>
              </a:spcBef>
              <a:spcAft>
                <a:spcPts val="0"/>
              </a:spcAft>
              <a:buClr>
                <a:schemeClr val="dk1"/>
              </a:buClr>
              <a:buSzPts val="2400"/>
              <a:buFont typeface="Noto Sans Symbols"/>
              <a:buNone/>
            </a:pPr>
            <a:endParaRPr sz="2400" dirty="0">
              <a:solidFill>
                <a:schemeClr val="dk1"/>
              </a:solidFill>
              <a:latin typeface="Libre Franklin Medium"/>
              <a:ea typeface="Libre Franklin Medium"/>
              <a:cs typeface="Libre Franklin Medium"/>
              <a:sym typeface="Libre Franklin Medium"/>
            </a:endParaRPr>
          </a:p>
          <a:p>
            <a:pPr marL="0" marR="0" lvl="0" indent="0" algn="l" rtl="0">
              <a:spcBef>
                <a:spcPts val="0"/>
              </a:spcBef>
              <a:spcAft>
                <a:spcPts val="0"/>
              </a:spcAft>
              <a:buNone/>
            </a:pPr>
            <a:endParaRPr sz="2400" dirty="0">
              <a:solidFill>
                <a:schemeClr val="dk1"/>
              </a:solidFill>
              <a:latin typeface="Libre Franklin Medium"/>
              <a:ea typeface="Libre Franklin Medium"/>
              <a:cs typeface="Libre Franklin Medium"/>
              <a:sym typeface="Libre Franklin Medium"/>
            </a:endParaRPr>
          </a:p>
        </p:txBody>
      </p:sp>
      <p:sp>
        <p:nvSpPr>
          <p:cNvPr id="114" name="Google Shape;114;p3"/>
          <p:cNvSpPr/>
          <p:nvPr/>
        </p:nvSpPr>
        <p:spPr>
          <a:xfrm>
            <a:off x="414008" y="236514"/>
            <a:ext cx="3073776" cy="769441"/>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Libre Franklin Medium"/>
              <a:buNone/>
            </a:pPr>
            <a:r>
              <a:rPr lang="en-US" sz="4400">
                <a:solidFill>
                  <a:srgbClr val="000000"/>
                </a:solidFill>
                <a:latin typeface="Libre Franklin Medium"/>
                <a:ea typeface="Libre Franklin Medium"/>
                <a:cs typeface="Libre Franklin Medium"/>
                <a:sym typeface="Libre Franklin Medium"/>
              </a:rPr>
              <a:t>Agenda</a:t>
            </a:r>
            <a:endParaRPr sz="4400" b="0" i="0" u="none" strike="noStrike" cap="none">
              <a:solidFill>
                <a:srgbClr val="000000"/>
              </a:solidFill>
              <a:latin typeface="Libre Franklin Medium"/>
              <a:ea typeface="Libre Franklin Medium"/>
              <a:cs typeface="Libre Franklin Medium"/>
              <a:sym typeface="Libre Franklin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1737359" y="2557577"/>
            <a:ext cx="9476509" cy="1323399"/>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4000" dirty="0">
                <a:solidFill>
                  <a:schemeClr val="dk1"/>
                </a:solidFill>
                <a:latin typeface="Libre Franklin Medium"/>
                <a:ea typeface="Libre Franklin Medium"/>
                <a:cs typeface="Libre Franklin Medium"/>
                <a:sym typeface="Libre Franklin Medium"/>
              </a:rPr>
              <a:t>Tribal Languages in India: Endangered, Extinct and About to Extinct</a:t>
            </a:r>
            <a:endParaRPr lang="en-US" sz="4000" dirty="0">
              <a:solidFill>
                <a:srgbClr val="000000"/>
              </a:solidFill>
              <a:latin typeface="Libre Franklin Medium" pitchFamily="2" charset="0"/>
              <a:ea typeface="Libre Franklin Medium"/>
              <a:cs typeface="Libre Franklin Medium"/>
              <a:sym typeface="Libre Franklin Medium"/>
            </a:endParaRPr>
          </a:p>
        </p:txBody>
      </p:sp>
      <p:pic>
        <p:nvPicPr>
          <p:cNvPr id="120" name="Google Shape;120;p4"/>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21" name="Google Shape;121;p4"/>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3" name="Google Shape;123;p4" descr="Tyranny of Easy Answers - The Last Lecture"/>
          <p:cNvPicPr preferRelativeResize="0"/>
          <p:nvPr/>
        </p:nvPicPr>
        <p:blipFill rotWithShape="1">
          <a:blip r:embed="rId4">
            <a:alphaModFix/>
          </a:blip>
          <a:srcRect/>
          <a:stretch/>
        </p:blipFill>
        <p:spPr>
          <a:xfrm>
            <a:off x="10650492" y="43935"/>
            <a:ext cx="1541508" cy="511195"/>
          </a:xfrm>
          <a:prstGeom prst="rect">
            <a:avLst/>
          </a:prstGeom>
          <a:noFill/>
          <a:ln>
            <a:noFill/>
          </a:ln>
        </p:spPr>
      </p:pic>
      <p:pic>
        <p:nvPicPr>
          <p:cNvPr id="124" name="Google Shape;124;p4"/>
          <p:cNvPicPr preferRelativeResize="0"/>
          <p:nvPr/>
        </p:nvPicPr>
        <p:blipFill rotWithShape="1">
          <a:blip r:embed="rId5">
            <a:alphaModFix/>
          </a:blip>
          <a:srcRect/>
          <a:stretch/>
        </p:blipFill>
        <p:spPr>
          <a:xfrm>
            <a:off x="106618" y="3119915"/>
            <a:ext cx="3891206" cy="3507379"/>
          </a:xfrm>
          <a:prstGeom prst="rect">
            <a:avLst/>
          </a:prstGeom>
          <a:noFill/>
          <a:ln>
            <a:noFill/>
          </a:ln>
        </p:spPr>
      </p:pic>
    </p:spTree>
    <p:extLst>
      <p:ext uri="{BB962C8B-B14F-4D97-AF65-F5344CB8AC3E}">
        <p14:creationId xmlns:p14="http://schemas.microsoft.com/office/powerpoint/2010/main" val="384891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Introduction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India has a rich linguistic heritage with over 19,500 languages and dialects. </a:t>
            </a:r>
          </a:p>
          <a:p>
            <a:pPr marL="0" lvl="0" indent="0" algn="just">
              <a:spcBef>
                <a:spcPts val="0"/>
              </a:spcBef>
              <a:buSzPts val="280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Tribal languages make up a significant part of this linguistic diversity.</a:t>
            </a:r>
          </a:p>
          <a:p>
            <a:pPr marL="0" lvl="0" indent="0" algn="just">
              <a:spcBef>
                <a:spcPts val="0"/>
              </a:spcBef>
              <a:buSzPts val="280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However, many tribal languages in India are endangered, and some have already become extinct.</a:t>
            </a:r>
          </a:p>
          <a:p>
            <a:pPr marL="228600" lvl="0" indent="-228600" algn="just" rtl="0">
              <a:lnSpc>
                <a:spcPct val="90000"/>
              </a:lnSpc>
              <a:spcBef>
                <a:spcPts val="1000"/>
              </a:spcBef>
              <a:spcAft>
                <a:spcPts val="0"/>
              </a:spcAft>
              <a:buClr>
                <a:schemeClr val="dk1"/>
              </a:buClr>
              <a:buSzPts val="2800"/>
              <a:buChar char="•"/>
            </a:pPr>
            <a:endParaRPr dirty="0"/>
          </a:p>
        </p:txBody>
      </p:sp>
    </p:spTree>
    <p:extLst>
      <p:ext uri="{BB962C8B-B14F-4D97-AF65-F5344CB8AC3E}">
        <p14:creationId xmlns:p14="http://schemas.microsoft.com/office/powerpoint/2010/main" val="196462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Total Tribal Languages in India</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There are an estimated 200 to 250 tribal languages in India.</a:t>
            </a:r>
          </a:p>
          <a:p>
            <a:pPr marL="0" lvl="0" indent="0" algn="just">
              <a:spcBef>
                <a:spcPts val="0"/>
              </a:spcBef>
              <a:buSzPts val="280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228600" lvl="0" indent="-228600" algn="just">
              <a:spcBef>
                <a:spcPts val="0"/>
              </a:spcBef>
              <a:buSzPts val="2800"/>
            </a:pPr>
            <a:r>
              <a:rPr lang="en-US" dirty="0">
                <a:latin typeface="Calibri Light" panose="020F0302020204030204" pitchFamily="34" charset="0"/>
                <a:ea typeface="Calibri Light" panose="020F0302020204030204" pitchFamily="34" charset="0"/>
                <a:cs typeface="Calibri Light" panose="020F0302020204030204" pitchFamily="34" charset="0"/>
              </a:rPr>
              <a:t>These languages are classified into five linguistic groups: Andamanse, Austro-Asiatic, Dravidian, Indo-Aryan, and Sino-Tibetan.</a:t>
            </a:r>
          </a:p>
          <a:p>
            <a:pPr marL="228600" lvl="0" indent="-228600" algn="just">
              <a:spcBef>
                <a:spcPts val="0"/>
              </a:spcBef>
              <a:buSzPts val="2800"/>
            </a:pPr>
            <a:endParaRPr dirty="0"/>
          </a:p>
        </p:txBody>
      </p:sp>
    </p:spTree>
    <p:extLst>
      <p:ext uri="{BB962C8B-B14F-4D97-AF65-F5344CB8AC3E}">
        <p14:creationId xmlns:p14="http://schemas.microsoft.com/office/powerpoint/2010/main" val="249732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p:cNvPicPr preferRelativeResize="0"/>
          <p:nvPr/>
        </p:nvPicPr>
        <p:blipFill rotWithShape="1">
          <a:blip r:embed="rId3">
            <a:alphaModFix/>
          </a:blip>
          <a:srcRect/>
          <a:stretch/>
        </p:blipFill>
        <p:spPr>
          <a:xfrm>
            <a:off x="10497133" y="6256832"/>
            <a:ext cx="1694867" cy="537936"/>
          </a:xfrm>
          <a:prstGeom prst="rect">
            <a:avLst/>
          </a:prstGeom>
          <a:noFill/>
          <a:ln>
            <a:noFill/>
          </a:ln>
        </p:spPr>
      </p:pic>
      <p:sp>
        <p:nvSpPr>
          <p:cNvPr id="130" name="Google Shape;130;p5"/>
          <p:cNvSpPr/>
          <p:nvPr/>
        </p:nvSpPr>
        <p:spPr>
          <a:xfrm>
            <a:off x="0" y="-19297"/>
            <a:ext cx="12192000" cy="632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0" y="6794768"/>
            <a:ext cx="12192000" cy="6323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descr="Tyranny of Easy Answers - The Last Lecture"/>
          <p:cNvPicPr preferRelativeResize="0"/>
          <p:nvPr/>
        </p:nvPicPr>
        <p:blipFill rotWithShape="1">
          <a:blip r:embed="rId4">
            <a:alphaModFix/>
          </a:blip>
          <a:srcRect/>
          <a:stretch/>
        </p:blipFill>
        <p:spPr>
          <a:xfrm>
            <a:off x="10497133" y="43935"/>
            <a:ext cx="1689296" cy="560204"/>
          </a:xfrm>
          <a:prstGeom prst="rect">
            <a:avLst/>
          </a:prstGeom>
          <a:noFill/>
          <a:ln>
            <a:noFill/>
          </a:ln>
        </p:spPr>
      </p:pic>
      <p:pic>
        <p:nvPicPr>
          <p:cNvPr id="133" name="Google Shape;133;p5"/>
          <p:cNvPicPr preferRelativeResize="0"/>
          <p:nvPr/>
        </p:nvPicPr>
        <p:blipFill rotWithShape="1">
          <a:blip r:embed="rId5">
            <a:alphaModFix/>
          </a:blip>
          <a:srcRect/>
          <a:stretch/>
        </p:blipFill>
        <p:spPr>
          <a:xfrm>
            <a:off x="106618" y="5209857"/>
            <a:ext cx="1572553" cy="1417437"/>
          </a:xfrm>
          <a:prstGeom prst="rect">
            <a:avLst/>
          </a:prstGeom>
          <a:noFill/>
          <a:ln>
            <a:noFill/>
          </a:ln>
        </p:spPr>
      </p:pic>
      <p:sp>
        <p:nvSpPr>
          <p:cNvPr id="134" name="Google Shape;1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Languages without any script</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35" name="Google Shape;1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endParaRPr lang="en-US" dirty="0"/>
          </a:p>
          <a:p>
            <a:r>
              <a:rPr lang="en-US" dirty="0">
                <a:latin typeface="Calibri Light" panose="020F0302020204030204" pitchFamily="34" charset="0"/>
                <a:ea typeface="Calibri Light" panose="020F0302020204030204" pitchFamily="34" charset="0"/>
                <a:cs typeface="Calibri Light" panose="020F0302020204030204" pitchFamily="34" charset="0"/>
              </a:rPr>
              <a:t>Bonda language</a:t>
            </a:r>
          </a:p>
          <a:p>
            <a:r>
              <a:rPr lang="en-US" dirty="0">
                <a:latin typeface="Calibri Light" panose="020F0302020204030204" pitchFamily="34" charset="0"/>
                <a:ea typeface="Calibri Light" panose="020F0302020204030204" pitchFamily="34" charset="0"/>
                <a:cs typeface="Calibri Light" panose="020F0302020204030204" pitchFamily="34" charset="0"/>
              </a:rPr>
              <a:t>Chaudhari language</a:t>
            </a:r>
          </a:p>
          <a:p>
            <a:r>
              <a:rPr lang="en-US" dirty="0">
                <a:latin typeface="Calibri Light" panose="020F0302020204030204" pitchFamily="34" charset="0"/>
                <a:ea typeface="Calibri Light" panose="020F0302020204030204" pitchFamily="34" charset="0"/>
                <a:cs typeface="Calibri Light" panose="020F0302020204030204" pitchFamily="34" charset="0"/>
              </a:rPr>
              <a:t>Kora language</a:t>
            </a:r>
          </a:p>
          <a:p>
            <a:r>
              <a:rPr lang="en-US" dirty="0">
                <a:latin typeface="Calibri Light" panose="020F0302020204030204" pitchFamily="34" charset="0"/>
                <a:ea typeface="Calibri Light" panose="020F0302020204030204" pitchFamily="34" charset="0"/>
                <a:cs typeface="Calibri Light" panose="020F0302020204030204" pitchFamily="34" charset="0"/>
              </a:rPr>
              <a:t>Kuki language</a:t>
            </a:r>
          </a:p>
          <a:p>
            <a:pPr marL="228600" lvl="0" indent="-228600" algn="just">
              <a:spcBef>
                <a:spcPts val="0"/>
              </a:spcBef>
              <a:buSzPts val="2800"/>
            </a:pPr>
            <a:endParaRPr lang="en-US" dirty="0"/>
          </a:p>
        </p:txBody>
      </p:sp>
    </p:spTree>
    <p:extLst>
      <p:ext uri="{BB962C8B-B14F-4D97-AF65-F5344CB8AC3E}">
        <p14:creationId xmlns:p14="http://schemas.microsoft.com/office/powerpoint/2010/main" val="306217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1961</Words>
  <Application>Microsoft Office PowerPoint</Application>
  <PresentationFormat>Widescreen</PresentationFormat>
  <Paragraphs>176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Noto Sans Symbols</vt:lpstr>
      <vt:lpstr>Calibri</vt:lpstr>
      <vt:lpstr>Libre Franklin Medium</vt:lpstr>
      <vt:lpstr>Calibri Light</vt:lpstr>
      <vt:lpstr>Office Theme</vt:lpstr>
      <vt:lpstr>PowerPoint Presentation</vt:lpstr>
      <vt:lpstr>PowerPoint Presentation</vt:lpstr>
      <vt:lpstr>Project Details</vt:lpstr>
      <vt:lpstr>Mission</vt:lpstr>
      <vt:lpstr>PowerPoint Presentation</vt:lpstr>
      <vt:lpstr>PowerPoint Presentation</vt:lpstr>
      <vt:lpstr>Introduction</vt:lpstr>
      <vt:lpstr>Total Tribal Languages in India</vt:lpstr>
      <vt:lpstr>Languages without any script</vt:lpstr>
      <vt:lpstr>Languages using other scripts</vt:lpstr>
      <vt:lpstr>PowerPoint Presentation</vt:lpstr>
      <vt:lpstr>Extinct languages in India</vt:lpstr>
      <vt:lpstr>Languages about to extinct in India</vt:lpstr>
      <vt:lpstr>PowerPoint Presentation</vt:lpstr>
      <vt:lpstr>PowerPoint Presentation</vt:lpstr>
      <vt:lpstr>Datasets</vt:lpstr>
      <vt:lpstr>Languages with OCR</vt:lpstr>
      <vt:lpstr>Importance of preserving tribal languages in India</vt:lpstr>
      <vt:lpstr>Efforts to preserve tribal languages in India</vt:lpstr>
      <vt:lpstr>Conclusion</vt:lpstr>
      <vt:lpstr>PowerPoint Presentation</vt:lpstr>
      <vt:lpstr>Approach</vt:lpstr>
      <vt:lpstr>Steps</vt:lpstr>
      <vt:lpstr>Followed by</vt:lpstr>
      <vt:lpstr>Followed by</vt:lpstr>
      <vt:lpstr>Followed by</vt:lpstr>
      <vt:lpstr>Followed by</vt:lpstr>
      <vt:lpstr>Followed by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Arya</dc:creator>
  <cp:lastModifiedBy>Nithin Reddy</cp:lastModifiedBy>
  <cp:revision>53</cp:revision>
  <dcterms:created xsi:type="dcterms:W3CDTF">2020-07-07T05:16:50Z</dcterms:created>
  <dcterms:modified xsi:type="dcterms:W3CDTF">2023-03-10T15:46:01Z</dcterms:modified>
</cp:coreProperties>
</file>