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4" r:id="rId3"/>
    <p:sldId id="284" r:id="rId4"/>
    <p:sldId id="275" r:id="rId5"/>
    <p:sldId id="276" r:id="rId6"/>
    <p:sldId id="282" r:id="rId7"/>
    <p:sldId id="285" r:id="rId8"/>
    <p:sldId id="28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5/8/2024</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5/8/2024</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5/8/2024</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5/8/2024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bg1">
                <a:shade val="12000"/>
                <a:satMod val="240000"/>
              </a:schemeClr>
              <a:schemeClr val="bg1">
                <a:tint val="65000"/>
              </a:schemeClr>
            </a:duotone>
            <a:extLst>
              <a:ext uri="{BEBA8EAE-BF5A-486C-A8C5-ECC9F3942E4B}">
                <a14:imgProps xmlns:a14="http://schemas.microsoft.com/office/drawing/2010/main">
                  <a14:imgLayer r:embed="rId14">
                    <a14:imgEffect>
                      <a14:artisticLineDrawing/>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5/8/2024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duotone>
              <a:schemeClr val="bg1">
                <a:shade val="12000"/>
                <a:satMod val="240000"/>
              </a:schemeClr>
              <a:schemeClr val="bg1">
                <a:tint val="65000"/>
              </a:schemeClr>
            </a:duotone>
            <a:extLst>
              <a:ext uri="{BEBA8EAE-BF5A-486C-A8C5-ECC9F3942E4B}">
                <a14:imgProps xmlns:a14="http://schemas.microsoft.com/office/drawing/2010/main">
                  <a14:imgLayer r:embed="rId3">
                    <a14:imgEffect>
                      <a14:artisticPencilGrayscale/>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305800" cy="2362200"/>
          </a:xfrm>
        </p:spPr>
        <p:txBody>
          <a:bodyPr/>
          <a:lstStyle/>
          <a:p>
            <a:r>
              <a:rPr lang="en-US" sz="4000" dirty="0" smtClean="0">
                <a:solidFill>
                  <a:schemeClr val="tx2">
                    <a:lumMod val="75000"/>
                  </a:schemeClr>
                </a:solidFill>
              </a:rPr>
              <a:t>Directorate of Khadi</a:t>
            </a:r>
            <a:r>
              <a:rPr lang="en-US" dirty="0" smtClean="0">
                <a:solidFill>
                  <a:schemeClr val="tx2">
                    <a:lumMod val="75000"/>
                  </a:schemeClr>
                </a:solidFill>
              </a:rPr>
              <a:t/>
            </a:r>
            <a:br>
              <a:rPr lang="en-US" dirty="0" smtClean="0">
                <a:solidFill>
                  <a:schemeClr val="tx2">
                    <a:lumMod val="75000"/>
                  </a:schemeClr>
                </a:solidFill>
              </a:rPr>
            </a:br>
            <a:r>
              <a:rPr lang="en-US" sz="2400" dirty="0" smtClean="0">
                <a:solidFill>
                  <a:srgbClr val="C00000"/>
                </a:solidFill>
              </a:rPr>
              <a:t>PMSBY &amp; PMJJBY scheme implementation through AWF Trusts</a:t>
            </a:r>
            <a:r>
              <a:rPr lang="en-US" sz="2000" dirty="0"/>
              <a:t/>
            </a:r>
            <a:br>
              <a:rPr lang="en-US" sz="2000" dirty="0"/>
            </a:br>
            <a:endParaRPr lang="en-IN" dirty="0">
              <a:solidFill>
                <a:schemeClr val="tx2">
                  <a:lumMod val="75000"/>
                </a:schemeClr>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228600"/>
            <a:ext cx="1752600" cy="973375"/>
          </a:xfrm>
          <a:prstGeom prst="ellipse">
            <a:avLst/>
          </a:prstGeom>
          <a:ln>
            <a:noFill/>
          </a:ln>
          <a:effectLst>
            <a:softEdge rad="112500"/>
          </a:effectLst>
        </p:spPr>
      </p:pic>
    </p:spTree>
    <p:extLst>
      <p:ext uri="{BB962C8B-B14F-4D97-AF65-F5344CB8AC3E}">
        <p14:creationId xmlns:p14="http://schemas.microsoft.com/office/powerpoint/2010/main" val="2098896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143938344"/>
              </p:ext>
            </p:extLst>
          </p:nvPr>
        </p:nvGraphicFramePr>
        <p:xfrm>
          <a:off x="457200" y="4891177"/>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solidFill>
                            <a:schemeClr val="tx1"/>
                          </a:solidFill>
                        </a:rPr>
                        <a:t>Category of KI</a:t>
                      </a:r>
                      <a:endParaRPr lang="en-IN" dirty="0">
                        <a:solidFill>
                          <a:schemeClr val="tx1"/>
                        </a:solidFill>
                      </a:endParaRPr>
                    </a:p>
                  </a:txBody>
                  <a:tcPr/>
                </a:tc>
                <a:tc>
                  <a:txBody>
                    <a:bodyPr/>
                    <a:lstStyle/>
                    <a:p>
                      <a:pPr algn="ctr"/>
                      <a:r>
                        <a:rPr lang="en-US" dirty="0" smtClean="0">
                          <a:solidFill>
                            <a:schemeClr val="tx1"/>
                          </a:solidFill>
                        </a:rPr>
                        <a:t>Establishment</a:t>
                      </a:r>
                      <a:r>
                        <a:rPr lang="en-US" baseline="0" dirty="0" smtClean="0">
                          <a:solidFill>
                            <a:schemeClr val="tx1"/>
                          </a:solidFill>
                        </a:rPr>
                        <a:t> contribution (</a:t>
                      </a:r>
                      <a:r>
                        <a:rPr lang="en-US" baseline="0" dirty="0" err="1" smtClean="0">
                          <a:solidFill>
                            <a:schemeClr val="tx1"/>
                          </a:solidFill>
                        </a:rPr>
                        <a:t>Rs</a:t>
                      </a:r>
                      <a:r>
                        <a:rPr lang="en-US" baseline="0" dirty="0" smtClean="0">
                          <a:solidFill>
                            <a:schemeClr val="tx1"/>
                          </a:solidFill>
                        </a:rPr>
                        <a:t>.)</a:t>
                      </a:r>
                      <a:endParaRPr lang="en-IN" dirty="0">
                        <a:solidFill>
                          <a:schemeClr val="tx1"/>
                        </a:solidFill>
                      </a:endParaRPr>
                    </a:p>
                  </a:txBody>
                  <a:tcPr/>
                </a:tc>
              </a:tr>
              <a:tr h="370840">
                <a:tc>
                  <a:txBody>
                    <a:bodyPr/>
                    <a:lstStyle/>
                    <a:p>
                      <a:pPr algn="ctr"/>
                      <a:r>
                        <a:rPr lang="en-US" dirty="0" smtClean="0">
                          <a:solidFill>
                            <a:schemeClr val="tx1"/>
                          </a:solidFill>
                        </a:rPr>
                        <a:t>Small</a:t>
                      </a:r>
                      <a:endParaRPr lang="en-IN" dirty="0">
                        <a:solidFill>
                          <a:schemeClr val="tx1"/>
                        </a:solidFill>
                      </a:endParaRPr>
                    </a:p>
                  </a:txBody>
                  <a:tcPr/>
                </a:tc>
                <a:tc>
                  <a:txBody>
                    <a:bodyPr/>
                    <a:lstStyle/>
                    <a:p>
                      <a:r>
                        <a:rPr lang="en-US" dirty="0" smtClean="0">
                          <a:solidFill>
                            <a:schemeClr val="tx1"/>
                          </a:solidFill>
                        </a:rPr>
                        <a:t>Rs.500/-</a:t>
                      </a:r>
                      <a:endParaRPr lang="en-IN" dirty="0">
                        <a:solidFill>
                          <a:schemeClr val="tx1"/>
                        </a:solidFill>
                      </a:endParaRPr>
                    </a:p>
                  </a:txBody>
                  <a:tcPr/>
                </a:tc>
              </a:tr>
              <a:tr h="370840">
                <a:tc>
                  <a:txBody>
                    <a:bodyPr/>
                    <a:lstStyle/>
                    <a:p>
                      <a:pPr algn="ctr"/>
                      <a:r>
                        <a:rPr lang="en-US" dirty="0" smtClean="0">
                          <a:solidFill>
                            <a:schemeClr val="tx1"/>
                          </a:solidFill>
                        </a:rPr>
                        <a:t>Medium</a:t>
                      </a:r>
                      <a:endParaRPr lang="en-IN" dirty="0">
                        <a:solidFill>
                          <a:schemeClr val="tx1"/>
                        </a:solidFill>
                      </a:endParaRPr>
                    </a:p>
                  </a:txBody>
                  <a:tcPr/>
                </a:tc>
                <a:tc>
                  <a:txBody>
                    <a:bodyPr/>
                    <a:lstStyle/>
                    <a:p>
                      <a:r>
                        <a:rPr lang="en-US" dirty="0" smtClean="0">
                          <a:solidFill>
                            <a:schemeClr val="tx1"/>
                          </a:solidFill>
                        </a:rPr>
                        <a:t>Rs.1000/-</a:t>
                      </a:r>
                      <a:endParaRPr lang="en-IN" dirty="0">
                        <a:solidFill>
                          <a:schemeClr val="tx1"/>
                        </a:solidFill>
                      </a:endParaRPr>
                    </a:p>
                  </a:txBody>
                  <a:tcPr/>
                </a:tc>
              </a:tr>
              <a:tr h="370840">
                <a:tc>
                  <a:txBody>
                    <a:bodyPr/>
                    <a:lstStyle/>
                    <a:p>
                      <a:pPr algn="ctr"/>
                      <a:r>
                        <a:rPr lang="en-US" dirty="0" smtClean="0">
                          <a:solidFill>
                            <a:schemeClr val="tx1"/>
                          </a:solidFill>
                        </a:rPr>
                        <a:t>Major</a:t>
                      </a:r>
                      <a:endParaRPr lang="en-IN" dirty="0">
                        <a:solidFill>
                          <a:schemeClr val="tx1"/>
                        </a:solidFill>
                      </a:endParaRPr>
                    </a:p>
                  </a:txBody>
                  <a:tcPr/>
                </a:tc>
                <a:tc>
                  <a:txBody>
                    <a:bodyPr/>
                    <a:lstStyle/>
                    <a:p>
                      <a:r>
                        <a:rPr lang="en-US" dirty="0" smtClean="0">
                          <a:solidFill>
                            <a:schemeClr val="tx1"/>
                          </a:solidFill>
                        </a:rPr>
                        <a:t>Rs.2000/-</a:t>
                      </a:r>
                      <a:endParaRPr lang="en-IN" dirty="0">
                        <a:solidFill>
                          <a:schemeClr val="tx1"/>
                        </a:solidFill>
                      </a:endParaRPr>
                    </a:p>
                  </a:txBody>
                  <a:tcPr/>
                </a:tc>
              </a:tr>
            </a:tbl>
          </a:graphicData>
        </a:graphic>
      </p:graphicFrame>
      <p:sp>
        <p:nvSpPr>
          <p:cNvPr id="3" name="Title 2"/>
          <p:cNvSpPr>
            <a:spLocks noGrp="1"/>
          </p:cNvSpPr>
          <p:nvPr>
            <p:ph type="title"/>
          </p:nvPr>
        </p:nvSpPr>
        <p:spPr>
          <a:xfrm>
            <a:off x="457200" y="228600"/>
            <a:ext cx="8229600" cy="457200"/>
          </a:xfrm>
          <a:solidFill>
            <a:schemeClr val="accent5">
              <a:lumMod val="60000"/>
              <a:lumOff val="40000"/>
            </a:schemeClr>
          </a:solidFill>
        </p:spPr>
        <p:txBody>
          <a:bodyPr>
            <a:normAutofit/>
          </a:bodyPr>
          <a:lstStyle/>
          <a:p>
            <a:r>
              <a:rPr lang="en-US" sz="2400" b="1" dirty="0">
                <a:solidFill>
                  <a:schemeClr val="tx1"/>
                </a:solidFill>
              </a:rPr>
              <a:t>Artisan Welfare Fund Trust</a:t>
            </a:r>
            <a:endParaRPr lang="en-IN" sz="2400" dirty="0">
              <a:solidFill>
                <a:schemeClr val="tx1"/>
              </a:solidFill>
            </a:endParaRPr>
          </a:p>
        </p:txBody>
      </p:sp>
      <p:sp>
        <p:nvSpPr>
          <p:cNvPr id="4" name="Rectangle 3"/>
          <p:cNvSpPr/>
          <p:nvPr/>
        </p:nvSpPr>
        <p:spPr>
          <a:xfrm>
            <a:off x="457200" y="914400"/>
            <a:ext cx="8229600" cy="990600"/>
          </a:xfrm>
          <a:prstGeom prst="rect">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t">
              <a:buFont typeface="Arial" pitchFamily="34" charset="0"/>
              <a:buChar char="•"/>
            </a:pPr>
            <a:r>
              <a:rPr lang="en-US" dirty="0">
                <a:solidFill>
                  <a:schemeClr val="tx1"/>
                </a:solidFill>
              </a:rPr>
              <a:t>The Commission in its meeting No. 493 dated 29/30.6.1999 resolved to setup AWFT. </a:t>
            </a:r>
            <a:r>
              <a:rPr lang="en-US" dirty="0" smtClean="0">
                <a:solidFill>
                  <a:schemeClr val="tx1"/>
                </a:solidFill>
              </a:rPr>
              <a:t>Total 23 </a:t>
            </a:r>
            <a:r>
              <a:rPr lang="en-US" dirty="0">
                <a:solidFill>
                  <a:schemeClr val="tx1"/>
                </a:solidFill>
              </a:rPr>
              <a:t>AWFT are functioning.</a:t>
            </a:r>
          </a:p>
        </p:txBody>
      </p:sp>
      <p:sp>
        <p:nvSpPr>
          <p:cNvPr id="6" name="Rectangle 5"/>
          <p:cNvSpPr/>
          <p:nvPr/>
        </p:nvSpPr>
        <p:spPr>
          <a:xfrm>
            <a:off x="457200" y="1905000"/>
            <a:ext cx="8229600" cy="990600"/>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t">
              <a:buFont typeface="Arial" pitchFamily="34" charset="0"/>
              <a:buChar char="•"/>
            </a:pPr>
            <a:r>
              <a:rPr lang="en-US" dirty="0">
                <a:solidFill>
                  <a:schemeClr val="tx1"/>
                </a:solidFill>
              </a:rPr>
              <a:t>The AWFT is being managed by the Trust Board/Management Committee with the member of the KIs who are nominated/elected arrange the </a:t>
            </a:r>
            <a:r>
              <a:rPr lang="en-US" dirty="0" smtClean="0">
                <a:solidFill>
                  <a:schemeClr val="tx1"/>
                </a:solidFill>
              </a:rPr>
              <a:t>KIs</a:t>
            </a:r>
            <a:r>
              <a:rPr lang="en-US" dirty="0">
                <a:solidFill>
                  <a:schemeClr val="tx1"/>
                </a:solidFill>
              </a:rPr>
              <a:t>. The State Director of the state concerned is the ex-officio Vice-Chairman of the Trust.</a:t>
            </a:r>
          </a:p>
        </p:txBody>
      </p:sp>
      <p:sp>
        <p:nvSpPr>
          <p:cNvPr id="7" name="Rectangle 6"/>
          <p:cNvSpPr/>
          <p:nvPr/>
        </p:nvSpPr>
        <p:spPr>
          <a:xfrm>
            <a:off x="457200" y="2895600"/>
            <a:ext cx="8229600" cy="1143000"/>
          </a:xfrm>
          <a:prstGeom prst="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t">
              <a:buFont typeface="Arial" pitchFamily="34" charset="0"/>
              <a:buChar char="•"/>
            </a:pPr>
            <a:r>
              <a:rPr lang="en-US" b="1" dirty="0" err="1">
                <a:solidFill>
                  <a:schemeClr val="tx1"/>
                </a:solidFill>
              </a:rPr>
              <a:t>Sourse</a:t>
            </a:r>
            <a:r>
              <a:rPr lang="en-US" b="1" dirty="0">
                <a:solidFill>
                  <a:schemeClr val="tx1"/>
                </a:solidFill>
              </a:rPr>
              <a:t> of fund </a:t>
            </a:r>
            <a:r>
              <a:rPr lang="en-US" dirty="0">
                <a:solidFill>
                  <a:schemeClr val="tx1"/>
                </a:solidFill>
              </a:rPr>
              <a:t>: 12% of the wages paid or payable to the Khadi artisans plus 12% contribution as part of the cost of Khadi built in to the cost chart shall be remitted to the AWFT on quarterly basis . The artisans are permitted to withdraw the fund along with interest  credited by the trust.    </a:t>
            </a:r>
          </a:p>
        </p:txBody>
      </p:sp>
      <p:sp>
        <p:nvSpPr>
          <p:cNvPr id="10" name="Rectangle 9"/>
          <p:cNvSpPr/>
          <p:nvPr/>
        </p:nvSpPr>
        <p:spPr>
          <a:xfrm>
            <a:off x="457200" y="4024223"/>
            <a:ext cx="8229600" cy="852577"/>
          </a:xfrm>
          <a:prstGeom prst="rect">
            <a:avLst/>
          </a:prstGeom>
          <a:solidFill>
            <a:schemeClr val="accent1">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t">
              <a:buFont typeface="Arial" pitchFamily="34" charset="0"/>
              <a:buChar char="•"/>
            </a:pPr>
            <a:r>
              <a:rPr lang="en-US" dirty="0">
                <a:solidFill>
                  <a:schemeClr val="tx1"/>
                </a:solidFill>
              </a:rPr>
              <a:t>AWFT are permitted to collect </a:t>
            </a:r>
            <a:r>
              <a:rPr lang="en-US" dirty="0" smtClean="0">
                <a:solidFill>
                  <a:schemeClr val="tx1"/>
                </a:solidFill>
              </a:rPr>
              <a:t>category wise amount </a:t>
            </a:r>
            <a:r>
              <a:rPr lang="en-US" dirty="0">
                <a:solidFill>
                  <a:schemeClr val="tx1"/>
                </a:solidFill>
              </a:rPr>
              <a:t>of </a:t>
            </a:r>
            <a:r>
              <a:rPr lang="en-US" dirty="0" err="1">
                <a:solidFill>
                  <a:schemeClr val="tx1"/>
                </a:solidFill>
              </a:rPr>
              <a:t>Rs</a:t>
            </a:r>
            <a:r>
              <a:rPr lang="en-US" dirty="0">
                <a:solidFill>
                  <a:schemeClr val="tx1"/>
                </a:solidFill>
              </a:rPr>
              <a:t>. 500/- , 1000/-, 2000/-  from the KIs and KVIC will make matching contribution for the AWFT to meet the expenditure of the Trust.</a:t>
            </a:r>
          </a:p>
        </p:txBody>
      </p:sp>
    </p:spTree>
    <p:extLst>
      <p:ext uri="{BB962C8B-B14F-4D97-AF65-F5344CB8AC3E}">
        <p14:creationId xmlns:p14="http://schemas.microsoft.com/office/powerpoint/2010/main" val="3155971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18222905"/>
              </p:ext>
            </p:extLst>
          </p:nvPr>
        </p:nvGraphicFramePr>
        <p:xfrm>
          <a:off x="228598" y="76207"/>
          <a:ext cx="8763001" cy="6730803"/>
        </p:xfrm>
        <a:graphic>
          <a:graphicData uri="http://schemas.openxmlformats.org/drawingml/2006/table">
            <a:tbl>
              <a:tblPr>
                <a:tableStyleId>{5C22544A-7EE6-4342-B048-85BDC9FD1C3A}</a:tableStyleId>
              </a:tblPr>
              <a:tblGrid>
                <a:gridCol w="1190956"/>
                <a:gridCol w="1190956"/>
                <a:gridCol w="649613"/>
                <a:gridCol w="649613"/>
                <a:gridCol w="649613"/>
                <a:gridCol w="812016"/>
                <a:gridCol w="784949"/>
                <a:gridCol w="801864"/>
                <a:gridCol w="923668"/>
                <a:gridCol w="1109753"/>
              </a:tblGrid>
              <a:tr h="157860">
                <a:tc gridSpan="10">
                  <a:txBody>
                    <a:bodyPr/>
                    <a:lstStyle/>
                    <a:p>
                      <a:pPr algn="ctr" fontAlgn="ctr"/>
                      <a:r>
                        <a:rPr lang="en-US" sz="1050" b="1" u="none" strike="noStrike" dirty="0">
                          <a:effectLst/>
                        </a:rPr>
                        <a:t>Statement Showing the Position of Artisan Welfare Fund for the Year 2022-23</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57860">
                <a:tc>
                  <a:txBody>
                    <a:bodyPr/>
                    <a:lstStyle/>
                    <a:p>
                      <a:pPr algn="l" fontAlgn="b"/>
                      <a:endParaRPr lang="en-IN" sz="1050" b="1" i="0" u="none" strike="noStrike" dirty="0">
                        <a:solidFill>
                          <a:srgbClr val="000000"/>
                        </a:solidFill>
                        <a:effectLst/>
                        <a:latin typeface="Calibri"/>
                      </a:endParaRPr>
                    </a:p>
                  </a:txBody>
                  <a:tcPr marL="4777" marR="4777" marT="4777" marB="0" anchor="b"/>
                </a:tc>
                <a:tc>
                  <a:txBody>
                    <a:bodyPr/>
                    <a:lstStyle/>
                    <a:p>
                      <a:pPr algn="l" fontAlgn="ctr"/>
                      <a:r>
                        <a:rPr lang="en-IN" sz="1050" b="1" u="none" strike="noStrike" dirty="0">
                          <a:effectLst/>
                        </a:rPr>
                        <a:t> </a:t>
                      </a:r>
                      <a:endParaRPr lang="en-IN" sz="1050" b="1" i="0" u="none" strike="noStrike" dirty="0">
                        <a:solidFill>
                          <a:srgbClr val="000000"/>
                        </a:solidFill>
                        <a:effectLst/>
                        <a:latin typeface="Bookman Old Style"/>
                      </a:endParaRPr>
                    </a:p>
                  </a:txBody>
                  <a:tcPr marL="4777" marR="4777" marT="4777" marB="0" anchor="ctr"/>
                </a:tc>
                <a:tc>
                  <a:txBody>
                    <a:bodyPr/>
                    <a:lstStyle/>
                    <a:p>
                      <a:pPr algn="l" fontAlgn="ctr"/>
                      <a:r>
                        <a:rPr lang="en-IN" sz="1050" b="1" u="none" strike="noStrike" dirty="0">
                          <a:effectLst/>
                        </a:rPr>
                        <a:t> </a:t>
                      </a:r>
                      <a:endParaRPr lang="en-IN" sz="1050" b="1" i="0" u="none" strike="noStrike" dirty="0">
                        <a:solidFill>
                          <a:srgbClr val="000000"/>
                        </a:solidFill>
                        <a:effectLst/>
                        <a:latin typeface="Bookman Old Style"/>
                      </a:endParaRPr>
                    </a:p>
                  </a:txBody>
                  <a:tcPr marL="4777" marR="4777" marT="4777" marB="0" anchor="ctr"/>
                </a:tc>
                <a:tc>
                  <a:txBody>
                    <a:bodyPr/>
                    <a:lstStyle/>
                    <a:p>
                      <a:pPr algn="l" fontAlgn="ctr"/>
                      <a:r>
                        <a:rPr lang="en-IN" sz="1050" b="1" u="none" strike="noStrike">
                          <a:effectLst/>
                        </a:rPr>
                        <a:t> </a:t>
                      </a:r>
                      <a:endParaRPr lang="en-IN" sz="1050" b="1" i="0" u="none" strike="noStrike">
                        <a:solidFill>
                          <a:srgbClr val="000000"/>
                        </a:solidFill>
                        <a:effectLst/>
                        <a:latin typeface="Bookman Old Style"/>
                      </a:endParaRPr>
                    </a:p>
                  </a:txBody>
                  <a:tcPr marL="4777" marR="4777" marT="4777" marB="0" anchor="ctr"/>
                </a:tc>
                <a:tc>
                  <a:txBody>
                    <a:bodyPr/>
                    <a:lstStyle/>
                    <a:p>
                      <a:pPr algn="l" fontAlgn="ctr"/>
                      <a:r>
                        <a:rPr lang="en-IN" sz="1050" b="1" u="none" strike="noStrike">
                          <a:effectLst/>
                        </a:rPr>
                        <a:t> </a:t>
                      </a:r>
                      <a:endParaRPr lang="en-IN" sz="1050" b="1" i="0" u="none" strike="noStrike">
                        <a:solidFill>
                          <a:srgbClr val="000000"/>
                        </a:solidFill>
                        <a:effectLst/>
                        <a:latin typeface="Bookman Old Style"/>
                      </a:endParaRPr>
                    </a:p>
                  </a:txBody>
                  <a:tcPr marL="4777" marR="4777" marT="4777" marB="0" anchor="ctr"/>
                </a:tc>
                <a:tc>
                  <a:txBody>
                    <a:bodyPr/>
                    <a:lstStyle/>
                    <a:p>
                      <a:pPr algn="l" fontAlgn="ctr"/>
                      <a:r>
                        <a:rPr lang="en-IN" sz="1050" b="1" u="none" strike="noStrike">
                          <a:effectLst/>
                        </a:rPr>
                        <a:t> </a:t>
                      </a:r>
                      <a:endParaRPr lang="en-IN" sz="1050" b="1" i="0" u="none" strike="noStrike">
                        <a:solidFill>
                          <a:srgbClr val="000000"/>
                        </a:solidFill>
                        <a:effectLst/>
                        <a:latin typeface="Bookman Old Style"/>
                      </a:endParaRPr>
                    </a:p>
                  </a:txBody>
                  <a:tcPr marL="4777" marR="4777" marT="4777" marB="0" anchor="ctr"/>
                </a:tc>
                <a:tc>
                  <a:txBody>
                    <a:bodyPr/>
                    <a:lstStyle/>
                    <a:p>
                      <a:pPr algn="l" fontAlgn="ctr"/>
                      <a:r>
                        <a:rPr lang="en-IN" sz="1050" b="1" u="none" strike="noStrike">
                          <a:effectLst/>
                        </a:rPr>
                        <a:t> </a:t>
                      </a:r>
                      <a:endParaRPr lang="en-IN" sz="1050" b="1" i="0" u="none" strike="noStrike">
                        <a:solidFill>
                          <a:srgbClr val="000000"/>
                        </a:solidFill>
                        <a:effectLst/>
                        <a:latin typeface="Bookman Old Style"/>
                      </a:endParaRPr>
                    </a:p>
                  </a:txBody>
                  <a:tcPr marL="4777" marR="4777" marT="4777" marB="0" anchor="ctr"/>
                </a:tc>
                <a:tc>
                  <a:txBody>
                    <a:bodyPr/>
                    <a:lstStyle/>
                    <a:p>
                      <a:pPr algn="l" fontAlgn="ctr"/>
                      <a:r>
                        <a:rPr lang="en-IN" sz="1050" b="1" u="none" strike="noStrike">
                          <a:effectLst/>
                        </a:rPr>
                        <a:t> </a:t>
                      </a:r>
                      <a:endParaRPr lang="en-IN" sz="1050" b="1" i="0" u="none" strike="noStrike">
                        <a:solidFill>
                          <a:srgbClr val="000000"/>
                        </a:solidFill>
                        <a:effectLst/>
                        <a:latin typeface="Bookman Old Style"/>
                      </a:endParaRPr>
                    </a:p>
                  </a:txBody>
                  <a:tcPr marL="4777" marR="4777" marT="4777" marB="0" anchor="ctr"/>
                </a:tc>
                <a:tc gridSpan="2">
                  <a:txBody>
                    <a:bodyPr/>
                    <a:lstStyle/>
                    <a:p>
                      <a:pPr algn="ctr" fontAlgn="ctr"/>
                      <a:r>
                        <a:rPr lang="en-IN" sz="1050" b="1" u="none" strike="noStrike" dirty="0">
                          <a:effectLst/>
                        </a:rPr>
                        <a:t>  </a:t>
                      </a:r>
                      <a:r>
                        <a:rPr lang="en-IN" sz="1050" b="1" u="none" strike="noStrike" dirty="0" smtClean="0">
                          <a:effectLst/>
                        </a:rPr>
                        <a:t>               </a:t>
                      </a:r>
                      <a:r>
                        <a:rPr lang="en-IN" sz="1050" b="1" u="none" strike="noStrike" dirty="0">
                          <a:effectLst/>
                        </a:rPr>
                        <a:t>(</a:t>
                      </a:r>
                      <a:r>
                        <a:rPr lang="en-IN" sz="1050" b="1" u="none" strike="noStrike" dirty="0" err="1">
                          <a:effectLst/>
                        </a:rPr>
                        <a:t>Rs</a:t>
                      </a:r>
                      <a:r>
                        <a:rPr lang="en-IN" sz="1050" b="1" u="none" strike="noStrike" dirty="0">
                          <a:effectLst/>
                        </a:rPr>
                        <a:t>. In Lakhs)   </a:t>
                      </a:r>
                      <a:endParaRPr lang="en-IN" sz="1050" b="1" i="0" u="none" strike="noStrike" dirty="0">
                        <a:solidFill>
                          <a:srgbClr val="000000"/>
                        </a:solidFill>
                        <a:effectLst/>
                        <a:latin typeface="Bookman Old Style"/>
                      </a:endParaRPr>
                    </a:p>
                  </a:txBody>
                  <a:tcPr marL="4777" marR="4777" marT="4777" marB="0" anchor="ctr"/>
                </a:tc>
                <a:tc hMerge="1">
                  <a:txBody>
                    <a:bodyPr/>
                    <a:lstStyle/>
                    <a:p>
                      <a:endParaRPr lang="en-IN"/>
                    </a:p>
                  </a:txBody>
                  <a:tcPr/>
                </a:tc>
              </a:tr>
              <a:tr h="496602">
                <a:tc rowSpan="2">
                  <a:txBody>
                    <a:bodyPr/>
                    <a:lstStyle/>
                    <a:p>
                      <a:pPr algn="ctr" fontAlgn="ctr"/>
                      <a:r>
                        <a:rPr lang="en-IN" sz="1050" b="1" u="none" strike="noStrike" dirty="0">
                          <a:effectLst/>
                        </a:rPr>
                        <a:t>Sr. No.</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a:txBody>
                    <a:bodyPr/>
                    <a:lstStyle/>
                    <a:p>
                      <a:pPr algn="ctr" fontAlgn="ctr"/>
                      <a:r>
                        <a:rPr lang="en-US" sz="1050" b="1" u="none" strike="noStrike" dirty="0">
                          <a:effectLst/>
                        </a:rPr>
                        <a:t>State Level Artisans Welfare Trust</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gridSpan="3">
                  <a:txBody>
                    <a:bodyPr/>
                    <a:lstStyle/>
                    <a:p>
                      <a:pPr algn="ctr" fontAlgn="ctr"/>
                      <a:r>
                        <a:rPr lang="en-US" sz="1050" b="1" u="none" strike="noStrike" dirty="0">
                          <a:effectLst/>
                        </a:rPr>
                        <a:t>Total institutions enrolled in the trust</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hMerge="1">
                  <a:txBody>
                    <a:bodyPr/>
                    <a:lstStyle/>
                    <a:p>
                      <a:endParaRPr lang="en-IN"/>
                    </a:p>
                  </a:txBody>
                  <a:tcPr/>
                </a:tc>
                <a:tc hMerge="1">
                  <a:txBody>
                    <a:bodyPr/>
                    <a:lstStyle/>
                    <a:p>
                      <a:endParaRPr lang="en-IN"/>
                    </a:p>
                  </a:txBody>
                  <a:tcPr/>
                </a:tc>
                <a:tc rowSpan="2">
                  <a:txBody>
                    <a:bodyPr/>
                    <a:lstStyle/>
                    <a:p>
                      <a:pPr algn="ctr" fontAlgn="ctr"/>
                      <a:r>
                        <a:rPr lang="en-US" sz="1050" b="1" u="none" strike="noStrike" dirty="0">
                          <a:effectLst/>
                        </a:rPr>
                        <a:t>No. of Khadi artisans covered under the trust</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rowSpan="2">
                  <a:txBody>
                    <a:bodyPr/>
                    <a:lstStyle/>
                    <a:p>
                      <a:pPr algn="ctr" fontAlgn="ctr"/>
                      <a:r>
                        <a:rPr lang="en-US" sz="1050" b="1" u="none" strike="noStrike" dirty="0">
                          <a:effectLst/>
                        </a:rPr>
                        <a:t>Opening balance as on 01.04.2022</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rowSpan="2">
                  <a:txBody>
                    <a:bodyPr/>
                    <a:lstStyle/>
                    <a:p>
                      <a:pPr algn="ctr" fontAlgn="ctr"/>
                      <a:r>
                        <a:rPr lang="en-US" sz="1050" b="1" u="none" strike="noStrike" dirty="0">
                          <a:effectLst/>
                        </a:rPr>
                        <a:t>Remitted during the year -2022-23</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rowSpan="2">
                  <a:txBody>
                    <a:bodyPr/>
                    <a:lstStyle/>
                    <a:p>
                      <a:pPr algn="ctr" fontAlgn="ctr"/>
                      <a:r>
                        <a:rPr lang="en-IN" sz="1050" b="1" u="none" strike="noStrike" dirty="0">
                          <a:effectLst/>
                        </a:rPr>
                        <a:t>Withdrawal during 2022-23</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rowSpan="2">
                  <a:txBody>
                    <a:bodyPr/>
                    <a:lstStyle/>
                    <a:p>
                      <a:pPr algn="ctr" fontAlgn="ctr"/>
                      <a:r>
                        <a:rPr lang="en-US" sz="1050" b="1" u="none" strike="noStrike" dirty="0">
                          <a:effectLst/>
                        </a:rPr>
                        <a:t> deposits available with Trust as on 31.03.2023</a:t>
                      </a:r>
                      <a:endParaRPr lang="en-US"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r>
              <a:tr h="303873">
                <a:tc vMerge="1">
                  <a:txBody>
                    <a:bodyPr/>
                    <a:lstStyle/>
                    <a:p>
                      <a:endParaRPr lang="en-IN"/>
                    </a:p>
                  </a:txBody>
                  <a:tcPr/>
                </a:tc>
                <a:tc>
                  <a:txBody>
                    <a:bodyPr/>
                    <a:lstStyle/>
                    <a:p>
                      <a:pPr algn="ctr" fontAlgn="ctr"/>
                      <a:r>
                        <a:rPr lang="en-IN" sz="1050" b="1" u="none" strike="noStrike" dirty="0">
                          <a:effectLst/>
                        </a:rPr>
                        <a:t>(SLAWFT)</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a:txBody>
                    <a:bodyPr/>
                    <a:lstStyle/>
                    <a:p>
                      <a:pPr algn="ctr" fontAlgn="ctr"/>
                      <a:r>
                        <a:rPr lang="en-IN" sz="1050" b="1" u="none" strike="noStrike" dirty="0">
                          <a:effectLst/>
                        </a:rPr>
                        <a:t>KVIC</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a:txBody>
                    <a:bodyPr/>
                    <a:lstStyle/>
                    <a:p>
                      <a:pPr algn="ctr" fontAlgn="ctr"/>
                      <a:r>
                        <a:rPr lang="en-IN" sz="1050" b="1" u="none" strike="noStrike" dirty="0">
                          <a:effectLst/>
                        </a:rPr>
                        <a:t>KVIB</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a:txBody>
                    <a:bodyPr/>
                    <a:lstStyle/>
                    <a:p>
                      <a:pPr algn="ctr" fontAlgn="ctr"/>
                      <a:r>
                        <a:rPr lang="en-IN" sz="1050" b="1" u="none" strike="noStrike" dirty="0">
                          <a:effectLst/>
                        </a:rPr>
                        <a:t>TOTAL</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r>
              <a:tr h="232931">
                <a:tc>
                  <a:txBody>
                    <a:bodyPr/>
                    <a:lstStyle/>
                    <a:p>
                      <a:pPr algn="ctr" fontAlgn="ctr"/>
                      <a:r>
                        <a:rPr lang="en-IN" sz="1050" b="1" u="none" strike="noStrike" dirty="0">
                          <a:effectLst/>
                        </a:rPr>
                        <a:t>1</a:t>
                      </a:r>
                      <a:endParaRPr lang="en-IN" sz="1050" b="1" i="0" u="none" strike="noStrike" dirty="0">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Andhra Pradesh</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133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12</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145</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4190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128.26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167.31</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121.01</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174.56</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2</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Assam *</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36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37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6144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44.57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19.05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11.01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52.61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3</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Bihar</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89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107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2010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112.41</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20.44</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0.00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132.85</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4</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Chhattisgarh</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4875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174.30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106.54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72.17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208.67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5</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Gujarat</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97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177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274</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14373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3622.00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1198.00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1051.00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3769.00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6</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Haryana</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119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133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1888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137.57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196.23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168.74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165.07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2931">
                <a:tc>
                  <a:txBody>
                    <a:bodyPr/>
                    <a:lstStyle/>
                    <a:p>
                      <a:pPr algn="ctr" fontAlgn="ctr"/>
                      <a:r>
                        <a:rPr lang="en-IN" sz="1050" b="1" u="none" strike="noStrike">
                          <a:effectLst/>
                        </a:rPr>
                        <a:t>7</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Himachal Pradesh</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13</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1028</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23.18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2.56</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0.16</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25.59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2931">
                <a:tc>
                  <a:txBody>
                    <a:bodyPr/>
                    <a:lstStyle/>
                    <a:p>
                      <a:pPr algn="ctr" fontAlgn="ctr"/>
                      <a:r>
                        <a:rPr lang="en-IN" sz="1050" b="1" u="none" strike="noStrike" dirty="0">
                          <a:effectLst/>
                        </a:rPr>
                        <a:t>8</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Jammu &amp; Kashmir</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80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82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1463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45.95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0.00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0.00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45.95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9</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Jharkhand</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22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23</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1438</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108.78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27.18</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7.54</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128.62</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10</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Karnataka</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127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133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260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12000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1455.13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852.64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972.54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1335.23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11</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Kerala</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15227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2400.82</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126.20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2527.02</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2000.53</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2931">
                <a:tc>
                  <a:txBody>
                    <a:bodyPr/>
                    <a:lstStyle/>
                    <a:p>
                      <a:pPr algn="ctr" fontAlgn="ctr"/>
                      <a:r>
                        <a:rPr lang="en-IN" sz="1050" b="1" u="none" strike="noStrike" dirty="0">
                          <a:effectLst/>
                        </a:rPr>
                        <a:t>12</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Madhya Pradesh</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35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36</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2519</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208.02</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55.63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53.42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210.23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13</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Maharashtra</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1572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9.47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0.00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0.00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9.47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14</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err="1">
                          <a:effectLst/>
                        </a:rPr>
                        <a:t>Odisha</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57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34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1475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90.75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69.44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34.35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125.84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15</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Punjab</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29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30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340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33.16</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4.74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4.67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33.27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16</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Rajasthan</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89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66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155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11582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940.37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91.92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81.70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950.59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17</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dirty="0">
                          <a:effectLst/>
                        </a:rPr>
                        <a:t>Tamil Nadu</a:t>
                      </a:r>
                      <a:endParaRPr lang="en-IN" sz="1050" b="1" i="0" u="none" strike="noStrike" dirty="0">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73</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75</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10452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276.34</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227.43</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204.10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299.67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18</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err="1">
                          <a:effectLst/>
                        </a:rPr>
                        <a:t>Telangana</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9</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1893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15.20</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6.95</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0.09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22.06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19</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Lucknow</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276</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dirty="0">
                          <a:effectLst/>
                          <a:latin typeface="Calibri" pitchFamily="34" charset="0"/>
                          <a:cs typeface="Calibri" pitchFamily="34" charset="0"/>
                        </a:rPr>
                        <a:t>32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308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39250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694.53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119.45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26.19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787.79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20</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a:effectLst/>
                        </a:rPr>
                        <a:t>Meerut </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254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93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347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7106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1239.83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596.59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700.80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1135.62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21</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Varanasi</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109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10</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119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118</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68.80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45.55</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 </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228.88</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r>
              <a:tr h="230565">
                <a:tc>
                  <a:txBody>
                    <a:bodyPr/>
                    <a:lstStyle/>
                    <a:p>
                      <a:pPr algn="ctr" fontAlgn="ctr"/>
                      <a:r>
                        <a:rPr lang="en-IN" sz="1050" b="1" u="none" strike="noStrike" dirty="0">
                          <a:effectLst/>
                        </a:rPr>
                        <a:t>22</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just" fontAlgn="ctr"/>
                      <a:r>
                        <a:rPr lang="en-IN" sz="1050" b="1" u="none" strike="noStrike" dirty="0" err="1">
                          <a:effectLst/>
                        </a:rPr>
                        <a:t>Uttarakhand</a:t>
                      </a:r>
                      <a:endParaRPr lang="en-IN" sz="1050" b="1" i="0" u="none" strike="noStrike" dirty="0">
                        <a:solidFill>
                          <a:srgbClr val="000000"/>
                        </a:solidFill>
                        <a:effectLst/>
                        <a:latin typeface="Bookman Old Style"/>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42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ctr" fontAlgn="ctr"/>
                      <a:r>
                        <a:rPr lang="en-IN" sz="1050" b="1" u="none" strike="noStrike" dirty="0">
                          <a:effectLst/>
                          <a:latin typeface="Calibri" pitchFamily="34" charset="0"/>
                          <a:cs typeface="Calibri" pitchFamily="34" charset="0"/>
                        </a:rPr>
                        <a:t>21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63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2340</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111.82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a:effectLst/>
                          <a:latin typeface="Calibri" pitchFamily="34" charset="0"/>
                          <a:cs typeface="Calibri" pitchFamily="34" charset="0"/>
                        </a:rPr>
                        <a:t>33.88</a:t>
                      </a:r>
                      <a:endParaRPr lang="en-IN" sz="1050" b="1" i="0" u="none" strike="noStrike">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61.11</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c>
                  <a:txBody>
                    <a:bodyPr/>
                    <a:lstStyle/>
                    <a:p>
                      <a:pPr algn="r" fontAlgn="ctr"/>
                      <a:r>
                        <a:rPr lang="en-IN" sz="1050" b="1" u="none" strike="noStrike" dirty="0">
                          <a:effectLst/>
                          <a:latin typeface="Calibri" pitchFamily="34" charset="0"/>
                          <a:cs typeface="Calibri" pitchFamily="34" charset="0"/>
                        </a:rPr>
                        <a:t>84.59</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5">
                        <a:lumMod val="40000"/>
                        <a:lumOff val="60000"/>
                      </a:schemeClr>
                    </a:solidFill>
                  </a:tcPr>
                </a:tc>
              </a:tr>
              <a:tr h="230565">
                <a:tc>
                  <a:txBody>
                    <a:bodyPr/>
                    <a:lstStyle/>
                    <a:p>
                      <a:pPr algn="ctr" fontAlgn="ctr"/>
                      <a:r>
                        <a:rPr lang="en-IN" sz="1050" b="1" u="none" strike="noStrike">
                          <a:effectLst/>
                        </a:rPr>
                        <a:t>23</a:t>
                      </a:r>
                      <a:endParaRPr lang="en-IN" sz="1050" b="1" i="0" u="none" strike="noStrike">
                        <a:solidFill>
                          <a:srgbClr val="000000"/>
                        </a:solidFill>
                        <a:effectLst/>
                        <a:latin typeface="Bookman Old Style"/>
                      </a:endParaRPr>
                    </a:p>
                  </a:txBody>
                  <a:tcPr marL="4777" marR="4777" marT="4777" marB="0" anchor="ctr"/>
                </a:tc>
                <a:tc>
                  <a:txBody>
                    <a:bodyPr/>
                    <a:lstStyle/>
                    <a:p>
                      <a:pPr algn="just" fontAlgn="ctr"/>
                      <a:r>
                        <a:rPr lang="en-IN" sz="1050" b="1" u="none" strike="noStrike">
                          <a:effectLst/>
                        </a:rPr>
                        <a:t>West Bengal</a:t>
                      </a:r>
                      <a:endParaRPr lang="en-IN" sz="1050" b="1" i="0" u="none" strike="noStrike">
                        <a:solidFill>
                          <a:srgbClr val="000000"/>
                        </a:solidFill>
                        <a:effectLst/>
                        <a:latin typeface="Bookman Old Style"/>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267</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ctr" fontAlgn="ctr"/>
                      <a:r>
                        <a:rPr lang="en-IN" sz="1050" b="1" u="none" strike="noStrike">
                          <a:effectLst/>
                          <a:latin typeface="Calibri" pitchFamily="34" charset="0"/>
                          <a:cs typeface="Calibri" pitchFamily="34" charset="0"/>
                        </a:rPr>
                        <a:t>181</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448</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a:effectLst/>
                          <a:latin typeface="Calibri" pitchFamily="34" charset="0"/>
                          <a:cs typeface="Calibri" pitchFamily="34" charset="0"/>
                        </a:rPr>
                        <a:t>35589</a:t>
                      </a:r>
                      <a:endParaRPr lang="en-IN" sz="1050" b="1" i="0" u="none" strike="noStrike">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3200.64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944.75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951.74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c>
                  <a:txBody>
                    <a:bodyPr/>
                    <a:lstStyle/>
                    <a:p>
                      <a:pPr algn="r" fontAlgn="ctr"/>
                      <a:r>
                        <a:rPr lang="en-IN" sz="1050" b="1" u="none" strike="noStrike" dirty="0">
                          <a:effectLst/>
                          <a:latin typeface="Calibri" pitchFamily="34" charset="0"/>
                          <a:cs typeface="Calibri" pitchFamily="34" charset="0"/>
                        </a:rPr>
                        <a:t>3276.43</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tc>
              </a:tr>
              <a:tr h="157860">
                <a:tc gridSpan="2">
                  <a:txBody>
                    <a:bodyPr/>
                    <a:lstStyle/>
                    <a:p>
                      <a:pPr algn="ctr" fontAlgn="ctr"/>
                      <a:r>
                        <a:rPr lang="en-IN" sz="1050" b="1" u="none" strike="noStrike" dirty="0">
                          <a:effectLst/>
                        </a:rPr>
                        <a:t>Total</a:t>
                      </a:r>
                      <a:endParaRPr lang="en-IN" sz="1050" b="1" i="0" u="none" strike="noStrike" dirty="0">
                        <a:solidFill>
                          <a:srgbClr val="000000"/>
                        </a:solidFill>
                        <a:effectLst/>
                        <a:latin typeface="Bookman Old Style"/>
                      </a:endParaRPr>
                    </a:p>
                  </a:txBody>
                  <a:tcPr marL="4777" marR="4777" marT="4777" marB="0" anchor="ctr">
                    <a:solidFill>
                      <a:schemeClr val="accent4">
                        <a:lumMod val="60000"/>
                        <a:lumOff val="40000"/>
                      </a:schemeClr>
                    </a:solidFill>
                  </a:tcPr>
                </a:tc>
                <a:tc hMerge="1">
                  <a:txBody>
                    <a:bodyPr/>
                    <a:lstStyle/>
                    <a:p>
                      <a:endParaRPr lang="en-IN"/>
                    </a:p>
                  </a:txBody>
                  <a:tcPr/>
                </a:tc>
                <a:tc>
                  <a:txBody>
                    <a:bodyPr/>
                    <a:lstStyle/>
                    <a:p>
                      <a:pPr algn="r" fontAlgn="ctr"/>
                      <a:r>
                        <a:rPr lang="en-IN" sz="1050" b="1" u="none" strike="noStrike" dirty="0">
                          <a:effectLst/>
                          <a:latin typeface="Calibri" pitchFamily="34" charset="0"/>
                          <a:cs typeface="Calibri" pitchFamily="34" charset="0"/>
                        </a:rPr>
                        <a:t>1997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817</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2814</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178872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15142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4912.5</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7049.36</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c>
                  <a:txBody>
                    <a:bodyPr/>
                    <a:lstStyle/>
                    <a:p>
                      <a:pPr algn="r" fontAlgn="ctr"/>
                      <a:r>
                        <a:rPr lang="en-IN" sz="1050" b="1" u="none" strike="noStrike" dirty="0">
                          <a:effectLst/>
                          <a:latin typeface="Calibri" pitchFamily="34" charset="0"/>
                          <a:cs typeface="Calibri" pitchFamily="34" charset="0"/>
                        </a:rPr>
                        <a:t>15203.12</a:t>
                      </a:r>
                      <a:endParaRPr lang="en-IN" sz="1050" b="1" i="0" u="none" strike="noStrike" dirty="0">
                        <a:solidFill>
                          <a:srgbClr val="000000"/>
                        </a:solidFill>
                        <a:effectLst/>
                        <a:latin typeface="Calibri" pitchFamily="34" charset="0"/>
                        <a:cs typeface="Calibri" pitchFamily="34" charset="0"/>
                      </a:endParaRPr>
                    </a:p>
                  </a:txBody>
                  <a:tcPr marL="4777" marR="4777" marT="4777" marB="0" anchor="ctr">
                    <a:solidFill>
                      <a:schemeClr val="accent4">
                        <a:lumMod val="60000"/>
                        <a:lumOff val="40000"/>
                      </a:schemeClr>
                    </a:solidFill>
                  </a:tcPr>
                </a:tc>
              </a:tr>
              <a:tr h="119076">
                <a:tc gridSpan="10">
                  <a:txBody>
                    <a:bodyPr/>
                    <a:lstStyle/>
                    <a:p>
                      <a:pPr algn="l" fontAlgn="b"/>
                      <a:r>
                        <a:rPr lang="en-IN" sz="600" u="none" strike="noStrike" dirty="0">
                          <a:effectLst/>
                        </a:rPr>
                        <a:t>*including all NEZ</a:t>
                      </a:r>
                      <a:endParaRPr lang="en-IN" sz="600" b="0" i="0" u="none" strike="noStrike" dirty="0">
                        <a:solidFill>
                          <a:srgbClr val="000000"/>
                        </a:solidFill>
                        <a:effectLst/>
                        <a:latin typeface="Calibri"/>
                      </a:endParaRPr>
                    </a:p>
                  </a:txBody>
                  <a:tcPr marL="4777" marR="4777" marT="4777"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Tree>
    <p:extLst>
      <p:ext uri="{BB962C8B-B14F-4D97-AF65-F5344CB8AC3E}">
        <p14:creationId xmlns:p14="http://schemas.microsoft.com/office/powerpoint/2010/main" val="211403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457200"/>
          </a:xfrm>
          <a:solidFill>
            <a:schemeClr val="accent5">
              <a:lumMod val="40000"/>
              <a:lumOff val="60000"/>
            </a:schemeClr>
          </a:solidFill>
          <a:ln>
            <a:solidFill>
              <a:schemeClr val="tx1"/>
            </a:solidFill>
          </a:ln>
        </p:spPr>
        <p:txBody>
          <a:bodyPr>
            <a:normAutofit/>
          </a:bodyPr>
          <a:lstStyle/>
          <a:p>
            <a:r>
              <a:rPr lang="en-US" sz="2400" dirty="0" smtClean="0">
                <a:solidFill>
                  <a:schemeClr val="tx1"/>
                </a:solidFill>
              </a:rPr>
              <a:t>PMJJBY/PMSBY Scheme for Khadi Artisans</a:t>
            </a:r>
            <a:endParaRPr lang="en-IN" sz="2400" dirty="0">
              <a:solidFill>
                <a:schemeClr val="tx1"/>
              </a:solidFill>
            </a:endParaRPr>
          </a:p>
        </p:txBody>
      </p:sp>
      <p:sp>
        <p:nvSpPr>
          <p:cNvPr id="4" name="Rectangle 3"/>
          <p:cNvSpPr/>
          <p:nvPr/>
        </p:nvSpPr>
        <p:spPr>
          <a:xfrm>
            <a:off x="457200" y="762000"/>
            <a:ext cx="8229600" cy="1447800"/>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Khadi </a:t>
            </a:r>
            <a:r>
              <a:rPr lang="en-US" dirty="0" err="1">
                <a:solidFill>
                  <a:schemeClr val="tx1"/>
                </a:solidFill>
              </a:rPr>
              <a:t>Karigar</a:t>
            </a:r>
            <a:r>
              <a:rPr lang="en-US" dirty="0">
                <a:solidFill>
                  <a:schemeClr val="tx1"/>
                </a:solidFill>
              </a:rPr>
              <a:t> </a:t>
            </a:r>
            <a:r>
              <a:rPr lang="en-US" dirty="0" err="1">
                <a:solidFill>
                  <a:schemeClr val="tx1"/>
                </a:solidFill>
              </a:rPr>
              <a:t>Janashree</a:t>
            </a:r>
            <a:r>
              <a:rPr lang="en-US" dirty="0">
                <a:solidFill>
                  <a:schemeClr val="tx1"/>
                </a:solidFill>
              </a:rPr>
              <a:t> </a:t>
            </a:r>
            <a:r>
              <a:rPr lang="en-US" dirty="0" err="1">
                <a:solidFill>
                  <a:schemeClr val="tx1"/>
                </a:solidFill>
              </a:rPr>
              <a:t>Bima</a:t>
            </a:r>
            <a:r>
              <a:rPr lang="en-US" dirty="0">
                <a:solidFill>
                  <a:schemeClr val="tx1"/>
                </a:solidFill>
              </a:rPr>
              <a:t> </a:t>
            </a:r>
            <a:r>
              <a:rPr lang="en-US" dirty="0" err="1">
                <a:solidFill>
                  <a:schemeClr val="tx1"/>
                </a:solidFill>
              </a:rPr>
              <a:t>Yojana</a:t>
            </a:r>
            <a:r>
              <a:rPr lang="en-US" dirty="0">
                <a:solidFill>
                  <a:schemeClr val="tx1"/>
                </a:solidFill>
              </a:rPr>
              <a:t>, the group insurance scheme for Khadi Artisans, was introduced on 15th  August, 2003. The Scheme has been converged with  PMJJBY and PMSBY in 2017-18. Further, beneficiaries of converged PMJJBY &amp; PMSBY are transitioned to full premium payment regime </a:t>
            </a:r>
            <a:r>
              <a:rPr lang="en-US" dirty="0" err="1">
                <a:solidFill>
                  <a:schemeClr val="tx1"/>
                </a:solidFill>
              </a:rPr>
              <a:t>w.e.f</a:t>
            </a:r>
            <a:r>
              <a:rPr lang="en-US" dirty="0" smtClean="0">
                <a:solidFill>
                  <a:schemeClr val="tx1"/>
                </a:solidFill>
              </a:rPr>
              <a:t>. 01.04.2020 for which draft SOP has been sent to Ministry for approval.</a:t>
            </a:r>
            <a:endParaRPr lang="en-US" dirty="0">
              <a:solidFill>
                <a:schemeClr val="tx1"/>
              </a:solidFill>
            </a:endParaRPr>
          </a:p>
        </p:txBody>
      </p:sp>
      <p:sp>
        <p:nvSpPr>
          <p:cNvPr id="6" name="Rectangle 5"/>
          <p:cNvSpPr/>
          <p:nvPr/>
        </p:nvSpPr>
        <p:spPr>
          <a:xfrm>
            <a:off x="457200" y="2209800"/>
            <a:ext cx="8229600" cy="609600"/>
          </a:xfrm>
          <a:prstGeom prst="rect">
            <a:avLst/>
          </a:prstGeom>
          <a:solidFill>
            <a:schemeClr val="accent6">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Scheme covers all spinners, weavers, pre-spinning artisans and post-weaving artisans engaged in Khadi activity, associated with Khadi institutions</a:t>
            </a:r>
            <a:r>
              <a:rPr lang="en-US" dirty="0" smtClean="0">
                <a:solidFill>
                  <a:schemeClr val="tx1"/>
                </a:solidFill>
              </a:rPr>
              <a:t>.</a:t>
            </a:r>
            <a:endParaRPr lang="en-US" dirty="0">
              <a:solidFill>
                <a:schemeClr val="tx1"/>
              </a:solidFill>
            </a:endParaRPr>
          </a:p>
        </p:txBody>
      </p:sp>
      <p:sp>
        <p:nvSpPr>
          <p:cNvPr id="7" name="Rectangle 6"/>
          <p:cNvSpPr/>
          <p:nvPr/>
        </p:nvSpPr>
        <p:spPr>
          <a:xfrm>
            <a:off x="457200" y="2895600"/>
            <a:ext cx="8229600" cy="914400"/>
          </a:xfrm>
          <a:prstGeom prst="rect">
            <a:avLst/>
          </a:prstGeom>
          <a:solidFill>
            <a:schemeClr val="accent1">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Proposed for the </a:t>
            </a:r>
            <a:r>
              <a:rPr lang="en-US" dirty="0">
                <a:solidFill>
                  <a:schemeClr val="tx1"/>
                </a:solidFill>
              </a:rPr>
              <a:t>artisans </a:t>
            </a:r>
            <a:r>
              <a:rPr lang="en-US" dirty="0" smtClean="0">
                <a:solidFill>
                  <a:schemeClr val="tx1"/>
                </a:solidFill>
              </a:rPr>
              <a:t>to be </a:t>
            </a:r>
            <a:r>
              <a:rPr lang="en-US" dirty="0">
                <a:solidFill>
                  <a:schemeClr val="tx1"/>
                </a:solidFill>
              </a:rPr>
              <a:t>covered under the following </a:t>
            </a:r>
            <a:r>
              <a:rPr lang="en-US" dirty="0" smtClean="0">
                <a:solidFill>
                  <a:schemeClr val="tx1"/>
                </a:solidFill>
              </a:rPr>
              <a:t>schemes </a:t>
            </a:r>
            <a:endParaRPr lang="en-US" dirty="0">
              <a:solidFill>
                <a:schemeClr val="tx1"/>
              </a:solidFill>
            </a:endParaRPr>
          </a:p>
          <a:p>
            <a:pPr>
              <a:buNone/>
            </a:pPr>
            <a:r>
              <a:rPr lang="en-US" dirty="0">
                <a:solidFill>
                  <a:schemeClr val="tx1"/>
                </a:solidFill>
              </a:rPr>
              <a:t> 		 </a:t>
            </a:r>
            <a:r>
              <a:rPr lang="en-US" dirty="0" smtClean="0">
                <a:solidFill>
                  <a:schemeClr val="tx1"/>
                </a:solidFill>
              </a:rPr>
              <a:t>   PMJJBY &amp; PMSBY        </a:t>
            </a:r>
            <a:r>
              <a:rPr lang="en-US" dirty="0">
                <a:solidFill>
                  <a:schemeClr val="tx1"/>
                </a:solidFill>
              </a:rPr>
              <a:t>		 : 	18 – 50 Years</a:t>
            </a:r>
          </a:p>
          <a:p>
            <a:pPr>
              <a:buNone/>
            </a:pPr>
            <a:r>
              <a:rPr lang="en-US" dirty="0">
                <a:solidFill>
                  <a:schemeClr val="tx1"/>
                </a:solidFill>
              </a:rPr>
              <a:t>		</a:t>
            </a:r>
            <a:r>
              <a:rPr lang="en-US" dirty="0" smtClean="0">
                <a:solidFill>
                  <a:schemeClr val="tx1"/>
                </a:solidFill>
              </a:rPr>
              <a:t>    PMSBY</a:t>
            </a:r>
            <a:r>
              <a:rPr lang="en-US" dirty="0">
                <a:solidFill>
                  <a:schemeClr val="tx1"/>
                </a:solidFill>
              </a:rPr>
              <a:t>			 : 	51 – </a:t>
            </a:r>
            <a:r>
              <a:rPr lang="en-US" dirty="0" smtClean="0">
                <a:solidFill>
                  <a:schemeClr val="tx1"/>
                </a:solidFill>
              </a:rPr>
              <a:t>70 </a:t>
            </a:r>
            <a:r>
              <a:rPr lang="en-US" dirty="0">
                <a:solidFill>
                  <a:schemeClr val="tx1"/>
                </a:solidFill>
              </a:rPr>
              <a:t>Years</a:t>
            </a:r>
          </a:p>
        </p:txBody>
      </p:sp>
      <p:sp>
        <p:nvSpPr>
          <p:cNvPr id="9" name="Rectangle 8"/>
          <p:cNvSpPr/>
          <p:nvPr/>
        </p:nvSpPr>
        <p:spPr>
          <a:xfrm>
            <a:off x="457200" y="3962400"/>
            <a:ext cx="8229600" cy="2209800"/>
          </a:xfrm>
          <a:prstGeom prst="rect">
            <a:avLst/>
          </a:prstGeom>
          <a:solidFill>
            <a:schemeClr val="bg1">
              <a:lumMod val="8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Khadi Artisan have to </a:t>
            </a:r>
            <a:r>
              <a:rPr lang="en-US" dirty="0">
                <a:solidFill>
                  <a:schemeClr val="tx1"/>
                </a:solidFill>
              </a:rPr>
              <a:t>pay </a:t>
            </a:r>
            <a:r>
              <a:rPr lang="en-US" dirty="0" smtClean="0">
                <a:solidFill>
                  <a:schemeClr val="tx1"/>
                </a:solidFill>
              </a:rPr>
              <a:t>the premium </a:t>
            </a:r>
            <a:r>
              <a:rPr lang="en-US" dirty="0">
                <a:solidFill>
                  <a:schemeClr val="tx1"/>
                </a:solidFill>
              </a:rPr>
              <a:t>of </a:t>
            </a:r>
            <a:r>
              <a:rPr lang="en-US" dirty="0" smtClean="0">
                <a:solidFill>
                  <a:schemeClr val="tx1"/>
                </a:solidFill>
              </a:rPr>
              <a:t>Rs.436 for PMJJBY and </a:t>
            </a:r>
            <a:r>
              <a:rPr lang="en-US" dirty="0">
                <a:solidFill>
                  <a:schemeClr val="tx1"/>
                </a:solidFill>
              </a:rPr>
              <a:t>premium of </a:t>
            </a:r>
            <a:r>
              <a:rPr lang="en-US" dirty="0" smtClean="0">
                <a:solidFill>
                  <a:schemeClr val="tx1"/>
                </a:solidFill>
              </a:rPr>
              <a:t>Rs.20 for PMSBY(as </a:t>
            </a:r>
            <a:r>
              <a:rPr lang="en-US" dirty="0">
                <a:solidFill>
                  <a:schemeClr val="tx1"/>
                </a:solidFill>
              </a:rPr>
              <a:t>per revised rate </a:t>
            </a:r>
            <a:r>
              <a:rPr lang="en-US" dirty="0" err="1">
                <a:solidFill>
                  <a:schemeClr val="tx1"/>
                </a:solidFill>
              </a:rPr>
              <a:t>w.e.f</a:t>
            </a:r>
            <a:r>
              <a:rPr lang="en-US" dirty="0">
                <a:solidFill>
                  <a:schemeClr val="tx1"/>
                </a:solidFill>
              </a:rPr>
              <a:t>. 01.06.2022) </a:t>
            </a:r>
            <a:r>
              <a:rPr lang="en-US" dirty="0" smtClean="0">
                <a:solidFill>
                  <a:schemeClr val="tx1"/>
                </a:solidFill>
              </a:rPr>
              <a:t>through </a:t>
            </a:r>
            <a:r>
              <a:rPr lang="en-US" dirty="0">
                <a:solidFill>
                  <a:schemeClr val="tx1"/>
                </a:solidFill>
              </a:rPr>
              <a:t>their </a:t>
            </a:r>
            <a:r>
              <a:rPr lang="en-US" dirty="0" err="1">
                <a:solidFill>
                  <a:schemeClr val="tx1"/>
                </a:solidFill>
              </a:rPr>
              <a:t>Aadhar</a:t>
            </a:r>
            <a:r>
              <a:rPr lang="en-US" dirty="0">
                <a:solidFill>
                  <a:schemeClr val="tx1"/>
                </a:solidFill>
              </a:rPr>
              <a:t> seeded bank account </a:t>
            </a:r>
            <a:r>
              <a:rPr lang="en-US" dirty="0" smtClean="0">
                <a:solidFill>
                  <a:schemeClr val="tx1"/>
                </a:solidFill>
              </a:rPr>
              <a:t>which </a:t>
            </a:r>
            <a:r>
              <a:rPr lang="en-US" dirty="0">
                <a:solidFill>
                  <a:schemeClr val="tx1"/>
                </a:solidFill>
              </a:rPr>
              <a:t>is having tie-up with LIC and any other Indian Private Life Insurance Companies</a:t>
            </a:r>
            <a:r>
              <a:rPr lang="en-US" dirty="0" smtClean="0">
                <a:solidFill>
                  <a:schemeClr val="tx1"/>
                </a:solidFill>
              </a:rPr>
              <a:t>.</a:t>
            </a:r>
          </a:p>
          <a:p>
            <a:pPr algn="just"/>
            <a:endParaRPr lang="en-US" sz="1400" dirty="0" smtClean="0">
              <a:solidFill>
                <a:schemeClr val="tx1"/>
              </a:solidFill>
            </a:endParaRPr>
          </a:p>
        </p:txBody>
      </p:sp>
    </p:spTree>
    <p:extLst>
      <p:ext uri="{BB962C8B-B14F-4D97-AF65-F5344CB8AC3E}">
        <p14:creationId xmlns:p14="http://schemas.microsoft.com/office/powerpoint/2010/main" val="921551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95487383"/>
              </p:ext>
            </p:extLst>
          </p:nvPr>
        </p:nvGraphicFramePr>
        <p:xfrm>
          <a:off x="609600" y="762000"/>
          <a:ext cx="8229600" cy="4593876"/>
        </p:xfrm>
        <a:graphic>
          <a:graphicData uri="http://schemas.openxmlformats.org/drawingml/2006/table">
            <a:tbl>
              <a:tblPr>
                <a:tableStyleId>{5C22544A-7EE6-4342-B048-85BDC9FD1C3A}</a:tableStyleId>
              </a:tblPr>
              <a:tblGrid>
                <a:gridCol w="762000"/>
                <a:gridCol w="914400"/>
                <a:gridCol w="914400"/>
                <a:gridCol w="1524000"/>
                <a:gridCol w="1600200"/>
                <a:gridCol w="2514600"/>
              </a:tblGrid>
              <a:tr h="534903">
                <a:tc rowSpan="2">
                  <a:txBody>
                    <a:bodyPr/>
                    <a:lstStyle/>
                    <a:p>
                      <a:pPr algn="ctr" fontAlgn="ctr"/>
                      <a:r>
                        <a:rPr lang="en-IN" sz="1600" u="none" strike="noStrike" dirty="0">
                          <a:effectLst/>
                        </a:rPr>
                        <a:t>Scheme</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c rowSpan="2">
                  <a:txBody>
                    <a:bodyPr/>
                    <a:lstStyle/>
                    <a:p>
                      <a:pPr algn="ctr" fontAlgn="ctr"/>
                      <a:r>
                        <a:rPr lang="en-IN" sz="1600" u="none" strike="noStrike" dirty="0">
                          <a:effectLst/>
                        </a:rPr>
                        <a:t>Age limit</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c rowSpan="2">
                  <a:txBody>
                    <a:bodyPr/>
                    <a:lstStyle/>
                    <a:p>
                      <a:pPr algn="ctr" fontAlgn="ctr"/>
                      <a:r>
                        <a:rPr lang="en-IN" sz="1600" u="none" strike="noStrike" dirty="0">
                          <a:effectLst/>
                        </a:rPr>
                        <a:t>Premium Amount</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c rowSpan="2">
                  <a:txBody>
                    <a:bodyPr/>
                    <a:lstStyle/>
                    <a:p>
                      <a:pPr algn="ctr" fontAlgn="ctr"/>
                      <a:r>
                        <a:rPr lang="en-IN" sz="1600" u="none" strike="noStrike" dirty="0" err="1">
                          <a:effectLst/>
                        </a:rPr>
                        <a:t>Enrollment</a:t>
                      </a:r>
                      <a:r>
                        <a:rPr lang="en-IN" sz="1600" u="none" strike="noStrike" dirty="0">
                          <a:effectLst/>
                        </a:rPr>
                        <a:t> Period</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c gridSpan="2">
                  <a:txBody>
                    <a:bodyPr/>
                    <a:lstStyle/>
                    <a:p>
                      <a:pPr algn="ctr" fontAlgn="ctr"/>
                      <a:r>
                        <a:rPr lang="en-IN" sz="1600" u="none" strike="noStrike">
                          <a:effectLst/>
                        </a:rPr>
                        <a:t>Benefit</a:t>
                      </a:r>
                      <a:endParaRPr lang="en-IN" sz="1600" b="1" i="0" u="none" strike="noStrike">
                        <a:solidFill>
                          <a:srgbClr val="000000"/>
                        </a:solidFill>
                        <a:effectLst/>
                        <a:latin typeface="Arial"/>
                      </a:endParaRPr>
                    </a:p>
                  </a:txBody>
                  <a:tcPr marL="8444" marR="8444" marT="8444" marB="0" anchor="ctr">
                    <a:solidFill>
                      <a:schemeClr val="accent6">
                        <a:lumMod val="60000"/>
                        <a:lumOff val="40000"/>
                      </a:schemeClr>
                    </a:solidFill>
                  </a:tcPr>
                </a:tc>
                <a:tc hMerge="1">
                  <a:txBody>
                    <a:bodyPr/>
                    <a:lstStyle/>
                    <a:p>
                      <a:endParaRPr lang="en-IN"/>
                    </a:p>
                  </a:txBody>
                  <a:tcPr/>
                </a:tc>
              </a:tr>
              <a:tr h="534903">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600" u="none" strike="noStrike" dirty="0">
                          <a:effectLst/>
                        </a:rPr>
                        <a:t>Amount</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c>
                  <a:txBody>
                    <a:bodyPr/>
                    <a:lstStyle/>
                    <a:p>
                      <a:pPr algn="ctr" fontAlgn="ctr"/>
                      <a:r>
                        <a:rPr lang="en-IN" sz="1600" u="none" strike="noStrike" dirty="0">
                          <a:effectLst/>
                        </a:rPr>
                        <a:t>Benefit Cause</a:t>
                      </a:r>
                      <a:endParaRPr lang="en-IN" sz="1600" b="1" i="0" u="none" strike="noStrike" dirty="0">
                        <a:solidFill>
                          <a:srgbClr val="000000"/>
                        </a:solidFill>
                        <a:effectLst/>
                        <a:latin typeface="Arial"/>
                      </a:endParaRPr>
                    </a:p>
                  </a:txBody>
                  <a:tcPr marL="8444" marR="8444" marT="8444" marB="0" anchor="ctr">
                    <a:solidFill>
                      <a:schemeClr val="accent6">
                        <a:lumMod val="60000"/>
                        <a:lumOff val="40000"/>
                      </a:schemeClr>
                    </a:solidFill>
                  </a:tcPr>
                </a:tc>
              </a:tr>
              <a:tr h="875549">
                <a:tc>
                  <a:txBody>
                    <a:bodyPr/>
                    <a:lstStyle/>
                    <a:p>
                      <a:pPr algn="ctr" fontAlgn="ctr"/>
                      <a:r>
                        <a:rPr lang="en-IN" sz="1600" u="none" strike="noStrike" dirty="0">
                          <a:effectLst/>
                        </a:rPr>
                        <a:t>PMJJBY</a:t>
                      </a:r>
                      <a:endParaRPr lang="en-IN"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c>
                  <a:txBody>
                    <a:bodyPr/>
                    <a:lstStyle/>
                    <a:p>
                      <a:pPr algn="ctr" fontAlgn="ctr"/>
                      <a:r>
                        <a:rPr lang="en-IN" sz="1600" u="none" strike="noStrike" dirty="0">
                          <a:effectLst/>
                        </a:rPr>
                        <a:t>18-50 Years</a:t>
                      </a:r>
                      <a:endParaRPr lang="en-IN"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c>
                  <a:txBody>
                    <a:bodyPr/>
                    <a:lstStyle/>
                    <a:p>
                      <a:pPr algn="ctr" fontAlgn="ctr"/>
                      <a:r>
                        <a:rPr lang="en-IN" sz="1600" u="none" strike="noStrike" dirty="0">
                          <a:effectLst/>
                        </a:rPr>
                        <a:t>Rs.436/ Annum</a:t>
                      </a:r>
                      <a:endParaRPr lang="en-IN"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c>
                  <a:txBody>
                    <a:bodyPr/>
                    <a:lstStyle/>
                    <a:p>
                      <a:pPr algn="ctr" fontAlgn="ctr"/>
                      <a:r>
                        <a:rPr lang="en-US" sz="1600" u="none" strike="noStrike" dirty="0">
                          <a:effectLst/>
                        </a:rPr>
                        <a:t>For 1 year: </a:t>
                      </a:r>
                      <a:br>
                        <a:rPr lang="en-US" sz="1600" u="none" strike="noStrike" dirty="0">
                          <a:effectLst/>
                        </a:rPr>
                      </a:br>
                      <a:r>
                        <a:rPr lang="en-US" sz="1600" u="none" strike="noStrike" dirty="0">
                          <a:effectLst/>
                        </a:rPr>
                        <a:t>1st June to 31st May</a:t>
                      </a:r>
                      <a:endParaRPr lang="en-US"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c>
                  <a:txBody>
                    <a:bodyPr/>
                    <a:lstStyle/>
                    <a:p>
                      <a:pPr algn="ctr" fontAlgn="ctr"/>
                      <a:r>
                        <a:rPr lang="en-IN" sz="1600" u="none" strike="noStrike" dirty="0">
                          <a:effectLst/>
                        </a:rPr>
                        <a:t>Rs.2,00,000</a:t>
                      </a:r>
                      <a:endParaRPr lang="en-IN"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c>
                  <a:txBody>
                    <a:bodyPr/>
                    <a:lstStyle/>
                    <a:p>
                      <a:pPr algn="ctr" fontAlgn="ctr"/>
                      <a:r>
                        <a:rPr lang="en-US" sz="1600" u="none" strike="noStrike" dirty="0">
                          <a:effectLst/>
                        </a:rPr>
                        <a:t>Death due to any reason</a:t>
                      </a:r>
                      <a:endParaRPr lang="en-US" sz="1600" b="0" i="0" u="none" strike="noStrike" dirty="0">
                        <a:solidFill>
                          <a:srgbClr val="000000"/>
                        </a:solidFill>
                        <a:effectLst/>
                        <a:latin typeface="Arial"/>
                      </a:endParaRPr>
                    </a:p>
                  </a:txBody>
                  <a:tcPr marL="8444" marR="8444" marT="8444" marB="0" anchor="ctr">
                    <a:solidFill>
                      <a:schemeClr val="accent4">
                        <a:lumMod val="60000"/>
                        <a:lumOff val="40000"/>
                      </a:schemeClr>
                    </a:solidFill>
                  </a:tcPr>
                </a:tc>
              </a:tr>
              <a:tr h="301488">
                <a:tc rowSpan="3">
                  <a:txBody>
                    <a:bodyPr/>
                    <a:lstStyle/>
                    <a:p>
                      <a:pPr algn="ctr" fontAlgn="ctr"/>
                      <a:r>
                        <a:rPr lang="en-IN" sz="1600" u="none" strike="noStrike" dirty="0">
                          <a:effectLst/>
                        </a:rPr>
                        <a:t>PMSBY</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c rowSpan="3">
                  <a:txBody>
                    <a:bodyPr/>
                    <a:lstStyle/>
                    <a:p>
                      <a:pPr algn="ctr" fontAlgn="ctr"/>
                      <a:r>
                        <a:rPr lang="en-IN" sz="1600" u="none" strike="noStrike" dirty="0">
                          <a:effectLst/>
                        </a:rPr>
                        <a:t>18-70 Years</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c rowSpan="3">
                  <a:txBody>
                    <a:bodyPr/>
                    <a:lstStyle/>
                    <a:p>
                      <a:pPr algn="ctr" fontAlgn="ctr"/>
                      <a:r>
                        <a:rPr lang="en-IN" sz="1600" u="none" strike="noStrike" dirty="0">
                          <a:effectLst/>
                        </a:rPr>
                        <a:t>Rs.20/ Annum</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c rowSpan="3">
                  <a:txBody>
                    <a:bodyPr/>
                    <a:lstStyle/>
                    <a:p>
                      <a:pPr algn="ctr" fontAlgn="ctr"/>
                      <a:r>
                        <a:rPr lang="en-US" sz="1600" u="none" strike="noStrike" dirty="0">
                          <a:effectLst/>
                        </a:rPr>
                        <a:t>For 1 year: </a:t>
                      </a:r>
                      <a:br>
                        <a:rPr lang="en-US" sz="1600" u="none" strike="noStrike" dirty="0">
                          <a:effectLst/>
                        </a:rPr>
                      </a:br>
                      <a:r>
                        <a:rPr lang="en-US" sz="1600" u="none" strike="noStrike" dirty="0">
                          <a:effectLst/>
                        </a:rPr>
                        <a:t>1st June to 31st May</a:t>
                      </a:r>
                      <a:endParaRPr lang="en-US" sz="1600" b="0" i="0" u="none" strike="noStrike" dirty="0">
                        <a:solidFill>
                          <a:srgbClr val="000000"/>
                        </a:solidFill>
                        <a:effectLst/>
                        <a:latin typeface="Arial"/>
                      </a:endParaRPr>
                    </a:p>
                  </a:txBody>
                  <a:tcPr marL="8444" marR="8444" marT="8444" marB="0" anchor="ctr">
                    <a:solidFill>
                      <a:schemeClr val="bg1">
                        <a:lumMod val="75000"/>
                      </a:schemeClr>
                    </a:solidFill>
                  </a:tcPr>
                </a:tc>
                <a:tc>
                  <a:txBody>
                    <a:bodyPr/>
                    <a:lstStyle/>
                    <a:p>
                      <a:pPr algn="ctr" fontAlgn="ctr"/>
                      <a:r>
                        <a:rPr lang="en-IN" sz="1600" u="none" strike="noStrike" dirty="0">
                          <a:effectLst/>
                        </a:rPr>
                        <a:t>Rs.2,00,000</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c>
                  <a:txBody>
                    <a:bodyPr/>
                    <a:lstStyle/>
                    <a:p>
                      <a:pPr algn="ctr" fontAlgn="ctr"/>
                      <a:r>
                        <a:rPr lang="en-IN" sz="1600" u="none" strike="noStrike" dirty="0">
                          <a:effectLst/>
                        </a:rPr>
                        <a:t>Accidental Death</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r>
              <a:tr h="144960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600" u="none" strike="noStrike" dirty="0">
                          <a:effectLst/>
                        </a:rPr>
                        <a:t>Rs.2,00,000</a:t>
                      </a:r>
                      <a:endParaRPr lang="en-IN" sz="1600" b="0" i="0" u="none" strike="noStrike" dirty="0">
                        <a:solidFill>
                          <a:srgbClr val="000000"/>
                        </a:solidFill>
                        <a:effectLst/>
                        <a:latin typeface="Arial"/>
                      </a:endParaRPr>
                    </a:p>
                  </a:txBody>
                  <a:tcPr marL="8444" marR="8444" marT="8444" marB="0" anchor="ctr">
                    <a:solidFill>
                      <a:schemeClr val="bg1">
                        <a:lumMod val="75000"/>
                      </a:schemeClr>
                    </a:solidFill>
                  </a:tcPr>
                </a:tc>
                <a:tc>
                  <a:txBody>
                    <a:bodyPr/>
                    <a:lstStyle/>
                    <a:p>
                      <a:pPr algn="ctr" fontAlgn="ctr"/>
                      <a:r>
                        <a:rPr lang="en-US" sz="1600" u="none" strike="noStrike" dirty="0">
                          <a:effectLst/>
                        </a:rPr>
                        <a:t>Permanent disability; Total and irrecoverable loss of both eyes or loss of use of both hands or feet or loss of sight of one eye and loss of use of hand or foot</a:t>
                      </a:r>
                      <a:endParaRPr lang="en-US" sz="1600" b="0" i="0" u="none" strike="noStrike" dirty="0">
                        <a:solidFill>
                          <a:srgbClr val="000000"/>
                        </a:solidFill>
                        <a:effectLst/>
                        <a:latin typeface="Arial"/>
                      </a:endParaRPr>
                    </a:p>
                  </a:txBody>
                  <a:tcPr marL="8444" marR="8444" marT="8444" marB="0" anchor="ctr">
                    <a:solidFill>
                      <a:schemeClr val="bg1">
                        <a:lumMod val="75000"/>
                      </a:schemeClr>
                    </a:solidFill>
                  </a:tcPr>
                </a:tc>
              </a:tr>
              <a:tr h="87554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fontAlgn="ctr"/>
                      <a:r>
                        <a:rPr lang="en-IN" sz="1600" u="none" strike="noStrike">
                          <a:effectLst/>
                        </a:rPr>
                        <a:t>Rs.1,00,000</a:t>
                      </a:r>
                      <a:endParaRPr lang="en-IN" sz="1600" b="0" i="0" u="none" strike="noStrike">
                        <a:solidFill>
                          <a:srgbClr val="000000"/>
                        </a:solidFill>
                        <a:effectLst/>
                        <a:latin typeface="Arial"/>
                      </a:endParaRPr>
                    </a:p>
                  </a:txBody>
                  <a:tcPr marL="8444" marR="8444" marT="8444" marB="0" anchor="ctr">
                    <a:solidFill>
                      <a:schemeClr val="bg1">
                        <a:lumMod val="75000"/>
                      </a:schemeClr>
                    </a:solidFill>
                  </a:tcPr>
                </a:tc>
                <a:tc>
                  <a:txBody>
                    <a:bodyPr/>
                    <a:lstStyle/>
                    <a:p>
                      <a:pPr algn="ctr" fontAlgn="ctr"/>
                      <a:r>
                        <a:rPr lang="en-US" sz="1600" u="none" strike="noStrike" dirty="0">
                          <a:effectLst/>
                        </a:rPr>
                        <a:t>Total and irrecoverable loss of sight of one eye or loss of use of one hand or foot</a:t>
                      </a:r>
                      <a:endParaRPr lang="en-US" sz="1600" b="0" i="0" u="none" strike="noStrike" dirty="0">
                        <a:solidFill>
                          <a:srgbClr val="000000"/>
                        </a:solidFill>
                        <a:effectLst/>
                        <a:latin typeface="Arial"/>
                      </a:endParaRPr>
                    </a:p>
                  </a:txBody>
                  <a:tcPr marL="8444" marR="8444" marT="8444" marB="0" anchor="ctr">
                    <a:solidFill>
                      <a:schemeClr val="bg1">
                        <a:lumMod val="75000"/>
                      </a:schemeClr>
                    </a:solidFill>
                  </a:tcPr>
                </a:tc>
              </a:tr>
            </a:tbl>
          </a:graphicData>
        </a:graphic>
      </p:graphicFrame>
      <p:sp>
        <p:nvSpPr>
          <p:cNvPr id="3" name="Title 2"/>
          <p:cNvSpPr>
            <a:spLocks noGrp="1"/>
          </p:cNvSpPr>
          <p:nvPr>
            <p:ph type="title"/>
          </p:nvPr>
        </p:nvSpPr>
        <p:spPr>
          <a:xfrm>
            <a:off x="457200" y="152400"/>
            <a:ext cx="8229600" cy="533400"/>
          </a:xfrm>
        </p:spPr>
        <p:txBody>
          <a:bodyPr>
            <a:normAutofit/>
          </a:bodyPr>
          <a:lstStyle/>
          <a:p>
            <a:r>
              <a:rPr lang="en-US" sz="2800" dirty="0">
                <a:solidFill>
                  <a:schemeClr val="tx1"/>
                </a:solidFill>
              </a:rPr>
              <a:t>Benefits for Converged </a:t>
            </a:r>
            <a:r>
              <a:rPr lang="en-US" sz="2800" dirty="0" smtClean="0">
                <a:solidFill>
                  <a:schemeClr val="tx1"/>
                </a:solidFill>
              </a:rPr>
              <a:t>PMJJBY and PMSBY</a:t>
            </a:r>
            <a:endParaRPr lang="en-IN" sz="2800" dirty="0">
              <a:solidFill>
                <a:schemeClr val="tx1"/>
              </a:solidFill>
            </a:endParaRPr>
          </a:p>
        </p:txBody>
      </p:sp>
    </p:spTree>
    <p:extLst>
      <p:ext uri="{BB962C8B-B14F-4D97-AF65-F5344CB8AC3E}">
        <p14:creationId xmlns:p14="http://schemas.microsoft.com/office/powerpoint/2010/main" val="1948010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534400" cy="533400"/>
          </a:xfrm>
          <a:solidFill>
            <a:schemeClr val="accent5">
              <a:lumMod val="60000"/>
              <a:lumOff val="40000"/>
            </a:schemeClr>
          </a:solidFill>
        </p:spPr>
        <p:txBody>
          <a:bodyPr>
            <a:normAutofit/>
          </a:bodyPr>
          <a:lstStyle/>
          <a:p>
            <a:r>
              <a:rPr lang="en-US" sz="2400" dirty="0" smtClean="0">
                <a:solidFill>
                  <a:schemeClr val="tx1"/>
                </a:solidFill>
              </a:rPr>
              <a:t>Ministry’s  Directive</a:t>
            </a:r>
            <a:endParaRPr lang="en-IN" sz="2400" dirty="0">
              <a:solidFill>
                <a:schemeClr val="tx1"/>
              </a:solidFill>
            </a:endParaRPr>
          </a:p>
        </p:txBody>
      </p:sp>
      <p:sp>
        <p:nvSpPr>
          <p:cNvPr id="4" name="Content Placeholder 2"/>
          <p:cNvSpPr>
            <a:spLocks noGrp="1"/>
          </p:cNvSpPr>
          <p:nvPr>
            <p:ph idx="1"/>
          </p:nvPr>
        </p:nvSpPr>
        <p:spPr>
          <a:xfrm>
            <a:off x="381000" y="685800"/>
            <a:ext cx="8458200" cy="4894263"/>
          </a:xfrm>
          <a:solidFill>
            <a:schemeClr val="accent6">
              <a:lumMod val="40000"/>
              <a:lumOff val="60000"/>
            </a:schemeClr>
          </a:solidFill>
        </p:spPr>
        <p:txBody>
          <a:bodyPr>
            <a:normAutofit fontScale="70000" lnSpcReduction="20000"/>
          </a:bodyPr>
          <a:lstStyle/>
          <a:p>
            <a:pPr lvl="0" algn="just"/>
            <a:r>
              <a:rPr lang="en-IN" sz="2400" dirty="0"/>
              <a:t> </a:t>
            </a:r>
            <a:r>
              <a:rPr lang="en-US" dirty="0"/>
              <a:t>Artisan Welfare Fund Trust (AWFT) have been setup in the States for the benefit of Khadi Artisans and provide security to artisans. According to the Annual Report of KVIC for FY 2022-23, most of the </a:t>
            </a:r>
            <a:r>
              <a:rPr lang="en-US" dirty="0" err="1"/>
              <a:t>Kls</a:t>
            </a:r>
            <a:r>
              <a:rPr lang="en-US" dirty="0"/>
              <a:t> </a:t>
            </a:r>
            <a:r>
              <a:rPr lang="en-US" dirty="0" err="1"/>
              <a:t>ie</a:t>
            </a:r>
            <a:r>
              <a:rPr lang="en-US" dirty="0"/>
              <a:t> 2814 (out of total 2913 KIs) have the membership of these AWFTs. As per the AWFT guidelines, artisans contribute 12% of their earning to AWFT with matching contribution by the KIs to the Trust. </a:t>
            </a:r>
            <a:endParaRPr lang="en-IN" dirty="0"/>
          </a:p>
          <a:p>
            <a:pPr lvl="0" algn="just"/>
            <a:r>
              <a:rPr lang="en-US" dirty="0"/>
              <a:t>There is an option that these AWFTs may involve in insurance of the </a:t>
            </a:r>
            <a:r>
              <a:rPr lang="en-US" dirty="0" err="1"/>
              <a:t>khadi</a:t>
            </a:r>
            <a:r>
              <a:rPr lang="en-US" dirty="0"/>
              <a:t> artisans associated with them and cover the </a:t>
            </a:r>
            <a:r>
              <a:rPr lang="en-US" dirty="0" err="1"/>
              <a:t>khadi</a:t>
            </a:r>
            <a:r>
              <a:rPr lang="en-US" dirty="0"/>
              <a:t> artisans under PMSBY by paying annual premium of </a:t>
            </a:r>
            <a:r>
              <a:rPr lang="en-US" dirty="0" err="1"/>
              <a:t>Rs</a:t>
            </a:r>
            <a:r>
              <a:rPr lang="en-US" dirty="0"/>
              <a:t>. 20/-from the artisan's account created in the AWFT by artisan's contribution (12% of their earning) and KIs </a:t>
            </a:r>
            <a:r>
              <a:rPr lang="en-US" dirty="0" err="1"/>
              <a:t>maching</a:t>
            </a:r>
            <a:r>
              <a:rPr lang="en-US" dirty="0"/>
              <a:t> contribution (12%). The annual premium in PMSBY is very low i.e. </a:t>
            </a:r>
            <a:r>
              <a:rPr lang="en-US" dirty="0" err="1"/>
              <a:t>Rs</a:t>
            </a:r>
            <a:r>
              <a:rPr lang="en-US" dirty="0"/>
              <a:t>. 20/- only, which can be easily pay from AWFT and coverage accidental &amp; permanent total disability of </a:t>
            </a:r>
            <a:r>
              <a:rPr lang="en-US" dirty="0" err="1"/>
              <a:t>Rs</a:t>
            </a:r>
            <a:r>
              <a:rPr lang="en-US" dirty="0"/>
              <a:t>. 2.00 lakh and permanent </a:t>
            </a:r>
            <a:r>
              <a:rPr lang="en-US" dirty="0" err="1"/>
              <a:t>particial</a:t>
            </a:r>
            <a:r>
              <a:rPr lang="en-US" dirty="0"/>
              <a:t> disability of </a:t>
            </a:r>
            <a:r>
              <a:rPr lang="en-US" dirty="0" err="1"/>
              <a:t>Rs</a:t>
            </a:r>
            <a:r>
              <a:rPr lang="en-US" dirty="0"/>
              <a:t>. 1.00 lakh will be available. AWFT may deduct </a:t>
            </a:r>
            <a:r>
              <a:rPr lang="en-US" dirty="0" err="1"/>
              <a:t>Rs</a:t>
            </a:r>
            <a:r>
              <a:rPr lang="en-US" dirty="0"/>
              <a:t>. 20/- from artisans account annually for insurance under PMSBY of Khadi artisans.</a:t>
            </a:r>
            <a:endParaRPr lang="en-IN" dirty="0"/>
          </a:p>
          <a:p>
            <a:pPr lvl="0" algn="just"/>
            <a:r>
              <a:rPr lang="en-US" dirty="0"/>
              <a:t>As regard to the coverage of Khadi artisans under PMJJBY (Term Insurance) with annual premium of </a:t>
            </a:r>
            <a:r>
              <a:rPr lang="en-US" dirty="0" err="1"/>
              <a:t>Rs</a:t>
            </a:r>
            <a:r>
              <a:rPr lang="en-US" dirty="0"/>
              <a:t>. 436/-, it may be kept as an optional for Khadi artisan, if he/she is willing to opt insurance under PMJJBY, then he/she may give his/her consent for PMJJBY insurance Accordingly, AWFT will deduct annual premium </a:t>
            </a:r>
            <a:r>
              <a:rPr lang="en-US" dirty="0" err="1"/>
              <a:t>Rs</a:t>
            </a:r>
            <a:r>
              <a:rPr lang="en-US" dirty="0"/>
              <a:t>. 436/- from artisan's account of AWFT for insurance under PMJJBY of the artisan</a:t>
            </a:r>
            <a:r>
              <a:rPr lang="en-US" dirty="0" smtClean="0"/>
              <a:t>.</a:t>
            </a:r>
            <a:endParaRPr lang="en-IN" dirty="0"/>
          </a:p>
        </p:txBody>
      </p:sp>
    </p:spTree>
    <p:extLst>
      <p:ext uri="{BB962C8B-B14F-4D97-AF65-F5344CB8AC3E}">
        <p14:creationId xmlns:p14="http://schemas.microsoft.com/office/powerpoint/2010/main" val="1612390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534400" cy="533400"/>
          </a:xfrm>
          <a:solidFill>
            <a:schemeClr val="accent5">
              <a:lumMod val="60000"/>
              <a:lumOff val="40000"/>
            </a:schemeClr>
          </a:solidFill>
        </p:spPr>
        <p:txBody>
          <a:bodyPr>
            <a:normAutofit/>
          </a:bodyPr>
          <a:lstStyle/>
          <a:p>
            <a:r>
              <a:rPr lang="en-US" sz="2400" dirty="0" smtClean="0">
                <a:solidFill>
                  <a:schemeClr val="tx1"/>
                </a:solidFill>
              </a:rPr>
              <a:t>Ministry’s  Directive</a:t>
            </a:r>
            <a:endParaRPr lang="en-IN" sz="2400" dirty="0">
              <a:solidFill>
                <a:schemeClr val="tx1"/>
              </a:solidFill>
            </a:endParaRPr>
          </a:p>
        </p:txBody>
      </p:sp>
      <p:sp>
        <p:nvSpPr>
          <p:cNvPr id="4" name="Content Placeholder 2"/>
          <p:cNvSpPr>
            <a:spLocks noGrp="1"/>
          </p:cNvSpPr>
          <p:nvPr>
            <p:ph idx="1"/>
          </p:nvPr>
        </p:nvSpPr>
        <p:spPr>
          <a:xfrm>
            <a:off x="381000" y="685800"/>
            <a:ext cx="8458200" cy="4894263"/>
          </a:xfrm>
          <a:solidFill>
            <a:schemeClr val="accent6">
              <a:lumMod val="40000"/>
              <a:lumOff val="60000"/>
            </a:schemeClr>
          </a:solidFill>
        </p:spPr>
        <p:txBody>
          <a:bodyPr>
            <a:normAutofit/>
          </a:bodyPr>
          <a:lstStyle/>
          <a:p>
            <a:pPr marL="0" lvl="0" indent="0">
              <a:buNone/>
            </a:pPr>
            <a:r>
              <a:rPr lang="en-IN" sz="2400" dirty="0"/>
              <a:t> </a:t>
            </a:r>
            <a:r>
              <a:rPr lang="en-US" sz="2400" dirty="0"/>
              <a:t>The main advantage of </a:t>
            </a:r>
            <a:r>
              <a:rPr lang="en-US" sz="2400" dirty="0" err="1"/>
              <a:t>covergage</a:t>
            </a:r>
            <a:r>
              <a:rPr lang="en-US" sz="2400" dirty="0"/>
              <a:t> of Khadi artisans under PMJJBY/PMSBY through AWFT will be as under.</a:t>
            </a:r>
            <a:endParaRPr lang="en-IN" sz="2400" dirty="0"/>
          </a:p>
          <a:p>
            <a:pPr lvl="0" algn="just"/>
            <a:r>
              <a:rPr lang="en-US" sz="1800" dirty="0"/>
              <a:t>Actual artisans who associated with KIs and regular working with </a:t>
            </a:r>
            <a:r>
              <a:rPr lang="en-US" sz="1800" dirty="0" err="1"/>
              <a:t>Kls</a:t>
            </a:r>
            <a:r>
              <a:rPr lang="en-US" sz="1800" dirty="0"/>
              <a:t> will be covered.</a:t>
            </a:r>
            <a:endParaRPr lang="en-IN" sz="1800" dirty="0"/>
          </a:p>
          <a:p>
            <a:pPr lvl="0" algn="just"/>
            <a:r>
              <a:rPr lang="en-US" sz="1800" dirty="0"/>
              <a:t>Easy to monitor, as there is provision in AWFT for annual verification of accounts of AWFT and trust funds are administrated by the Trust authority constituted in accordance with by-laws of Trusts. State Director, KVIC is the ex-officio member and nominated as Vice-Chairman of the Trust.</a:t>
            </a:r>
            <a:endParaRPr lang="en-IN" sz="1800" dirty="0"/>
          </a:p>
          <a:p>
            <a:pPr lvl="0" algn="just"/>
            <a:r>
              <a:rPr lang="en-US" sz="1800" dirty="0"/>
              <a:t>Artisans or his/her family members easily claim the Insurance through AWFT.</a:t>
            </a:r>
            <a:endParaRPr lang="en-IN" sz="1800" dirty="0"/>
          </a:p>
          <a:p>
            <a:pPr algn="just"/>
            <a:r>
              <a:rPr lang="en-IN" sz="1800" dirty="0"/>
              <a:t>No additional funds will be required every year from the Ministry/KVIC for insurance of Khadi Artisans, as Insurance of Khadi Artisans will become the part of AWFT.</a:t>
            </a:r>
            <a:endParaRPr lang="en-US" sz="1800" dirty="0"/>
          </a:p>
          <a:p>
            <a:pPr lvl="0"/>
            <a:endParaRPr lang="en-IN" sz="2400" dirty="0"/>
          </a:p>
        </p:txBody>
      </p:sp>
    </p:spTree>
    <p:extLst>
      <p:ext uri="{BB962C8B-B14F-4D97-AF65-F5344CB8AC3E}">
        <p14:creationId xmlns:p14="http://schemas.microsoft.com/office/powerpoint/2010/main" val="229516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0"/>
            <a:ext cx="8229600" cy="609600"/>
          </a:xfrm>
        </p:spPr>
        <p:txBody>
          <a:bodyPr>
            <a:normAutofit/>
          </a:bodyPr>
          <a:lstStyle/>
          <a:p>
            <a:pPr marL="0" indent="0" algn="ctr">
              <a:buNone/>
            </a:pPr>
            <a:r>
              <a:rPr lang="en-US" b="1" dirty="0" smtClean="0"/>
              <a:t>THANK YOU</a:t>
            </a:r>
            <a:endParaRPr lang="en-IN" b="1" dirty="0"/>
          </a:p>
        </p:txBody>
      </p:sp>
    </p:spTree>
    <p:extLst>
      <p:ext uri="{BB962C8B-B14F-4D97-AF65-F5344CB8AC3E}">
        <p14:creationId xmlns:p14="http://schemas.microsoft.com/office/powerpoint/2010/main" val="1259517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784</TotalTime>
  <Words>1164</Words>
  <Application>Microsoft Office PowerPoint</Application>
  <PresentationFormat>On-screen Show (4:3)</PresentationFormat>
  <Paragraphs>317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Paper</vt:lpstr>
      <vt:lpstr>Directorate of Khadi PMSBY &amp; PMJJBY scheme implementation through AWF Trusts </vt:lpstr>
      <vt:lpstr>Artisan Welfare Fund Trust</vt:lpstr>
      <vt:lpstr>PowerPoint Presentation</vt:lpstr>
      <vt:lpstr>PMJJBY/PMSBY Scheme for Khadi Artisans</vt:lpstr>
      <vt:lpstr>Benefits for Converged PMJJBY and PMSBY</vt:lpstr>
      <vt:lpstr>Ministry’s  Directive</vt:lpstr>
      <vt:lpstr>Ministry’s  Directive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Directorate of Khadi &amp; Directorate of CCC</dc:title>
  <dc:creator>ANUPKUMAR SINGHA</dc:creator>
  <cp:lastModifiedBy>ANUPKUMAR SINGHA</cp:lastModifiedBy>
  <cp:revision>66</cp:revision>
  <cp:lastPrinted>2024-05-08T05:33:03Z</cp:lastPrinted>
  <dcterms:created xsi:type="dcterms:W3CDTF">2006-08-16T00:00:00Z</dcterms:created>
  <dcterms:modified xsi:type="dcterms:W3CDTF">2024-05-08T05:42:11Z</dcterms:modified>
</cp:coreProperties>
</file>