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40" r:id="rId2"/>
    <p:sldId id="833" r:id="rId3"/>
    <p:sldId id="259" r:id="rId4"/>
    <p:sldId id="744" r:id="rId5"/>
    <p:sldId id="852" r:id="rId6"/>
    <p:sldId id="856" r:id="rId7"/>
    <p:sldId id="853" r:id="rId8"/>
    <p:sldId id="854" r:id="rId9"/>
    <p:sldId id="828" r:id="rId10"/>
  </p:sldIdLst>
  <p:sldSz cx="9144000" cy="6858000" type="screen4x3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28" autoAdjust="0"/>
  </p:normalViewPr>
  <p:slideViewPr>
    <p:cSldViewPr>
      <p:cViewPr varScale="1">
        <p:scale>
          <a:sx n="111" d="100"/>
          <a:sy n="111" d="100"/>
        </p:scale>
        <p:origin x="-161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6" y="3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/>
          <a:lstStyle>
            <a:lvl1pPr algn="r">
              <a:defRPr sz="1200"/>
            </a:lvl1pPr>
          </a:lstStyle>
          <a:p>
            <a:fld id="{0E4156C6-1457-44B9-9F07-7757D5863DE1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371288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6" y="9371288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 anchor="b"/>
          <a:lstStyle>
            <a:lvl1pPr algn="r">
              <a:defRPr sz="1200"/>
            </a:lvl1pPr>
          </a:lstStyle>
          <a:p>
            <a:fld id="{DB17F8D1-5ED4-400E-A307-557FFA103D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4985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3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6" y="3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/>
          <a:lstStyle>
            <a:lvl1pPr algn="r">
              <a:defRPr sz="1200"/>
            </a:lvl1pPr>
          </a:lstStyle>
          <a:p>
            <a:fld id="{21821769-D80F-4D5D-A430-371AB6E7E677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698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60" tIns="46231" rIns="92460" bIns="462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1"/>
            <a:ext cx="5388610" cy="4439841"/>
          </a:xfrm>
          <a:prstGeom prst="rect">
            <a:avLst/>
          </a:prstGeom>
        </p:spPr>
        <p:txBody>
          <a:bodyPr vert="horz" lIns="92460" tIns="46231" rIns="92460" bIns="462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3315"/>
          </a:xfrm>
          <a:prstGeom prst="rect">
            <a:avLst/>
          </a:prstGeom>
        </p:spPr>
        <p:txBody>
          <a:bodyPr vert="horz" lIns="92460" tIns="46231" rIns="92460" bIns="46231" rtlCol="0" anchor="b"/>
          <a:lstStyle>
            <a:lvl1pPr algn="r">
              <a:defRPr sz="1200"/>
            </a:lvl1pPr>
          </a:lstStyle>
          <a:p>
            <a:fld id="{B9A1C37D-CE2F-4900-B7ED-53572287E10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98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556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7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08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A1C37D-CE2F-4900-B7ED-53572287E10D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69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1C989-6EAC-4AF2-BB76-EB1ECFDEA56D}" type="datetimeFigureOut">
              <a:rPr lang="en-US" smtClean="0"/>
              <a:pPr/>
              <a:t>11/15/2023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0846-280B-44F2-9944-9EB12ABD1AB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504" y="0"/>
            <a:ext cx="8928992" cy="68580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Kruti Dev 013" pitchFamily="2" charset="0"/>
              </a:rPr>
              <a:t/>
            </a:r>
            <a:br>
              <a:rPr lang="en-US" b="1" dirty="0" smtClean="0">
                <a:latin typeface="Kruti Dev 013" pitchFamily="2" charset="0"/>
              </a:rPr>
            </a:br>
            <a:r>
              <a:rPr lang="en-US" b="1" dirty="0" smtClean="0">
                <a:latin typeface="Kruti Dev 013" pitchFamily="2" charset="0"/>
              </a:rPr>
              <a:t/>
            </a:r>
            <a:br>
              <a:rPr lang="en-US" b="1" dirty="0" smtClean="0">
                <a:latin typeface="Kruti Dev 013" pitchFamily="2" charset="0"/>
              </a:rPr>
            </a:br>
            <a:r>
              <a:rPr lang="en-US" b="1" dirty="0" smtClean="0">
                <a:latin typeface="Kruti Dev 013" pitchFamily="2" charset="0"/>
              </a:rPr>
              <a:t>    </a:t>
            </a:r>
            <a:br>
              <a:rPr lang="en-US" b="1" dirty="0" smtClean="0">
                <a:latin typeface="Kruti Dev 013" pitchFamily="2" charset="0"/>
              </a:rPr>
            </a:br>
            <a:r>
              <a:rPr lang="en-US" sz="3600" b="1" dirty="0" smtClean="0">
                <a:latin typeface="Poppins" pitchFamily="2" charset="0"/>
                <a:cs typeface="Poppins" pitchFamily="2" charset="0"/>
              </a:rPr>
              <a:t>     </a:t>
            </a:r>
            <a:r>
              <a:rPr lang="hi-IN" sz="3600" b="1" dirty="0" smtClean="0">
                <a:latin typeface="Poppins" pitchFamily="2" charset="0"/>
                <a:cs typeface="Poppins" pitchFamily="2" charset="0"/>
              </a:rPr>
              <a:t/>
            </a:r>
            <a:br>
              <a:rPr lang="hi-IN" sz="3600" b="1" dirty="0" smtClean="0">
                <a:latin typeface="Poppins" pitchFamily="2" charset="0"/>
                <a:cs typeface="Poppins" pitchFamily="2" charset="0"/>
              </a:rPr>
            </a:b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दिनांक </a:t>
            </a:r>
            <a:r>
              <a:rPr lang="en-US" sz="5400" b="1" dirty="0" smtClean="0">
                <a:latin typeface="Poppins" pitchFamily="2" charset="0"/>
                <a:cs typeface="Poppins" pitchFamily="2" charset="0"/>
              </a:rPr>
              <a:t>1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7 नवम्बर</a:t>
            </a:r>
            <a:r>
              <a:rPr lang="en-US" sz="5400" b="1" dirty="0" smtClean="0">
                <a:latin typeface="Poppins" pitchFamily="2" charset="0"/>
                <a:cs typeface="Poppins" pitchFamily="2" charset="0"/>
              </a:rPr>
              <a:t>,</a:t>
            </a:r>
            <a:r>
              <a:rPr lang="en-IN" sz="54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2023 को खादी और ग्रामोद्योग आयोग की </a:t>
            </a:r>
            <a:r>
              <a:rPr lang="hi-IN" sz="5400" b="1" dirty="0">
                <a:latin typeface="Poppins" pitchFamily="2" charset="0"/>
                <a:cs typeface="Poppins" pitchFamily="2" charset="0"/>
              </a:rPr>
              <a:t>नई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दिल्ली</a:t>
            </a:r>
            <a:r>
              <a:rPr lang="en-IN" sz="54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में आयोजित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७०1वीं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बैठक में आयोग के माननीय अध्यक्ष एवं सभी सदस्यों का हार्दिक</a:t>
            </a:r>
            <a:r>
              <a:rPr lang="en-US" sz="54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5400" b="1" dirty="0" smtClean="0">
                <a:latin typeface="Poppins" pitchFamily="2" charset="0"/>
                <a:cs typeface="Poppins" pitchFamily="2" charset="0"/>
              </a:rPr>
              <a:t>स्वागत|</a:t>
            </a:r>
            <a:br>
              <a:rPr lang="hi-IN" sz="5400" b="1" dirty="0" smtClean="0">
                <a:latin typeface="Poppins" pitchFamily="2" charset="0"/>
                <a:cs typeface="Poppins" pitchFamily="2" charset="0"/>
              </a:rPr>
            </a:br>
            <a:r>
              <a:rPr lang="en-US" sz="2800" b="1" dirty="0" smtClean="0">
                <a:latin typeface="Poppins" pitchFamily="2" charset="0"/>
                <a:cs typeface="Poppins" pitchFamily="2" charset="0"/>
              </a:rPr>
              <a:t/>
            </a:r>
            <a:br>
              <a:rPr lang="en-US" sz="2800" b="1" dirty="0" smtClean="0">
                <a:latin typeface="Poppins" pitchFamily="2" charset="0"/>
                <a:cs typeface="Poppins" pitchFamily="2" charset="0"/>
              </a:rPr>
            </a:br>
            <a:r>
              <a:rPr lang="en-US" sz="2800" b="1" dirty="0" smtClean="0">
                <a:latin typeface="Kruti Dev 010" pitchFamily="2" charset="0"/>
              </a:rPr>
              <a:t> </a:t>
            </a:r>
            <a:r>
              <a:rPr lang="en-US" sz="6000" b="1" dirty="0" smtClean="0">
                <a:latin typeface="Kruti Dev 010" pitchFamily="2" charset="0"/>
              </a:rPr>
              <a:t/>
            </a:r>
            <a:br>
              <a:rPr lang="en-US" sz="6000" b="1" dirty="0" smtClean="0">
                <a:latin typeface="Kruti Dev 010" pitchFamily="2" charset="0"/>
              </a:rPr>
            </a:br>
            <a:r>
              <a:rPr lang="en-IN" sz="5400" dirty="0"/>
              <a:t/>
            </a:r>
            <a:br>
              <a:rPr lang="en-IN" sz="5400" dirty="0"/>
            </a:br>
            <a:endParaRPr lang="en-IN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just"/>
            <a:r>
              <a:rPr lang="en-US" b="1" dirty="0" smtClean="0">
                <a:latin typeface="Kruti Dev 013" pitchFamily="2" charset="0"/>
              </a:rPr>
              <a:t/>
            </a:r>
            <a:br>
              <a:rPr lang="en-US" b="1" dirty="0" smtClean="0">
                <a:latin typeface="Kruti Dev 013" pitchFamily="2" charset="0"/>
              </a:rPr>
            </a:br>
            <a:r>
              <a:rPr lang="hi-IN" b="1" dirty="0" smtClean="0">
                <a:latin typeface="Kruti Dev 013" pitchFamily="2" charset="0"/>
              </a:rPr>
              <a:t>   </a:t>
            </a:r>
            <a:br>
              <a:rPr lang="hi-IN" b="1" dirty="0" smtClean="0">
                <a:latin typeface="Kruti Dev 013" pitchFamily="2" charset="0"/>
              </a:rPr>
            </a:br>
            <a:r>
              <a:rPr lang="hi-IN" b="1" dirty="0" smtClean="0">
                <a:cs typeface="Mangal" pitchFamily="2"/>
              </a:rPr>
              <a:t> </a:t>
            </a:r>
            <a:br>
              <a:rPr lang="hi-IN" b="1" dirty="0" smtClean="0">
                <a:cs typeface="Mangal" pitchFamily="2"/>
              </a:rPr>
            </a:br>
            <a:r>
              <a:rPr lang="en-IN" b="1" dirty="0" smtClean="0">
                <a:cs typeface="Mangal" pitchFamily="2"/>
              </a:rPr>
              <a:t/>
            </a:r>
            <a:br>
              <a:rPr lang="en-IN" b="1" dirty="0" smtClean="0">
                <a:cs typeface="Mangal" pitchFamily="2"/>
              </a:rPr>
            </a:br>
            <a:r>
              <a:rPr lang="en-IN" b="1" dirty="0" smtClean="0">
                <a:cs typeface="Mangal" pitchFamily="2"/>
              </a:rPr>
              <a:t/>
            </a:r>
            <a:br>
              <a:rPr lang="en-IN" b="1" dirty="0" smtClean="0">
                <a:cs typeface="Mangal" pitchFamily="2"/>
              </a:rPr>
            </a:b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दिनांक </a:t>
            </a:r>
            <a:r>
              <a:rPr lang="en-US" sz="4000" b="1" dirty="0" smtClean="0">
                <a:latin typeface="Poppins" pitchFamily="2" charset="0"/>
                <a:cs typeface="Poppins" pitchFamily="2" charset="0"/>
              </a:rPr>
              <a:t>1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7</a:t>
            </a:r>
            <a:r>
              <a:rPr lang="en-IN" sz="40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नवम्बर, 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2023 को </a:t>
            </a:r>
            <a:r>
              <a:rPr lang="hi-IN" sz="4000" b="1" dirty="0">
                <a:latin typeface="Poppins" pitchFamily="2" charset="0"/>
                <a:cs typeface="Poppins" pitchFamily="2" charset="0"/>
              </a:rPr>
              <a:t>नई दिल्ली</a:t>
            </a:r>
            <a:r>
              <a:rPr lang="en-US" sz="4000" b="1" dirty="0" smtClean="0">
                <a:latin typeface="Poppins" pitchFamily="2" charset="0"/>
                <a:cs typeface="Poppins" pitchFamily="2" charset="0"/>
              </a:rPr>
              <a:t> 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में आयोजित खादी और ग्रामोद्योग आयोग, की </a:t>
            </a:r>
            <a:r>
              <a:rPr lang="en-IN" sz="4000" b="1" dirty="0" smtClean="0">
                <a:latin typeface="Poppins" pitchFamily="2" charset="0"/>
                <a:cs typeface="Poppins" pitchFamily="2" charset="0"/>
              </a:rPr>
              <a:t>70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1वीं </a:t>
            </a:r>
            <a:r>
              <a:rPr lang="hi-IN" sz="4000" b="1" dirty="0" smtClean="0">
                <a:latin typeface="Poppins" pitchFamily="2" charset="0"/>
                <a:cs typeface="Poppins" pitchFamily="2" charset="0"/>
              </a:rPr>
              <a:t>बैठक की कार्यसूची|</a:t>
            </a:r>
            <a:r>
              <a:rPr lang="en-IN" sz="4000" b="1" dirty="0">
                <a:latin typeface="Poppins" pitchFamily="2" charset="0"/>
                <a:cs typeface="Poppins" pitchFamily="2" charset="0"/>
              </a:rPr>
              <a:t/>
            </a:r>
            <a:br>
              <a:rPr lang="en-IN" sz="4000" b="1" dirty="0">
                <a:latin typeface="Poppins" pitchFamily="2" charset="0"/>
                <a:cs typeface="Poppins" pitchFamily="2" charset="0"/>
              </a:rPr>
            </a:br>
            <a:r>
              <a:rPr lang="en-US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</a:t>
            </a:r>
            <a:r>
              <a:rPr lang="hi-IN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</a:t>
            </a:r>
            <a:r>
              <a:rPr lang="en-IN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</a:t>
            </a:r>
            <a:br>
              <a:rPr lang="en-IN" sz="42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</a:b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AGENDA FOR THE 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701</a:t>
            </a:r>
            <a:r>
              <a:rPr lang="en-US" sz="3600" b="1" baseline="30000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ST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</a:t>
            </a:r>
            <a:r>
              <a:rPr lang="en-IN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  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MEETING OF THE KHADI AND VILLAGE INDUSTRIES COMMISSION SCHEDULED ON 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17</a:t>
            </a:r>
            <a:r>
              <a:rPr lang="en-US" sz="3600" b="1" baseline="30000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TH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 NOVEMBER</a:t>
            </a:r>
            <a:r>
              <a:rPr lang="en-US" sz="3600" b="1" dirty="0" smtClean="0">
                <a:latin typeface="Bookman Old Style" pitchFamily="18" charset="0"/>
                <a:ea typeface="Verdana" pitchFamily="34" charset="0"/>
                <a:cs typeface="Mangal" pitchFamily="2"/>
              </a:rPr>
              <a:t>, 2023 AT NEW DELHI. </a:t>
            </a:r>
            <a:r>
              <a:rPr lang="hi-IN" sz="36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/>
            </a:r>
            <a:br>
              <a:rPr lang="hi-IN" sz="3600" b="1" dirty="0" smtClean="0">
                <a:latin typeface="Verdana" pitchFamily="34" charset="0"/>
                <a:ea typeface="Verdana" pitchFamily="34" charset="0"/>
                <a:cs typeface="Mangal" pitchFamily="2"/>
              </a:rPr>
            </a:br>
            <a:r>
              <a:rPr lang="en-US" sz="40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> </a:t>
            </a:r>
            <a:r>
              <a:rPr lang="en-US" sz="32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> </a:t>
            </a:r>
            <a:r>
              <a:rPr lang="en-US" sz="34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/>
            </a:r>
            <a:br>
              <a:rPr lang="en-US" sz="3400" b="1" dirty="0" smtClean="0">
                <a:latin typeface="Verdana" pitchFamily="34" charset="0"/>
                <a:ea typeface="Verdana" pitchFamily="34" charset="0"/>
                <a:cs typeface="Mangal" pitchFamily="2"/>
              </a:rPr>
            </a:br>
            <a:r>
              <a:rPr lang="en-US" sz="3400" b="1" dirty="0" smtClean="0">
                <a:latin typeface="Verdana" pitchFamily="34" charset="0"/>
                <a:ea typeface="Verdana" pitchFamily="34" charset="0"/>
                <a:cs typeface="Mangal" pitchFamily="2"/>
              </a:rPr>
              <a:t> </a:t>
            </a:r>
            <a:r>
              <a:rPr lang="en-US" sz="2800" b="1" dirty="0" smtClean="0">
                <a:latin typeface="Kruti Dev 013" pitchFamily="2" charset="0"/>
              </a:rPr>
              <a:t/>
            </a:r>
            <a:br>
              <a:rPr lang="en-US" sz="2800" b="1" dirty="0" smtClean="0">
                <a:latin typeface="Kruti Dev 013" pitchFamily="2" charset="0"/>
              </a:rPr>
            </a:br>
            <a:r>
              <a:rPr lang="en-US" sz="2800" b="1" dirty="0" smtClean="0">
                <a:latin typeface="Kruti Dev 010" pitchFamily="2" charset="0"/>
              </a:rPr>
              <a:t> </a:t>
            </a:r>
            <a:r>
              <a:rPr lang="en-US" sz="6000" b="1" dirty="0" smtClean="0">
                <a:latin typeface="Kruti Dev 010" pitchFamily="2" charset="0"/>
              </a:rPr>
              <a:t/>
            </a:r>
            <a:br>
              <a:rPr lang="en-US" sz="6000" b="1" dirty="0" smtClean="0">
                <a:latin typeface="Kruti Dev 010" pitchFamily="2" charset="0"/>
              </a:rPr>
            </a:br>
            <a:r>
              <a:rPr lang="en-IN" sz="5400" dirty="0"/>
              <a:t/>
            </a:r>
            <a:br>
              <a:rPr lang="en-IN" sz="5400" dirty="0"/>
            </a:b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9524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799192"/>
              </p:ext>
            </p:extLst>
          </p:nvPr>
        </p:nvGraphicFramePr>
        <p:xfrm>
          <a:off x="107504" y="44624"/>
          <a:ext cx="8928992" cy="7234232"/>
        </p:xfrm>
        <a:graphic>
          <a:graphicData uri="http://schemas.openxmlformats.org/drawingml/2006/table">
            <a:tbl>
              <a:tblPr/>
              <a:tblGrid>
                <a:gridCol w="1800200"/>
                <a:gridCol w="7128792"/>
              </a:tblGrid>
              <a:tr h="8943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0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</a:t>
                      </a:r>
                      <a:r>
                        <a:rPr lang="en-US" sz="2000" b="1" dirty="0">
                          <a:latin typeface="Bookman Old Style" pitchFamily="18" charset="0"/>
                          <a:ea typeface="Times New Roman"/>
                          <a:cs typeface="Arial"/>
                        </a:rPr>
                        <a:t>NO.</a:t>
                      </a:r>
                      <a:endParaRPr lang="en-IN" sz="1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b="1" kern="0" dirty="0" smtClean="0">
                        <a:latin typeface="Arial Black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400" b="1" kern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विषय </a:t>
                      </a:r>
                      <a:endParaRPr lang="hi-IN" sz="1800" b="1" kern="0" dirty="0" smtClean="0">
                        <a:latin typeface="Poppins" pitchFamily="2" charset="0"/>
                        <a:ea typeface="Times New Roman"/>
                        <a:cs typeface="Poppi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SUBJECT</a:t>
                      </a:r>
                      <a:endParaRPr lang="en-IN" sz="1400" b="1" kern="0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58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</a:t>
                      </a:r>
                      <a:r>
                        <a:rPr lang="hi-IN" sz="2000" b="1" baseline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 01</a:t>
                      </a:r>
                      <a:endParaRPr lang="en-IN" sz="3600" b="1" dirty="0">
                        <a:latin typeface="Poppins" pitchFamily="2" charset="0"/>
                        <a:ea typeface="Times New Roman"/>
                        <a:cs typeface="Poppi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No.1</a:t>
                      </a:r>
                      <a:endParaRPr lang="en-IN" sz="2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200" b="1" kern="1200" dirty="0" smtClean="0">
                        <a:solidFill>
                          <a:schemeClr val="tx1"/>
                        </a:solidFill>
                        <a:effectLst/>
                        <a:latin typeface="Poppins" pitchFamily="2" charset="0"/>
                        <a:ea typeface="+mn-ea"/>
                        <a:cs typeface="Poppins" pitchFamily="2" charset="0"/>
                      </a:endParaRPr>
                    </a:p>
                    <a:p>
                      <a:pPr algn="just"/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आयोग  की दिनांक 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09.08.2023 </a:t>
                      </a:r>
                      <a:r>
                        <a:rPr lang="hi-IN" sz="4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को नई दिल्ली में सम्पन्न 699वीं बैठक द्वारा लिए गए निर्णयों  पर की गई अनुवर्ती कार्रवाई रिपोर्ट </a:t>
                      </a:r>
                      <a:r>
                        <a:rPr lang="hi-IN" sz="40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।  </a:t>
                      </a:r>
                      <a:endParaRPr lang="en-IN" sz="4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IN" sz="4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40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 Taken Report on the Minutes  of 699</a:t>
                      </a:r>
                      <a:r>
                        <a:rPr lang="en-US" sz="4000" b="1" kern="1200" baseline="300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40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Commission meeting dated 09.08.2023 held at New Delhi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US" sz="4400" b="1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674603"/>
              </p:ext>
            </p:extLst>
          </p:nvPr>
        </p:nvGraphicFramePr>
        <p:xfrm>
          <a:off x="179512" y="-1176576"/>
          <a:ext cx="8964488" cy="8061960"/>
        </p:xfrm>
        <a:graphic>
          <a:graphicData uri="http://schemas.openxmlformats.org/drawingml/2006/table">
            <a:tbl>
              <a:tblPr/>
              <a:tblGrid>
                <a:gridCol w="2106805"/>
                <a:gridCol w="6857683"/>
              </a:tblGrid>
              <a:tr h="75159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dirty="0" smtClean="0">
                        <a:latin typeface="Arial Black"/>
                        <a:ea typeface="Times New Roman"/>
                        <a:cs typeface="Mangal" pitchFamily="2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0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 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</a:t>
                      </a:r>
                      <a:r>
                        <a:rPr lang="en-US" sz="2000" b="1" dirty="0">
                          <a:latin typeface="Bookman Old Style" pitchFamily="18" charset="0"/>
                          <a:ea typeface="Times New Roman"/>
                          <a:cs typeface="Arial"/>
                        </a:rPr>
                        <a:t>NO.</a:t>
                      </a:r>
                      <a:endParaRPr lang="en-IN" sz="14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1100" b="1" kern="0" dirty="0" smtClean="0">
                        <a:latin typeface="Arial Black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i-IN" sz="2400" b="1" kern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विषय </a:t>
                      </a:r>
                      <a:endParaRPr lang="hi-IN" sz="1800" b="1" kern="0" dirty="0" smtClean="0">
                        <a:latin typeface="Poppins" pitchFamily="2" charset="0"/>
                        <a:ea typeface="Times New Roman"/>
                        <a:cs typeface="Poppins" pitchFamily="2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0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SUBJECT</a:t>
                      </a:r>
                      <a:endParaRPr lang="en-IN" sz="2800" b="1" kern="0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610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800" b="1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मद संख्या</a:t>
                      </a:r>
                      <a:r>
                        <a:rPr lang="hi-IN" sz="2800" b="1" baseline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 </a:t>
                      </a:r>
                      <a:r>
                        <a:rPr lang="en-IN" sz="2800" b="1" baseline="0" dirty="0" smtClean="0">
                          <a:latin typeface="Poppins" pitchFamily="2" charset="0"/>
                          <a:ea typeface="Times New Roman"/>
                          <a:cs typeface="Poppins" pitchFamily="2" charset="0"/>
                        </a:rPr>
                        <a:t>2</a:t>
                      </a:r>
                      <a:r>
                        <a:rPr lang="hi-IN" sz="28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endParaRPr lang="en-IN" sz="44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b="1" dirty="0" smtClean="0">
                          <a:latin typeface="Bookman Old Style" pitchFamily="18" charset="0"/>
                          <a:ea typeface="Times New Roman"/>
                          <a:cs typeface="Arial"/>
                        </a:rPr>
                        <a:t>Item No.2</a:t>
                      </a:r>
                      <a:endParaRPr lang="en-IN" sz="3600" b="1" dirty="0">
                        <a:latin typeface="Bookman Old Style" pitchFamily="18" charset="0"/>
                        <a:ea typeface="Times New Roman"/>
                        <a:cs typeface="Times New Roman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दिनांक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16.10.2023 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को नई दिल्ली में आयोजित आयोग की 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700 </a:t>
                      </a:r>
                      <a:r>
                        <a:rPr lang="hi-IN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वीं  बैठक के कार्यवृत्त की पुष्टि ।</a:t>
                      </a:r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32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360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36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Confirmation of Minutes of 700th Commission Meeting held on 16.10.2023 at New Delhi.</a:t>
                      </a:r>
                      <a:endParaRPr lang="en-IN" sz="4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5400" b="1" kern="1200" dirty="0" smtClean="0">
                          <a:solidFill>
                            <a:schemeClr val="tx1"/>
                          </a:solidFill>
                          <a:effectLst/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endParaRPr lang="en-IN" sz="5400" b="1" kern="1200" dirty="0" smtClean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endParaRPr lang="en-IN" sz="6600" b="1" kern="1200" dirty="0">
                        <a:solidFill>
                          <a:schemeClr val="tx1"/>
                        </a:solidFill>
                        <a:effectLst/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569538"/>
              </p:ext>
            </p:extLst>
          </p:nvPr>
        </p:nvGraphicFramePr>
        <p:xfrm>
          <a:off x="107504" y="116632"/>
          <a:ext cx="8856984" cy="648072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480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3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i-IN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4400" b="1" u="sng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Dte</a:t>
                      </a:r>
                      <a:r>
                        <a:rPr lang="en-IN" sz="4400" b="1" u="sng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IN" sz="4400" b="1" u="sng" kern="1200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Adm. &amp; HR</a:t>
                      </a:r>
                      <a:endParaRPr lang="hi-IN" sz="4400" b="1" u="sng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i-IN" sz="18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consider the request to accept the Technical Resignation with lien of 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Shri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Rohit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Executive (V.I.) working at S.O., KVIC, Jammu (J&amp;K) from the service of the Commission.</a:t>
                      </a:r>
                      <a:endParaRPr lang="en-US" sz="9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74701"/>
              </p:ext>
            </p:extLst>
          </p:nvPr>
        </p:nvGraphicFramePr>
        <p:xfrm>
          <a:off x="107504" y="-863392"/>
          <a:ext cx="8856984" cy="745236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624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4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4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u="sng" kern="12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Dte</a:t>
                      </a:r>
                      <a:r>
                        <a:rPr lang="en-US" sz="44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44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4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44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C.B. </a:t>
                      </a:r>
                      <a:endParaRPr lang="en-US" sz="1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endParaRPr lang="en-US" sz="1800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 algn="just"/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To approve revision of norms for Registration fees and Certification fees collected from the candidates.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36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To approve revised guidelines on engagement of LST/MST &amp; Resource persons and Honorarium amount.  </a:t>
                      </a:r>
                      <a:endParaRPr lang="en-IN" sz="36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6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620444"/>
              </p:ext>
            </p:extLst>
          </p:nvPr>
        </p:nvGraphicFramePr>
        <p:xfrm>
          <a:off x="107504" y="116632"/>
          <a:ext cx="8856984" cy="672084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4807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5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No.5</a:t>
                      </a:r>
                      <a:endParaRPr lang="en-US" sz="2400" b="1" baseline="0" dirty="0" smtClean="0">
                        <a:latin typeface="Bookman Old Style" pitchFamily="18" charset="0"/>
                        <a:ea typeface="Verdana" pitchFamily="34" charset="0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u="sng" kern="12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Dte</a:t>
                      </a:r>
                      <a:r>
                        <a:rPr lang="en-US" sz="44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44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4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44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FBI</a:t>
                      </a:r>
                      <a:endParaRPr lang="en-US" sz="2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Waiving of outstanding Penal Interest of Rs.3,13,750.38 charged by KVIC to institution namely “24 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Parganas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Beekeepers Cooperative Society Ltd.” Village-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Shasan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Post- </a:t>
                      </a:r>
                      <a:r>
                        <a:rPr lang="en-US" sz="4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Baruipur</a:t>
                      </a:r>
                      <a:r>
                        <a:rPr lang="en-US" sz="4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Kolkata-700144.</a:t>
                      </a:r>
                      <a:endParaRPr lang="en-US" sz="9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246977"/>
              </p:ext>
            </p:extLst>
          </p:nvPr>
        </p:nvGraphicFramePr>
        <p:xfrm>
          <a:off x="107504" y="-602784"/>
          <a:ext cx="8856984" cy="7726680"/>
        </p:xfrm>
        <a:graphic>
          <a:graphicData uri="http://schemas.openxmlformats.org/drawingml/2006/table">
            <a:tbl>
              <a:tblPr/>
              <a:tblGrid>
                <a:gridCol w="2016224"/>
                <a:gridCol w="6840760"/>
              </a:tblGrid>
              <a:tr h="633670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hi-IN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US" sz="3200" dirty="0" smtClean="0">
                        <a:latin typeface="Kruti Dev 011"/>
                        <a:ea typeface="Times New Roman"/>
                        <a:cs typeface="Arial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dirty="0" smtClean="0">
                          <a:latin typeface="Arial Black"/>
                          <a:ea typeface="Times New Roman"/>
                          <a:cs typeface="Mangal" pitchFamily="2"/>
                        </a:rPr>
                        <a:t>मद संख्या</a:t>
                      </a: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400" baseline="0" dirty="0" smtClean="0">
                          <a:latin typeface="Arial Black"/>
                          <a:ea typeface="Times New Roman"/>
                          <a:cs typeface="Mangal" pitchFamily="2"/>
                        </a:rPr>
                        <a:t> </a:t>
                      </a:r>
                      <a:r>
                        <a:rPr lang="en-US" sz="2400" b="1" dirty="0" smtClean="0">
                          <a:latin typeface="Bookman Old Style" pitchFamily="18" charset="0"/>
                          <a:ea typeface="Verdana" pitchFamily="34" charset="0"/>
                          <a:cs typeface="Arial"/>
                        </a:rPr>
                        <a:t>Item No.</a:t>
                      </a:r>
                      <a:r>
                        <a:rPr lang="en-US" sz="2400" b="1" baseline="0" dirty="0" smtClean="0">
                          <a:latin typeface="Bookman Old Style" pitchFamily="18" charset="0"/>
                          <a:ea typeface="Verdana" pitchFamily="34" charset="0"/>
                          <a:cs typeface="+mn-cs"/>
                        </a:rPr>
                        <a:t> 6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400" b="1" dirty="0">
                        <a:latin typeface="Bookman Old Style" pitchFamily="18" charset="0"/>
                        <a:ea typeface="Verdana" pitchFamily="34" charset="0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44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u="sng" kern="1200" dirty="0" err="1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Dte</a:t>
                      </a:r>
                      <a:r>
                        <a:rPr lang="en-US" sz="4400" b="1" u="sng" kern="120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44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4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of </a:t>
                      </a:r>
                      <a:r>
                        <a:rPr lang="en-US" sz="4400" b="1" u="sng" kern="1200" baseline="0" dirty="0" smtClean="0">
                          <a:solidFill>
                            <a:schemeClr val="tx1"/>
                          </a:solidFill>
                          <a:latin typeface="Bookman Old Style" pitchFamily="18" charset="0"/>
                          <a:ea typeface="+mn-ea"/>
                          <a:cs typeface="+mn-cs"/>
                        </a:rPr>
                        <a:t>Marketing</a:t>
                      </a:r>
                      <a:endParaRPr lang="en-US" sz="28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approve the Sales of Parliamentary Publications &amp; Souvenirs of </a:t>
                      </a:r>
                      <a:r>
                        <a:rPr lang="en-US" sz="4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Lok</a:t>
                      </a:r>
                      <a:r>
                        <a:rPr lang="en-US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Sabha</a:t>
                      </a:r>
                      <a:r>
                        <a:rPr lang="en-US" sz="4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Secretariat through KVIC website &amp; main outlet of Connaught Place, New Delhi. </a:t>
                      </a:r>
                      <a:endParaRPr lang="en-US" sz="16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6600" b="1" u="sng" kern="1200" dirty="0" smtClean="0">
                        <a:solidFill>
                          <a:schemeClr val="tx1"/>
                        </a:solidFill>
                        <a:latin typeface="Bookman Old Style" pitchFamily="18" charset="0"/>
                        <a:ea typeface="+mn-ea"/>
                        <a:cs typeface="+mn-cs"/>
                      </a:endParaRPr>
                    </a:p>
                  </a:txBody>
                  <a:tcPr marL="64928" marR="64928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10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955670">
            <a:off x="1331640" y="1484784"/>
            <a:ext cx="6624736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Bookman Old Style" pitchFamily="18" charset="0"/>
                <a:cs typeface="72 Black" panose="020B0A04030603020204" pitchFamily="34" charset="0"/>
              </a:rPr>
              <a:t>Thank you</a:t>
            </a:r>
            <a:endParaRPr lang="en-US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Bookman Old Style" pitchFamily="18" charset="0"/>
              <a:cs typeface="72 Black" panose="020B0A04030603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3645024"/>
            <a:ext cx="6020267" cy="252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4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8101</TotalTime>
  <Words>231</Words>
  <Application>Microsoft Office PowerPoint</Application>
  <PresentationFormat>On-screen Show (4:3)</PresentationFormat>
  <Paragraphs>82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             दिनांक 17 नवम्बर, 2023 को खादी और ग्रामोद्योग आयोग की नई दिल्ली में आयोजित ७०1वीं बैठक में आयोग के माननीय अध्यक्ष एवं सभी सदस्यों का हार्दिक स्वागत|     </vt:lpstr>
      <vt:lpstr>         दिनांक 17 नवम्बर, 2023 को नई दिल्ली में आयोजित खादी और ग्रामोद्योग आयोग, की 701वीं बैठक की कार्यसूची|      AGENDA FOR THE 701ST      MEETING OF THE KHADI AND VILLAGE INDUSTRIES COMMISSION SCHEDULED ON 17TH NOVEMBER, 2023 AT NEW DELHI.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MALAPPA. L. VAGGUR</cp:lastModifiedBy>
  <cp:revision>1138</cp:revision>
  <cp:lastPrinted>2023-10-12T12:26:55Z</cp:lastPrinted>
  <dcterms:created xsi:type="dcterms:W3CDTF">2017-07-25T11:02:16Z</dcterms:created>
  <dcterms:modified xsi:type="dcterms:W3CDTF">2023-11-15T15:29:39Z</dcterms:modified>
</cp:coreProperties>
</file>