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2" r:id="rId4"/>
    <p:sldId id="274" r:id="rId5"/>
    <p:sldId id="275" r:id="rId6"/>
    <p:sldId id="271" r:id="rId7"/>
  </p:sldIdLst>
  <p:sldSz cx="12192000" cy="6858000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88" y="-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34748" cy="349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2159" y="1"/>
            <a:ext cx="4034746" cy="349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05E92-ED5A-412A-B34B-1BD71B00FA32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8575" y="869950"/>
            <a:ext cx="4171950" cy="2346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53" y="3347052"/>
            <a:ext cx="7448597" cy="273829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05698"/>
            <a:ext cx="4034748" cy="3491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2159" y="6605698"/>
            <a:ext cx="4034746" cy="3491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4752E-6184-4BBC-9BB0-B899272167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89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752E-6184-4BBC-9BB0-B89927216770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8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4752E-6184-4BBC-9BB0-B89927216770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82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9924-A917-4746-B975-70181C6A1EF0}" type="datetime1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C877-52D6-4F8E-914E-771D891A2F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99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53E3-2C1C-4491-9348-37DD86A0DD1E}" type="datetime1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C877-52D6-4F8E-914E-771D891A2F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C96D-85B3-4941-9ED2-427B3B0FC643}" type="datetime1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C877-52D6-4F8E-914E-771D891A2F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10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6759-042A-433C-8B5E-C88C706F1CCB}" type="datetime1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C877-52D6-4F8E-914E-771D891A2F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32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6754-5C78-40B6-B156-C0BC2429F15D}" type="datetime1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C877-52D6-4F8E-914E-771D891A2F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77DE-8A46-4144-BCCC-B6E15756A706}" type="datetime1">
              <a:rPr lang="en-IN" smtClean="0"/>
              <a:pPr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C877-52D6-4F8E-914E-771D891A2F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71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AB3F-6BD7-404D-95E7-995765E9BE81}" type="datetime1">
              <a:rPr lang="en-IN" smtClean="0"/>
              <a:pPr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C877-52D6-4F8E-914E-771D891A2F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8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327-1C6B-42FC-8685-671DA1E9FF17}" type="datetime1">
              <a:rPr lang="en-IN" smtClean="0"/>
              <a:pPr/>
              <a:t>16-10-2023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C877-52D6-4F8E-914E-771D891A2F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4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AE62-6A97-4A64-9AC3-40CA9F8FC3D3}" type="datetime1">
              <a:rPr lang="en-IN" smtClean="0"/>
              <a:pPr/>
              <a:t>16-10-2023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C877-52D6-4F8E-914E-771D891A2F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18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94AE6-143F-4166-84A3-BD89A768EEF3}" type="datetime1">
              <a:rPr lang="en-IN" smtClean="0"/>
              <a:pPr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C877-52D6-4F8E-914E-771D891A2F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75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891A-1B8C-4353-B9C4-30217DA807A9}" type="datetime1">
              <a:rPr lang="en-IN" smtClean="0"/>
              <a:pPr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C877-52D6-4F8E-914E-771D891A2F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4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BE09-5CC8-4EFB-B4A2-B443DA75037A}" type="datetime1">
              <a:rPr lang="en-IN" smtClean="0"/>
              <a:pPr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DC877-52D6-4F8E-914E-771D891A2F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17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44801" y="1999270"/>
            <a:ext cx="8240438" cy="2189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Details on Revised Guidelines of MMDA</a:t>
            </a:r>
            <a:b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96" b="97101" l="1370" r="986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28" y="332066"/>
            <a:ext cx="2270020" cy="8582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18748" y="4473675"/>
            <a:ext cx="459606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DIRECTORATE OF KHADI 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C877-52D6-4F8E-914E-771D891A2F73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9" name="AutoShape 4" descr="File:Emblem of India (gold).svg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7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43" y="332067"/>
            <a:ext cx="795132" cy="1268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STANDING ORDER NO. 17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99" y="160338"/>
            <a:ext cx="1364480" cy="15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6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6407"/>
              </p:ext>
            </p:extLst>
          </p:nvPr>
        </p:nvGraphicFramePr>
        <p:xfrm>
          <a:off x="257693" y="1172096"/>
          <a:ext cx="11392743" cy="5119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00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026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7283">
                <a:tc>
                  <a:txBody>
                    <a:bodyPr/>
                    <a:lstStyle/>
                    <a:p>
                      <a:pPr indent="30353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   Component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Earlier </a:t>
                      </a: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guidelines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Existing </a:t>
                      </a: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guidelines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387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Percentage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 change of Share of MMDA 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 </a:t>
                      </a:r>
                      <a:endParaRPr lang="en-IN" sz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IN" sz="1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98614"/>
              </p:ext>
            </p:extLst>
          </p:nvPr>
        </p:nvGraphicFramePr>
        <p:xfrm>
          <a:off x="1689267" y="1758681"/>
          <a:ext cx="4670711" cy="1931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4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50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9994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Earlier 30% MMDA share for</a:t>
                      </a:r>
                      <a:r>
                        <a:rPr lang="en-US" sz="1100" b="1" baseline="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 </a:t>
                      </a:r>
                      <a:r>
                        <a:rPr lang="en-IN" sz="11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Cotton /Wool/</a:t>
                      </a:r>
                      <a:r>
                        <a:rPr lang="en-IN" sz="11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Polyvastra</a:t>
                      </a:r>
                      <a:endParaRPr lang="en-IN" sz="1100" b="1" kern="12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9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smtClean="0">
                          <a:effectLst/>
                          <a:latin typeface="Bookman Old Style" panose="02050604050505020204" pitchFamily="18" charset="0"/>
                        </a:rPr>
                        <a:t>Particulars</a:t>
                      </a:r>
                      <a:endParaRPr lang="en-IN" sz="11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Bookman Old Style" panose="02050604050505020204" pitchFamily="18" charset="0"/>
                        </a:rPr>
                        <a:t>Share of MMDA</a:t>
                      </a:r>
                      <a:endParaRPr lang="en-IN" sz="11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Bookman Old Style" panose="02050604050505020204" pitchFamily="18" charset="0"/>
                        </a:rPr>
                        <a:t>% on 30%</a:t>
                      </a:r>
                      <a:endParaRPr lang="en-IN" sz="11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0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Spinners </a:t>
                      </a:r>
                      <a:r>
                        <a:rPr lang="en-US" sz="11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/ Weavers</a:t>
                      </a:r>
                      <a:r>
                        <a:rPr lang="en-US" sz="11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/ Other Artisan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30%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92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Karyakarta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10%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1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KI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60%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18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062614"/>
              </p:ext>
            </p:extLst>
          </p:nvPr>
        </p:nvGraphicFramePr>
        <p:xfrm>
          <a:off x="6716089" y="1773130"/>
          <a:ext cx="4713911" cy="1869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21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4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74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2219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Existing 35% MMDA share for</a:t>
                      </a:r>
                      <a:r>
                        <a:rPr lang="en-US" sz="1100" b="1" baseline="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 </a:t>
                      </a:r>
                      <a:r>
                        <a:rPr lang="en-IN" sz="11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Cotton /Wool/</a:t>
                      </a:r>
                      <a:r>
                        <a:rPr lang="en-IN" sz="11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Polyvastra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4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Particulars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Share of MMDA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% on 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35%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39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Spinners </a:t>
                      </a:r>
                      <a:r>
                        <a:rPr lang="en-US" sz="11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/ Weavers</a:t>
                      </a:r>
                      <a:r>
                        <a:rPr lang="en-US" sz="11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/ Other Artisan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35%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12.25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83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Karyakarta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14%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4.90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KI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51%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17.85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C877-52D6-4F8E-914E-771D891A2F73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14746" y="133004"/>
            <a:ext cx="11411197" cy="6771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ookman Old Style" panose="02050604050505020204" pitchFamily="18" charset="0"/>
              </a:rPr>
              <a:t>Statement Showing the brief of the existing </a:t>
            </a:r>
            <a:r>
              <a:rPr lang="en-US" sz="2000" b="1" dirty="0" smtClean="0">
                <a:latin typeface="Bookman Old Style" panose="02050604050505020204" pitchFamily="18" charset="0"/>
              </a:rPr>
              <a:t>guidelines vis-à-vis revised guidelines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/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03707"/>
              </p:ext>
            </p:extLst>
          </p:nvPr>
        </p:nvGraphicFramePr>
        <p:xfrm>
          <a:off x="1697265" y="3960888"/>
          <a:ext cx="4670878" cy="1879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827"/>
                <a:gridCol w="1453243"/>
                <a:gridCol w="1232808"/>
              </a:tblGrid>
              <a:tr h="284541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Earlier 30% MMDA share for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 </a:t>
                      </a:r>
                      <a:r>
                        <a:rPr lang="en-IN" sz="11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Silk Khadi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Particulars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Share of MMDA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% on 30%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Spinners /Weavers/ Other Artisan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30%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Karyakarta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10%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KI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60%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18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729259"/>
              </p:ext>
            </p:extLst>
          </p:nvPr>
        </p:nvGraphicFramePr>
        <p:xfrm>
          <a:off x="6718300" y="3944560"/>
          <a:ext cx="4744357" cy="185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628"/>
                <a:gridCol w="2065565"/>
                <a:gridCol w="1151164"/>
              </a:tblGrid>
              <a:tr h="281285">
                <a:tc gridSpan="3"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Existing 20% MMDA share for Silk Khadi</a:t>
                      </a:r>
                      <a:endParaRPr lang="en-IN" sz="1100" b="1" kern="12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37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Particulars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Share of MMDA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% on </a:t>
                      </a:r>
                      <a:r>
                        <a:rPr lang="en-US" sz="105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20%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74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Spinners /Weavers/ Other Artisan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30%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6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32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Karyakarta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10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%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  </a:t>
                      </a:r>
                      <a:r>
                        <a:rPr lang="en-IN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(10% or</a:t>
                      </a:r>
                      <a:r>
                        <a:rPr lang="en-IN" sz="105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IN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10,000/-per </a:t>
                      </a:r>
                      <a:r>
                        <a:rPr lang="en-IN" sz="105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Karyakarta</a:t>
                      </a:r>
                      <a:r>
                        <a:rPr lang="en-IN" sz="10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quarter whichever is less)</a:t>
                      </a:r>
                      <a:endParaRPr lang="en-US" sz="105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2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KI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60%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12</a:t>
                      </a:r>
                      <a:endParaRPr lang="en-IN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5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C877-52D6-4F8E-914E-771D891A2F73}" type="slidenum">
              <a:rPr lang="en-IN" smtClean="0"/>
              <a:pPr/>
              <a:t>3</a:t>
            </a:fld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15853"/>
              </p:ext>
            </p:extLst>
          </p:nvPr>
        </p:nvGraphicFramePr>
        <p:xfrm>
          <a:off x="315686" y="282574"/>
          <a:ext cx="11457214" cy="5704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7214"/>
              </a:tblGrid>
              <a:tr h="411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Justification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293350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 </a:t>
                      </a:r>
                      <a:r>
                        <a:rPr lang="en-IN" sz="11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  </a:t>
                      </a:r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Out of overall Khadi production, the share of Silk Khadi comes to 35% but the contribution in the employment generation is only </a:t>
                      </a:r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8%. </a:t>
                      </a:r>
                      <a:endParaRPr lang="en-IN" sz="1600" b="1" kern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endParaRPr lang="en-IN" sz="1600" b="1" kern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2)  Even though, out of overall Khadi production including Silk Khadi, the share of Cotton/Wool/Poly comes to 65% and its contribution in the employment is </a:t>
                      </a:r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92%, </a:t>
                      </a:r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MMDA outgo was only </a:t>
                      </a:r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61% </a:t>
                      </a:r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and Cotton Khadi Artisans MMDA share was also very meagre compare with that of the Silk Khadi Artisans.</a:t>
                      </a:r>
                    </a:p>
                    <a:p>
                      <a:endParaRPr lang="en-IN" sz="1600" b="1" kern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3)  In order to equalize the artisans MMDA incentives benefit for Cotton and Silk, it has</a:t>
                      </a:r>
                      <a:r>
                        <a:rPr lang="en-IN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 been enhanced by</a:t>
                      </a:r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 5% on Cotton/Wool/Poly for only Artisans and </a:t>
                      </a:r>
                      <a:r>
                        <a:rPr lang="en-IN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Karyakartas</a:t>
                      </a:r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 share as their earnings are very less compare with earnings of Silk Artisans/ </a:t>
                      </a:r>
                      <a:r>
                        <a:rPr lang="en-IN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Karyakartas</a:t>
                      </a:r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.</a:t>
                      </a:r>
                    </a:p>
                    <a:p>
                      <a:endParaRPr lang="en-IN" sz="1600" b="1" kern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4)  The production of Cotton/Wool/Poly is carrying</a:t>
                      </a:r>
                      <a:r>
                        <a:rPr lang="en-IN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 out</a:t>
                      </a:r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 in every State with low cost capital investment but the cost and earnings of this segment is lower than that of the</a:t>
                      </a:r>
                      <a:r>
                        <a:rPr lang="en-IN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 </a:t>
                      </a:r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silk Khadi.  Despite this 61% MMDA share </a:t>
                      </a:r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gone </a:t>
                      </a:r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to the KIs and artisans of Cotton/Muslin/</a:t>
                      </a:r>
                      <a:r>
                        <a:rPr lang="en-IN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Woolen</a:t>
                      </a:r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 Khadi &amp; </a:t>
                      </a:r>
                      <a:r>
                        <a:rPr lang="en-IN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Polyvastra</a:t>
                      </a:r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 and remaining 39% gone to Silk KIs and Artisans.</a:t>
                      </a:r>
                    </a:p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5)   </a:t>
                      </a:r>
                      <a:r>
                        <a:rPr lang="en-IN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Evenafter</a:t>
                      </a:r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Mangal"/>
                        </a:rPr>
                        <a:t> enhancing 5% MMDA for Cotton/Wool/Poly and reducing 10% for Silk Khadi (which gives more impact for reducing the overall MMDA outgo in view of Volume/Cost of the production of Silk), still there is overall 2.5% less MMDA outgo compare with overall 30% on prime cost as per the existing guidelines.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lvl="0" algn="just"/>
                      <a:endParaRPr lang="en-IN" sz="1600" b="1" kern="12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4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C877-52D6-4F8E-914E-771D891A2F73}" type="slidenum">
              <a:rPr lang="en-IN" smtClean="0"/>
              <a:pPr/>
              <a:t>4</a:t>
            </a:fld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71565"/>
              </p:ext>
            </p:extLst>
          </p:nvPr>
        </p:nvGraphicFramePr>
        <p:xfrm>
          <a:off x="1029880" y="1502227"/>
          <a:ext cx="10383791" cy="1083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8355"/>
                <a:gridCol w="3657718"/>
                <a:gridCol w="3657718"/>
              </a:tblGrid>
              <a:tr h="270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Variety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Particular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2018-19, 2019-20 &amp; 2021-22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0854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</a:rPr>
                        <a:t>Silk/ Cotton/ Wool/ Poly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Prod. (in Cr.)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6375.40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5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Emp. (in nos.)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1411899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5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MMDA disbursed (in Cr.)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940.71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45855"/>
              </p:ext>
            </p:extLst>
          </p:nvPr>
        </p:nvGraphicFramePr>
        <p:xfrm>
          <a:off x="1046661" y="3653352"/>
          <a:ext cx="10391503" cy="2563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1046"/>
                <a:gridCol w="1731046"/>
                <a:gridCol w="1291097"/>
                <a:gridCol w="1291968"/>
                <a:gridCol w="1291968"/>
                <a:gridCol w="1527189"/>
                <a:gridCol w="1527189"/>
              </a:tblGrid>
              <a:tr h="427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Variety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Particular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2018-19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2019-20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2021-22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Total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% share </a:t>
                      </a:r>
                      <a:r>
                        <a:rPr lang="en-IN" sz="1200" dirty="0" err="1">
                          <a:effectLst/>
                        </a:rPr>
                        <a:t>i.r</a:t>
                      </a:r>
                      <a:r>
                        <a:rPr lang="en-IN" sz="1200" dirty="0">
                          <a:effectLst/>
                        </a:rPr>
                        <a:t>. of Table A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0720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Silk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Prod. (in Cr.)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611.41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797.14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828.80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2237.35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 smtClean="0">
                          <a:effectLst/>
                        </a:rPr>
                        <a:t>32.77 </a:t>
                      </a:r>
                      <a:r>
                        <a:rPr lang="en-IN" sz="1200" b="1" dirty="0">
                          <a:effectLst/>
                        </a:rPr>
                        <a:t>%</a:t>
                      </a:r>
                      <a:endParaRPr lang="en-IN" sz="11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20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Emp. (in nos.)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40012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40185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40185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40185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 smtClean="0">
                          <a:effectLst/>
                        </a:rPr>
                        <a:t>8.18%</a:t>
                      </a:r>
                      <a:endParaRPr lang="en-IN" sz="11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4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MMDA disbursed       (in Cr.)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120.25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152.59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91.61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364.45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38.74%</a:t>
                      </a:r>
                      <a:endParaRPr lang="en-IN" sz="11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209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Cotton/ Wool/ Poly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Prod. (in Cr.)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1345.80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1520.34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1722.56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4138.05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smtClean="0">
                          <a:effectLst/>
                        </a:rPr>
                        <a:t>67.22%</a:t>
                      </a:r>
                      <a:endParaRPr lang="en-IN" sz="11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20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Emp. (in nos.)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419652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420652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451213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451213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 smtClean="0">
                          <a:effectLst/>
                        </a:rPr>
                        <a:t>91.82%</a:t>
                      </a:r>
                      <a:endParaRPr lang="en-IN" sz="11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41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MMDA disbursed       (in Cr.)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183.56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212.23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180.47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576.26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61.26%</a:t>
                      </a:r>
                      <a:endParaRPr lang="en-IN" sz="11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34671"/>
              </p:ext>
            </p:extLst>
          </p:nvPr>
        </p:nvGraphicFramePr>
        <p:xfrm>
          <a:off x="1044121" y="1038072"/>
          <a:ext cx="1160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Table A: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39493"/>
              </p:ext>
            </p:extLst>
          </p:nvPr>
        </p:nvGraphicFramePr>
        <p:xfrm>
          <a:off x="1049564" y="3190723"/>
          <a:ext cx="1160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Table B: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28699" y="342899"/>
            <a:ext cx="10417629" cy="620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man Old Style" pitchFamily="18" charset="0"/>
              </a:rPr>
              <a:t>Numerical justification for category wise Production, Employment Generation and MMDA Disbursement</a:t>
            </a:r>
            <a:endParaRPr lang="en-IN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DC877-52D6-4F8E-914E-771D891A2F73}" type="slidenum">
              <a:rPr lang="en-IN" smtClean="0"/>
              <a:pPr/>
              <a:t>5</a:t>
            </a:fld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60533"/>
              </p:ext>
            </p:extLst>
          </p:nvPr>
        </p:nvGraphicFramePr>
        <p:xfrm>
          <a:off x="982118" y="1453243"/>
          <a:ext cx="10390732" cy="4098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6242"/>
                <a:gridCol w="1916197"/>
                <a:gridCol w="1134836"/>
                <a:gridCol w="1159328"/>
                <a:gridCol w="351065"/>
                <a:gridCol w="2768640"/>
                <a:gridCol w="1077212"/>
                <a:gridCol w="1077212"/>
              </a:tblGrid>
              <a:tr h="36039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Variety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Spinner/</a:t>
                      </a:r>
                      <a:r>
                        <a:rPr lang="en-IN" sz="1200" dirty="0" err="1">
                          <a:effectLst/>
                        </a:rPr>
                        <a:t>Reeler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MMDA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Weaver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MMDA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43058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Earlier</a:t>
                      </a:r>
                      <a:endParaRPr lang="en-IN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Existing</a:t>
                      </a:r>
                      <a:endParaRPr lang="en-IN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Earlier</a:t>
                      </a:r>
                      <a:endParaRPr lang="en-IN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Existing</a:t>
                      </a:r>
                      <a:endParaRPr lang="en-IN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295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Silk plain cloth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Avg. prod.=900 </a:t>
                      </a:r>
                      <a:r>
                        <a:rPr lang="en-IN" sz="1200" dirty="0" err="1">
                          <a:effectLst/>
                        </a:rPr>
                        <a:t>gms</a:t>
                      </a:r>
                      <a:r>
                        <a:rPr lang="en-IN" sz="1200" dirty="0">
                          <a:effectLst/>
                        </a:rPr>
                        <a:t>/Day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Reeling wages = Rs.0.41/</a:t>
                      </a:r>
                      <a:r>
                        <a:rPr lang="en-IN" sz="1200" dirty="0" err="1">
                          <a:effectLst/>
                        </a:rPr>
                        <a:t>gm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Daily Earning= Rs.369/Day</a:t>
                      </a:r>
                      <a:endParaRPr lang="en-IN" sz="11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@30%= Rs.110.7</a:t>
                      </a:r>
                      <a:r>
                        <a:rPr lang="en-IN" sz="1200" dirty="0" smtClean="0">
                          <a:effectLst/>
                        </a:rPr>
                        <a:t>/-</a:t>
                      </a:r>
                      <a:endParaRPr lang="en-IN" sz="11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>
                          <a:effectLst/>
                        </a:rPr>
                        <a:t>@20%= Rs.73.8/-</a:t>
                      </a:r>
                      <a:endParaRPr lang="en-IN" sz="105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Avg. prod.=5 </a:t>
                      </a:r>
                      <a:r>
                        <a:rPr lang="en-IN" sz="1200" dirty="0" err="1">
                          <a:effectLst/>
                        </a:rPr>
                        <a:t>mtrs</a:t>
                      </a:r>
                      <a:r>
                        <a:rPr lang="en-IN" sz="1200" dirty="0">
                          <a:effectLst/>
                        </a:rPr>
                        <a:t>/Day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 weaving wages = Rs.100/</a:t>
                      </a:r>
                      <a:r>
                        <a:rPr lang="en-IN" sz="1200" dirty="0" err="1">
                          <a:effectLst/>
                        </a:rPr>
                        <a:t>mtrs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Daily Earning= Rs.500/Day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@30%= Rs.150</a:t>
                      </a:r>
                      <a:r>
                        <a:rPr lang="en-IN" sz="1200" dirty="0" smtClean="0">
                          <a:effectLst/>
                        </a:rPr>
                        <a:t>/-</a:t>
                      </a:r>
                      <a:endParaRPr lang="en-IN" sz="11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>
                          <a:effectLst/>
                        </a:rPr>
                        <a:t>@20%= Rs.100/-</a:t>
                      </a:r>
                      <a:endParaRPr lang="en-IN" sz="105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Cotton plain cloth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Avg. prod.=20 Hanks/Day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 Spinning wages = Rs.10/ Hank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Daily Earning= Rs.200/Day</a:t>
                      </a:r>
                      <a:endParaRPr lang="en-IN" sz="11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@30%= Rs.60.0</a:t>
                      </a:r>
                      <a:r>
                        <a:rPr lang="en-IN" sz="1200" dirty="0" smtClean="0">
                          <a:effectLst/>
                        </a:rPr>
                        <a:t>/-</a:t>
                      </a:r>
                      <a:endParaRPr lang="en-IN" sz="11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>
                          <a:effectLst/>
                        </a:rPr>
                        <a:t>@35%= Rs.70.0/-</a:t>
                      </a:r>
                      <a:endParaRPr lang="en-IN" sz="105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Avg. prod.=8 </a:t>
                      </a:r>
                      <a:r>
                        <a:rPr lang="en-IN" sz="1200" dirty="0" err="1">
                          <a:effectLst/>
                        </a:rPr>
                        <a:t>mtrs</a:t>
                      </a:r>
                      <a:r>
                        <a:rPr lang="en-IN" sz="1200" dirty="0">
                          <a:effectLst/>
                        </a:rPr>
                        <a:t>/Day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Weaving wages = Rs.39/</a:t>
                      </a:r>
                      <a:r>
                        <a:rPr lang="en-IN" sz="1200" dirty="0" err="1">
                          <a:effectLst/>
                        </a:rPr>
                        <a:t>mtrs</a:t>
                      </a: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Daily Earning= Rs.312/Day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@30%= Rs.93.60</a:t>
                      </a:r>
                      <a:r>
                        <a:rPr lang="en-IN" sz="1200" dirty="0" smtClean="0">
                          <a:effectLst/>
                        </a:rPr>
                        <a:t>/-</a:t>
                      </a:r>
                      <a:endParaRPr lang="en-IN" sz="11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>
                          <a:effectLst/>
                        </a:rPr>
                        <a:t>@35%= Rs.109.2/-</a:t>
                      </a:r>
                      <a:endParaRPr lang="en-IN" sz="1050" dirty="0" smtClean="0">
                        <a:effectLst/>
                        <a:latin typeface="+mn-lt"/>
                        <a:ea typeface="Calibri"/>
                        <a:cs typeface="Mangal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1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r>
                        <a:rPr lang="en-IN" sz="1200" dirty="0" smtClean="0">
                          <a:effectLst/>
                        </a:rPr>
                        <a:t>MMDA share difference </a:t>
                      </a:r>
                      <a:r>
                        <a:rPr lang="en-IN" sz="1200" baseline="0" dirty="0" smtClean="0">
                          <a:effectLst/>
                        </a:rPr>
                        <a:t> between a spinner &amp; a </a:t>
                      </a:r>
                      <a:r>
                        <a:rPr lang="en-IN" sz="1200" baseline="0" dirty="0" err="1" smtClean="0">
                          <a:effectLst/>
                        </a:rPr>
                        <a:t>reeler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r>
                        <a:rPr lang="en-IN" sz="1200" b="1" dirty="0" smtClean="0">
                          <a:effectLst/>
                        </a:rPr>
                        <a:t>Rs.50.70/-</a:t>
                      </a:r>
                      <a:endParaRPr lang="en-IN" sz="11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Rs.3.80/-</a:t>
                      </a:r>
                      <a:endParaRPr lang="en-IN" sz="11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r>
                        <a:rPr lang="en-IN" sz="1100" dirty="0" smtClean="0">
                          <a:effectLst/>
                        </a:rPr>
                        <a:t>MMDA share difference </a:t>
                      </a:r>
                      <a:r>
                        <a:rPr lang="en-IN" sz="1100" baseline="0" dirty="0" smtClean="0">
                          <a:effectLst/>
                        </a:rPr>
                        <a:t> between a Silk weaver &amp; a cotton weaver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effectLst/>
                        </a:rPr>
                        <a:t> </a:t>
                      </a:r>
                      <a:r>
                        <a:rPr lang="en-IN" sz="1200" b="1" dirty="0" smtClean="0">
                          <a:effectLst/>
                        </a:rPr>
                        <a:t>Rs.56.40/-</a:t>
                      </a:r>
                      <a:endParaRPr lang="en-IN" sz="11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/>
                          <a:ea typeface="Calibri"/>
                          <a:cs typeface="Mangal"/>
                        </a:rPr>
                        <a:t>Rs.9.20/-</a:t>
                      </a:r>
                      <a:endParaRPr lang="en-IN" sz="11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14401" y="342900"/>
            <a:ext cx="10458449" cy="449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man Old Style" pitchFamily="18" charset="0"/>
              </a:rPr>
              <a:t>Numerical justification for category wise MMDA share</a:t>
            </a:r>
            <a:endParaRPr lang="en-IN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64560"/>
              </p:ext>
            </p:extLst>
          </p:nvPr>
        </p:nvGraphicFramePr>
        <p:xfrm>
          <a:off x="978807" y="1021744"/>
          <a:ext cx="11602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Table C: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6539" y="2947797"/>
            <a:ext cx="4224528" cy="706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Thank You</a:t>
            </a:r>
            <a:endParaRPr lang="en-IN" sz="54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9703-55EE-4EBF-8F3A-0AFDDA10EE9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6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1461</TotalTime>
  <Words>470</Words>
  <Application>Microsoft Office PowerPoint</Application>
  <PresentationFormat>Custom</PresentationFormat>
  <Paragraphs>198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SINGH CHANDEL</dc:creator>
  <cp:lastModifiedBy>Dell</cp:lastModifiedBy>
  <cp:revision>170</cp:revision>
  <cp:lastPrinted>2023-10-15T08:54:13Z</cp:lastPrinted>
  <dcterms:created xsi:type="dcterms:W3CDTF">2022-04-25T09:42:53Z</dcterms:created>
  <dcterms:modified xsi:type="dcterms:W3CDTF">2023-10-16T06:18:07Z</dcterms:modified>
</cp:coreProperties>
</file>