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0" r:id="rId2"/>
    <p:sldId id="833" r:id="rId3"/>
    <p:sldId id="259" r:id="rId4"/>
    <p:sldId id="744" r:id="rId5"/>
    <p:sldId id="852" r:id="rId6"/>
    <p:sldId id="856" r:id="rId7"/>
    <p:sldId id="853" r:id="rId8"/>
    <p:sldId id="854" r:id="rId9"/>
    <p:sldId id="857" r:id="rId10"/>
    <p:sldId id="858" r:id="rId11"/>
    <p:sldId id="859" r:id="rId12"/>
    <p:sldId id="860" r:id="rId13"/>
    <p:sldId id="862" r:id="rId14"/>
    <p:sldId id="863" r:id="rId15"/>
    <p:sldId id="861" r:id="rId16"/>
    <p:sldId id="864" r:id="rId17"/>
    <p:sldId id="828" r:id="rId1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28" autoAdjust="0"/>
  </p:normalViewPr>
  <p:slideViewPr>
    <p:cSldViewPr>
      <p:cViewPr>
        <p:scale>
          <a:sx n="100" d="100"/>
          <a:sy n="100" d="100"/>
        </p:scale>
        <p:origin x="-194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4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/>
          <a:lstStyle>
            <a:lvl1pPr algn="r">
              <a:defRPr sz="1200"/>
            </a:lvl1pPr>
          </a:lstStyle>
          <a:p>
            <a:fld id="{0E4156C6-1457-44B9-9F07-7757D5863DE1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371289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9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 anchor="b"/>
          <a:lstStyle>
            <a:lvl1pPr algn="r">
              <a:defRPr sz="1200"/>
            </a:lvl1pPr>
          </a:lstStyle>
          <a:p>
            <a:fld id="{DB17F8D1-5ED4-400E-A307-557FFA103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98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6" y="4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/>
          <a:lstStyle>
            <a:lvl1pPr algn="r">
              <a:defRPr sz="1200"/>
            </a:lvl1pPr>
          </a:lstStyle>
          <a:p>
            <a:fld id="{21821769-D80F-4D5D-A430-371AB6E7E677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7" tIns="46229" rIns="92457" bIns="4622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2"/>
            <a:ext cx="5388610" cy="4439841"/>
          </a:xfrm>
          <a:prstGeom prst="rect">
            <a:avLst/>
          </a:prstGeom>
        </p:spPr>
        <p:txBody>
          <a:bodyPr vert="horz" lIns="92457" tIns="46229" rIns="92457" bIns="462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371289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6" y="9371289"/>
            <a:ext cx="2918830" cy="493315"/>
          </a:xfrm>
          <a:prstGeom prst="rect">
            <a:avLst/>
          </a:prstGeom>
        </p:spPr>
        <p:txBody>
          <a:bodyPr vert="horz" lIns="92457" tIns="46229" rIns="92457" bIns="46229" rtlCol="0" anchor="b"/>
          <a:lstStyle>
            <a:lvl1pPr algn="r">
              <a:defRPr sz="1200"/>
            </a:lvl1pPr>
          </a:lstStyle>
          <a:p>
            <a:fld id="{B9A1C37D-CE2F-4900-B7ED-53572287E1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5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7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8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989-6EAC-4AF2-BB76-EB1ECFDEA56D}" type="datetimeFigureOut">
              <a:rPr lang="en-US" smtClean="0"/>
              <a:pPr/>
              <a:t>12/13/2023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0"/>
            <a:ext cx="8928992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>    </a:t>
            </a:r>
            <a:br>
              <a:rPr lang="en-US" b="1" dirty="0" smtClean="0">
                <a:latin typeface="Kruti Dev 013" pitchFamily="2" charset="0"/>
              </a:rPr>
            </a:br>
            <a:r>
              <a:rPr lang="en-US" sz="3600" b="1" dirty="0" smtClean="0">
                <a:latin typeface="Poppins" pitchFamily="2" charset="0"/>
                <a:cs typeface="Poppins" pitchFamily="2" charset="0"/>
              </a:rPr>
              <a:t>     </a:t>
            </a:r>
            <a:r>
              <a:rPr lang="hi-IN" sz="36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hi-IN" sz="3600" b="1" dirty="0" smtClean="0">
                <a:latin typeface="Poppins" pitchFamily="2" charset="0"/>
                <a:cs typeface="Poppins" pitchFamily="2" charset="0"/>
              </a:rPr>
            </a:b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दिनांक 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1</a:t>
            </a:r>
            <a:r>
              <a:rPr lang="hi-IN" sz="5400" b="1" dirty="0">
                <a:latin typeface="Poppins" pitchFamily="2" charset="0"/>
                <a:cs typeface="Poppins" pitchFamily="2" charset="0"/>
              </a:rPr>
              <a:t>5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दिसम्बर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,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2023 को खादी और ग्रामोद्योग आयोग की </a:t>
            </a:r>
            <a:r>
              <a:rPr lang="hi-IN" sz="5400" b="1" dirty="0">
                <a:latin typeface="Poppins" pitchFamily="2" charset="0"/>
                <a:cs typeface="Poppins" pitchFamily="2" charset="0"/>
              </a:rPr>
              <a:t>नई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दिल्ली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में आयोजित ७०2 वीं बैठक में आयोग के माननीय अध्यक्ष एवं सभी सदस्यों का हार्दिक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स्वागत|</a:t>
            </a:r>
            <a:br>
              <a:rPr lang="hi-IN" sz="54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en-US" sz="28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07694"/>
              </p:ext>
            </p:extLst>
          </p:nvPr>
        </p:nvGraphicFramePr>
        <p:xfrm>
          <a:off x="107504" y="-2738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u="none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Additional Agendas</a:t>
                      </a: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2508"/>
              </p:ext>
            </p:extLst>
          </p:nvPr>
        </p:nvGraphicFramePr>
        <p:xfrm>
          <a:off x="107504" y="-27384"/>
          <a:ext cx="8856984" cy="740664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8.1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</a:t>
                      </a:r>
                      <a:r>
                        <a:rPr lang="en-US" sz="36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e of VIC</a:t>
                      </a:r>
                    </a:p>
                    <a:p>
                      <a:pPr lvl="0" algn="just"/>
                      <a:endParaRPr lang="en-US" sz="11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lvl="0" algn="just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1. To approve the Action Plan for the Year 2023-24 for an amount of Rs.01.50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Crore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(Rupees One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Crore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Fifty Lakhs Only) for New Activities i.e. (1) AC Repairing &amp; Maintenance, (2) Mobile Repairing, and (3) Sewing Machine Operator under Gramodyog Vikas Yojana (GVY) under the Service Industry vertical.</a:t>
                      </a:r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lvl="0" algn="just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2. To approve the Standard Operating Procedure (SOP) for all activities under Service Industry.</a:t>
                      </a:r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70667"/>
              </p:ext>
            </p:extLst>
          </p:nvPr>
        </p:nvGraphicFramePr>
        <p:xfrm>
          <a:off x="107504" y="4462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8.2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8.2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Sought approval of Commission for implementation of the recommendations of DPC meeting Group – C held on 29.11.2023 and also for issuance of promotion orders to the eligible officials, as per Regulation 2 (h) of KVIC E (CCA) Amendment Regulation, 2017.</a:t>
                      </a:r>
                      <a:endParaRPr lang="en-US" sz="6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23041"/>
              </p:ext>
            </p:extLst>
          </p:nvPr>
        </p:nvGraphicFramePr>
        <p:xfrm>
          <a:off x="107504" y="44624"/>
          <a:ext cx="8856984" cy="652272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8.3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8.3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accord approval for issuance of appointment orders to the selected 10 candidates for the post of </a:t>
                      </a:r>
                      <a:r>
                        <a:rPr lang="en-US" sz="32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Sr.Executive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32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Ec.R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), 04 candidates for the post of Sr. Executive (Legal) &amp; 03 candidates for the post of Assistant (Khadi) under Direct Recruitment whose results have been declared by Staff Selection Commission (Western Region).</a:t>
                      </a:r>
                      <a:endParaRPr lang="en-US" sz="6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36291"/>
              </p:ext>
            </p:extLst>
          </p:nvPr>
        </p:nvGraphicFramePr>
        <p:xfrm>
          <a:off x="107504" y="4462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8.4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8.4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Vigilance</a:t>
                      </a: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21916"/>
              </p:ext>
            </p:extLst>
          </p:nvPr>
        </p:nvGraphicFramePr>
        <p:xfrm>
          <a:off x="107504" y="4462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8.5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8.5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Vigilance</a:t>
                      </a: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3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73232"/>
              </p:ext>
            </p:extLst>
          </p:nvPr>
        </p:nvGraphicFramePr>
        <p:xfrm>
          <a:off x="107504" y="4462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8.6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8.6</a:t>
                      </a:r>
                      <a:endParaRPr lang="en-US" sz="2400" b="1" baseline="0" dirty="0" smtClean="0">
                        <a:latin typeface="Bookman Old Style" pitchFamily="18" charset="0"/>
                        <a:ea typeface="Verdana" pitchFamily="34" charset="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</a:t>
                      </a: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Audit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apprise the Commission about the observations made in the CAG Report No-9 of 2023 on Thematic Audit of Departmental Trading Units including Supply Chain Management of Khadi and Village Industries Commission and the replies/compliance thereon submitted to Comptroller and Auditor General of India (CAG).</a:t>
                      </a:r>
                      <a:endParaRPr lang="en-US" sz="54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55670">
            <a:off x="1331640" y="1484784"/>
            <a:ext cx="66247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itchFamily="18" charset="0"/>
                <a:cs typeface="72 Black" panose="020B0A04030603020204" pitchFamily="34" charset="0"/>
              </a:rPr>
              <a:t>Thank you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itchFamily="18" charset="0"/>
              <a:cs typeface="72 Black" panose="020B0A040306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020267" cy="25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hi-IN" b="1" dirty="0" smtClean="0">
                <a:latin typeface="Kruti Dev 013" pitchFamily="2" charset="0"/>
              </a:rPr>
              <a:t>   </a:t>
            </a:r>
            <a:br>
              <a:rPr lang="hi-IN" b="1" dirty="0" smtClean="0">
                <a:latin typeface="Kruti Dev 013" pitchFamily="2" charset="0"/>
              </a:rPr>
            </a:br>
            <a:r>
              <a:rPr lang="hi-IN" b="1" dirty="0" smtClean="0">
                <a:cs typeface="Mangal" pitchFamily="2"/>
              </a:rPr>
              <a:t> </a:t>
            </a:r>
            <a:br>
              <a:rPr lang="hi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दिनांक </a:t>
            </a:r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1</a:t>
            </a:r>
            <a:r>
              <a:rPr lang="hi-IN" sz="4000" b="1" dirty="0">
                <a:latin typeface="Poppins" pitchFamily="2" charset="0"/>
                <a:cs typeface="Poppins" pitchFamily="2" charset="0"/>
              </a:rPr>
              <a:t>5 </a:t>
            </a:r>
            <a:r>
              <a:rPr lang="en-IN" sz="40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दिसम्बर, 2023 को </a:t>
            </a:r>
            <a:r>
              <a:rPr lang="hi-IN" sz="4000" b="1" dirty="0">
                <a:latin typeface="Poppins" pitchFamily="2" charset="0"/>
                <a:cs typeface="Poppins" pitchFamily="2" charset="0"/>
              </a:rPr>
              <a:t>नई दिल्ली</a:t>
            </a:r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में आयोजित खादी और ग्रामोद्योग आयोग, की </a:t>
            </a:r>
            <a:r>
              <a:rPr lang="en-IN" sz="4000" b="1" dirty="0" smtClean="0">
                <a:latin typeface="Poppins" pitchFamily="2" charset="0"/>
                <a:cs typeface="Poppins" pitchFamily="2" charset="0"/>
              </a:rPr>
              <a:t>70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२वीं बैठक की कार्यसूची|</a:t>
            </a:r>
            <a:r>
              <a:rPr lang="en-IN" sz="4000" b="1" dirty="0">
                <a:latin typeface="Poppins" pitchFamily="2" charset="0"/>
                <a:cs typeface="Poppins" pitchFamily="2" charset="0"/>
              </a:rPr>
              <a:t/>
            </a:r>
            <a:br>
              <a:rPr lang="en-IN" sz="4000" b="1" dirty="0">
                <a:latin typeface="Poppins" pitchFamily="2" charset="0"/>
                <a:cs typeface="Poppins" pitchFamily="2" charset="0"/>
              </a:rPr>
            </a:br>
            <a:r>
              <a:rPr lang="en-US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r>
              <a:rPr lang="hi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b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</a:b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AGENDA FOR THE 702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nd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IN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 MEETING OF THE KHADI AND VILLAGE INDUSTRIES COMMISSION SCHEDULED ON 15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TH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DECEMBER, 2023 AT NEW DELHI. </a:t>
            </a:r>
            <a: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2800" b="1" dirty="0" smtClean="0">
                <a:latin typeface="Kruti Dev 013" pitchFamily="2" charset="0"/>
              </a:rPr>
              <a:t/>
            </a:r>
            <a:br>
              <a:rPr lang="en-US" sz="2800" b="1" dirty="0" smtClean="0">
                <a:latin typeface="Kruti Dev 013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95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4562"/>
              </p:ext>
            </p:extLst>
          </p:nvPr>
        </p:nvGraphicFramePr>
        <p:xfrm>
          <a:off x="107504" y="44624"/>
          <a:ext cx="8928992" cy="13075448"/>
        </p:xfrm>
        <a:graphic>
          <a:graphicData uri="http://schemas.openxmlformats.org/drawingml/2006/table">
            <a:tbl>
              <a:tblPr/>
              <a:tblGrid>
                <a:gridCol w="1800200"/>
                <a:gridCol w="7128792"/>
              </a:tblGrid>
              <a:tr h="894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14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0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01</a:t>
                      </a:r>
                      <a:endParaRPr lang="en-IN" sz="3600" b="1" dirty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No.1</a:t>
                      </a:r>
                      <a:endParaRPr lang="en-IN" sz="2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आयोग  की दिनांक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16.10.2023 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नई दिल्ली में सम्पन्न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700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बैठक द्वारा लिए गए निर्णयों  पर की गई अनुवर्ती कार्रवाई रिपोर्ट ।  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endParaRPr lang="en-IN" sz="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Action Taken Report on the Minutes  of 700</a:t>
                      </a:r>
                      <a:r>
                        <a:rPr lang="en-US" sz="4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     Commission meeting dated 16.10.2023 held at New Delhi. 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4400" b="1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2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4400" b="1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1924"/>
              </p:ext>
            </p:extLst>
          </p:nvPr>
        </p:nvGraphicFramePr>
        <p:xfrm>
          <a:off x="179512" y="-66368"/>
          <a:ext cx="8964488" cy="8823960"/>
        </p:xfrm>
        <a:graphic>
          <a:graphicData uri="http://schemas.openxmlformats.org/drawingml/2006/table">
            <a:tbl>
              <a:tblPr/>
              <a:tblGrid>
                <a:gridCol w="2106805"/>
                <a:gridCol w="6857683"/>
              </a:tblGrid>
              <a:tr h="7515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28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1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8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</a:t>
                      </a:r>
                      <a:r>
                        <a:rPr lang="en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2</a:t>
                      </a:r>
                      <a:r>
                        <a:rPr lang="hi-IN" sz="28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endParaRPr lang="en-IN" sz="4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No.2</a:t>
                      </a:r>
                      <a:endParaRPr lang="en-IN" sz="36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44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दिनांक 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17.11.2023 </a:t>
                      </a:r>
                      <a:r>
                        <a:rPr lang="hi-IN" sz="44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नई दिल्ली में आयोजित आयोग की 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701 </a:t>
                      </a:r>
                      <a:r>
                        <a:rPr lang="hi-IN" sz="44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 बैठक के कार्यवृत्त की पुष्टि ।</a:t>
                      </a:r>
                      <a:endParaRPr lang="en-IN" sz="44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Confirmation of Minutes of 701</a:t>
                      </a:r>
                      <a:r>
                        <a:rPr lang="en-US" sz="4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Commission Meeting held on 17.11.2023 at New Delhi.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3800" b="1" kern="1200" dirty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09909"/>
              </p:ext>
            </p:extLst>
          </p:nvPr>
        </p:nvGraphicFramePr>
        <p:xfrm>
          <a:off x="107504" y="116632"/>
          <a:ext cx="8856984" cy="648072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480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दिनांक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02.12.2023 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अहमदाबाद में आयोजित आयोग की विशेष बैठक के कार्यवृत्त की पुष्टि ।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Confirmation of Minutes of Special Commission Meeting held on 02.12.2023 at Ahmedabad.</a:t>
                      </a:r>
                      <a:endParaRPr lang="en-US" sz="54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3798"/>
              </p:ext>
            </p:extLst>
          </p:nvPr>
        </p:nvGraphicFramePr>
        <p:xfrm>
          <a:off x="179512" y="44624"/>
          <a:ext cx="8856984" cy="6624736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62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36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3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ratify the approval of authorities for accepting technical resignation of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Aswin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Kumar P., Executive (V.I.) S.O., KVIC, Bhopal </a:t>
                      </a:r>
                      <a:endParaRPr lang="en-US" sz="72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76290"/>
              </p:ext>
            </p:extLst>
          </p:nvPr>
        </p:nvGraphicFramePr>
        <p:xfrm>
          <a:off x="107504" y="116632"/>
          <a:ext cx="8856984" cy="648072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480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No.5</a:t>
                      </a:r>
                      <a:endParaRPr lang="en-US" sz="2400" b="1" baseline="0" dirty="0" smtClean="0">
                        <a:latin typeface="Bookman Old Style" pitchFamily="18" charset="0"/>
                        <a:ea typeface="Verdana" pitchFamily="34" charset="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36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3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ratify the proposal for extending promotion benefits to the 13 KVIC officials (Staff Car Drivers) as per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DoPT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O.M. No. 35011/01/2022-Estt.(D)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dt.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18.11.2022 in the category of post of Staff Car Driver i.e. Staff Car Driver (Gr.-II, Gr.-I &amp; Special Grade). Proposal submitted to the Ministry vide letter no. Adm-1/NGR/Staff Car Drivers/ Promotion Scheme /2(28)/2023-24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dt.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21.11.2023.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36581"/>
              </p:ext>
            </p:extLst>
          </p:nvPr>
        </p:nvGraphicFramePr>
        <p:xfrm>
          <a:off x="0" y="-27384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approve for accepting Resignation (on personal ground &amp; family problem) in respect of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Deepak Kumar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Verma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Executive (VI), S.O., KVIC, Sikkim.  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3249"/>
              </p:ext>
            </p:extLst>
          </p:nvPr>
        </p:nvGraphicFramePr>
        <p:xfrm>
          <a:off x="107504" y="-27384"/>
          <a:ext cx="8856984" cy="74523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Directorate</a:t>
                      </a:r>
                      <a:r>
                        <a:rPr lang="en-US" sz="48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 of FBI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Seeking the approval of the Commission for the budget proposal of Honey Trading Unit, CBRTI, KVIC, Pune for the year 2023-24 (Target fixed for honey purchase –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. 60.00 lakhs) (Rupees Sixty Lakhs only) and Sales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. 85.71 lakhs (Rupees Eighty Five Lakhs Seventy One Thousand only) and Trading Establishment Expenditures for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. 16.53 lakhs (Rupees Sixteen Lakhs Fifty-Three Thousand only) under Directorate of Forest Based Industry.</a:t>
                      </a:r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685</Words>
  <Application>Microsoft Office PowerPoint</Application>
  <PresentationFormat>On-screen Show (4:3)</PresentationFormat>
  <Paragraphs>152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     दिनांक 15 दिसम्बर, 2023 को खादी और ग्रामोद्योग आयोग की नई दिल्ली में आयोजित ७०2 वीं बैठक में आयोग के माननीय अध्यक्ष एवं सभी सदस्यों का हार्दिक स्वागत|     </vt:lpstr>
      <vt:lpstr>         दिनांक 15  दिसम्बर, 2023 को नई दिल्ली में आयोजित खादी और ग्रामोद्योग आयोग, की 70२वीं बैठक की कार्यसूची|      AGENDA FOR THE 702nd       MEETING OF THE KHADI AND VILLAGE INDUSTRIES COMMISSION SCHEDULED ON 15TH  DECEMBER, 2023 AT NEW DELHI.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MALAPPA. L. VAGGUR</cp:lastModifiedBy>
  <cp:revision>1155</cp:revision>
  <cp:lastPrinted>2023-12-13T06:26:49Z</cp:lastPrinted>
  <dcterms:created xsi:type="dcterms:W3CDTF">2017-07-25T11:02:16Z</dcterms:created>
  <dcterms:modified xsi:type="dcterms:W3CDTF">2023-12-13T06:28:53Z</dcterms:modified>
</cp:coreProperties>
</file>