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7" r:id="rId2"/>
    <p:sldId id="329" r:id="rId3"/>
    <p:sldId id="282" r:id="rId4"/>
    <p:sldId id="303" r:id="rId5"/>
    <p:sldId id="326" r:id="rId6"/>
    <p:sldId id="304" r:id="rId7"/>
    <p:sldId id="305" r:id="rId8"/>
    <p:sldId id="327" r:id="rId9"/>
    <p:sldId id="306" r:id="rId10"/>
    <p:sldId id="328" r:id="rId11"/>
    <p:sldId id="307" r:id="rId12"/>
    <p:sldId id="308" r:id="rId13"/>
    <p:sldId id="309" r:id="rId14"/>
    <p:sldId id="310" r:id="rId15"/>
    <p:sldId id="311" r:id="rId16"/>
    <p:sldId id="312" r:id="rId17"/>
    <p:sldId id="313" r:id="rId18"/>
    <p:sldId id="314" r:id="rId19"/>
    <p:sldId id="30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20" autoAdjust="0"/>
    <p:restoredTop sz="93135" autoAdjust="0"/>
  </p:normalViewPr>
  <p:slideViewPr>
    <p:cSldViewPr snapToGrid="0">
      <p:cViewPr>
        <p:scale>
          <a:sx n="88" d="100"/>
          <a:sy n="88" d="100"/>
        </p:scale>
        <p:origin x="-494" y="-58"/>
      </p:cViewPr>
      <p:guideLst>
        <p:guide orient="horz" pos="2160"/>
        <p:guide pos="3840"/>
      </p:guideLst>
    </p:cSldViewPr>
  </p:slideViewPr>
  <p:notesTextViewPr>
    <p:cViewPr>
      <p:scale>
        <a:sx n="1" d="1"/>
        <a:sy n="1" d="1"/>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BD2512-9F27-4AEA-BA63-3D3B59FE3F88}"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35DD6DF6-BF0F-455B-8A1F-FBDFF73BED96}">
      <dgm:prSet phldrT="[Text]" custT="1"/>
      <dgm:spPr/>
      <dgm:t>
        <a:bodyPr/>
        <a:lstStyle/>
        <a:p>
          <a:r>
            <a:rPr lang="en-US" sz="2000" dirty="0" smtClean="0">
              <a:solidFill>
                <a:schemeClr val="tx1"/>
              </a:solidFill>
              <a:latin typeface="Verdana" pitchFamily="34" charset="0"/>
              <a:ea typeface="Verdana" pitchFamily="34" charset="0"/>
            </a:rPr>
            <a:t>Dec.21 to June 22</a:t>
          </a:r>
          <a:endParaRPr lang="en-US" sz="2000" dirty="0">
            <a:solidFill>
              <a:schemeClr val="tx1"/>
            </a:solidFill>
            <a:latin typeface="Verdana" pitchFamily="34" charset="0"/>
            <a:ea typeface="Verdana" pitchFamily="34" charset="0"/>
          </a:endParaRPr>
        </a:p>
      </dgm:t>
    </dgm:pt>
    <dgm:pt modelId="{7A1015B1-FC76-4480-9051-4724A27B6080}" type="parTrans" cxnId="{D18BF680-4276-4575-8FC5-798AAF0CE003}">
      <dgm:prSet/>
      <dgm:spPr/>
      <dgm:t>
        <a:bodyPr/>
        <a:lstStyle/>
        <a:p>
          <a:endParaRPr lang="en-US"/>
        </a:p>
      </dgm:t>
    </dgm:pt>
    <dgm:pt modelId="{C4C77ABD-2F36-4474-B107-3EB0BB0D522D}" type="sibTrans" cxnId="{D18BF680-4276-4575-8FC5-798AAF0CE003}">
      <dgm:prSet/>
      <dgm:spPr/>
      <dgm:t>
        <a:bodyPr/>
        <a:lstStyle/>
        <a:p>
          <a:endParaRPr lang="en-US"/>
        </a:p>
      </dgm:t>
    </dgm:pt>
    <dgm:pt modelId="{3AEEC159-0FDD-44DE-8610-D8F1D42EA3EC}">
      <dgm:prSet phldrT="[Text]" custT="1"/>
      <dgm:spPr/>
      <dgm:t>
        <a:bodyPr/>
        <a:lstStyle/>
        <a:p>
          <a:r>
            <a:rPr lang="en-US" sz="1800" dirty="0" smtClean="0">
              <a:latin typeface="Verdana" pitchFamily="34" charset="0"/>
              <a:ea typeface="Verdana" pitchFamily="34" charset="0"/>
            </a:rPr>
            <a:t>Audit parties of DG(Shipping), Indian Audit and Accounts Department, Mumbai conducted the audit in </a:t>
          </a:r>
          <a:r>
            <a:rPr lang="en-US" sz="1800" dirty="0" err="1" smtClean="0">
              <a:latin typeface="Verdana" pitchFamily="34" charset="0"/>
              <a:ea typeface="Verdana" pitchFamily="34" charset="0"/>
            </a:rPr>
            <a:t>Dte</a:t>
          </a:r>
          <a:r>
            <a:rPr lang="en-US" sz="1800" dirty="0" smtClean="0">
              <a:latin typeface="Verdana" pitchFamily="34" charset="0"/>
              <a:ea typeface="Verdana" pitchFamily="34" charset="0"/>
            </a:rPr>
            <a:t>. of Marketing, some VI Directorates, KGBs, </a:t>
          </a:r>
          <a:r>
            <a:rPr lang="en-US" sz="1800" dirty="0" err="1" smtClean="0">
              <a:latin typeface="Verdana" pitchFamily="34" charset="0"/>
              <a:ea typeface="Verdana" pitchFamily="34" charset="0"/>
            </a:rPr>
            <a:t>Dte</a:t>
          </a:r>
          <a:r>
            <a:rPr lang="en-US" sz="1800" dirty="0" smtClean="0">
              <a:latin typeface="Verdana" pitchFamily="34" charset="0"/>
              <a:ea typeface="Verdana" pitchFamily="34" charset="0"/>
            </a:rPr>
            <a:t>. of IT etc. with the objective to understand DTUs and Supply Chain Management of KVIC. </a:t>
          </a:r>
          <a:endParaRPr lang="en-US" sz="1800" dirty="0">
            <a:latin typeface="Verdana" pitchFamily="34" charset="0"/>
            <a:ea typeface="Verdana" pitchFamily="34" charset="0"/>
          </a:endParaRPr>
        </a:p>
      </dgm:t>
    </dgm:pt>
    <dgm:pt modelId="{FBB0B366-8110-435D-BCCD-64563B821559}" type="parTrans" cxnId="{1C206D37-C210-462D-AA96-77A4228F1086}">
      <dgm:prSet/>
      <dgm:spPr/>
      <dgm:t>
        <a:bodyPr/>
        <a:lstStyle/>
        <a:p>
          <a:endParaRPr lang="en-US"/>
        </a:p>
      </dgm:t>
    </dgm:pt>
    <dgm:pt modelId="{84E4C06C-DEC1-4237-A5F4-00E71A371AF7}" type="sibTrans" cxnId="{1C206D37-C210-462D-AA96-77A4228F1086}">
      <dgm:prSet/>
      <dgm:spPr/>
      <dgm:t>
        <a:bodyPr/>
        <a:lstStyle/>
        <a:p>
          <a:endParaRPr lang="en-US"/>
        </a:p>
      </dgm:t>
    </dgm:pt>
    <dgm:pt modelId="{753DA616-8DCA-4F8E-9676-9D386BFBF86B}">
      <dgm:prSet phldrT="[Text]" custT="1"/>
      <dgm:spPr/>
      <dgm:t>
        <a:bodyPr/>
        <a:lstStyle/>
        <a:p>
          <a:r>
            <a:rPr lang="en-US" sz="2000" dirty="0" smtClean="0">
              <a:solidFill>
                <a:schemeClr val="tx1"/>
              </a:solidFill>
              <a:latin typeface="Verdana" pitchFamily="34" charset="0"/>
              <a:ea typeface="Verdana" pitchFamily="34" charset="0"/>
            </a:rPr>
            <a:t>June 22 to July 22</a:t>
          </a:r>
          <a:endParaRPr lang="en-US" sz="2000" dirty="0">
            <a:solidFill>
              <a:schemeClr val="tx1"/>
            </a:solidFill>
            <a:latin typeface="Verdana" pitchFamily="34" charset="0"/>
            <a:ea typeface="Verdana" pitchFamily="34" charset="0"/>
          </a:endParaRPr>
        </a:p>
      </dgm:t>
    </dgm:pt>
    <dgm:pt modelId="{8A384B2F-E376-4105-8CB2-7C146444EB1F}" type="parTrans" cxnId="{19937F9E-D813-4A29-8CC4-9C1329BE6911}">
      <dgm:prSet/>
      <dgm:spPr/>
      <dgm:t>
        <a:bodyPr/>
        <a:lstStyle/>
        <a:p>
          <a:endParaRPr lang="en-US"/>
        </a:p>
      </dgm:t>
    </dgm:pt>
    <dgm:pt modelId="{A55CCA7F-49B3-4B5E-A9DA-DA186B5651C0}" type="sibTrans" cxnId="{19937F9E-D813-4A29-8CC4-9C1329BE6911}">
      <dgm:prSet/>
      <dgm:spPr/>
      <dgm:t>
        <a:bodyPr/>
        <a:lstStyle/>
        <a:p>
          <a:endParaRPr lang="en-US"/>
        </a:p>
      </dgm:t>
    </dgm:pt>
    <dgm:pt modelId="{D429F7CD-BAC0-41F5-9FDC-79EA5D5D99FE}">
      <dgm:prSet phldrT="[Text]" custT="1"/>
      <dgm:spPr/>
      <dgm:t>
        <a:bodyPr/>
        <a:lstStyle/>
        <a:p>
          <a:r>
            <a:rPr lang="en-US" sz="1800" dirty="0" smtClean="0">
              <a:latin typeface="Verdana" pitchFamily="34" charset="0"/>
              <a:ea typeface="Verdana" pitchFamily="34" charset="0"/>
            </a:rPr>
            <a:t>Draft Thematic Audit Report received.</a:t>
          </a:r>
          <a:endParaRPr lang="en-US" sz="1800" dirty="0">
            <a:latin typeface="Verdana" pitchFamily="34" charset="0"/>
            <a:ea typeface="Verdana" pitchFamily="34" charset="0"/>
          </a:endParaRPr>
        </a:p>
      </dgm:t>
    </dgm:pt>
    <dgm:pt modelId="{6EAA0541-00A9-47FC-977F-46EF82558044}" type="parTrans" cxnId="{F59DBA09-0421-4132-B1ED-166B0541F6A6}">
      <dgm:prSet/>
      <dgm:spPr/>
      <dgm:t>
        <a:bodyPr/>
        <a:lstStyle/>
        <a:p>
          <a:endParaRPr lang="en-US"/>
        </a:p>
      </dgm:t>
    </dgm:pt>
    <dgm:pt modelId="{CCC21A3B-D1A6-4964-821C-3F313C7FEB33}" type="sibTrans" cxnId="{F59DBA09-0421-4132-B1ED-166B0541F6A6}">
      <dgm:prSet/>
      <dgm:spPr/>
      <dgm:t>
        <a:bodyPr/>
        <a:lstStyle/>
        <a:p>
          <a:endParaRPr lang="en-US"/>
        </a:p>
      </dgm:t>
    </dgm:pt>
    <dgm:pt modelId="{39243CD2-7F37-4BDC-90A3-19A6BDC12255}">
      <dgm:prSet phldrT="[Text]" custT="1"/>
      <dgm:spPr/>
      <dgm:t>
        <a:bodyPr/>
        <a:lstStyle/>
        <a:p>
          <a:r>
            <a:rPr lang="en-US" sz="1800" dirty="0" smtClean="0">
              <a:latin typeface="Verdana" pitchFamily="34" charset="0"/>
              <a:ea typeface="Verdana" pitchFamily="34" charset="0"/>
            </a:rPr>
            <a:t>Replies collected from all concerned Directorates and submitted to DG(Shipping).</a:t>
          </a:r>
          <a:endParaRPr lang="en-US" sz="1800" dirty="0">
            <a:latin typeface="Verdana" pitchFamily="34" charset="0"/>
            <a:ea typeface="Verdana" pitchFamily="34" charset="0"/>
          </a:endParaRPr>
        </a:p>
      </dgm:t>
    </dgm:pt>
    <dgm:pt modelId="{3AA63787-E736-485F-901C-2DEB08163559}" type="parTrans" cxnId="{AE4B9AA8-ADCD-4FAA-9438-FBCAB7AB8C26}">
      <dgm:prSet/>
      <dgm:spPr/>
      <dgm:t>
        <a:bodyPr/>
        <a:lstStyle/>
        <a:p>
          <a:endParaRPr lang="en-US"/>
        </a:p>
      </dgm:t>
    </dgm:pt>
    <dgm:pt modelId="{78E498EB-E03D-4968-B6AE-D6F06B830101}" type="sibTrans" cxnId="{AE4B9AA8-ADCD-4FAA-9438-FBCAB7AB8C26}">
      <dgm:prSet/>
      <dgm:spPr/>
      <dgm:t>
        <a:bodyPr/>
        <a:lstStyle/>
        <a:p>
          <a:endParaRPr lang="en-US"/>
        </a:p>
      </dgm:t>
    </dgm:pt>
    <dgm:pt modelId="{7A59CD4F-FDA4-48ED-9C44-B14AD337CA55}">
      <dgm:prSet phldrT="[Text]" custT="1"/>
      <dgm:spPr/>
      <dgm:t>
        <a:bodyPr/>
        <a:lstStyle/>
        <a:p>
          <a:r>
            <a:rPr lang="en-US" sz="2000" dirty="0" smtClean="0">
              <a:solidFill>
                <a:schemeClr val="tx1"/>
              </a:solidFill>
              <a:latin typeface="Verdana" pitchFamily="34" charset="0"/>
              <a:ea typeface="Verdana" pitchFamily="34" charset="0"/>
            </a:rPr>
            <a:t>Aug 23 to Nov 23</a:t>
          </a:r>
          <a:endParaRPr lang="en-US" sz="2000" dirty="0">
            <a:solidFill>
              <a:schemeClr val="tx1"/>
            </a:solidFill>
            <a:latin typeface="Verdana" pitchFamily="34" charset="0"/>
            <a:ea typeface="Verdana" pitchFamily="34" charset="0"/>
          </a:endParaRPr>
        </a:p>
      </dgm:t>
    </dgm:pt>
    <dgm:pt modelId="{CFE022FB-E2F5-4F1A-9CD5-B517FD4296B4}" type="parTrans" cxnId="{65B1023E-215D-45B6-9893-C7283F88E6F3}">
      <dgm:prSet/>
      <dgm:spPr/>
      <dgm:t>
        <a:bodyPr/>
        <a:lstStyle/>
        <a:p>
          <a:endParaRPr lang="en-US"/>
        </a:p>
      </dgm:t>
    </dgm:pt>
    <dgm:pt modelId="{F8C1E534-CA5F-4D63-B039-B968C6616F9F}" type="sibTrans" cxnId="{65B1023E-215D-45B6-9893-C7283F88E6F3}">
      <dgm:prSet/>
      <dgm:spPr/>
      <dgm:t>
        <a:bodyPr/>
        <a:lstStyle/>
        <a:p>
          <a:endParaRPr lang="en-US"/>
        </a:p>
      </dgm:t>
    </dgm:pt>
    <dgm:pt modelId="{FB731037-9D85-4114-8508-94464E26E1DC}">
      <dgm:prSet phldrT="[Text]" custT="1"/>
      <dgm:spPr/>
      <dgm:t>
        <a:bodyPr/>
        <a:lstStyle/>
        <a:p>
          <a:r>
            <a:rPr lang="en-US" sz="1800" dirty="0" smtClean="0">
              <a:latin typeface="Verdana" pitchFamily="34" charset="0"/>
              <a:ea typeface="Verdana" pitchFamily="34" charset="0"/>
            </a:rPr>
            <a:t>CAG Report No. 9 of 2023 published and received from Ministry.</a:t>
          </a:r>
          <a:endParaRPr lang="en-US" sz="1800" dirty="0">
            <a:latin typeface="Verdana" pitchFamily="34" charset="0"/>
            <a:ea typeface="Verdana" pitchFamily="34" charset="0"/>
          </a:endParaRPr>
        </a:p>
      </dgm:t>
    </dgm:pt>
    <dgm:pt modelId="{C5309FD3-BA76-4916-ABF2-681A2CBF9F96}" type="parTrans" cxnId="{699348FA-4EDE-4FCB-9B9B-45FB214994CD}">
      <dgm:prSet/>
      <dgm:spPr/>
      <dgm:t>
        <a:bodyPr/>
        <a:lstStyle/>
        <a:p>
          <a:endParaRPr lang="en-US"/>
        </a:p>
      </dgm:t>
    </dgm:pt>
    <dgm:pt modelId="{52D1A9DF-8CF8-48E1-B0A9-1DEB0D09B633}" type="sibTrans" cxnId="{699348FA-4EDE-4FCB-9B9B-45FB214994CD}">
      <dgm:prSet/>
      <dgm:spPr/>
      <dgm:t>
        <a:bodyPr/>
        <a:lstStyle/>
        <a:p>
          <a:endParaRPr lang="en-US"/>
        </a:p>
      </dgm:t>
    </dgm:pt>
    <dgm:pt modelId="{D03B85BC-9248-48C8-8D12-53286EE440C9}">
      <dgm:prSet phldrT="[Text]" custT="1"/>
      <dgm:spPr/>
      <dgm:t>
        <a:bodyPr/>
        <a:lstStyle/>
        <a:p>
          <a:r>
            <a:rPr lang="en-US" sz="1800" dirty="0" smtClean="0">
              <a:latin typeface="Verdana" pitchFamily="34" charset="0"/>
              <a:ea typeface="Verdana" pitchFamily="34" charset="0"/>
            </a:rPr>
            <a:t>PAC Meeting held on 29</a:t>
          </a:r>
          <a:r>
            <a:rPr lang="en-US" sz="1800" baseline="30000" dirty="0" smtClean="0">
              <a:latin typeface="Verdana" pitchFamily="34" charset="0"/>
              <a:ea typeface="Verdana" pitchFamily="34" charset="0"/>
            </a:rPr>
            <a:t>th</a:t>
          </a:r>
          <a:r>
            <a:rPr lang="en-US" sz="1800" dirty="0" smtClean="0">
              <a:latin typeface="Verdana" pitchFamily="34" charset="0"/>
              <a:ea typeface="Verdana" pitchFamily="34" charset="0"/>
            </a:rPr>
            <a:t> September, 2023 in Mumbai.</a:t>
          </a:r>
          <a:endParaRPr lang="en-US" sz="1800" dirty="0">
            <a:latin typeface="Verdana" pitchFamily="34" charset="0"/>
            <a:ea typeface="Verdana" pitchFamily="34" charset="0"/>
          </a:endParaRPr>
        </a:p>
      </dgm:t>
    </dgm:pt>
    <dgm:pt modelId="{63A696BA-936D-4A1A-83DF-3D48AD3C7164}" type="parTrans" cxnId="{CCBFC9EE-1048-4C94-9D26-AE8B4355345E}">
      <dgm:prSet/>
      <dgm:spPr/>
      <dgm:t>
        <a:bodyPr/>
        <a:lstStyle/>
        <a:p>
          <a:endParaRPr lang="en-US"/>
        </a:p>
      </dgm:t>
    </dgm:pt>
    <dgm:pt modelId="{540E71A6-3BD3-4DC0-99FD-08391A75B55C}" type="sibTrans" cxnId="{CCBFC9EE-1048-4C94-9D26-AE8B4355345E}">
      <dgm:prSet/>
      <dgm:spPr/>
      <dgm:t>
        <a:bodyPr/>
        <a:lstStyle/>
        <a:p>
          <a:endParaRPr lang="en-US"/>
        </a:p>
      </dgm:t>
    </dgm:pt>
    <dgm:pt modelId="{7371F2D5-2886-46F3-80C9-263F254ACDF6}">
      <dgm:prSet phldrT="[Text]" custT="1"/>
      <dgm:spPr/>
      <dgm:t>
        <a:bodyPr/>
        <a:lstStyle/>
        <a:p>
          <a:r>
            <a:rPr lang="en-US" sz="1800" dirty="0" smtClean="0">
              <a:latin typeface="Verdana" pitchFamily="34" charset="0"/>
              <a:ea typeface="Verdana" pitchFamily="34" charset="0"/>
            </a:rPr>
            <a:t>Replies compiled from all Directorates and field offices submitted to the Ministry.</a:t>
          </a:r>
          <a:endParaRPr lang="en-US" sz="1800" dirty="0">
            <a:latin typeface="Verdana" pitchFamily="34" charset="0"/>
            <a:ea typeface="Verdana" pitchFamily="34" charset="0"/>
          </a:endParaRPr>
        </a:p>
      </dgm:t>
    </dgm:pt>
    <dgm:pt modelId="{EF7727DB-7BFF-4F90-9EC8-F1BC505526D7}" type="parTrans" cxnId="{285A3CF6-E852-4D2C-8598-19D4BF05726E}">
      <dgm:prSet/>
      <dgm:spPr/>
      <dgm:t>
        <a:bodyPr/>
        <a:lstStyle/>
        <a:p>
          <a:endParaRPr lang="en-US"/>
        </a:p>
      </dgm:t>
    </dgm:pt>
    <dgm:pt modelId="{41EA7C7E-D2CB-4963-A171-1F097DF9B449}" type="sibTrans" cxnId="{285A3CF6-E852-4D2C-8598-19D4BF05726E}">
      <dgm:prSet/>
      <dgm:spPr/>
      <dgm:t>
        <a:bodyPr/>
        <a:lstStyle/>
        <a:p>
          <a:endParaRPr lang="en-US"/>
        </a:p>
      </dgm:t>
    </dgm:pt>
    <dgm:pt modelId="{D2000910-ED46-4C59-9F2A-F1682E223848}" type="pres">
      <dgm:prSet presAssocID="{CDBD2512-9F27-4AEA-BA63-3D3B59FE3F88}" presName="linearFlow" presStyleCnt="0">
        <dgm:presLayoutVars>
          <dgm:dir/>
          <dgm:animLvl val="lvl"/>
          <dgm:resizeHandles val="exact"/>
        </dgm:presLayoutVars>
      </dgm:prSet>
      <dgm:spPr/>
    </dgm:pt>
    <dgm:pt modelId="{FF6D4659-7F89-4C26-8185-1393A1BE4587}" type="pres">
      <dgm:prSet presAssocID="{35DD6DF6-BF0F-455B-8A1F-FBDFF73BED96}" presName="composite" presStyleCnt="0"/>
      <dgm:spPr/>
    </dgm:pt>
    <dgm:pt modelId="{D9DD4034-3244-4CEC-85CF-E191BAE53BA6}" type="pres">
      <dgm:prSet presAssocID="{35DD6DF6-BF0F-455B-8A1F-FBDFF73BED96}" presName="parentText" presStyleLbl="alignNode1" presStyleIdx="0" presStyleCnt="3">
        <dgm:presLayoutVars>
          <dgm:chMax val="1"/>
          <dgm:bulletEnabled val="1"/>
        </dgm:presLayoutVars>
      </dgm:prSet>
      <dgm:spPr/>
    </dgm:pt>
    <dgm:pt modelId="{786F3771-6055-4BB0-AF8A-B746167EC207}" type="pres">
      <dgm:prSet presAssocID="{35DD6DF6-BF0F-455B-8A1F-FBDFF73BED96}" presName="descendantText" presStyleLbl="alignAcc1" presStyleIdx="0" presStyleCnt="3" custScaleY="153658">
        <dgm:presLayoutVars>
          <dgm:bulletEnabled val="1"/>
        </dgm:presLayoutVars>
      </dgm:prSet>
      <dgm:spPr/>
      <dgm:t>
        <a:bodyPr/>
        <a:lstStyle/>
        <a:p>
          <a:endParaRPr lang="en-US"/>
        </a:p>
      </dgm:t>
    </dgm:pt>
    <dgm:pt modelId="{D91FD966-0269-4931-80B9-B28267EAF943}" type="pres">
      <dgm:prSet presAssocID="{C4C77ABD-2F36-4474-B107-3EB0BB0D522D}" presName="sp" presStyleCnt="0"/>
      <dgm:spPr/>
    </dgm:pt>
    <dgm:pt modelId="{496C4904-9EFC-452A-8CCD-4A131116C77A}" type="pres">
      <dgm:prSet presAssocID="{753DA616-8DCA-4F8E-9676-9D386BFBF86B}" presName="composite" presStyleCnt="0"/>
      <dgm:spPr/>
    </dgm:pt>
    <dgm:pt modelId="{F26981FA-6F08-4B08-8051-CCD17C166435}" type="pres">
      <dgm:prSet presAssocID="{753DA616-8DCA-4F8E-9676-9D386BFBF86B}" presName="parentText" presStyleLbl="alignNode1" presStyleIdx="1" presStyleCnt="3">
        <dgm:presLayoutVars>
          <dgm:chMax val="1"/>
          <dgm:bulletEnabled val="1"/>
        </dgm:presLayoutVars>
      </dgm:prSet>
      <dgm:spPr/>
      <dgm:t>
        <a:bodyPr/>
        <a:lstStyle/>
        <a:p>
          <a:endParaRPr lang="en-US"/>
        </a:p>
      </dgm:t>
    </dgm:pt>
    <dgm:pt modelId="{5B079F06-2431-42E2-B5F3-8BDA6AA7F56F}" type="pres">
      <dgm:prSet presAssocID="{753DA616-8DCA-4F8E-9676-9D386BFBF86B}" presName="descendantText" presStyleLbl="alignAcc1" presStyleIdx="1" presStyleCnt="3">
        <dgm:presLayoutVars>
          <dgm:bulletEnabled val="1"/>
        </dgm:presLayoutVars>
      </dgm:prSet>
      <dgm:spPr/>
      <dgm:t>
        <a:bodyPr/>
        <a:lstStyle/>
        <a:p>
          <a:endParaRPr lang="en-US"/>
        </a:p>
      </dgm:t>
    </dgm:pt>
    <dgm:pt modelId="{444203BA-9B9D-4607-AB59-DB3A5D720159}" type="pres">
      <dgm:prSet presAssocID="{A55CCA7F-49B3-4B5E-A9DA-DA186B5651C0}" presName="sp" presStyleCnt="0"/>
      <dgm:spPr/>
    </dgm:pt>
    <dgm:pt modelId="{D6B59491-C8E1-4B5C-A121-62DEDF07C08C}" type="pres">
      <dgm:prSet presAssocID="{7A59CD4F-FDA4-48ED-9C44-B14AD337CA55}" presName="composite" presStyleCnt="0"/>
      <dgm:spPr/>
    </dgm:pt>
    <dgm:pt modelId="{232A4285-F928-4C46-B8D9-98BAD9C31705}" type="pres">
      <dgm:prSet presAssocID="{7A59CD4F-FDA4-48ED-9C44-B14AD337CA55}" presName="parentText" presStyleLbl="alignNode1" presStyleIdx="2" presStyleCnt="3" custLinFactNeighborX="-4325" custLinFactNeighborY="-3532">
        <dgm:presLayoutVars>
          <dgm:chMax val="1"/>
          <dgm:bulletEnabled val="1"/>
        </dgm:presLayoutVars>
      </dgm:prSet>
      <dgm:spPr/>
    </dgm:pt>
    <dgm:pt modelId="{E143A44E-A647-41B6-8E06-8EFA66FDB75E}" type="pres">
      <dgm:prSet presAssocID="{7A59CD4F-FDA4-48ED-9C44-B14AD337CA55}" presName="descendantText" presStyleLbl="alignAcc1" presStyleIdx="2" presStyleCnt="3">
        <dgm:presLayoutVars>
          <dgm:bulletEnabled val="1"/>
        </dgm:presLayoutVars>
      </dgm:prSet>
      <dgm:spPr/>
      <dgm:t>
        <a:bodyPr/>
        <a:lstStyle/>
        <a:p>
          <a:endParaRPr lang="en-US"/>
        </a:p>
      </dgm:t>
    </dgm:pt>
  </dgm:ptLst>
  <dgm:cxnLst>
    <dgm:cxn modelId="{CCBFC9EE-1048-4C94-9D26-AE8B4355345E}" srcId="{7A59CD4F-FDA4-48ED-9C44-B14AD337CA55}" destId="{D03B85BC-9248-48C8-8D12-53286EE440C9}" srcOrd="1" destOrd="0" parTransId="{63A696BA-936D-4A1A-83DF-3D48AD3C7164}" sibTransId="{540E71A6-3BD3-4DC0-99FD-08391A75B55C}"/>
    <dgm:cxn modelId="{65B1023E-215D-45B6-9893-C7283F88E6F3}" srcId="{CDBD2512-9F27-4AEA-BA63-3D3B59FE3F88}" destId="{7A59CD4F-FDA4-48ED-9C44-B14AD337CA55}" srcOrd="2" destOrd="0" parTransId="{CFE022FB-E2F5-4F1A-9CD5-B517FD4296B4}" sibTransId="{F8C1E534-CA5F-4D63-B039-B968C6616F9F}"/>
    <dgm:cxn modelId="{00B997A9-EF21-4675-BC67-524F8B1E139D}" type="presOf" srcId="{35DD6DF6-BF0F-455B-8A1F-FBDFF73BED96}" destId="{D9DD4034-3244-4CEC-85CF-E191BAE53BA6}" srcOrd="0" destOrd="0" presId="urn:microsoft.com/office/officeart/2005/8/layout/chevron2"/>
    <dgm:cxn modelId="{990F4D53-7429-4C6A-866E-649B93FAE2E0}" type="presOf" srcId="{CDBD2512-9F27-4AEA-BA63-3D3B59FE3F88}" destId="{D2000910-ED46-4C59-9F2A-F1682E223848}" srcOrd="0" destOrd="0" presId="urn:microsoft.com/office/officeart/2005/8/layout/chevron2"/>
    <dgm:cxn modelId="{AE4B9AA8-ADCD-4FAA-9438-FBCAB7AB8C26}" srcId="{753DA616-8DCA-4F8E-9676-9D386BFBF86B}" destId="{39243CD2-7F37-4BDC-90A3-19A6BDC12255}" srcOrd="1" destOrd="0" parTransId="{3AA63787-E736-485F-901C-2DEB08163559}" sibTransId="{78E498EB-E03D-4968-B6AE-D6F06B830101}"/>
    <dgm:cxn modelId="{FB5A6845-B407-40C9-A6C0-65A102A9411C}" type="presOf" srcId="{7371F2D5-2886-46F3-80C9-263F254ACDF6}" destId="{E143A44E-A647-41B6-8E06-8EFA66FDB75E}" srcOrd="0" destOrd="2" presId="urn:microsoft.com/office/officeart/2005/8/layout/chevron2"/>
    <dgm:cxn modelId="{A16FCB44-94AA-4B0D-9F73-8FB5773E1207}" type="presOf" srcId="{D03B85BC-9248-48C8-8D12-53286EE440C9}" destId="{E143A44E-A647-41B6-8E06-8EFA66FDB75E}" srcOrd="0" destOrd="1" presId="urn:microsoft.com/office/officeart/2005/8/layout/chevron2"/>
    <dgm:cxn modelId="{E30C296E-0B5B-4870-8E19-9BDA92579A1A}" type="presOf" srcId="{39243CD2-7F37-4BDC-90A3-19A6BDC12255}" destId="{5B079F06-2431-42E2-B5F3-8BDA6AA7F56F}" srcOrd="0" destOrd="1" presId="urn:microsoft.com/office/officeart/2005/8/layout/chevron2"/>
    <dgm:cxn modelId="{F59DBA09-0421-4132-B1ED-166B0541F6A6}" srcId="{753DA616-8DCA-4F8E-9676-9D386BFBF86B}" destId="{D429F7CD-BAC0-41F5-9FDC-79EA5D5D99FE}" srcOrd="0" destOrd="0" parTransId="{6EAA0541-00A9-47FC-977F-46EF82558044}" sibTransId="{CCC21A3B-D1A6-4964-821C-3F313C7FEB33}"/>
    <dgm:cxn modelId="{3E65085A-B131-4D73-8E74-D41E4731AC46}" type="presOf" srcId="{753DA616-8DCA-4F8E-9676-9D386BFBF86B}" destId="{F26981FA-6F08-4B08-8051-CCD17C166435}" srcOrd="0" destOrd="0" presId="urn:microsoft.com/office/officeart/2005/8/layout/chevron2"/>
    <dgm:cxn modelId="{D18BF680-4276-4575-8FC5-798AAF0CE003}" srcId="{CDBD2512-9F27-4AEA-BA63-3D3B59FE3F88}" destId="{35DD6DF6-BF0F-455B-8A1F-FBDFF73BED96}" srcOrd="0" destOrd="0" parTransId="{7A1015B1-FC76-4480-9051-4724A27B6080}" sibTransId="{C4C77ABD-2F36-4474-B107-3EB0BB0D522D}"/>
    <dgm:cxn modelId="{699348FA-4EDE-4FCB-9B9B-45FB214994CD}" srcId="{7A59CD4F-FDA4-48ED-9C44-B14AD337CA55}" destId="{FB731037-9D85-4114-8508-94464E26E1DC}" srcOrd="0" destOrd="0" parTransId="{C5309FD3-BA76-4916-ABF2-681A2CBF9F96}" sibTransId="{52D1A9DF-8CF8-48E1-B0A9-1DEB0D09B633}"/>
    <dgm:cxn modelId="{8FCB4B28-8488-4CD0-8255-CDB0ABCBDC2F}" type="presOf" srcId="{3AEEC159-0FDD-44DE-8610-D8F1D42EA3EC}" destId="{786F3771-6055-4BB0-AF8A-B746167EC207}" srcOrd="0" destOrd="0" presId="urn:microsoft.com/office/officeart/2005/8/layout/chevron2"/>
    <dgm:cxn modelId="{19937F9E-D813-4A29-8CC4-9C1329BE6911}" srcId="{CDBD2512-9F27-4AEA-BA63-3D3B59FE3F88}" destId="{753DA616-8DCA-4F8E-9676-9D386BFBF86B}" srcOrd="1" destOrd="0" parTransId="{8A384B2F-E376-4105-8CB2-7C146444EB1F}" sibTransId="{A55CCA7F-49B3-4B5E-A9DA-DA186B5651C0}"/>
    <dgm:cxn modelId="{24114DEC-C801-4795-812E-53BB5FAB85C6}" type="presOf" srcId="{D429F7CD-BAC0-41F5-9FDC-79EA5D5D99FE}" destId="{5B079F06-2431-42E2-B5F3-8BDA6AA7F56F}" srcOrd="0" destOrd="0" presId="urn:microsoft.com/office/officeart/2005/8/layout/chevron2"/>
    <dgm:cxn modelId="{11A95E1C-F88B-4DFD-8CA3-62E910E1EE6C}" type="presOf" srcId="{7A59CD4F-FDA4-48ED-9C44-B14AD337CA55}" destId="{232A4285-F928-4C46-B8D9-98BAD9C31705}" srcOrd="0" destOrd="0" presId="urn:microsoft.com/office/officeart/2005/8/layout/chevron2"/>
    <dgm:cxn modelId="{285A3CF6-E852-4D2C-8598-19D4BF05726E}" srcId="{7A59CD4F-FDA4-48ED-9C44-B14AD337CA55}" destId="{7371F2D5-2886-46F3-80C9-263F254ACDF6}" srcOrd="2" destOrd="0" parTransId="{EF7727DB-7BFF-4F90-9EC8-F1BC505526D7}" sibTransId="{41EA7C7E-D2CB-4963-A171-1F097DF9B449}"/>
    <dgm:cxn modelId="{D51C386F-463D-4787-B045-2B2D260CA85B}" type="presOf" srcId="{FB731037-9D85-4114-8508-94464E26E1DC}" destId="{E143A44E-A647-41B6-8E06-8EFA66FDB75E}" srcOrd="0" destOrd="0" presId="urn:microsoft.com/office/officeart/2005/8/layout/chevron2"/>
    <dgm:cxn modelId="{1C206D37-C210-462D-AA96-77A4228F1086}" srcId="{35DD6DF6-BF0F-455B-8A1F-FBDFF73BED96}" destId="{3AEEC159-0FDD-44DE-8610-D8F1D42EA3EC}" srcOrd="0" destOrd="0" parTransId="{FBB0B366-8110-435D-BCCD-64563B821559}" sibTransId="{84E4C06C-DEC1-4237-A5F4-00E71A371AF7}"/>
    <dgm:cxn modelId="{469398C0-4CD4-4459-A90D-FD4B10A80D1F}" type="presParOf" srcId="{D2000910-ED46-4C59-9F2A-F1682E223848}" destId="{FF6D4659-7F89-4C26-8185-1393A1BE4587}" srcOrd="0" destOrd="0" presId="urn:microsoft.com/office/officeart/2005/8/layout/chevron2"/>
    <dgm:cxn modelId="{49B16D20-B074-4978-AE8C-1A155CB954A1}" type="presParOf" srcId="{FF6D4659-7F89-4C26-8185-1393A1BE4587}" destId="{D9DD4034-3244-4CEC-85CF-E191BAE53BA6}" srcOrd="0" destOrd="0" presId="urn:microsoft.com/office/officeart/2005/8/layout/chevron2"/>
    <dgm:cxn modelId="{D1A0CEB7-9161-4D54-AD71-E9CD3142A536}" type="presParOf" srcId="{FF6D4659-7F89-4C26-8185-1393A1BE4587}" destId="{786F3771-6055-4BB0-AF8A-B746167EC207}" srcOrd="1" destOrd="0" presId="urn:microsoft.com/office/officeart/2005/8/layout/chevron2"/>
    <dgm:cxn modelId="{23477F39-A339-4567-B949-DA532FE1FC27}" type="presParOf" srcId="{D2000910-ED46-4C59-9F2A-F1682E223848}" destId="{D91FD966-0269-4931-80B9-B28267EAF943}" srcOrd="1" destOrd="0" presId="urn:microsoft.com/office/officeart/2005/8/layout/chevron2"/>
    <dgm:cxn modelId="{8F4D1329-6818-443B-BC97-82F1AD7337EC}" type="presParOf" srcId="{D2000910-ED46-4C59-9F2A-F1682E223848}" destId="{496C4904-9EFC-452A-8CCD-4A131116C77A}" srcOrd="2" destOrd="0" presId="urn:microsoft.com/office/officeart/2005/8/layout/chevron2"/>
    <dgm:cxn modelId="{33AECCD0-C6FF-4032-BE53-E9ED79BBDA85}" type="presParOf" srcId="{496C4904-9EFC-452A-8CCD-4A131116C77A}" destId="{F26981FA-6F08-4B08-8051-CCD17C166435}" srcOrd="0" destOrd="0" presId="urn:microsoft.com/office/officeart/2005/8/layout/chevron2"/>
    <dgm:cxn modelId="{B36FB606-D7BB-49CD-B459-9E21439F5526}" type="presParOf" srcId="{496C4904-9EFC-452A-8CCD-4A131116C77A}" destId="{5B079F06-2431-42E2-B5F3-8BDA6AA7F56F}" srcOrd="1" destOrd="0" presId="urn:microsoft.com/office/officeart/2005/8/layout/chevron2"/>
    <dgm:cxn modelId="{5A0FDF59-B889-42F8-B743-349198CF4BEE}" type="presParOf" srcId="{D2000910-ED46-4C59-9F2A-F1682E223848}" destId="{444203BA-9B9D-4607-AB59-DB3A5D720159}" srcOrd="3" destOrd="0" presId="urn:microsoft.com/office/officeart/2005/8/layout/chevron2"/>
    <dgm:cxn modelId="{113E4F68-CF8A-49FF-88F0-7828E8545F5B}" type="presParOf" srcId="{D2000910-ED46-4C59-9F2A-F1682E223848}" destId="{D6B59491-C8E1-4B5C-A121-62DEDF07C08C}" srcOrd="4" destOrd="0" presId="urn:microsoft.com/office/officeart/2005/8/layout/chevron2"/>
    <dgm:cxn modelId="{0498F2E2-BD0F-44D7-9226-5A3624EB6928}" type="presParOf" srcId="{D6B59491-C8E1-4B5C-A121-62DEDF07C08C}" destId="{232A4285-F928-4C46-B8D9-98BAD9C31705}" srcOrd="0" destOrd="0" presId="urn:microsoft.com/office/officeart/2005/8/layout/chevron2"/>
    <dgm:cxn modelId="{E53C8778-E429-438C-8773-DDD8FC8C418E}" type="presParOf" srcId="{D6B59491-C8E1-4B5C-A121-62DEDF07C08C}" destId="{E143A44E-A647-41B6-8E06-8EFA66FDB75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DD4034-3244-4CEC-85CF-E191BAE53BA6}">
      <dsp:nvSpPr>
        <dsp:cNvPr id="0" name=""/>
        <dsp:cNvSpPr/>
      </dsp:nvSpPr>
      <dsp:spPr>
        <a:xfrm rot="5400000">
          <a:off x="-256448" y="557711"/>
          <a:ext cx="1709654" cy="1196758"/>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tx1"/>
              </a:solidFill>
              <a:latin typeface="Verdana" pitchFamily="34" charset="0"/>
              <a:ea typeface="Verdana" pitchFamily="34" charset="0"/>
            </a:rPr>
            <a:t>Dec.21 to June 22</a:t>
          </a:r>
          <a:endParaRPr lang="en-US" sz="2000" kern="1200" dirty="0">
            <a:solidFill>
              <a:schemeClr val="tx1"/>
            </a:solidFill>
            <a:latin typeface="Verdana" pitchFamily="34" charset="0"/>
            <a:ea typeface="Verdana" pitchFamily="34" charset="0"/>
          </a:endParaRPr>
        </a:p>
      </dsp:txBody>
      <dsp:txXfrm rot="-5400000">
        <a:off x="0" y="899642"/>
        <a:ext cx="1196758" cy="512896"/>
      </dsp:txXfrm>
    </dsp:sp>
    <dsp:sp modelId="{786F3771-6055-4BB0-AF8A-B746167EC207}">
      <dsp:nvSpPr>
        <dsp:cNvPr id="0" name=""/>
        <dsp:cNvSpPr/>
      </dsp:nvSpPr>
      <dsp:spPr>
        <a:xfrm rot="5400000">
          <a:off x="5001948" y="-3802227"/>
          <a:ext cx="1708461" cy="931884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latin typeface="Verdana" pitchFamily="34" charset="0"/>
              <a:ea typeface="Verdana" pitchFamily="34" charset="0"/>
            </a:rPr>
            <a:t>Audit parties of DG(Shipping), Indian Audit and Accounts Department, Mumbai conducted the audit in </a:t>
          </a:r>
          <a:r>
            <a:rPr lang="en-US" sz="1800" kern="1200" dirty="0" err="1" smtClean="0">
              <a:latin typeface="Verdana" pitchFamily="34" charset="0"/>
              <a:ea typeface="Verdana" pitchFamily="34" charset="0"/>
            </a:rPr>
            <a:t>Dte</a:t>
          </a:r>
          <a:r>
            <a:rPr lang="en-US" sz="1800" kern="1200" dirty="0" smtClean="0">
              <a:latin typeface="Verdana" pitchFamily="34" charset="0"/>
              <a:ea typeface="Verdana" pitchFamily="34" charset="0"/>
            </a:rPr>
            <a:t>. of Marketing, some VI Directorates, KGBs, </a:t>
          </a:r>
          <a:r>
            <a:rPr lang="en-US" sz="1800" kern="1200" dirty="0" err="1" smtClean="0">
              <a:latin typeface="Verdana" pitchFamily="34" charset="0"/>
              <a:ea typeface="Verdana" pitchFamily="34" charset="0"/>
            </a:rPr>
            <a:t>Dte</a:t>
          </a:r>
          <a:r>
            <a:rPr lang="en-US" sz="1800" kern="1200" dirty="0" smtClean="0">
              <a:latin typeface="Verdana" pitchFamily="34" charset="0"/>
              <a:ea typeface="Verdana" pitchFamily="34" charset="0"/>
            </a:rPr>
            <a:t>. of IT etc. with the objective to understand DTUs and Supply Chain Management of KVIC. </a:t>
          </a:r>
          <a:endParaRPr lang="en-US" sz="1800" kern="1200" dirty="0">
            <a:latin typeface="Verdana" pitchFamily="34" charset="0"/>
            <a:ea typeface="Verdana" pitchFamily="34" charset="0"/>
          </a:endParaRPr>
        </a:p>
      </dsp:txBody>
      <dsp:txXfrm rot="-5400000">
        <a:off x="1196758" y="86363"/>
        <a:ext cx="9235441" cy="1541661"/>
      </dsp:txXfrm>
    </dsp:sp>
    <dsp:sp modelId="{F26981FA-6F08-4B08-8051-CCD17C166435}">
      <dsp:nvSpPr>
        <dsp:cNvPr id="0" name=""/>
        <dsp:cNvSpPr/>
      </dsp:nvSpPr>
      <dsp:spPr>
        <a:xfrm rot="5400000">
          <a:off x="-256448" y="2086802"/>
          <a:ext cx="1709654" cy="1196758"/>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tx1"/>
              </a:solidFill>
              <a:latin typeface="Verdana" pitchFamily="34" charset="0"/>
              <a:ea typeface="Verdana" pitchFamily="34" charset="0"/>
            </a:rPr>
            <a:t>June 22 to July 22</a:t>
          </a:r>
          <a:endParaRPr lang="en-US" sz="2000" kern="1200" dirty="0">
            <a:solidFill>
              <a:schemeClr val="tx1"/>
            </a:solidFill>
            <a:latin typeface="Verdana" pitchFamily="34" charset="0"/>
            <a:ea typeface="Verdana" pitchFamily="34" charset="0"/>
          </a:endParaRPr>
        </a:p>
      </dsp:txBody>
      <dsp:txXfrm rot="-5400000">
        <a:off x="0" y="2428733"/>
        <a:ext cx="1196758" cy="512896"/>
      </dsp:txXfrm>
    </dsp:sp>
    <dsp:sp modelId="{5B079F06-2431-42E2-B5F3-8BDA6AA7F56F}">
      <dsp:nvSpPr>
        <dsp:cNvPr id="0" name=""/>
        <dsp:cNvSpPr/>
      </dsp:nvSpPr>
      <dsp:spPr>
        <a:xfrm rot="5400000">
          <a:off x="5300541" y="-2273428"/>
          <a:ext cx="1111275" cy="931884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latin typeface="Verdana" pitchFamily="34" charset="0"/>
              <a:ea typeface="Verdana" pitchFamily="34" charset="0"/>
            </a:rPr>
            <a:t>Draft Thematic Audit Report received.</a:t>
          </a:r>
          <a:endParaRPr lang="en-US" sz="1800" kern="1200" dirty="0">
            <a:latin typeface="Verdana" pitchFamily="34" charset="0"/>
            <a:ea typeface="Verdana" pitchFamily="34" charset="0"/>
          </a:endParaRPr>
        </a:p>
        <a:p>
          <a:pPr marL="171450" lvl="1" indent="-171450" algn="l" defTabSz="800100">
            <a:lnSpc>
              <a:spcPct val="90000"/>
            </a:lnSpc>
            <a:spcBef>
              <a:spcPct val="0"/>
            </a:spcBef>
            <a:spcAft>
              <a:spcPct val="15000"/>
            </a:spcAft>
            <a:buChar char="••"/>
          </a:pPr>
          <a:r>
            <a:rPr lang="en-US" sz="1800" kern="1200" dirty="0" smtClean="0">
              <a:latin typeface="Verdana" pitchFamily="34" charset="0"/>
              <a:ea typeface="Verdana" pitchFamily="34" charset="0"/>
            </a:rPr>
            <a:t>Replies collected from all concerned Directorates and submitted to DG(Shipping).</a:t>
          </a:r>
          <a:endParaRPr lang="en-US" sz="1800" kern="1200" dirty="0">
            <a:latin typeface="Verdana" pitchFamily="34" charset="0"/>
            <a:ea typeface="Verdana" pitchFamily="34" charset="0"/>
          </a:endParaRPr>
        </a:p>
      </dsp:txBody>
      <dsp:txXfrm rot="-5400000">
        <a:off x="1196758" y="1884603"/>
        <a:ext cx="9264593" cy="1002779"/>
      </dsp:txXfrm>
    </dsp:sp>
    <dsp:sp modelId="{232A4285-F928-4C46-B8D9-98BAD9C31705}">
      <dsp:nvSpPr>
        <dsp:cNvPr id="0" name=""/>
        <dsp:cNvSpPr/>
      </dsp:nvSpPr>
      <dsp:spPr>
        <a:xfrm rot="5400000">
          <a:off x="-256448" y="3555509"/>
          <a:ext cx="1709654" cy="1196758"/>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tx1"/>
              </a:solidFill>
              <a:latin typeface="Verdana" pitchFamily="34" charset="0"/>
              <a:ea typeface="Verdana" pitchFamily="34" charset="0"/>
            </a:rPr>
            <a:t>Aug 23 to Nov 23</a:t>
          </a:r>
          <a:endParaRPr lang="en-US" sz="2000" kern="1200" dirty="0">
            <a:solidFill>
              <a:schemeClr val="tx1"/>
            </a:solidFill>
            <a:latin typeface="Verdana" pitchFamily="34" charset="0"/>
            <a:ea typeface="Verdana" pitchFamily="34" charset="0"/>
          </a:endParaRPr>
        </a:p>
      </dsp:txBody>
      <dsp:txXfrm rot="-5400000">
        <a:off x="0" y="3897440"/>
        <a:ext cx="1196758" cy="512896"/>
      </dsp:txXfrm>
    </dsp:sp>
    <dsp:sp modelId="{E143A44E-A647-41B6-8E06-8EFA66FDB75E}">
      <dsp:nvSpPr>
        <dsp:cNvPr id="0" name=""/>
        <dsp:cNvSpPr/>
      </dsp:nvSpPr>
      <dsp:spPr>
        <a:xfrm rot="5400000">
          <a:off x="5300541" y="-744336"/>
          <a:ext cx="1111275" cy="931884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latin typeface="Verdana" pitchFamily="34" charset="0"/>
              <a:ea typeface="Verdana" pitchFamily="34" charset="0"/>
            </a:rPr>
            <a:t>CAG Report No. 9 of 2023 published and received from Ministry.</a:t>
          </a:r>
          <a:endParaRPr lang="en-US" sz="1800" kern="1200" dirty="0">
            <a:latin typeface="Verdana" pitchFamily="34" charset="0"/>
            <a:ea typeface="Verdana" pitchFamily="34" charset="0"/>
          </a:endParaRPr>
        </a:p>
        <a:p>
          <a:pPr marL="171450" lvl="1" indent="-171450" algn="l" defTabSz="800100">
            <a:lnSpc>
              <a:spcPct val="90000"/>
            </a:lnSpc>
            <a:spcBef>
              <a:spcPct val="0"/>
            </a:spcBef>
            <a:spcAft>
              <a:spcPct val="15000"/>
            </a:spcAft>
            <a:buChar char="••"/>
          </a:pPr>
          <a:r>
            <a:rPr lang="en-US" sz="1800" kern="1200" dirty="0" smtClean="0">
              <a:latin typeface="Verdana" pitchFamily="34" charset="0"/>
              <a:ea typeface="Verdana" pitchFamily="34" charset="0"/>
            </a:rPr>
            <a:t>PAC Meeting held on 29</a:t>
          </a:r>
          <a:r>
            <a:rPr lang="en-US" sz="1800" kern="1200" baseline="30000" dirty="0" smtClean="0">
              <a:latin typeface="Verdana" pitchFamily="34" charset="0"/>
              <a:ea typeface="Verdana" pitchFamily="34" charset="0"/>
            </a:rPr>
            <a:t>th</a:t>
          </a:r>
          <a:r>
            <a:rPr lang="en-US" sz="1800" kern="1200" dirty="0" smtClean="0">
              <a:latin typeface="Verdana" pitchFamily="34" charset="0"/>
              <a:ea typeface="Verdana" pitchFamily="34" charset="0"/>
            </a:rPr>
            <a:t> September, 2023 in Mumbai.</a:t>
          </a:r>
          <a:endParaRPr lang="en-US" sz="1800" kern="1200" dirty="0">
            <a:latin typeface="Verdana" pitchFamily="34" charset="0"/>
            <a:ea typeface="Verdana" pitchFamily="34" charset="0"/>
          </a:endParaRPr>
        </a:p>
        <a:p>
          <a:pPr marL="171450" lvl="1" indent="-171450" algn="l" defTabSz="800100">
            <a:lnSpc>
              <a:spcPct val="90000"/>
            </a:lnSpc>
            <a:spcBef>
              <a:spcPct val="0"/>
            </a:spcBef>
            <a:spcAft>
              <a:spcPct val="15000"/>
            </a:spcAft>
            <a:buChar char="••"/>
          </a:pPr>
          <a:r>
            <a:rPr lang="en-US" sz="1800" kern="1200" dirty="0" smtClean="0">
              <a:latin typeface="Verdana" pitchFamily="34" charset="0"/>
              <a:ea typeface="Verdana" pitchFamily="34" charset="0"/>
            </a:rPr>
            <a:t>Replies compiled from all Directorates and field offices submitted to the Ministry.</a:t>
          </a:r>
          <a:endParaRPr lang="en-US" sz="1800" kern="1200" dirty="0">
            <a:latin typeface="Verdana" pitchFamily="34" charset="0"/>
            <a:ea typeface="Verdana" pitchFamily="34" charset="0"/>
          </a:endParaRPr>
        </a:p>
      </dsp:txBody>
      <dsp:txXfrm rot="-5400000">
        <a:off x="1196758" y="3413695"/>
        <a:ext cx="9264593" cy="100277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68A39AB-C363-45DE-89DE-A85D48788942}" type="datetimeFigureOut">
              <a:rPr lang="en-US" smtClean="0"/>
              <a:t>12/12/2023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56C66B-FD2D-4A47-9C7B-2E2A2E80711E}" type="slidenum">
              <a:rPr lang="en-US" smtClean="0"/>
              <a:t>‹#›</a:t>
            </a:fld>
            <a:endParaRPr lang="en-US"/>
          </a:p>
        </p:txBody>
      </p:sp>
    </p:spTree>
    <p:extLst>
      <p:ext uri="{BB962C8B-B14F-4D97-AF65-F5344CB8AC3E}">
        <p14:creationId xmlns:p14="http://schemas.microsoft.com/office/powerpoint/2010/main" val="7101265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3BD4E9-98A0-4B69-AAD1-9FC962D3A004}" type="datetimeFigureOut">
              <a:rPr lang="en-US" smtClean="0"/>
              <a:pPr/>
              <a:t>12/12/2023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80E9DD-81BE-4C9C-A57B-C3465F473800}" type="slidenum">
              <a:rPr lang="en-US" smtClean="0"/>
              <a:pPr/>
              <a:t>‹#›</a:t>
            </a:fld>
            <a:endParaRPr lang="en-US"/>
          </a:p>
        </p:txBody>
      </p:sp>
    </p:spTree>
    <p:extLst>
      <p:ext uri="{BB962C8B-B14F-4D97-AF65-F5344CB8AC3E}">
        <p14:creationId xmlns:p14="http://schemas.microsoft.com/office/powerpoint/2010/main" val="698107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23rd </a:t>
            </a:r>
            <a:endParaRPr lang="en-US" dirty="0"/>
          </a:p>
        </p:txBody>
      </p:sp>
      <p:sp>
        <p:nvSpPr>
          <p:cNvPr id="4" name="Slide Number Placeholder 3"/>
          <p:cNvSpPr>
            <a:spLocks noGrp="1"/>
          </p:cNvSpPr>
          <p:nvPr>
            <p:ph type="sldNum" sz="quarter" idx="10"/>
          </p:nvPr>
        </p:nvSpPr>
        <p:spPr/>
        <p:txBody>
          <a:bodyPr/>
          <a:lstStyle/>
          <a:p>
            <a:fld id="{7380E9DD-81BE-4C9C-A57B-C3465F473800}" type="slidenum">
              <a:rPr lang="en-US" smtClean="0"/>
              <a:pPr/>
              <a:t>1</a:t>
            </a:fld>
            <a:endParaRPr lang="en-US" dirty="0"/>
          </a:p>
        </p:txBody>
      </p:sp>
    </p:spTree>
    <p:extLst>
      <p:ext uri="{BB962C8B-B14F-4D97-AF65-F5344CB8AC3E}">
        <p14:creationId xmlns:p14="http://schemas.microsoft.com/office/powerpoint/2010/main" val="2687877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80E9DD-81BE-4C9C-A57B-C3465F473800}" type="slidenum">
              <a:rPr lang="en-US" smtClean="0"/>
              <a:pPr/>
              <a:t>12</a:t>
            </a:fld>
            <a:endParaRPr lang="en-US"/>
          </a:p>
        </p:txBody>
      </p:sp>
    </p:spTree>
    <p:extLst>
      <p:ext uri="{BB962C8B-B14F-4D97-AF65-F5344CB8AC3E}">
        <p14:creationId xmlns:p14="http://schemas.microsoft.com/office/powerpoint/2010/main" val="4118832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80E9DD-81BE-4C9C-A57B-C3465F473800}" type="slidenum">
              <a:rPr lang="en-US" smtClean="0"/>
              <a:pPr/>
              <a:t>13</a:t>
            </a:fld>
            <a:endParaRPr lang="en-US"/>
          </a:p>
        </p:txBody>
      </p:sp>
    </p:spTree>
    <p:extLst>
      <p:ext uri="{BB962C8B-B14F-4D97-AF65-F5344CB8AC3E}">
        <p14:creationId xmlns:p14="http://schemas.microsoft.com/office/powerpoint/2010/main" val="22577007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80E9DD-81BE-4C9C-A57B-C3465F473800}" type="slidenum">
              <a:rPr lang="en-US" smtClean="0"/>
              <a:pPr/>
              <a:t>14</a:t>
            </a:fld>
            <a:endParaRPr lang="en-US"/>
          </a:p>
        </p:txBody>
      </p:sp>
    </p:spTree>
    <p:extLst>
      <p:ext uri="{BB962C8B-B14F-4D97-AF65-F5344CB8AC3E}">
        <p14:creationId xmlns:p14="http://schemas.microsoft.com/office/powerpoint/2010/main" val="33808671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80E9DD-81BE-4C9C-A57B-C3465F473800}" type="slidenum">
              <a:rPr lang="en-US" smtClean="0"/>
              <a:pPr/>
              <a:t>15</a:t>
            </a:fld>
            <a:endParaRPr lang="en-US"/>
          </a:p>
        </p:txBody>
      </p:sp>
    </p:spTree>
    <p:extLst>
      <p:ext uri="{BB962C8B-B14F-4D97-AF65-F5344CB8AC3E}">
        <p14:creationId xmlns:p14="http://schemas.microsoft.com/office/powerpoint/2010/main" val="40140910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80E9DD-81BE-4C9C-A57B-C3465F473800}" type="slidenum">
              <a:rPr lang="en-US" smtClean="0"/>
              <a:pPr/>
              <a:t>16</a:t>
            </a:fld>
            <a:endParaRPr lang="en-US"/>
          </a:p>
        </p:txBody>
      </p:sp>
    </p:spTree>
    <p:extLst>
      <p:ext uri="{BB962C8B-B14F-4D97-AF65-F5344CB8AC3E}">
        <p14:creationId xmlns:p14="http://schemas.microsoft.com/office/powerpoint/2010/main" val="15110991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80E9DD-81BE-4C9C-A57B-C3465F473800}" type="slidenum">
              <a:rPr lang="en-US" smtClean="0"/>
              <a:pPr/>
              <a:t>17</a:t>
            </a:fld>
            <a:endParaRPr lang="en-US"/>
          </a:p>
        </p:txBody>
      </p:sp>
    </p:spTree>
    <p:extLst>
      <p:ext uri="{BB962C8B-B14F-4D97-AF65-F5344CB8AC3E}">
        <p14:creationId xmlns:p14="http://schemas.microsoft.com/office/powerpoint/2010/main" val="31899088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80E9DD-81BE-4C9C-A57B-C3465F473800}" type="slidenum">
              <a:rPr lang="en-US" smtClean="0"/>
              <a:pPr/>
              <a:t>18</a:t>
            </a:fld>
            <a:endParaRPr lang="en-US"/>
          </a:p>
        </p:txBody>
      </p:sp>
    </p:spTree>
    <p:extLst>
      <p:ext uri="{BB962C8B-B14F-4D97-AF65-F5344CB8AC3E}">
        <p14:creationId xmlns:p14="http://schemas.microsoft.com/office/powerpoint/2010/main" val="8561575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80E9DD-81BE-4C9C-A57B-C3465F473800}" type="slidenum">
              <a:rPr lang="en-US" smtClean="0"/>
              <a:pPr/>
              <a:t>19</a:t>
            </a:fld>
            <a:endParaRPr lang="en-US"/>
          </a:p>
        </p:txBody>
      </p:sp>
    </p:spTree>
    <p:extLst>
      <p:ext uri="{BB962C8B-B14F-4D97-AF65-F5344CB8AC3E}">
        <p14:creationId xmlns:p14="http://schemas.microsoft.com/office/powerpoint/2010/main" val="1182931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80E9DD-81BE-4C9C-A57B-C3465F473800}" type="slidenum">
              <a:rPr lang="en-US" smtClean="0"/>
              <a:pPr/>
              <a:t>3</a:t>
            </a:fld>
            <a:endParaRPr lang="en-US"/>
          </a:p>
        </p:txBody>
      </p:sp>
    </p:spTree>
    <p:extLst>
      <p:ext uri="{BB962C8B-B14F-4D97-AF65-F5344CB8AC3E}">
        <p14:creationId xmlns:p14="http://schemas.microsoft.com/office/powerpoint/2010/main" val="1139411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80E9DD-81BE-4C9C-A57B-C3465F473800}" type="slidenum">
              <a:rPr lang="en-US" smtClean="0"/>
              <a:pPr/>
              <a:t>4</a:t>
            </a:fld>
            <a:endParaRPr lang="en-US"/>
          </a:p>
        </p:txBody>
      </p:sp>
    </p:spTree>
    <p:extLst>
      <p:ext uri="{BB962C8B-B14F-4D97-AF65-F5344CB8AC3E}">
        <p14:creationId xmlns:p14="http://schemas.microsoft.com/office/powerpoint/2010/main" val="2223166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80E9DD-81BE-4C9C-A57B-C3465F473800}" type="slidenum">
              <a:rPr lang="en-US" smtClean="0"/>
              <a:pPr/>
              <a:t>6</a:t>
            </a:fld>
            <a:endParaRPr lang="en-US"/>
          </a:p>
        </p:txBody>
      </p:sp>
    </p:spTree>
    <p:extLst>
      <p:ext uri="{BB962C8B-B14F-4D97-AF65-F5344CB8AC3E}">
        <p14:creationId xmlns:p14="http://schemas.microsoft.com/office/powerpoint/2010/main" val="1205129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80E9DD-81BE-4C9C-A57B-C3465F473800}" type="slidenum">
              <a:rPr lang="en-US" smtClean="0"/>
              <a:pPr/>
              <a:t>7</a:t>
            </a:fld>
            <a:endParaRPr lang="en-US"/>
          </a:p>
        </p:txBody>
      </p:sp>
    </p:spTree>
    <p:extLst>
      <p:ext uri="{BB962C8B-B14F-4D97-AF65-F5344CB8AC3E}">
        <p14:creationId xmlns:p14="http://schemas.microsoft.com/office/powerpoint/2010/main" val="28916711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80E9DD-81BE-4C9C-A57B-C3465F473800}" type="slidenum">
              <a:rPr lang="en-US" smtClean="0"/>
              <a:pPr/>
              <a:t>8</a:t>
            </a:fld>
            <a:endParaRPr lang="en-US"/>
          </a:p>
        </p:txBody>
      </p:sp>
    </p:spTree>
    <p:extLst>
      <p:ext uri="{BB962C8B-B14F-4D97-AF65-F5344CB8AC3E}">
        <p14:creationId xmlns:p14="http://schemas.microsoft.com/office/powerpoint/2010/main" val="2891671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80E9DD-81BE-4C9C-A57B-C3465F473800}" type="slidenum">
              <a:rPr lang="en-US" smtClean="0"/>
              <a:pPr/>
              <a:t>9</a:t>
            </a:fld>
            <a:endParaRPr lang="en-US"/>
          </a:p>
        </p:txBody>
      </p:sp>
    </p:spTree>
    <p:extLst>
      <p:ext uri="{BB962C8B-B14F-4D97-AF65-F5344CB8AC3E}">
        <p14:creationId xmlns:p14="http://schemas.microsoft.com/office/powerpoint/2010/main" val="31431401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80E9DD-81BE-4C9C-A57B-C3465F473800}" type="slidenum">
              <a:rPr lang="en-US" smtClean="0"/>
              <a:pPr/>
              <a:t>10</a:t>
            </a:fld>
            <a:endParaRPr lang="en-US"/>
          </a:p>
        </p:txBody>
      </p:sp>
    </p:spTree>
    <p:extLst>
      <p:ext uri="{BB962C8B-B14F-4D97-AF65-F5344CB8AC3E}">
        <p14:creationId xmlns:p14="http://schemas.microsoft.com/office/powerpoint/2010/main" val="31431401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80E9DD-81BE-4C9C-A57B-C3465F473800}" type="slidenum">
              <a:rPr lang="en-US" smtClean="0"/>
              <a:pPr/>
              <a:t>11</a:t>
            </a:fld>
            <a:endParaRPr lang="en-US"/>
          </a:p>
        </p:txBody>
      </p:sp>
    </p:spTree>
    <p:extLst>
      <p:ext uri="{BB962C8B-B14F-4D97-AF65-F5344CB8AC3E}">
        <p14:creationId xmlns:p14="http://schemas.microsoft.com/office/powerpoint/2010/main" val="2774026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7CD53B6-6FF4-405D-ABA1-E1AA51E8FE1B}" type="datetime1">
              <a:rPr lang="en-US" smtClean="0"/>
              <a:pPr/>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49067-D62A-41AC-84D1-4B0C20AE87F4}" type="slidenum">
              <a:rPr lang="en-US" smtClean="0"/>
              <a:pPr/>
              <a:t>‹#›</a:t>
            </a:fld>
            <a:endParaRPr lang="en-US"/>
          </a:p>
        </p:txBody>
      </p:sp>
    </p:spTree>
    <p:extLst>
      <p:ext uri="{BB962C8B-B14F-4D97-AF65-F5344CB8AC3E}">
        <p14:creationId xmlns:p14="http://schemas.microsoft.com/office/powerpoint/2010/main" val="2136836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E2FF2C-EFCC-4B3B-8091-45418595F2C7}" type="datetime1">
              <a:rPr lang="en-US" smtClean="0"/>
              <a:pPr/>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49067-D62A-41AC-84D1-4B0C20AE87F4}" type="slidenum">
              <a:rPr lang="en-US" smtClean="0"/>
              <a:pPr/>
              <a:t>‹#›</a:t>
            </a:fld>
            <a:endParaRPr lang="en-US"/>
          </a:p>
        </p:txBody>
      </p:sp>
    </p:spTree>
    <p:extLst>
      <p:ext uri="{BB962C8B-B14F-4D97-AF65-F5344CB8AC3E}">
        <p14:creationId xmlns:p14="http://schemas.microsoft.com/office/powerpoint/2010/main" val="3942490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E31CC6-A081-43E1-BBA0-09FD6771953C}" type="datetime1">
              <a:rPr lang="en-US" smtClean="0"/>
              <a:pPr/>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49067-D62A-41AC-84D1-4B0C20AE87F4}" type="slidenum">
              <a:rPr lang="en-US" smtClean="0"/>
              <a:pPr/>
              <a:t>‹#›</a:t>
            </a:fld>
            <a:endParaRPr lang="en-US"/>
          </a:p>
        </p:txBody>
      </p:sp>
    </p:spTree>
    <p:extLst>
      <p:ext uri="{BB962C8B-B14F-4D97-AF65-F5344CB8AC3E}">
        <p14:creationId xmlns:p14="http://schemas.microsoft.com/office/powerpoint/2010/main" val="1017119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8688DA-1EF7-4B04-AA98-2EFC85A0643F}" type="datetime1">
              <a:rPr lang="en-US" smtClean="0"/>
              <a:pPr/>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49067-D62A-41AC-84D1-4B0C20AE87F4}" type="slidenum">
              <a:rPr lang="en-US" smtClean="0"/>
              <a:pPr/>
              <a:t>‹#›</a:t>
            </a:fld>
            <a:endParaRPr lang="en-US"/>
          </a:p>
        </p:txBody>
      </p:sp>
    </p:spTree>
    <p:extLst>
      <p:ext uri="{BB962C8B-B14F-4D97-AF65-F5344CB8AC3E}">
        <p14:creationId xmlns:p14="http://schemas.microsoft.com/office/powerpoint/2010/main" val="1379771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D4CA6F-FFF9-49CD-87C1-7534FCF669E5}" type="datetime1">
              <a:rPr lang="en-US" smtClean="0"/>
              <a:pPr/>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49067-D62A-41AC-84D1-4B0C20AE87F4}" type="slidenum">
              <a:rPr lang="en-US" smtClean="0"/>
              <a:pPr/>
              <a:t>‹#›</a:t>
            </a:fld>
            <a:endParaRPr lang="en-US"/>
          </a:p>
        </p:txBody>
      </p:sp>
    </p:spTree>
    <p:extLst>
      <p:ext uri="{BB962C8B-B14F-4D97-AF65-F5344CB8AC3E}">
        <p14:creationId xmlns:p14="http://schemas.microsoft.com/office/powerpoint/2010/main" val="549192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DA586FB-CA7B-4418-8926-5D8E48A34856}" type="datetime1">
              <a:rPr lang="en-US" smtClean="0"/>
              <a:pPr/>
              <a:t>12/12/2023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749067-D62A-41AC-84D1-4B0C20AE87F4}" type="slidenum">
              <a:rPr lang="en-US" smtClean="0"/>
              <a:pPr/>
              <a:t>‹#›</a:t>
            </a:fld>
            <a:endParaRPr lang="en-US"/>
          </a:p>
        </p:txBody>
      </p:sp>
    </p:spTree>
    <p:extLst>
      <p:ext uri="{BB962C8B-B14F-4D97-AF65-F5344CB8AC3E}">
        <p14:creationId xmlns:p14="http://schemas.microsoft.com/office/powerpoint/2010/main" val="489674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2D2283F-EED9-4983-8727-6A797493235B}" type="datetime1">
              <a:rPr lang="en-US" smtClean="0"/>
              <a:pPr/>
              <a:t>12/12/2023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749067-D62A-41AC-84D1-4B0C20AE87F4}" type="slidenum">
              <a:rPr lang="en-US" smtClean="0"/>
              <a:pPr/>
              <a:t>‹#›</a:t>
            </a:fld>
            <a:endParaRPr lang="en-US"/>
          </a:p>
        </p:txBody>
      </p:sp>
    </p:spTree>
    <p:extLst>
      <p:ext uri="{BB962C8B-B14F-4D97-AF65-F5344CB8AC3E}">
        <p14:creationId xmlns:p14="http://schemas.microsoft.com/office/powerpoint/2010/main" val="741651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9A75E8-5A60-43FF-9030-2D43F8DEDE1C}" type="datetime1">
              <a:rPr lang="en-US" smtClean="0"/>
              <a:pPr/>
              <a:t>12/12/2023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749067-D62A-41AC-84D1-4B0C20AE87F4}" type="slidenum">
              <a:rPr lang="en-US" smtClean="0"/>
              <a:pPr/>
              <a:t>‹#›</a:t>
            </a:fld>
            <a:endParaRPr lang="en-US"/>
          </a:p>
        </p:txBody>
      </p:sp>
    </p:spTree>
    <p:extLst>
      <p:ext uri="{BB962C8B-B14F-4D97-AF65-F5344CB8AC3E}">
        <p14:creationId xmlns:p14="http://schemas.microsoft.com/office/powerpoint/2010/main" val="3975469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DFEF18-C21F-4498-B4F5-0B6B90EF4550}" type="datetime1">
              <a:rPr lang="en-US" smtClean="0"/>
              <a:pPr/>
              <a:t>12/12/2023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749067-D62A-41AC-84D1-4B0C20AE87F4}" type="slidenum">
              <a:rPr lang="en-US" smtClean="0"/>
              <a:pPr/>
              <a:t>‹#›</a:t>
            </a:fld>
            <a:endParaRPr lang="en-US"/>
          </a:p>
        </p:txBody>
      </p:sp>
    </p:spTree>
    <p:extLst>
      <p:ext uri="{BB962C8B-B14F-4D97-AF65-F5344CB8AC3E}">
        <p14:creationId xmlns:p14="http://schemas.microsoft.com/office/powerpoint/2010/main" val="140665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591AD4-0BC7-4F40-B0EB-98B7769F8F56}" type="datetime1">
              <a:rPr lang="en-US" smtClean="0"/>
              <a:pPr/>
              <a:t>12/12/2023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749067-D62A-41AC-84D1-4B0C20AE87F4}" type="slidenum">
              <a:rPr lang="en-US" smtClean="0"/>
              <a:pPr/>
              <a:t>‹#›</a:t>
            </a:fld>
            <a:endParaRPr lang="en-US"/>
          </a:p>
        </p:txBody>
      </p:sp>
    </p:spTree>
    <p:extLst>
      <p:ext uri="{BB962C8B-B14F-4D97-AF65-F5344CB8AC3E}">
        <p14:creationId xmlns:p14="http://schemas.microsoft.com/office/powerpoint/2010/main" val="1028181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221A2E-1F12-4C7E-8C58-97B578B06955}" type="datetime1">
              <a:rPr lang="en-US" smtClean="0"/>
              <a:pPr/>
              <a:t>12/12/2023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749067-D62A-41AC-84D1-4B0C20AE87F4}" type="slidenum">
              <a:rPr lang="en-US" smtClean="0"/>
              <a:pPr/>
              <a:t>‹#›</a:t>
            </a:fld>
            <a:endParaRPr lang="en-US"/>
          </a:p>
        </p:txBody>
      </p:sp>
    </p:spTree>
    <p:extLst>
      <p:ext uri="{BB962C8B-B14F-4D97-AF65-F5344CB8AC3E}">
        <p14:creationId xmlns:p14="http://schemas.microsoft.com/office/powerpoint/2010/main" val="1527783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60000"/>
            <a:lumOff val="40000"/>
            <a:alpha val="73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792DE5-22D8-4FA5-A9B0-753DF53F7A56}" type="datetime1">
              <a:rPr lang="en-US" smtClean="0"/>
              <a:pPr/>
              <a:t>12/12/2023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749067-D62A-41AC-84D1-4B0C20AE87F4}" type="slidenum">
              <a:rPr lang="en-US" smtClean="0"/>
              <a:pPr/>
              <a:t>‹#›</a:t>
            </a:fld>
            <a:endParaRPr lang="en-US"/>
          </a:p>
        </p:txBody>
      </p:sp>
    </p:spTree>
    <p:extLst>
      <p:ext uri="{BB962C8B-B14F-4D97-AF65-F5344CB8AC3E}">
        <p14:creationId xmlns:p14="http://schemas.microsoft.com/office/powerpoint/2010/main" val="20262059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15533" y="347132"/>
            <a:ext cx="9144000" cy="2429935"/>
          </a:xfrm>
        </p:spPr>
        <p:txBody>
          <a:bodyPr>
            <a:normAutofit fontScale="90000"/>
          </a:bodyPr>
          <a:lstStyle/>
          <a:p>
            <a:r>
              <a:rPr lang="en-US" sz="4000" b="1" u="sng" dirty="0" smtClean="0">
                <a:latin typeface="Verdana" pitchFamily="34" charset="0"/>
                <a:ea typeface="Verdana" pitchFamily="34" charset="0"/>
              </a:rPr>
              <a:t>DIRECTORATE OF AUDIT </a:t>
            </a:r>
            <a:br>
              <a:rPr lang="en-US" sz="4000" b="1" u="sng" dirty="0" smtClean="0">
                <a:latin typeface="Verdana" pitchFamily="34" charset="0"/>
                <a:ea typeface="Verdana" pitchFamily="34" charset="0"/>
              </a:rPr>
            </a:br>
            <a:r>
              <a:rPr lang="en-US" sz="4000" b="1" u="sng" dirty="0" smtClean="0">
                <a:latin typeface="Verdana" pitchFamily="34" charset="0"/>
                <a:ea typeface="Verdana" pitchFamily="34" charset="0"/>
              </a:rPr>
              <a:t>KVIC, MUMBAI</a:t>
            </a:r>
            <a:r>
              <a:rPr lang="en-US" sz="4000" b="1" dirty="0" smtClean="0">
                <a:latin typeface="Verdana" pitchFamily="34" charset="0"/>
                <a:ea typeface="Verdana" pitchFamily="34" charset="0"/>
              </a:rPr>
              <a:t/>
            </a:r>
            <a:br>
              <a:rPr lang="en-US" sz="4000" b="1" dirty="0" smtClean="0">
                <a:latin typeface="Verdana" pitchFamily="34" charset="0"/>
                <a:ea typeface="Verdana" pitchFamily="34" charset="0"/>
              </a:rPr>
            </a:br>
            <a:r>
              <a:rPr lang="en-US" sz="4800" b="1" dirty="0" smtClean="0">
                <a:latin typeface="Rockwell" panose="02060603020205020403" pitchFamily="18" charset="0"/>
              </a:rPr>
              <a:t/>
            </a:r>
            <a:br>
              <a:rPr lang="en-US" sz="4800" b="1" dirty="0" smtClean="0">
                <a:latin typeface="Rockwell" panose="02060603020205020403" pitchFamily="18" charset="0"/>
              </a:rPr>
            </a:br>
            <a:endParaRPr lang="en-US" sz="4800" b="1" u="sng" dirty="0">
              <a:latin typeface="Rockwell" panose="02060603020205020403" pitchFamily="18" charset="0"/>
            </a:endParaRPr>
          </a:p>
        </p:txBody>
      </p:sp>
      <p:sp>
        <p:nvSpPr>
          <p:cNvPr id="3" name="Subtitle 2"/>
          <p:cNvSpPr>
            <a:spLocks noGrp="1"/>
          </p:cNvSpPr>
          <p:nvPr>
            <p:ph type="subTitle" idx="1"/>
          </p:nvPr>
        </p:nvSpPr>
        <p:spPr>
          <a:xfrm>
            <a:off x="1053738" y="2150533"/>
            <a:ext cx="10231288" cy="3776133"/>
          </a:xfrm>
        </p:spPr>
        <p:txBody>
          <a:bodyPr>
            <a:noAutofit/>
          </a:bodyPr>
          <a:lstStyle/>
          <a:p>
            <a:pPr algn="just"/>
            <a:r>
              <a:rPr lang="en-IN" sz="2800" dirty="0" smtClean="0">
                <a:latin typeface="Verdana" pitchFamily="34" charset="0"/>
                <a:ea typeface="Verdana" pitchFamily="34" charset="0"/>
              </a:rPr>
              <a:t>         To </a:t>
            </a:r>
            <a:r>
              <a:rPr lang="en-IN" sz="2800" dirty="0">
                <a:latin typeface="Verdana" pitchFamily="34" charset="0"/>
                <a:ea typeface="Verdana" pitchFamily="34" charset="0"/>
              </a:rPr>
              <a:t>apprise the Commission about t</a:t>
            </a:r>
            <a:r>
              <a:rPr lang="en-IN" sz="2800" dirty="0" smtClean="0">
                <a:latin typeface="Verdana" pitchFamily="34" charset="0"/>
                <a:ea typeface="Verdana" pitchFamily="34" charset="0"/>
              </a:rPr>
              <a:t>he observations/recommendations made </a:t>
            </a:r>
            <a:r>
              <a:rPr lang="en-IN" sz="2800" dirty="0">
                <a:latin typeface="Verdana" pitchFamily="34" charset="0"/>
                <a:ea typeface="Verdana" pitchFamily="34" charset="0"/>
              </a:rPr>
              <a:t>in the CAG Report </a:t>
            </a:r>
            <a:r>
              <a:rPr lang="en-IN" sz="2800" dirty="0" smtClean="0">
                <a:latin typeface="Verdana" pitchFamily="34" charset="0"/>
                <a:ea typeface="Verdana" pitchFamily="34" charset="0"/>
              </a:rPr>
              <a:t>No-9 </a:t>
            </a:r>
            <a:r>
              <a:rPr lang="en-IN" sz="2800" dirty="0">
                <a:latin typeface="Verdana" pitchFamily="34" charset="0"/>
                <a:ea typeface="Verdana" pitchFamily="34" charset="0"/>
              </a:rPr>
              <a:t>of 2023 on Thematic Audit of Departmental Trading Units including Supply Chain Management of Khadi and Village Industries </a:t>
            </a:r>
            <a:r>
              <a:rPr lang="en-IN" sz="2800" dirty="0" smtClean="0">
                <a:latin typeface="Verdana" pitchFamily="34" charset="0"/>
                <a:ea typeface="Verdana" pitchFamily="34" charset="0"/>
              </a:rPr>
              <a:t>Commission and the replies /</a:t>
            </a:r>
            <a:r>
              <a:rPr lang="en-IN" sz="2800" dirty="0" smtClean="0">
                <a:latin typeface="Verdana" pitchFamily="34" charset="0"/>
                <a:ea typeface="Verdana" pitchFamily="34" charset="0"/>
              </a:rPr>
              <a:t>compliances </a:t>
            </a:r>
            <a:r>
              <a:rPr lang="en-IN" sz="2800" dirty="0" smtClean="0">
                <a:latin typeface="Verdana" pitchFamily="34" charset="0"/>
                <a:ea typeface="Verdana" pitchFamily="34" charset="0"/>
              </a:rPr>
              <a:t>thereon as per the Rule 13 (5) of Chapter III of KVIC Rules 2006.  </a:t>
            </a:r>
          </a:p>
        </p:txBody>
      </p:sp>
      <p:sp>
        <p:nvSpPr>
          <p:cNvPr id="5" name="Slide Number Placeholder 4"/>
          <p:cNvSpPr>
            <a:spLocks noGrp="1"/>
          </p:cNvSpPr>
          <p:nvPr>
            <p:ph type="sldNum" sz="quarter" idx="12"/>
          </p:nvPr>
        </p:nvSpPr>
        <p:spPr/>
        <p:txBody>
          <a:bodyPr/>
          <a:lstStyle/>
          <a:p>
            <a:fld id="{E9749067-D62A-41AC-84D1-4B0C20AE87F4}" type="slidenum">
              <a:rPr lang="en-US" smtClean="0"/>
              <a:pPr/>
              <a:t>1</a:t>
            </a:fld>
            <a:endParaRPr lang="en-US" dirty="0"/>
          </a:p>
        </p:txBody>
      </p:sp>
    </p:spTree>
    <p:extLst>
      <p:ext uri="{BB962C8B-B14F-4D97-AF65-F5344CB8AC3E}">
        <p14:creationId xmlns:p14="http://schemas.microsoft.com/office/powerpoint/2010/main" val="13530312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006506462"/>
              </p:ext>
            </p:extLst>
          </p:nvPr>
        </p:nvGraphicFramePr>
        <p:xfrm>
          <a:off x="491320" y="264741"/>
          <a:ext cx="11341290" cy="5558246"/>
        </p:xfrm>
        <a:graphic>
          <a:graphicData uri="http://schemas.openxmlformats.org/drawingml/2006/table">
            <a:tbl>
              <a:tblPr firstRow="1" firstCol="1" bandRow="1">
                <a:tableStyleId>{5C22544A-7EE6-4342-B048-85BDC9FD1C3A}</a:tableStyleId>
              </a:tblPr>
              <a:tblGrid>
                <a:gridCol w="683694">
                  <a:extLst>
                    <a:ext uri="{9D8B030D-6E8A-4147-A177-3AD203B41FA5}">
                      <a16:colId xmlns:a16="http://schemas.microsoft.com/office/drawing/2014/main" xmlns="" val="2623491105"/>
                    </a:ext>
                  </a:extLst>
                </a:gridCol>
                <a:gridCol w="4839487">
                  <a:extLst>
                    <a:ext uri="{9D8B030D-6E8A-4147-A177-3AD203B41FA5}">
                      <a16:colId xmlns:a16="http://schemas.microsoft.com/office/drawing/2014/main" xmlns="" val="433516233"/>
                    </a:ext>
                  </a:extLst>
                </a:gridCol>
                <a:gridCol w="5818109">
                  <a:extLst>
                    <a:ext uri="{9D8B030D-6E8A-4147-A177-3AD203B41FA5}">
                      <a16:colId xmlns:a16="http://schemas.microsoft.com/office/drawing/2014/main" xmlns="" val="3232519033"/>
                    </a:ext>
                  </a:extLst>
                </a:gridCol>
              </a:tblGrid>
              <a:tr h="614825">
                <a:tc>
                  <a:txBody>
                    <a:bodyPr/>
                    <a:lstStyle/>
                    <a:p>
                      <a:pPr algn="ctr">
                        <a:lnSpc>
                          <a:spcPct val="107000"/>
                        </a:lnSpc>
                        <a:spcAft>
                          <a:spcPts val="0"/>
                        </a:spcAft>
                      </a:pPr>
                      <a:r>
                        <a:rPr lang="en-US" sz="1400" b="1" dirty="0" smtClean="0">
                          <a:effectLst/>
                          <a:latin typeface="Verdana" pitchFamily="34" charset="0"/>
                          <a:ea typeface="Verdana" pitchFamily="34" charset="0"/>
                        </a:rPr>
                        <a:t>Sr. </a:t>
                      </a:r>
                      <a:r>
                        <a:rPr lang="en-US" sz="1400" b="1" dirty="0">
                          <a:effectLst/>
                          <a:latin typeface="Verdana" pitchFamily="34" charset="0"/>
                          <a:ea typeface="Verdana" pitchFamily="34" charset="0"/>
                        </a:rPr>
                        <a:t>No. </a:t>
                      </a:r>
                      <a:endParaRPr lang="en-IN" sz="1400" b="1" dirty="0">
                        <a:effectLst/>
                        <a:latin typeface="Verdana" pitchFamily="34" charset="0"/>
                        <a:ea typeface="Verdana" pitchFamily="34" charset="0"/>
                        <a:cs typeface="Mangal" panose="02040503050203030202" pitchFamily="18" charset="0"/>
                      </a:endParaRPr>
                    </a:p>
                  </a:txBody>
                  <a:tcPr marL="68580" marR="68580" marT="0" marB="0"/>
                </a:tc>
                <a:tc>
                  <a:txBody>
                    <a:bodyPr/>
                    <a:lstStyle/>
                    <a:p>
                      <a:pPr algn="l">
                        <a:lnSpc>
                          <a:spcPct val="107000"/>
                        </a:lnSpc>
                        <a:spcAft>
                          <a:spcPts val="0"/>
                        </a:spcAft>
                      </a:pPr>
                      <a:r>
                        <a:rPr lang="en-IN" sz="1400" b="1" kern="1200" dirty="0" smtClean="0">
                          <a:solidFill>
                            <a:schemeClr val="lt1"/>
                          </a:solidFill>
                          <a:effectLst/>
                          <a:latin typeface="Verdana" pitchFamily="34" charset="0"/>
                          <a:ea typeface="Verdana" pitchFamily="34" charset="0"/>
                          <a:cs typeface="+mn-cs"/>
                        </a:rPr>
                        <a:t>Observations / Recommendations and Compliance made by KVIC thereof</a:t>
                      </a:r>
                      <a:endParaRPr lang="en-IN" sz="1400" b="1" dirty="0">
                        <a:effectLst/>
                        <a:latin typeface="Verdana" pitchFamily="34" charset="0"/>
                        <a:ea typeface="Verdana" pitchFamily="34" charset="0"/>
                        <a:cs typeface="Mangal" panose="02040503050203030202" pitchFamily="18" charset="0"/>
                      </a:endParaRPr>
                    </a:p>
                  </a:txBody>
                  <a:tcPr marL="68580" marR="68580" marT="0" marB="0"/>
                </a:tc>
                <a:tc>
                  <a:txBody>
                    <a:bodyPr/>
                    <a:lstStyle/>
                    <a:p>
                      <a:pPr algn="ctr"/>
                      <a:r>
                        <a:rPr lang="en-IN" sz="1400" b="1" u="sng" kern="1200" dirty="0" smtClean="0">
                          <a:solidFill>
                            <a:schemeClr val="lt1"/>
                          </a:solidFill>
                          <a:effectLst/>
                          <a:latin typeface="Verdana" pitchFamily="34" charset="0"/>
                          <a:ea typeface="Verdana" pitchFamily="34" charset="0"/>
                          <a:cs typeface="+mn-cs"/>
                        </a:rPr>
                        <a:t>Compliance / ATR of KVIC:</a:t>
                      </a:r>
                      <a:endParaRPr lang="en-IN" sz="1400" b="1" kern="1200" dirty="0">
                        <a:solidFill>
                          <a:schemeClr val="lt1"/>
                        </a:solidFill>
                        <a:effectLst/>
                        <a:latin typeface="Verdana" pitchFamily="34" charset="0"/>
                        <a:ea typeface="Verdana" pitchFamily="34" charset="0"/>
                        <a:cs typeface="+mn-cs"/>
                      </a:endParaRPr>
                    </a:p>
                  </a:txBody>
                  <a:tcPr marL="68580" marR="68580" marT="0" marB="0"/>
                </a:tc>
                <a:extLst>
                  <a:ext uri="{0D108BD9-81ED-4DB2-BD59-A6C34878D82A}">
                    <a16:rowId xmlns:a16="http://schemas.microsoft.com/office/drawing/2014/main" xmlns="" val="3881139429"/>
                  </a:ext>
                </a:extLst>
              </a:tr>
              <a:tr h="4943421">
                <a:tc>
                  <a:txBody>
                    <a:bodyPr/>
                    <a:lstStyle/>
                    <a:p>
                      <a:pPr algn="ctr">
                        <a:lnSpc>
                          <a:spcPct val="107000"/>
                        </a:lnSpc>
                        <a:spcAft>
                          <a:spcPts val="0"/>
                        </a:spcAft>
                      </a:pPr>
                      <a:r>
                        <a:rPr lang="en-US" sz="2000" dirty="0" smtClean="0">
                          <a:effectLst/>
                          <a:latin typeface="Calibri" panose="020F0502020204030204" pitchFamily="34" charset="0"/>
                          <a:ea typeface="Calibri" panose="020F0502020204030204" pitchFamily="34" charset="0"/>
                          <a:cs typeface="Mangal" panose="02040503050203030202" pitchFamily="18" charset="0"/>
                        </a:rPr>
                        <a:t>8</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r>
                        <a:rPr lang="en-IN" sz="1400" b="1" i="1" kern="1200" dirty="0" smtClean="0">
                          <a:solidFill>
                            <a:schemeClr val="dk1"/>
                          </a:solidFill>
                          <a:effectLst/>
                          <a:latin typeface="Verdana" pitchFamily="34" charset="0"/>
                          <a:ea typeface="Verdana" pitchFamily="34" charset="0"/>
                          <a:cs typeface="+mn-cs"/>
                        </a:rPr>
                        <a:t> </a:t>
                      </a:r>
                      <a:endParaRPr lang="en-IN" sz="1400" kern="1200" dirty="0" smtClean="0">
                        <a:solidFill>
                          <a:schemeClr val="dk1"/>
                        </a:solidFill>
                        <a:effectLst/>
                        <a:latin typeface="Verdana" pitchFamily="34" charset="0"/>
                        <a:ea typeface="Verdana" pitchFamily="34" charset="0"/>
                        <a:cs typeface="+mn-cs"/>
                      </a:endParaRPr>
                    </a:p>
                    <a:p>
                      <a:pPr algn="just"/>
                      <a:r>
                        <a:rPr lang="en-IN" sz="1200" b="1" i="1" u="sng" kern="1200" dirty="0" smtClean="0">
                          <a:solidFill>
                            <a:schemeClr val="dk1"/>
                          </a:solidFill>
                          <a:effectLst/>
                          <a:latin typeface="Verdana" pitchFamily="34" charset="0"/>
                          <a:ea typeface="Verdana" pitchFamily="34" charset="0"/>
                          <a:cs typeface="+mn-cs"/>
                        </a:rPr>
                        <a:t>Recommendation No. 11:</a:t>
                      </a:r>
                      <a:endParaRPr lang="en-IN" sz="1200" kern="1200" dirty="0" smtClean="0">
                        <a:solidFill>
                          <a:schemeClr val="dk1"/>
                        </a:solidFill>
                        <a:effectLst/>
                        <a:latin typeface="Verdana" pitchFamily="34" charset="0"/>
                        <a:ea typeface="Verdana" pitchFamily="34" charset="0"/>
                        <a:cs typeface="+mn-cs"/>
                      </a:endParaRPr>
                    </a:p>
                    <a:p>
                      <a:pPr algn="just"/>
                      <a:r>
                        <a:rPr lang="en-IN" sz="1200" b="1" i="1" kern="1200" dirty="0" smtClean="0">
                          <a:solidFill>
                            <a:schemeClr val="dk1"/>
                          </a:solidFill>
                          <a:effectLst/>
                          <a:latin typeface="Verdana" pitchFamily="34" charset="0"/>
                          <a:ea typeface="Verdana" pitchFamily="34" charset="0"/>
                          <a:cs typeface="+mn-cs"/>
                        </a:rPr>
                        <a:t>KVIC may utilise the honey processing plant for the intended objectives by exploring alternatives such as re-locating the plant to another suitable location/ensuring supply of raw honey to present site by tying up with bee keepers and arranging transportation etc. KVIC may also ensure quality of the honey products sold through its outlet by following prescribed testing procedures.</a:t>
                      </a:r>
                      <a:endParaRPr lang="en-IN" sz="1200" kern="1200" dirty="0" smtClean="0">
                        <a:solidFill>
                          <a:schemeClr val="dk1"/>
                        </a:solidFill>
                        <a:effectLst/>
                        <a:latin typeface="Verdana" pitchFamily="34" charset="0"/>
                        <a:ea typeface="Verdana" pitchFamily="34" charset="0"/>
                        <a:cs typeface="+mn-cs"/>
                      </a:endParaRPr>
                    </a:p>
                    <a:p>
                      <a:pPr algn="just">
                        <a:lnSpc>
                          <a:spcPct val="107000"/>
                        </a:lnSpc>
                        <a:spcAft>
                          <a:spcPts val="0"/>
                        </a:spcAft>
                      </a:pPr>
                      <a:endParaRPr lang="en-IN" sz="1400" b="1" dirty="0">
                        <a:effectLst/>
                        <a:latin typeface="Verdana" pitchFamily="34" charset="0"/>
                        <a:ea typeface="Verdana" pitchFamily="34" charset="0"/>
                        <a:cs typeface="Mangal" panose="02040503050203030202" pitchFamily="18" charset="0"/>
                      </a:endParaRPr>
                    </a:p>
                  </a:txBody>
                  <a:tcPr marL="68580" marR="68580" marT="0" marB="0"/>
                </a:tc>
                <a:tc>
                  <a:txBody>
                    <a:bodyPr/>
                    <a:lstStyle/>
                    <a:p>
                      <a:pPr marL="285750" indent="-285750">
                        <a:buFont typeface="Wingdings" pitchFamily="2" charset="2"/>
                        <a:buChar char="Ø"/>
                      </a:pPr>
                      <a:endParaRPr lang="en-IN" sz="1400" kern="1200" dirty="0" smtClean="0">
                        <a:solidFill>
                          <a:schemeClr val="dk1"/>
                        </a:solidFill>
                        <a:effectLst/>
                        <a:latin typeface="Verdana" pitchFamily="34" charset="0"/>
                        <a:ea typeface="Verdana" pitchFamily="34" charset="0"/>
                        <a:cs typeface="+mn-cs"/>
                      </a:endParaRPr>
                    </a:p>
                    <a:p>
                      <a:pPr marL="285750" indent="-285750">
                        <a:buFont typeface="Wingdings" pitchFamily="2" charset="2"/>
                        <a:buChar char="Ø"/>
                      </a:pPr>
                      <a:endParaRPr lang="en-IN" sz="1400" kern="1200" dirty="0" smtClean="0">
                        <a:solidFill>
                          <a:schemeClr val="dk1"/>
                        </a:solidFill>
                        <a:effectLst/>
                        <a:latin typeface="Verdana" pitchFamily="34" charset="0"/>
                        <a:ea typeface="Verdana" pitchFamily="34" charset="0"/>
                        <a:cs typeface="+mn-cs"/>
                      </a:endParaRPr>
                    </a:p>
                    <a:p>
                      <a:pPr marL="285750" indent="-285750" algn="just">
                        <a:buFont typeface="Wingdings" pitchFamily="2" charset="2"/>
                        <a:buChar char="Ø"/>
                      </a:pPr>
                      <a:r>
                        <a:rPr lang="en-IN" sz="1200" kern="1200" dirty="0" smtClean="0">
                          <a:solidFill>
                            <a:schemeClr val="dk1"/>
                          </a:solidFill>
                          <a:effectLst/>
                          <a:latin typeface="Verdana" pitchFamily="34" charset="0"/>
                          <a:ea typeface="Verdana" pitchFamily="34" charset="0"/>
                          <a:cs typeface="+mn-cs"/>
                        </a:rPr>
                        <a:t>The Honey Processing Plant of </a:t>
                      </a:r>
                      <a:r>
                        <a:rPr lang="en-IN" sz="1200" kern="1200" dirty="0" smtClean="0">
                          <a:solidFill>
                            <a:schemeClr val="dk1"/>
                          </a:solidFill>
                          <a:effectLst/>
                          <a:latin typeface="Verdana" pitchFamily="34" charset="0"/>
                          <a:ea typeface="Verdana" pitchFamily="34" charset="0"/>
                          <a:cs typeface="+mn-cs"/>
                        </a:rPr>
                        <a:t>CBRTI, </a:t>
                      </a:r>
                      <a:r>
                        <a:rPr lang="en-IN" sz="1200" kern="1200" dirty="0" smtClean="0">
                          <a:solidFill>
                            <a:schemeClr val="dk1"/>
                          </a:solidFill>
                          <a:effectLst/>
                          <a:latin typeface="Verdana" pitchFamily="34" charset="0"/>
                          <a:ea typeface="Verdana" pitchFamily="34" charset="0"/>
                          <a:cs typeface="+mn-cs"/>
                        </a:rPr>
                        <a:t>Pune is imparting training to the beekeepers / institutions / NGO(s). It also processes raw honey.</a:t>
                      </a:r>
                    </a:p>
                    <a:p>
                      <a:pPr marL="285750" indent="-285750" algn="just">
                        <a:buFont typeface="Wingdings" pitchFamily="2" charset="2"/>
                        <a:buChar char="Ø"/>
                      </a:pPr>
                      <a:endParaRPr lang="en-IN" sz="1200" kern="1200" dirty="0" smtClean="0">
                        <a:solidFill>
                          <a:schemeClr val="dk1"/>
                        </a:solidFill>
                        <a:effectLst/>
                        <a:latin typeface="Verdana" pitchFamily="34" charset="0"/>
                        <a:ea typeface="Verdana" pitchFamily="34" charset="0"/>
                        <a:cs typeface="+mn-cs"/>
                      </a:endParaRPr>
                    </a:p>
                    <a:p>
                      <a:pPr marL="285750" indent="-285750" algn="just">
                        <a:buFont typeface="Wingdings" pitchFamily="2" charset="2"/>
                        <a:buChar char="Ø"/>
                      </a:pPr>
                      <a:r>
                        <a:rPr lang="en-IN" sz="1200" kern="1200" dirty="0" smtClean="0">
                          <a:solidFill>
                            <a:schemeClr val="dk1"/>
                          </a:solidFill>
                          <a:effectLst/>
                          <a:latin typeface="Verdana" pitchFamily="34" charset="0"/>
                          <a:ea typeface="Verdana" pitchFamily="34" charset="0"/>
                          <a:cs typeface="+mn-cs"/>
                        </a:rPr>
                        <a:t>It is not viable to shift the Honey Processing Plant as </a:t>
                      </a:r>
                      <a:r>
                        <a:rPr lang="en-IN" sz="1200" kern="1200" dirty="0" smtClean="0">
                          <a:solidFill>
                            <a:schemeClr val="dk1"/>
                          </a:solidFill>
                          <a:effectLst/>
                          <a:latin typeface="Verdana" pitchFamily="34" charset="0"/>
                          <a:ea typeface="Verdana" pitchFamily="34" charset="0"/>
                          <a:cs typeface="+mn-cs"/>
                        </a:rPr>
                        <a:t>the same is </a:t>
                      </a:r>
                      <a:r>
                        <a:rPr lang="en-IN" sz="1200" kern="1200" dirty="0" smtClean="0">
                          <a:solidFill>
                            <a:schemeClr val="dk1"/>
                          </a:solidFill>
                          <a:effectLst/>
                          <a:latin typeface="Verdana" pitchFamily="34" charset="0"/>
                          <a:ea typeface="Verdana" pitchFamily="34" charset="0"/>
                          <a:cs typeface="+mn-cs"/>
                        </a:rPr>
                        <a:t>presently being used for training under beekeeping activities. Moreover, CBRTI is encouraging successful trainees and Honey Mission beneficiaries in the Maharashtra to avail the </a:t>
                      </a:r>
                      <a:r>
                        <a:rPr lang="en-IN" sz="1200" kern="1200" dirty="0" smtClean="0">
                          <a:solidFill>
                            <a:schemeClr val="dk1"/>
                          </a:solidFill>
                          <a:effectLst/>
                          <a:latin typeface="Verdana" pitchFamily="34" charset="0"/>
                          <a:ea typeface="Verdana" pitchFamily="34" charset="0"/>
                          <a:cs typeface="+mn-cs"/>
                        </a:rPr>
                        <a:t>processing </a:t>
                      </a:r>
                      <a:r>
                        <a:rPr lang="en-IN" sz="1200" kern="1200" dirty="0" smtClean="0">
                          <a:solidFill>
                            <a:schemeClr val="dk1"/>
                          </a:solidFill>
                          <a:effectLst/>
                          <a:latin typeface="Verdana" pitchFamily="34" charset="0"/>
                          <a:ea typeface="Verdana" pitchFamily="34" charset="0"/>
                          <a:cs typeface="+mn-cs"/>
                        </a:rPr>
                        <a:t>facility.</a:t>
                      </a:r>
                    </a:p>
                    <a:p>
                      <a:pPr marL="0" indent="0" algn="just">
                        <a:buFont typeface="Wingdings" pitchFamily="2" charset="2"/>
                        <a:buNone/>
                      </a:pPr>
                      <a:r>
                        <a:rPr lang="en-IN" sz="1200" kern="1200" dirty="0" smtClean="0">
                          <a:solidFill>
                            <a:schemeClr val="dk1"/>
                          </a:solidFill>
                          <a:effectLst/>
                          <a:latin typeface="Verdana" pitchFamily="34" charset="0"/>
                          <a:ea typeface="Verdana" pitchFamily="34" charset="0"/>
                          <a:cs typeface="+mn-cs"/>
                        </a:rPr>
                        <a:t> </a:t>
                      </a:r>
                    </a:p>
                    <a:p>
                      <a:pPr marL="285750" indent="-285750" algn="just">
                        <a:buFont typeface="Wingdings" pitchFamily="2" charset="2"/>
                        <a:buChar char="Ø"/>
                      </a:pPr>
                      <a:r>
                        <a:rPr lang="en-IN" sz="1200" kern="1200" dirty="0" smtClean="0">
                          <a:solidFill>
                            <a:schemeClr val="dk1"/>
                          </a:solidFill>
                          <a:effectLst/>
                          <a:latin typeface="Verdana" pitchFamily="34" charset="0"/>
                          <a:ea typeface="Verdana" pitchFamily="34" charset="0"/>
                          <a:cs typeface="+mn-cs"/>
                        </a:rPr>
                        <a:t>Honey is purchased by CBRTI, Pune on consignment basis. On receipt of honey from suppliers, sample is drawn from each lot &amp; it is tested in-house lab. Thereafter, honey is placed at honey counter for sale.</a:t>
                      </a:r>
                      <a:endParaRPr lang="en-IN" sz="1200" dirty="0" smtClean="0">
                        <a:effectLst/>
                        <a:latin typeface="Verdana" pitchFamily="34" charset="0"/>
                        <a:ea typeface="Verdana" pitchFamily="34" charset="0"/>
                      </a:endParaRPr>
                    </a:p>
                    <a:p>
                      <a:pPr algn="just"/>
                      <a:r>
                        <a:rPr lang="en-IN" sz="1200" kern="1200" dirty="0" smtClean="0">
                          <a:solidFill>
                            <a:schemeClr val="dk1"/>
                          </a:solidFill>
                          <a:effectLst/>
                          <a:latin typeface="Verdana" pitchFamily="34" charset="0"/>
                          <a:ea typeface="Verdana" pitchFamily="34" charset="0"/>
                          <a:cs typeface="+mn-cs"/>
                        </a:rPr>
                        <a:t> </a:t>
                      </a:r>
                    </a:p>
                    <a:p>
                      <a:pPr algn="just"/>
                      <a:r>
                        <a:rPr lang="en-IN" sz="1200" kern="1200" dirty="0" smtClean="0">
                          <a:solidFill>
                            <a:schemeClr val="dk1"/>
                          </a:solidFill>
                          <a:effectLst/>
                          <a:latin typeface="Verdana" pitchFamily="34" charset="0"/>
                          <a:ea typeface="Verdana" pitchFamily="34" charset="0"/>
                          <a:cs typeface="+mn-cs"/>
                        </a:rPr>
                        <a:t> </a:t>
                      </a:r>
                    </a:p>
                    <a:p>
                      <a:r>
                        <a:rPr lang="en-IN" sz="1200" b="1" i="1" kern="1200" dirty="0" smtClean="0">
                          <a:solidFill>
                            <a:schemeClr val="dk1"/>
                          </a:solidFill>
                          <a:effectLst/>
                          <a:latin typeface="Verdana" pitchFamily="34" charset="0"/>
                          <a:ea typeface="Verdana" pitchFamily="34" charset="0"/>
                          <a:cs typeface="+mn-cs"/>
                        </a:rPr>
                        <a:t>The Recommendation No. 9,10 &amp; 11 noted for Compliance</a:t>
                      </a:r>
                      <a:endParaRPr lang="en-IN" sz="1200" kern="1200" dirty="0" smtClean="0">
                        <a:solidFill>
                          <a:schemeClr val="dk1"/>
                        </a:solidFill>
                        <a:effectLst/>
                        <a:latin typeface="Verdana" pitchFamily="34" charset="0"/>
                        <a:ea typeface="Verdana" pitchFamily="34" charset="0"/>
                        <a:cs typeface="+mn-cs"/>
                      </a:endParaRPr>
                    </a:p>
                    <a:p>
                      <a:pPr algn="just"/>
                      <a:endParaRPr lang="en-IN" sz="1600" kern="1200" dirty="0" smtClean="0">
                        <a:solidFill>
                          <a:schemeClr val="dk1"/>
                        </a:solidFill>
                        <a:effectLst/>
                        <a:latin typeface="Verdana" pitchFamily="34" charset="0"/>
                        <a:ea typeface="Verdana" pitchFamily="34" charset="0"/>
                        <a:cs typeface="+mn-cs"/>
                      </a:endParaRPr>
                    </a:p>
                  </a:txBody>
                  <a:tcPr marL="68580" marR="68580" marT="0" marB="0"/>
                </a:tc>
                <a:extLst>
                  <a:ext uri="{0D108BD9-81ED-4DB2-BD59-A6C34878D82A}">
                    <a16:rowId xmlns:a16="http://schemas.microsoft.com/office/drawing/2014/main" xmlns="" val="486456831"/>
                  </a:ext>
                </a:extLst>
              </a:tr>
            </a:tbl>
          </a:graphicData>
        </a:graphic>
      </p:graphicFrame>
      <p:sp>
        <p:nvSpPr>
          <p:cNvPr id="4" name="Slide Number Placeholder 3"/>
          <p:cNvSpPr>
            <a:spLocks noGrp="1"/>
          </p:cNvSpPr>
          <p:nvPr>
            <p:ph type="sldNum" sz="quarter" idx="12"/>
          </p:nvPr>
        </p:nvSpPr>
        <p:spPr/>
        <p:txBody>
          <a:bodyPr/>
          <a:lstStyle/>
          <a:p>
            <a:fld id="{E9749067-D62A-41AC-84D1-4B0C20AE87F4}" type="slidenum">
              <a:rPr lang="en-US" smtClean="0"/>
              <a:pPr/>
              <a:t>10</a:t>
            </a:fld>
            <a:endParaRPr lang="en-US"/>
          </a:p>
        </p:txBody>
      </p:sp>
    </p:spTree>
    <p:extLst>
      <p:ext uri="{BB962C8B-B14F-4D97-AF65-F5344CB8AC3E}">
        <p14:creationId xmlns:p14="http://schemas.microsoft.com/office/powerpoint/2010/main" val="9847575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487731525"/>
              </p:ext>
            </p:extLst>
          </p:nvPr>
        </p:nvGraphicFramePr>
        <p:xfrm>
          <a:off x="491320" y="264741"/>
          <a:ext cx="11341290" cy="6336583"/>
        </p:xfrm>
        <a:graphic>
          <a:graphicData uri="http://schemas.openxmlformats.org/drawingml/2006/table">
            <a:tbl>
              <a:tblPr firstRow="1" firstCol="1" bandRow="1">
                <a:tableStyleId>{5C22544A-7EE6-4342-B048-85BDC9FD1C3A}</a:tableStyleId>
              </a:tblPr>
              <a:tblGrid>
                <a:gridCol w="683694">
                  <a:extLst>
                    <a:ext uri="{9D8B030D-6E8A-4147-A177-3AD203B41FA5}">
                      <a16:colId xmlns:a16="http://schemas.microsoft.com/office/drawing/2014/main" xmlns="" val="2623491105"/>
                    </a:ext>
                  </a:extLst>
                </a:gridCol>
                <a:gridCol w="4839487">
                  <a:extLst>
                    <a:ext uri="{9D8B030D-6E8A-4147-A177-3AD203B41FA5}">
                      <a16:colId xmlns:a16="http://schemas.microsoft.com/office/drawing/2014/main" xmlns="" val="433516233"/>
                    </a:ext>
                  </a:extLst>
                </a:gridCol>
                <a:gridCol w="5818109">
                  <a:extLst>
                    <a:ext uri="{9D8B030D-6E8A-4147-A177-3AD203B41FA5}">
                      <a16:colId xmlns:a16="http://schemas.microsoft.com/office/drawing/2014/main" xmlns="" val="3232519033"/>
                    </a:ext>
                  </a:extLst>
                </a:gridCol>
              </a:tblGrid>
              <a:tr h="701910">
                <a:tc>
                  <a:txBody>
                    <a:bodyPr/>
                    <a:lstStyle/>
                    <a:p>
                      <a:pPr algn="ctr">
                        <a:lnSpc>
                          <a:spcPct val="107000"/>
                        </a:lnSpc>
                        <a:spcAft>
                          <a:spcPts val="0"/>
                        </a:spcAft>
                      </a:pPr>
                      <a:r>
                        <a:rPr lang="en-US" sz="2000" b="1" dirty="0" smtClean="0">
                          <a:effectLst/>
                        </a:rPr>
                        <a:t>Sr. </a:t>
                      </a:r>
                      <a:r>
                        <a:rPr lang="en-US" sz="2000" b="1" dirty="0">
                          <a:effectLst/>
                        </a:rPr>
                        <a:t>No. </a:t>
                      </a:r>
                      <a:endParaRPr lang="en-IN" sz="2000" b="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l">
                        <a:lnSpc>
                          <a:spcPct val="107000"/>
                        </a:lnSpc>
                        <a:spcAft>
                          <a:spcPts val="0"/>
                        </a:spcAft>
                      </a:pPr>
                      <a:r>
                        <a:rPr lang="en-IN" sz="1800" b="1" kern="1200" dirty="0" smtClean="0">
                          <a:solidFill>
                            <a:schemeClr val="lt1"/>
                          </a:solidFill>
                          <a:effectLst/>
                          <a:latin typeface="+mn-lt"/>
                          <a:ea typeface="+mn-ea"/>
                          <a:cs typeface="+mn-cs"/>
                        </a:rPr>
                        <a:t>Observations / Recommendations and Compliance made by KVIC thereof</a:t>
                      </a:r>
                      <a:endParaRPr lang="en-IN" sz="2000" b="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r>
                        <a:rPr lang="en-IN" sz="1800" b="1" u="sng" kern="1200" dirty="0" smtClean="0">
                          <a:solidFill>
                            <a:schemeClr val="lt1"/>
                          </a:solidFill>
                          <a:effectLst/>
                          <a:latin typeface="+mn-lt"/>
                          <a:ea typeface="+mn-ea"/>
                          <a:cs typeface="+mn-cs"/>
                        </a:rPr>
                        <a:t>Compliance / ATR of KVIC:</a:t>
                      </a:r>
                      <a:endParaRPr lang="en-IN" sz="1800" b="1" kern="1200" dirty="0">
                        <a:solidFill>
                          <a:schemeClr val="lt1"/>
                        </a:solidFill>
                        <a:effectLst/>
                        <a:latin typeface="+mn-lt"/>
                        <a:ea typeface="+mn-ea"/>
                        <a:cs typeface="+mn-cs"/>
                      </a:endParaRPr>
                    </a:p>
                  </a:txBody>
                  <a:tcPr marL="68580" marR="68580" marT="0" marB="0"/>
                </a:tc>
                <a:extLst>
                  <a:ext uri="{0D108BD9-81ED-4DB2-BD59-A6C34878D82A}">
                    <a16:rowId xmlns:a16="http://schemas.microsoft.com/office/drawing/2014/main" xmlns="" val="3881139429"/>
                  </a:ext>
                </a:extLst>
              </a:tr>
              <a:tr h="4943421">
                <a:tc>
                  <a:txBody>
                    <a:bodyPr/>
                    <a:lstStyle/>
                    <a:p>
                      <a:pPr algn="ctr">
                        <a:lnSpc>
                          <a:spcPct val="107000"/>
                        </a:lnSpc>
                        <a:spcAft>
                          <a:spcPts val="0"/>
                        </a:spcAft>
                      </a:pPr>
                      <a:r>
                        <a:rPr lang="en-US" sz="2000" dirty="0" smtClean="0">
                          <a:effectLst/>
                          <a:latin typeface="Calibri" panose="020F0502020204030204" pitchFamily="34" charset="0"/>
                          <a:ea typeface="Calibri" panose="020F0502020204030204" pitchFamily="34" charset="0"/>
                          <a:cs typeface="Mangal" panose="02040503050203030202" pitchFamily="18" charset="0"/>
                        </a:rPr>
                        <a:t>9</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r>
                        <a:rPr lang="en-IN" sz="1100" b="1" kern="1200" dirty="0" smtClean="0">
                          <a:solidFill>
                            <a:schemeClr val="dk1"/>
                          </a:solidFill>
                          <a:effectLst/>
                          <a:latin typeface="Verdana" pitchFamily="34" charset="0"/>
                          <a:ea typeface="Verdana" pitchFamily="34" charset="0"/>
                          <a:cs typeface="+mn-cs"/>
                        </a:rPr>
                        <a:t>Marketing and Sales by Departmental Trading Units(DTUs</a:t>
                      </a:r>
                      <a:r>
                        <a:rPr lang="en-IN" sz="1100" b="1" kern="1200" dirty="0" smtClean="0">
                          <a:solidFill>
                            <a:schemeClr val="dk1"/>
                          </a:solidFill>
                          <a:effectLst/>
                          <a:latin typeface="Verdana" pitchFamily="34" charset="0"/>
                          <a:ea typeface="Verdana" pitchFamily="34" charset="0"/>
                          <a:cs typeface="+mn-cs"/>
                        </a:rPr>
                        <a:t>):</a:t>
                      </a:r>
                      <a:endParaRPr lang="en-IN" sz="1100" b="0" kern="1200" dirty="0" smtClean="0">
                        <a:solidFill>
                          <a:schemeClr val="dk1"/>
                        </a:solidFill>
                        <a:effectLst/>
                        <a:latin typeface="Verdana" pitchFamily="34" charset="0"/>
                        <a:ea typeface="Verdana" pitchFamily="34" charset="0"/>
                        <a:cs typeface="+mn-cs"/>
                      </a:endParaRPr>
                    </a:p>
                    <a:p>
                      <a:pPr marL="171450" indent="-171450" algn="just">
                        <a:buFont typeface="Arial" pitchFamily="34" charset="0"/>
                        <a:buChar char="•"/>
                      </a:pPr>
                      <a:r>
                        <a:rPr lang="en-IN" sz="1200" kern="1200" dirty="0" smtClean="0">
                          <a:solidFill>
                            <a:schemeClr val="dk1"/>
                          </a:solidFill>
                          <a:effectLst/>
                          <a:latin typeface="Verdana" pitchFamily="34" charset="0"/>
                          <a:ea typeface="Verdana" pitchFamily="34" charset="0"/>
                          <a:cs typeface="+mn-cs"/>
                        </a:rPr>
                        <a:t>Marketing </a:t>
                      </a:r>
                      <a:r>
                        <a:rPr lang="en-IN" sz="1200" kern="1200" dirty="0" smtClean="0">
                          <a:solidFill>
                            <a:schemeClr val="dk1"/>
                          </a:solidFill>
                          <a:effectLst/>
                          <a:latin typeface="Verdana" pitchFamily="34" charset="0"/>
                          <a:ea typeface="Verdana" pitchFamily="34" charset="0"/>
                          <a:cs typeface="+mn-cs"/>
                        </a:rPr>
                        <a:t>initiatives, such </a:t>
                      </a:r>
                      <a:r>
                        <a:rPr lang="en-IN" sz="1200" kern="1200" dirty="0" smtClean="0">
                          <a:solidFill>
                            <a:schemeClr val="dk1"/>
                          </a:solidFill>
                          <a:effectLst/>
                          <a:latin typeface="Verdana" pitchFamily="34" charset="0"/>
                          <a:ea typeface="Verdana" pitchFamily="34" charset="0"/>
                          <a:cs typeface="+mn-cs"/>
                        </a:rPr>
                        <a:t>as,</a:t>
                      </a:r>
                      <a:r>
                        <a:rPr lang="en-IN" sz="1200" kern="1200" baseline="0" dirty="0" smtClean="0">
                          <a:solidFill>
                            <a:schemeClr val="dk1"/>
                          </a:solidFill>
                          <a:effectLst/>
                          <a:latin typeface="Verdana" pitchFamily="34" charset="0"/>
                          <a:ea typeface="Verdana" pitchFamily="34" charset="0"/>
                          <a:cs typeface="+mn-cs"/>
                        </a:rPr>
                        <a:t> </a:t>
                      </a:r>
                      <a:r>
                        <a:rPr lang="en-IN" sz="1200" kern="1200" dirty="0" smtClean="0">
                          <a:solidFill>
                            <a:schemeClr val="dk1"/>
                          </a:solidFill>
                          <a:effectLst/>
                          <a:latin typeface="Verdana" pitchFamily="34" charset="0"/>
                          <a:ea typeface="Verdana" pitchFamily="34" charset="0"/>
                          <a:cs typeface="+mn-cs"/>
                        </a:rPr>
                        <a:t>e-commerce</a:t>
                      </a:r>
                      <a:r>
                        <a:rPr lang="en-IN" sz="1200" kern="1200" dirty="0" smtClean="0">
                          <a:solidFill>
                            <a:schemeClr val="dk1"/>
                          </a:solidFill>
                          <a:effectLst/>
                          <a:latin typeface="Verdana" pitchFamily="34" charset="0"/>
                          <a:ea typeface="Verdana" pitchFamily="34" charset="0"/>
                          <a:cs typeface="+mn-cs"/>
                        </a:rPr>
                        <a:t>, market surveys, development of product catalogue and swatch book, hiring of marketing consultants, implementation of franchisee scheme and creation of Khadi </a:t>
                      </a:r>
                      <a:r>
                        <a:rPr lang="en-IN" sz="1200" kern="1200" dirty="0" err="1" smtClean="0">
                          <a:solidFill>
                            <a:schemeClr val="dk1"/>
                          </a:solidFill>
                          <a:effectLst/>
                          <a:latin typeface="Verdana" pitchFamily="34" charset="0"/>
                          <a:ea typeface="Verdana" pitchFamily="34" charset="0"/>
                          <a:cs typeface="+mn-cs"/>
                        </a:rPr>
                        <a:t>Korners</a:t>
                      </a:r>
                      <a:r>
                        <a:rPr lang="en-IN" sz="1200" kern="1200" dirty="0" smtClean="0">
                          <a:solidFill>
                            <a:schemeClr val="dk1"/>
                          </a:solidFill>
                          <a:effectLst/>
                          <a:latin typeface="Verdana" pitchFamily="34" charset="0"/>
                          <a:ea typeface="Verdana" pitchFamily="34" charset="0"/>
                          <a:cs typeface="+mn-cs"/>
                        </a:rPr>
                        <a:t>, construction of Khadi Plazas, registration of Khadi Trademarks, etc. </a:t>
                      </a:r>
                      <a:r>
                        <a:rPr lang="en-IN" sz="1200" kern="1200" dirty="0" smtClean="0">
                          <a:solidFill>
                            <a:schemeClr val="dk1"/>
                          </a:solidFill>
                          <a:effectLst/>
                          <a:latin typeface="Verdana" pitchFamily="34" charset="0"/>
                          <a:ea typeface="Verdana" pitchFamily="34" charset="0"/>
                          <a:cs typeface="+mn-cs"/>
                        </a:rPr>
                        <a:t>met </a:t>
                      </a:r>
                      <a:r>
                        <a:rPr lang="en-IN" sz="1200" kern="1200" dirty="0" smtClean="0">
                          <a:solidFill>
                            <a:schemeClr val="dk1"/>
                          </a:solidFill>
                          <a:effectLst/>
                          <a:latin typeface="Verdana" pitchFamily="34" charset="0"/>
                          <a:ea typeface="Verdana" pitchFamily="34" charset="0"/>
                          <a:cs typeface="+mn-cs"/>
                        </a:rPr>
                        <a:t>with varying degrees of success. </a:t>
                      </a:r>
                      <a:endParaRPr lang="en-IN" sz="1200" kern="1200" dirty="0" smtClean="0">
                        <a:solidFill>
                          <a:schemeClr val="dk1"/>
                        </a:solidFill>
                        <a:effectLst/>
                        <a:latin typeface="Verdana" pitchFamily="34" charset="0"/>
                        <a:ea typeface="Verdana" pitchFamily="34" charset="0"/>
                        <a:cs typeface="+mn-cs"/>
                      </a:endParaRPr>
                    </a:p>
                    <a:p>
                      <a:pPr marL="171450" indent="-171450" algn="just">
                        <a:buFont typeface="Arial" pitchFamily="34" charset="0"/>
                        <a:buChar char="•"/>
                      </a:pPr>
                      <a:r>
                        <a:rPr lang="en-IN" sz="1200" kern="1200" dirty="0" smtClean="0">
                          <a:solidFill>
                            <a:schemeClr val="dk1"/>
                          </a:solidFill>
                          <a:effectLst/>
                          <a:latin typeface="Verdana" pitchFamily="34" charset="0"/>
                          <a:ea typeface="Verdana" pitchFamily="34" charset="0"/>
                          <a:cs typeface="+mn-cs"/>
                        </a:rPr>
                        <a:t>KVIC </a:t>
                      </a:r>
                      <a:r>
                        <a:rPr lang="en-IN" sz="1200" kern="1200" dirty="0" smtClean="0">
                          <a:solidFill>
                            <a:schemeClr val="dk1"/>
                          </a:solidFill>
                          <a:effectLst/>
                          <a:latin typeface="Verdana" pitchFamily="34" charset="0"/>
                          <a:ea typeface="Verdana" pitchFamily="34" charset="0"/>
                          <a:cs typeface="+mn-cs"/>
                        </a:rPr>
                        <a:t>did not effectively utilise the information garnered by domestic/international market surveys for enhancing the domestic and export sales of </a:t>
                      </a:r>
                      <a:r>
                        <a:rPr lang="en-IN" sz="1200" kern="1200" dirty="0" smtClean="0">
                          <a:solidFill>
                            <a:schemeClr val="dk1"/>
                          </a:solidFill>
                          <a:effectLst/>
                          <a:latin typeface="Verdana" pitchFamily="34" charset="0"/>
                          <a:ea typeface="Verdana" pitchFamily="34" charset="0"/>
                          <a:cs typeface="+mn-cs"/>
                        </a:rPr>
                        <a:t>KVI products </a:t>
                      </a:r>
                      <a:r>
                        <a:rPr lang="en-IN" sz="1200" kern="1200" dirty="0" smtClean="0">
                          <a:solidFill>
                            <a:schemeClr val="dk1"/>
                          </a:solidFill>
                          <a:effectLst/>
                          <a:latin typeface="Verdana" pitchFamily="34" charset="0"/>
                          <a:ea typeface="Verdana" pitchFamily="34" charset="0"/>
                          <a:cs typeface="+mn-cs"/>
                        </a:rPr>
                        <a:t>and also needed to develop comprehensive product catalogue.</a:t>
                      </a:r>
                    </a:p>
                    <a:p>
                      <a:pPr algn="just"/>
                      <a:r>
                        <a:rPr lang="en-IN" sz="1200" b="1" kern="1200" dirty="0" smtClean="0">
                          <a:solidFill>
                            <a:schemeClr val="dk1"/>
                          </a:solidFill>
                          <a:effectLst/>
                          <a:latin typeface="Verdana" pitchFamily="34" charset="0"/>
                          <a:ea typeface="Verdana" pitchFamily="34" charset="0"/>
                          <a:cs typeface="+mn-cs"/>
                        </a:rPr>
                        <a:t>(Paragraph 5.1, 5.1.2 &amp; 5.1.3</a:t>
                      </a:r>
                      <a:r>
                        <a:rPr lang="en-IN" sz="1200" b="1" kern="1200" dirty="0" smtClean="0">
                          <a:solidFill>
                            <a:schemeClr val="dk1"/>
                          </a:solidFill>
                          <a:effectLst/>
                          <a:latin typeface="Verdana" pitchFamily="34" charset="0"/>
                          <a:ea typeface="Verdana" pitchFamily="34" charset="0"/>
                          <a:cs typeface="+mn-cs"/>
                        </a:rPr>
                        <a:t>)</a:t>
                      </a:r>
                      <a:endParaRPr lang="en-IN" sz="1200" kern="1200" dirty="0" smtClean="0">
                        <a:solidFill>
                          <a:schemeClr val="dk1"/>
                        </a:solidFill>
                        <a:effectLst/>
                        <a:latin typeface="Verdana" pitchFamily="34" charset="0"/>
                        <a:ea typeface="Verdana" pitchFamily="34" charset="0"/>
                        <a:cs typeface="+mn-cs"/>
                      </a:endParaRPr>
                    </a:p>
                    <a:p>
                      <a:pPr algn="just"/>
                      <a:r>
                        <a:rPr lang="en-IN" sz="1200" b="1" i="1" u="sng" kern="1200" dirty="0" smtClean="0">
                          <a:solidFill>
                            <a:schemeClr val="dk1"/>
                          </a:solidFill>
                          <a:effectLst/>
                          <a:latin typeface="Verdana" pitchFamily="34" charset="0"/>
                          <a:ea typeface="Verdana" pitchFamily="34" charset="0"/>
                          <a:cs typeface="+mn-cs"/>
                        </a:rPr>
                        <a:t>Recommendation No. 12:</a:t>
                      </a:r>
                      <a:endParaRPr lang="en-IN" sz="1200" kern="1200" dirty="0" smtClean="0">
                        <a:solidFill>
                          <a:schemeClr val="dk1"/>
                        </a:solidFill>
                        <a:effectLst/>
                        <a:latin typeface="Verdana" pitchFamily="34" charset="0"/>
                        <a:ea typeface="Verdana" pitchFamily="34" charset="0"/>
                        <a:cs typeface="+mn-cs"/>
                      </a:endParaRPr>
                    </a:p>
                    <a:p>
                      <a:pPr algn="just"/>
                      <a:r>
                        <a:rPr lang="en-IN" sz="1200" b="1" i="1" kern="1200" dirty="0" smtClean="0">
                          <a:solidFill>
                            <a:schemeClr val="dk1"/>
                          </a:solidFill>
                          <a:effectLst/>
                          <a:latin typeface="Verdana" pitchFamily="34" charset="0"/>
                          <a:ea typeface="Verdana" pitchFamily="34" charset="0"/>
                          <a:cs typeface="+mn-cs"/>
                        </a:rPr>
                        <a:t>KVIC may comprehensively review the cost, revenue and deliverables of the contract to assess whether value for money is being derived from the e-commerce platform and enforce the mutual contractual obligations in respect of information/ action regarding revenue, quality etc</a:t>
                      </a:r>
                      <a:r>
                        <a:rPr lang="en-IN" sz="1200" b="1" i="1" kern="1200" dirty="0" smtClean="0">
                          <a:solidFill>
                            <a:schemeClr val="dk1"/>
                          </a:solidFill>
                          <a:effectLst/>
                          <a:latin typeface="Verdana" pitchFamily="34" charset="0"/>
                          <a:ea typeface="Verdana" pitchFamily="34" charset="0"/>
                          <a:cs typeface="+mn-cs"/>
                        </a:rPr>
                        <a:t>.</a:t>
                      </a:r>
                      <a:endParaRPr lang="en-IN" sz="1200" kern="1200" dirty="0" smtClean="0">
                        <a:solidFill>
                          <a:schemeClr val="dk1"/>
                        </a:solidFill>
                        <a:effectLst/>
                        <a:latin typeface="Verdana" pitchFamily="34" charset="0"/>
                        <a:ea typeface="Verdana" pitchFamily="34" charset="0"/>
                        <a:cs typeface="+mn-cs"/>
                      </a:endParaRPr>
                    </a:p>
                    <a:p>
                      <a:pPr algn="just"/>
                      <a:r>
                        <a:rPr lang="en-IN" sz="1200" b="1" i="1" u="sng" kern="1200" dirty="0" smtClean="0">
                          <a:solidFill>
                            <a:schemeClr val="dk1"/>
                          </a:solidFill>
                          <a:effectLst/>
                          <a:latin typeface="Verdana" pitchFamily="34" charset="0"/>
                          <a:ea typeface="Verdana" pitchFamily="34" charset="0"/>
                          <a:cs typeface="+mn-cs"/>
                        </a:rPr>
                        <a:t>Recommendation No. 13:</a:t>
                      </a:r>
                      <a:endParaRPr lang="en-IN" sz="1200" kern="1200" dirty="0" smtClean="0">
                        <a:solidFill>
                          <a:schemeClr val="dk1"/>
                        </a:solidFill>
                        <a:effectLst/>
                        <a:latin typeface="Verdana" pitchFamily="34" charset="0"/>
                        <a:ea typeface="Verdana" pitchFamily="34" charset="0"/>
                        <a:cs typeface="+mn-cs"/>
                      </a:endParaRPr>
                    </a:p>
                    <a:p>
                      <a:pPr algn="just"/>
                      <a:r>
                        <a:rPr lang="en-IN" sz="1200" b="1" i="1" kern="1200" dirty="0" smtClean="0">
                          <a:solidFill>
                            <a:schemeClr val="dk1"/>
                          </a:solidFill>
                          <a:effectLst/>
                          <a:latin typeface="Verdana" pitchFamily="34" charset="0"/>
                          <a:ea typeface="Verdana" pitchFamily="34" charset="0"/>
                          <a:cs typeface="+mn-cs"/>
                        </a:rPr>
                        <a:t>KVIC may review the findings/ recommendations of the market surveys keeping in view the changes in the market ecosystem in the period following the surveys and initiate appropriate actions to implement the recommendations especially in areas such as introducing variety and innovation in design, pricing, visibility and availability etc. Efforts may be made to increase KVIC’s footprint in the export sector by effectively utilising the deemed Export Promotion Council status.</a:t>
                      </a:r>
                      <a:endParaRPr lang="en-IN" sz="1200" kern="1200" dirty="0" smtClean="0">
                        <a:solidFill>
                          <a:schemeClr val="dk1"/>
                        </a:solidFill>
                        <a:effectLst/>
                        <a:latin typeface="Verdana" pitchFamily="34" charset="0"/>
                        <a:ea typeface="Verdana" pitchFamily="34" charset="0"/>
                        <a:cs typeface="+mn-cs"/>
                      </a:endParaRPr>
                    </a:p>
                    <a:p>
                      <a:pPr algn="just">
                        <a:lnSpc>
                          <a:spcPct val="107000"/>
                        </a:lnSpc>
                        <a:spcAft>
                          <a:spcPts val="0"/>
                        </a:spcAft>
                      </a:pPr>
                      <a:endParaRPr lang="en-IN" sz="1100" b="1" dirty="0">
                        <a:effectLst/>
                        <a:latin typeface="Verdana" pitchFamily="34" charset="0"/>
                        <a:ea typeface="Verdana" pitchFamily="34" charset="0"/>
                        <a:cs typeface="Mangal" panose="02040503050203030202" pitchFamily="18" charset="0"/>
                      </a:endParaRPr>
                    </a:p>
                  </a:txBody>
                  <a:tcPr marL="68580" marR="68580" marT="0" marB="0"/>
                </a:tc>
                <a:tc>
                  <a:txBody>
                    <a:bodyPr/>
                    <a:lstStyle/>
                    <a:p>
                      <a:pPr marL="171450" indent="-171450" algn="just">
                        <a:buFont typeface="Wingdings" pitchFamily="2" charset="2"/>
                        <a:buChar char="Ø"/>
                      </a:pPr>
                      <a:r>
                        <a:rPr lang="en-IN" sz="1200" kern="1200" dirty="0" smtClean="0">
                          <a:solidFill>
                            <a:schemeClr val="dk1"/>
                          </a:solidFill>
                          <a:effectLst/>
                          <a:latin typeface="Verdana" pitchFamily="34" charset="0"/>
                          <a:ea typeface="Verdana" pitchFamily="34" charset="0"/>
                          <a:cs typeface="+mn-cs"/>
                        </a:rPr>
                        <a:t>Performance of the existing e-commerce platform and the concerned contract is being reviewed. Apart from that, new sales channels/ avenues like establishing e-market place for the DTUs as well as the KIs/ VI units by integration with Open Network for Digital Commerce (ONDC) is being explored.</a:t>
                      </a:r>
                    </a:p>
                    <a:p>
                      <a:pPr algn="just"/>
                      <a:r>
                        <a:rPr lang="en-IN" sz="1200" kern="1200" dirty="0" smtClean="0">
                          <a:solidFill>
                            <a:schemeClr val="dk1"/>
                          </a:solidFill>
                          <a:effectLst/>
                          <a:latin typeface="Verdana" pitchFamily="34" charset="0"/>
                          <a:ea typeface="Verdana" pitchFamily="34" charset="0"/>
                          <a:cs typeface="+mn-cs"/>
                        </a:rPr>
                        <a:t> </a:t>
                      </a:r>
                    </a:p>
                    <a:p>
                      <a:pPr marL="171450" indent="-171450" algn="just">
                        <a:buFont typeface="Wingdings" pitchFamily="2" charset="2"/>
                        <a:buChar char="Ø"/>
                      </a:pPr>
                      <a:r>
                        <a:rPr lang="en-IN" sz="1200" kern="1200" dirty="0" smtClean="0">
                          <a:solidFill>
                            <a:schemeClr val="dk1"/>
                          </a:solidFill>
                          <a:effectLst/>
                          <a:latin typeface="Verdana" pitchFamily="34" charset="0"/>
                          <a:ea typeface="Verdana" pitchFamily="34" charset="0"/>
                          <a:cs typeface="+mn-cs"/>
                        </a:rPr>
                        <a:t>The inputs received from domestic and international marketing surveys are used for developing business strategies and sales policies of KVI products. </a:t>
                      </a:r>
                    </a:p>
                    <a:p>
                      <a:pPr marL="171450" indent="-171450" algn="just">
                        <a:buFont typeface="Wingdings" pitchFamily="2" charset="2"/>
                        <a:buChar char="Ø"/>
                      </a:pPr>
                      <a:endParaRPr lang="en-IN" sz="1200" kern="1200" dirty="0" smtClean="0">
                        <a:solidFill>
                          <a:schemeClr val="dk1"/>
                        </a:solidFill>
                        <a:effectLst/>
                        <a:latin typeface="Verdana" pitchFamily="34" charset="0"/>
                        <a:ea typeface="Verdana" pitchFamily="34" charset="0"/>
                        <a:cs typeface="+mn-cs"/>
                      </a:endParaRPr>
                    </a:p>
                    <a:p>
                      <a:pPr marL="171450" indent="-171450" algn="just">
                        <a:buFont typeface="Wingdings" pitchFamily="2" charset="2"/>
                        <a:buChar char="Ø"/>
                      </a:pPr>
                      <a:r>
                        <a:rPr lang="en-IN" sz="1200" kern="1200" dirty="0" smtClean="0">
                          <a:solidFill>
                            <a:schemeClr val="dk1"/>
                          </a:solidFill>
                          <a:effectLst/>
                          <a:latin typeface="Verdana" pitchFamily="34" charset="0"/>
                          <a:ea typeface="Verdana" pitchFamily="34" charset="0"/>
                          <a:cs typeface="+mn-cs"/>
                        </a:rPr>
                        <a:t>Large varieties of design have been introduced, quality of </a:t>
                      </a:r>
                      <a:r>
                        <a:rPr lang="en-IN" sz="1200" kern="1200" dirty="0" err="1" smtClean="0">
                          <a:solidFill>
                            <a:schemeClr val="dk1"/>
                          </a:solidFill>
                          <a:effectLst/>
                          <a:latin typeface="Verdana" pitchFamily="34" charset="0"/>
                          <a:ea typeface="Verdana" pitchFamily="34" charset="0"/>
                          <a:cs typeface="+mn-cs"/>
                        </a:rPr>
                        <a:t>Khadi</a:t>
                      </a:r>
                      <a:r>
                        <a:rPr lang="en-IN" sz="1200" kern="1200" dirty="0" smtClean="0">
                          <a:solidFill>
                            <a:schemeClr val="dk1"/>
                          </a:solidFill>
                          <a:effectLst/>
                          <a:latin typeface="Verdana" pitchFamily="34" charset="0"/>
                          <a:ea typeface="Verdana" pitchFamily="34" charset="0"/>
                          <a:cs typeface="+mn-cs"/>
                        </a:rPr>
                        <a:t> fabric improved, varieties of ready-mades have been introduced, shopping experiences have been enhanced through various interventions etc. by taking inputs from the surveys/study reports. </a:t>
                      </a:r>
                    </a:p>
                    <a:p>
                      <a:pPr marL="171450" indent="-171450" algn="just">
                        <a:buFont typeface="Wingdings" pitchFamily="2" charset="2"/>
                        <a:buChar char="Ø"/>
                      </a:pPr>
                      <a:endParaRPr lang="en-IN" sz="1200" kern="1200" dirty="0" smtClean="0">
                        <a:solidFill>
                          <a:schemeClr val="dk1"/>
                        </a:solidFill>
                        <a:effectLst/>
                        <a:latin typeface="Verdana" pitchFamily="34" charset="0"/>
                        <a:ea typeface="Verdana" pitchFamily="34" charset="0"/>
                        <a:cs typeface="+mn-cs"/>
                      </a:endParaRPr>
                    </a:p>
                    <a:p>
                      <a:pPr marL="171450" indent="-171450" algn="just">
                        <a:buFont typeface="Wingdings" pitchFamily="2" charset="2"/>
                        <a:buChar char="Ø"/>
                      </a:pPr>
                      <a:r>
                        <a:rPr lang="en-IN" sz="1200" kern="1200" dirty="0" smtClean="0">
                          <a:solidFill>
                            <a:schemeClr val="dk1"/>
                          </a:solidFill>
                          <a:effectLst/>
                          <a:latin typeface="Verdana" pitchFamily="34" charset="0"/>
                          <a:ea typeface="Verdana" pitchFamily="34" charset="0"/>
                          <a:cs typeface="+mn-cs"/>
                        </a:rPr>
                        <a:t>KVIC is participating in fashion shows through </a:t>
                      </a:r>
                      <a:r>
                        <a:rPr lang="en-IN" sz="1200" kern="1200" dirty="0" smtClean="0">
                          <a:solidFill>
                            <a:schemeClr val="dk1"/>
                          </a:solidFill>
                          <a:effectLst/>
                          <a:latin typeface="Verdana" pitchFamily="34" charset="0"/>
                          <a:ea typeface="Verdana" pitchFamily="34" charset="0"/>
                          <a:cs typeface="+mn-cs"/>
                        </a:rPr>
                        <a:t>NIFT (</a:t>
                      </a:r>
                      <a:r>
                        <a:rPr lang="en-IN" sz="1200" kern="1200" dirty="0" err="1" smtClean="0">
                          <a:solidFill>
                            <a:schemeClr val="dk1"/>
                          </a:solidFill>
                          <a:effectLst/>
                          <a:latin typeface="Verdana" pitchFamily="34" charset="0"/>
                          <a:ea typeface="Verdana" pitchFamily="34" charset="0"/>
                          <a:cs typeface="+mn-cs"/>
                        </a:rPr>
                        <a:t>CoEK</a:t>
                      </a:r>
                      <a:r>
                        <a:rPr lang="en-IN" sz="1200" kern="1200" dirty="0" smtClean="0">
                          <a:solidFill>
                            <a:schemeClr val="dk1"/>
                          </a:solidFill>
                          <a:effectLst/>
                          <a:latin typeface="Verdana" pitchFamily="34" charset="0"/>
                          <a:ea typeface="Verdana" pitchFamily="34" charset="0"/>
                          <a:cs typeface="+mn-cs"/>
                        </a:rPr>
                        <a:t>) </a:t>
                      </a:r>
                      <a:r>
                        <a:rPr lang="en-IN" sz="1200" kern="1200" dirty="0" smtClean="0">
                          <a:solidFill>
                            <a:schemeClr val="dk1"/>
                          </a:solidFill>
                          <a:effectLst/>
                          <a:latin typeface="Verdana" pitchFamily="34" charset="0"/>
                          <a:ea typeface="Verdana" pitchFamily="34" charset="0"/>
                          <a:cs typeface="+mn-cs"/>
                        </a:rPr>
                        <a:t>for popularising Khadi. </a:t>
                      </a:r>
                    </a:p>
                    <a:p>
                      <a:pPr marL="171450" indent="-171450" algn="just">
                        <a:buFont typeface="Wingdings" pitchFamily="2" charset="2"/>
                        <a:buChar char="Ø"/>
                      </a:pPr>
                      <a:endParaRPr lang="en-IN" sz="1200" kern="1200" dirty="0" smtClean="0">
                        <a:solidFill>
                          <a:schemeClr val="dk1"/>
                        </a:solidFill>
                        <a:effectLst/>
                        <a:latin typeface="Verdana" pitchFamily="34" charset="0"/>
                        <a:ea typeface="Verdana" pitchFamily="34" charset="0"/>
                        <a:cs typeface="+mn-cs"/>
                      </a:endParaRPr>
                    </a:p>
                    <a:p>
                      <a:pPr marL="171450" indent="-171450" algn="just">
                        <a:buFont typeface="Wingdings" pitchFamily="2" charset="2"/>
                        <a:buChar char="Ø"/>
                      </a:pPr>
                      <a:r>
                        <a:rPr lang="en-IN" sz="1200" kern="1200" dirty="0" smtClean="0">
                          <a:solidFill>
                            <a:schemeClr val="dk1"/>
                          </a:solidFill>
                          <a:effectLst/>
                          <a:latin typeface="Verdana" pitchFamily="34" charset="0"/>
                          <a:ea typeface="Verdana" pitchFamily="34" charset="0"/>
                          <a:cs typeface="+mn-cs"/>
                        </a:rPr>
                        <a:t>The products such as </a:t>
                      </a:r>
                      <a:r>
                        <a:rPr lang="en-IN" sz="1200" kern="1200" dirty="0" err="1" smtClean="0">
                          <a:solidFill>
                            <a:schemeClr val="dk1"/>
                          </a:solidFill>
                          <a:effectLst/>
                          <a:latin typeface="Verdana" pitchFamily="34" charset="0"/>
                          <a:ea typeface="Verdana" pitchFamily="34" charset="0"/>
                          <a:cs typeface="+mn-cs"/>
                        </a:rPr>
                        <a:t>Khadi</a:t>
                      </a:r>
                      <a:r>
                        <a:rPr lang="en-IN" sz="1200" kern="1200" dirty="0" smtClean="0">
                          <a:solidFill>
                            <a:schemeClr val="dk1"/>
                          </a:solidFill>
                          <a:effectLst/>
                          <a:latin typeface="Verdana" pitchFamily="34" charset="0"/>
                          <a:ea typeface="Verdana" pitchFamily="34" charset="0"/>
                          <a:cs typeface="+mn-cs"/>
                        </a:rPr>
                        <a:t> Denim, </a:t>
                      </a:r>
                      <a:r>
                        <a:rPr lang="en-IN" sz="1200" kern="1200" dirty="0" err="1" smtClean="0">
                          <a:solidFill>
                            <a:schemeClr val="dk1"/>
                          </a:solidFill>
                          <a:effectLst/>
                          <a:latin typeface="Verdana" pitchFamily="34" charset="0"/>
                          <a:ea typeface="Verdana" pitchFamily="34" charset="0"/>
                          <a:cs typeface="+mn-cs"/>
                        </a:rPr>
                        <a:t>Khadi</a:t>
                      </a:r>
                      <a:r>
                        <a:rPr lang="en-IN" sz="1200" kern="1200" dirty="0" smtClean="0">
                          <a:solidFill>
                            <a:schemeClr val="dk1"/>
                          </a:solidFill>
                          <a:effectLst/>
                          <a:latin typeface="Verdana" pitchFamily="34" charset="0"/>
                          <a:ea typeface="Verdana" pitchFamily="34" charset="0"/>
                          <a:cs typeface="+mn-cs"/>
                        </a:rPr>
                        <a:t> T-shirts etc. have also been introduced in KGB New Delhi as new products. </a:t>
                      </a:r>
                    </a:p>
                    <a:p>
                      <a:pPr algn="just"/>
                      <a:r>
                        <a:rPr lang="en-IN" sz="1200" kern="1200" dirty="0" smtClean="0">
                          <a:solidFill>
                            <a:schemeClr val="dk1"/>
                          </a:solidFill>
                          <a:effectLst/>
                          <a:latin typeface="Verdana" pitchFamily="34" charset="0"/>
                          <a:ea typeface="Verdana" pitchFamily="34" charset="0"/>
                          <a:cs typeface="+mn-cs"/>
                        </a:rPr>
                        <a:t> </a:t>
                      </a:r>
                    </a:p>
                    <a:p>
                      <a:pPr marL="171450" indent="-171450" algn="just">
                        <a:buFont typeface="Wingdings" pitchFamily="2" charset="2"/>
                        <a:buChar char="Ø"/>
                      </a:pPr>
                      <a:r>
                        <a:rPr lang="en-IN" sz="1200" kern="1200" dirty="0" smtClean="0">
                          <a:solidFill>
                            <a:schemeClr val="dk1"/>
                          </a:solidFill>
                          <a:effectLst/>
                          <a:latin typeface="Verdana" pitchFamily="34" charset="0"/>
                          <a:ea typeface="Verdana" pitchFamily="34" charset="0"/>
                          <a:cs typeface="+mn-cs"/>
                        </a:rPr>
                        <a:t>The export of KVI products has been increasing regularly up to the period 2019-20. </a:t>
                      </a:r>
                    </a:p>
                    <a:p>
                      <a:pPr algn="just"/>
                      <a:r>
                        <a:rPr lang="en-US" sz="1200" b="1" u="none" strike="noStrike" kern="1200" dirty="0" smtClean="0">
                          <a:solidFill>
                            <a:schemeClr val="dk1"/>
                          </a:solidFill>
                          <a:effectLst/>
                          <a:latin typeface="Verdana" pitchFamily="34" charset="0"/>
                          <a:ea typeface="Verdana" pitchFamily="34" charset="0"/>
                          <a:cs typeface="+mn-cs"/>
                        </a:rPr>
                        <a:t> </a:t>
                      </a:r>
                      <a:endParaRPr lang="en-IN" sz="1200" b="1" u="sng" kern="1200" dirty="0" smtClean="0">
                        <a:solidFill>
                          <a:schemeClr val="dk1"/>
                        </a:solidFill>
                        <a:effectLst/>
                        <a:latin typeface="Verdana" pitchFamily="34" charset="0"/>
                        <a:ea typeface="Verdana" pitchFamily="34" charset="0"/>
                        <a:cs typeface="+mn-cs"/>
                      </a:endParaRPr>
                    </a:p>
                    <a:p>
                      <a:pPr algn="just"/>
                      <a:endParaRPr lang="en-IN" sz="1200" b="1" i="1" kern="1200" dirty="0" smtClean="0">
                        <a:solidFill>
                          <a:schemeClr val="dk1"/>
                        </a:solidFill>
                        <a:effectLst/>
                        <a:latin typeface="Verdana" pitchFamily="34" charset="0"/>
                        <a:ea typeface="Verdana" pitchFamily="34" charset="0"/>
                        <a:cs typeface="+mn-cs"/>
                      </a:endParaRPr>
                    </a:p>
                    <a:p>
                      <a:pPr algn="just"/>
                      <a:r>
                        <a:rPr lang="en-IN" sz="1200" kern="1200" dirty="0" smtClean="0">
                          <a:solidFill>
                            <a:schemeClr val="dk1"/>
                          </a:solidFill>
                          <a:effectLst/>
                          <a:latin typeface="Verdana" pitchFamily="34" charset="0"/>
                          <a:ea typeface="Verdana" pitchFamily="34" charset="0"/>
                          <a:cs typeface="+mn-cs"/>
                        </a:rPr>
                        <a:t> </a:t>
                      </a:r>
                    </a:p>
                    <a:p>
                      <a:pPr algn="just"/>
                      <a:r>
                        <a:rPr lang="en-IN" sz="1200" b="1" i="1" kern="1200" dirty="0" smtClean="0">
                          <a:solidFill>
                            <a:schemeClr val="dk1"/>
                          </a:solidFill>
                          <a:effectLst/>
                          <a:latin typeface="Verdana" pitchFamily="34" charset="0"/>
                          <a:ea typeface="Verdana" pitchFamily="34" charset="0"/>
                          <a:cs typeface="+mn-cs"/>
                        </a:rPr>
                        <a:t>The Recommendation No. 12 &amp; 13 noted for Compliance</a:t>
                      </a:r>
                      <a:endParaRPr lang="en-IN" sz="1200" kern="1200" dirty="0" smtClean="0">
                        <a:solidFill>
                          <a:schemeClr val="dk1"/>
                        </a:solidFill>
                        <a:effectLst/>
                        <a:latin typeface="Verdana" pitchFamily="34" charset="0"/>
                        <a:ea typeface="Verdana" pitchFamily="34" charset="0"/>
                        <a:cs typeface="+mn-cs"/>
                      </a:endParaRPr>
                    </a:p>
                    <a:p>
                      <a:pPr algn="just"/>
                      <a:endParaRPr lang="en-IN" sz="1100" kern="1200" dirty="0" smtClean="0">
                        <a:solidFill>
                          <a:schemeClr val="dk1"/>
                        </a:solidFill>
                        <a:effectLst/>
                        <a:latin typeface="Verdana" pitchFamily="34" charset="0"/>
                        <a:ea typeface="Verdana" pitchFamily="34" charset="0"/>
                        <a:cs typeface="+mn-cs"/>
                      </a:endParaRPr>
                    </a:p>
                  </a:txBody>
                  <a:tcPr marL="68580" marR="68580" marT="0" marB="0"/>
                </a:tc>
                <a:extLst>
                  <a:ext uri="{0D108BD9-81ED-4DB2-BD59-A6C34878D82A}">
                    <a16:rowId xmlns:a16="http://schemas.microsoft.com/office/drawing/2014/main" xmlns="" val="486456831"/>
                  </a:ext>
                </a:extLst>
              </a:tr>
            </a:tbl>
          </a:graphicData>
        </a:graphic>
      </p:graphicFrame>
      <p:sp>
        <p:nvSpPr>
          <p:cNvPr id="4" name="Slide Number Placeholder 3"/>
          <p:cNvSpPr>
            <a:spLocks noGrp="1"/>
          </p:cNvSpPr>
          <p:nvPr>
            <p:ph type="sldNum" sz="quarter" idx="12"/>
          </p:nvPr>
        </p:nvSpPr>
        <p:spPr/>
        <p:txBody>
          <a:bodyPr/>
          <a:lstStyle/>
          <a:p>
            <a:fld id="{E9749067-D62A-41AC-84D1-4B0C20AE87F4}" type="slidenum">
              <a:rPr lang="en-US" smtClean="0"/>
              <a:pPr/>
              <a:t>11</a:t>
            </a:fld>
            <a:endParaRPr lang="en-US"/>
          </a:p>
        </p:txBody>
      </p:sp>
    </p:spTree>
    <p:extLst>
      <p:ext uri="{BB962C8B-B14F-4D97-AF65-F5344CB8AC3E}">
        <p14:creationId xmlns:p14="http://schemas.microsoft.com/office/powerpoint/2010/main" val="34148199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985569966"/>
              </p:ext>
            </p:extLst>
          </p:nvPr>
        </p:nvGraphicFramePr>
        <p:xfrm>
          <a:off x="491320" y="264741"/>
          <a:ext cx="11341290" cy="5505994"/>
        </p:xfrm>
        <a:graphic>
          <a:graphicData uri="http://schemas.openxmlformats.org/drawingml/2006/table">
            <a:tbl>
              <a:tblPr firstRow="1" firstCol="1" bandRow="1">
                <a:tableStyleId>{5C22544A-7EE6-4342-B048-85BDC9FD1C3A}</a:tableStyleId>
              </a:tblPr>
              <a:tblGrid>
                <a:gridCol w="683694">
                  <a:extLst>
                    <a:ext uri="{9D8B030D-6E8A-4147-A177-3AD203B41FA5}">
                      <a16:colId xmlns:a16="http://schemas.microsoft.com/office/drawing/2014/main" xmlns="" val="2623491105"/>
                    </a:ext>
                  </a:extLst>
                </a:gridCol>
                <a:gridCol w="4839487">
                  <a:extLst>
                    <a:ext uri="{9D8B030D-6E8A-4147-A177-3AD203B41FA5}">
                      <a16:colId xmlns:a16="http://schemas.microsoft.com/office/drawing/2014/main" xmlns="" val="433516233"/>
                    </a:ext>
                  </a:extLst>
                </a:gridCol>
                <a:gridCol w="5818109">
                  <a:extLst>
                    <a:ext uri="{9D8B030D-6E8A-4147-A177-3AD203B41FA5}">
                      <a16:colId xmlns:a16="http://schemas.microsoft.com/office/drawing/2014/main" xmlns="" val="3232519033"/>
                    </a:ext>
                  </a:extLst>
                </a:gridCol>
              </a:tblGrid>
              <a:tr h="562573">
                <a:tc>
                  <a:txBody>
                    <a:bodyPr/>
                    <a:lstStyle/>
                    <a:p>
                      <a:pPr algn="ctr">
                        <a:lnSpc>
                          <a:spcPct val="107000"/>
                        </a:lnSpc>
                        <a:spcAft>
                          <a:spcPts val="0"/>
                        </a:spcAft>
                      </a:pPr>
                      <a:r>
                        <a:rPr lang="en-US" sz="1400" b="1" dirty="0" smtClean="0">
                          <a:effectLst/>
                          <a:latin typeface="Verdana" pitchFamily="34" charset="0"/>
                          <a:ea typeface="Verdana" pitchFamily="34" charset="0"/>
                        </a:rPr>
                        <a:t>Sr. </a:t>
                      </a:r>
                      <a:r>
                        <a:rPr lang="en-US" sz="1400" b="1" dirty="0">
                          <a:effectLst/>
                          <a:latin typeface="Verdana" pitchFamily="34" charset="0"/>
                          <a:ea typeface="Verdana" pitchFamily="34" charset="0"/>
                        </a:rPr>
                        <a:t>No. </a:t>
                      </a:r>
                      <a:endParaRPr lang="en-IN" sz="1400" b="1" dirty="0">
                        <a:effectLst/>
                        <a:latin typeface="Verdana" pitchFamily="34" charset="0"/>
                        <a:ea typeface="Verdana" pitchFamily="34" charset="0"/>
                        <a:cs typeface="Mangal" panose="02040503050203030202" pitchFamily="18" charset="0"/>
                      </a:endParaRPr>
                    </a:p>
                  </a:txBody>
                  <a:tcPr marL="68580" marR="68580" marT="0" marB="0"/>
                </a:tc>
                <a:tc>
                  <a:txBody>
                    <a:bodyPr/>
                    <a:lstStyle/>
                    <a:p>
                      <a:pPr algn="l">
                        <a:lnSpc>
                          <a:spcPct val="107000"/>
                        </a:lnSpc>
                        <a:spcAft>
                          <a:spcPts val="0"/>
                        </a:spcAft>
                      </a:pPr>
                      <a:r>
                        <a:rPr lang="en-IN" sz="1400" b="1" kern="1200" dirty="0" smtClean="0">
                          <a:solidFill>
                            <a:schemeClr val="lt1"/>
                          </a:solidFill>
                          <a:effectLst/>
                          <a:latin typeface="Verdana" pitchFamily="34" charset="0"/>
                          <a:ea typeface="Verdana" pitchFamily="34" charset="0"/>
                          <a:cs typeface="+mn-cs"/>
                        </a:rPr>
                        <a:t>Observations / Recommendations and Compliance made by KVIC thereof</a:t>
                      </a:r>
                      <a:endParaRPr lang="en-IN" sz="1400" b="1" dirty="0">
                        <a:effectLst/>
                        <a:latin typeface="Verdana" pitchFamily="34" charset="0"/>
                        <a:ea typeface="Verdana" pitchFamily="34" charset="0"/>
                        <a:cs typeface="Mangal" panose="02040503050203030202" pitchFamily="18" charset="0"/>
                      </a:endParaRPr>
                    </a:p>
                  </a:txBody>
                  <a:tcPr marL="68580" marR="68580" marT="0" marB="0"/>
                </a:tc>
                <a:tc>
                  <a:txBody>
                    <a:bodyPr/>
                    <a:lstStyle/>
                    <a:p>
                      <a:pPr algn="ctr"/>
                      <a:r>
                        <a:rPr lang="en-IN" sz="1400" b="1" u="sng" kern="1200" dirty="0" smtClean="0">
                          <a:solidFill>
                            <a:schemeClr val="lt1"/>
                          </a:solidFill>
                          <a:effectLst/>
                          <a:latin typeface="Verdana" pitchFamily="34" charset="0"/>
                          <a:ea typeface="Verdana" pitchFamily="34" charset="0"/>
                          <a:cs typeface="+mn-cs"/>
                        </a:rPr>
                        <a:t>Compliance / ATR of KVIC:</a:t>
                      </a:r>
                      <a:endParaRPr lang="en-IN" sz="1400" b="1" kern="1200" dirty="0">
                        <a:solidFill>
                          <a:schemeClr val="lt1"/>
                        </a:solidFill>
                        <a:effectLst/>
                        <a:latin typeface="Verdana" pitchFamily="34" charset="0"/>
                        <a:ea typeface="Verdana" pitchFamily="34" charset="0"/>
                        <a:cs typeface="+mn-cs"/>
                      </a:endParaRPr>
                    </a:p>
                  </a:txBody>
                  <a:tcPr marL="68580" marR="68580" marT="0" marB="0"/>
                </a:tc>
                <a:extLst>
                  <a:ext uri="{0D108BD9-81ED-4DB2-BD59-A6C34878D82A}">
                    <a16:rowId xmlns:a16="http://schemas.microsoft.com/office/drawing/2014/main" xmlns="" val="3881139429"/>
                  </a:ext>
                </a:extLst>
              </a:tr>
              <a:tr h="4943421">
                <a:tc>
                  <a:txBody>
                    <a:bodyPr/>
                    <a:lstStyle/>
                    <a:p>
                      <a:pPr algn="ctr">
                        <a:lnSpc>
                          <a:spcPct val="107000"/>
                        </a:lnSpc>
                        <a:spcAft>
                          <a:spcPts val="0"/>
                        </a:spcAft>
                      </a:pPr>
                      <a:r>
                        <a:rPr lang="en-US" sz="1200" dirty="0" smtClean="0">
                          <a:effectLst/>
                          <a:latin typeface="Verdana" pitchFamily="34" charset="0"/>
                          <a:ea typeface="Verdana" pitchFamily="34" charset="0"/>
                          <a:cs typeface="Mangal" panose="02040503050203030202" pitchFamily="18" charset="0"/>
                        </a:rPr>
                        <a:t>10</a:t>
                      </a:r>
                      <a:endParaRPr lang="en-IN" sz="1200" dirty="0">
                        <a:effectLst/>
                        <a:latin typeface="Verdana" pitchFamily="34" charset="0"/>
                        <a:ea typeface="Verdana" pitchFamily="34" charset="0"/>
                        <a:cs typeface="Mangal" panose="02040503050203030202" pitchFamily="18" charset="0"/>
                      </a:endParaRPr>
                    </a:p>
                  </a:txBody>
                  <a:tcPr marL="68580" marR="68580" marT="0" marB="0"/>
                </a:tc>
                <a:tc>
                  <a:txBody>
                    <a:bodyPr/>
                    <a:lstStyle/>
                    <a:p>
                      <a:pPr algn="just"/>
                      <a:r>
                        <a:rPr lang="en-IN" sz="1200" kern="1200" dirty="0" smtClean="0">
                          <a:solidFill>
                            <a:schemeClr val="dk1"/>
                          </a:solidFill>
                          <a:effectLst/>
                          <a:latin typeface="Verdana" pitchFamily="34" charset="0"/>
                          <a:ea typeface="Verdana" pitchFamily="34" charset="0"/>
                          <a:cs typeface="+mn-cs"/>
                        </a:rPr>
                        <a:t>KVIC had not adequately benefitted from engaging marketing consultants due to not defining the specific tasks to be executed by them and shortfalls in monitoring the deliverables. Schemes for increasing availability and sales such as opening franchises/outlets, establishment of “</a:t>
                      </a:r>
                      <a:r>
                        <a:rPr lang="en-IN" sz="1200" kern="1200" dirty="0" err="1" smtClean="0">
                          <a:solidFill>
                            <a:schemeClr val="dk1"/>
                          </a:solidFill>
                          <a:effectLst/>
                          <a:latin typeface="Verdana" pitchFamily="34" charset="0"/>
                          <a:ea typeface="Verdana" pitchFamily="34" charset="0"/>
                          <a:cs typeface="+mn-cs"/>
                        </a:rPr>
                        <a:t>Khadi</a:t>
                      </a:r>
                      <a:r>
                        <a:rPr lang="en-IN" sz="1200" kern="1200" dirty="0" smtClean="0">
                          <a:solidFill>
                            <a:schemeClr val="dk1"/>
                          </a:solidFill>
                          <a:effectLst/>
                          <a:latin typeface="Verdana" pitchFamily="34" charset="0"/>
                          <a:ea typeface="Verdana" pitchFamily="34" charset="0"/>
                          <a:cs typeface="+mn-cs"/>
                        </a:rPr>
                        <a:t> </a:t>
                      </a:r>
                      <a:r>
                        <a:rPr lang="en-IN" sz="1200" kern="1200" dirty="0" err="1" smtClean="0">
                          <a:solidFill>
                            <a:schemeClr val="dk1"/>
                          </a:solidFill>
                          <a:effectLst/>
                          <a:latin typeface="Verdana" pitchFamily="34" charset="0"/>
                          <a:ea typeface="Verdana" pitchFamily="34" charset="0"/>
                          <a:cs typeface="+mn-cs"/>
                        </a:rPr>
                        <a:t>Korners</a:t>
                      </a:r>
                      <a:r>
                        <a:rPr lang="en-IN" sz="1200" kern="1200" dirty="0" smtClean="0">
                          <a:solidFill>
                            <a:schemeClr val="dk1"/>
                          </a:solidFill>
                          <a:effectLst/>
                          <a:latin typeface="Verdana" pitchFamily="34" charset="0"/>
                          <a:ea typeface="Verdana" pitchFamily="34" charset="0"/>
                          <a:cs typeface="+mn-cs"/>
                        </a:rPr>
                        <a:t>” in retail chain stores etc., implemented on a limited scale did not get the desired response.</a:t>
                      </a:r>
                    </a:p>
                    <a:p>
                      <a:pPr algn="just"/>
                      <a:r>
                        <a:rPr lang="en-IN" sz="1200" b="1" kern="1200" dirty="0" smtClean="0">
                          <a:solidFill>
                            <a:schemeClr val="dk1"/>
                          </a:solidFill>
                          <a:effectLst/>
                          <a:latin typeface="Verdana" pitchFamily="34" charset="0"/>
                          <a:ea typeface="Verdana" pitchFamily="34" charset="0"/>
                          <a:cs typeface="+mn-cs"/>
                        </a:rPr>
                        <a:t>(Paragraph 5.1.4, 5.1.5 &amp; 5.1.6)</a:t>
                      </a:r>
                      <a:endParaRPr lang="en-IN" sz="1200" kern="1200" dirty="0" smtClean="0">
                        <a:solidFill>
                          <a:schemeClr val="dk1"/>
                        </a:solidFill>
                        <a:effectLst/>
                        <a:latin typeface="Verdana" pitchFamily="34" charset="0"/>
                        <a:ea typeface="Verdana" pitchFamily="34" charset="0"/>
                        <a:cs typeface="+mn-cs"/>
                      </a:endParaRPr>
                    </a:p>
                    <a:p>
                      <a:pPr algn="just"/>
                      <a:r>
                        <a:rPr lang="en-IN" sz="1200" b="1" kern="1200" dirty="0" smtClean="0">
                          <a:solidFill>
                            <a:schemeClr val="dk1"/>
                          </a:solidFill>
                          <a:effectLst/>
                          <a:latin typeface="Verdana" pitchFamily="34" charset="0"/>
                          <a:ea typeface="Verdana" pitchFamily="34" charset="0"/>
                          <a:cs typeface="+mn-cs"/>
                        </a:rPr>
                        <a:t> </a:t>
                      </a:r>
                      <a:endParaRPr lang="en-IN" sz="1200" kern="1200" dirty="0" smtClean="0">
                        <a:solidFill>
                          <a:schemeClr val="dk1"/>
                        </a:solidFill>
                        <a:effectLst/>
                        <a:latin typeface="Verdana" pitchFamily="34" charset="0"/>
                        <a:ea typeface="Verdana" pitchFamily="34" charset="0"/>
                        <a:cs typeface="+mn-cs"/>
                      </a:endParaRPr>
                    </a:p>
                    <a:p>
                      <a:pPr algn="just"/>
                      <a:r>
                        <a:rPr lang="en-IN" sz="1200" b="1" i="1" u="sng" kern="1200" dirty="0" smtClean="0">
                          <a:solidFill>
                            <a:schemeClr val="dk1"/>
                          </a:solidFill>
                          <a:effectLst/>
                          <a:latin typeface="Verdana" pitchFamily="34" charset="0"/>
                          <a:ea typeface="Verdana" pitchFamily="34" charset="0"/>
                          <a:cs typeface="+mn-cs"/>
                        </a:rPr>
                        <a:t>Recommendation No. 14:</a:t>
                      </a:r>
                      <a:endParaRPr lang="en-IN" sz="1200" kern="1200" dirty="0" smtClean="0">
                        <a:solidFill>
                          <a:schemeClr val="dk1"/>
                        </a:solidFill>
                        <a:effectLst/>
                        <a:latin typeface="Verdana" pitchFamily="34" charset="0"/>
                        <a:ea typeface="Verdana" pitchFamily="34" charset="0"/>
                        <a:cs typeface="+mn-cs"/>
                      </a:endParaRPr>
                    </a:p>
                    <a:p>
                      <a:pPr algn="just"/>
                      <a:r>
                        <a:rPr lang="en-IN" sz="1200" b="1" i="1" kern="1200" dirty="0" smtClean="0">
                          <a:solidFill>
                            <a:schemeClr val="dk1"/>
                          </a:solidFill>
                          <a:effectLst/>
                          <a:latin typeface="Verdana" pitchFamily="34" charset="0"/>
                          <a:ea typeface="Verdana" pitchFamily="34" charset="0"/>
                          <a:cs typeface="+mn-cs"/>
                        </a:rPr>
                        <a:t>While engaging external consultants, the directions contained in Manual for Procurement of Consultancy &amp; other Services 2017, issued by the Government of India may be strictly adhered to </a:t>
                      </a:r>
                      <a:r>
                        <a:rPr lang="en-IN" sz="1200" b="1" i="1" kern="1200" dirty="0" err="1" smtClean="0">
                          <a:solidFill>
                            <a:schemeClr val="dk1"/>
                          </a:solidFill>
                          <a:effectLst/>
                          <a:latin typeface="Verdana" pitchFamily="34" charset="0"/>
                          <a:ea typeface="Verdana" pitchFamily="34" charset="0"/>
                          <a:cs typeface="+mn-cs"/>
                        </a:rPr>
                        <a:t>viz</a:t>
                      </a:r>
                      <a:r>
                        <a:rPr lang="en-IN" sz="1200" b="1" i="1" kern="1200" dirty="0" smtClean="0">
                          <a:solidFill>
                            <a:schemeClr val="dk1"/>
                          </a:solidFill>
                          <a:effectLst/>
                          <a:latin typeface="Verdana" pitchFamily="34" charset="0"/>
                          <a:ea typeface="Verdana" pitchFamily="34" charset="0"/>
                          <a:cs typeface="+mn-cs"/>
                        </a:rPr>
                        <a:t>, preparing well defined scope of work/ Terms of Reference, setting up consultancy monitoring committee etc.</a:t>
                      </a:r>
                      <a:endParaRPr lang="en-IN" sz="1200" kern="1200" dirty="0" smtClean="0">
                        <a:solidFill>
                          <a:schemeClr val="dk1"/>
                        </a:solidFill>
                        <a:effectLst/>
                        <a:latin typeface="Verdana" pitchFamily="34" charset="0"/>
                        <a:ea typeface="Verdana" pitchFamily="34" charset="0"/>
                        <a:cs typeface="+mn-cs"/>
                      </a:endParaRPr>
                    </a:p>
                    <a:p>
                      <a:pPr algn="just"/>
                      <a:r>
                        <a:rPr lang="en-IN" sz="1200" b="1" i="1" kern="1200" dirty="0" smtClean="0">
                          <a:solidFill>
                            <a:schemeClr val="dk1"/>
                          </a:solidFill>
                          <a:effectLst/>
                          <a:latin typeface="Verdana" pitchFamily="34" charset="0"/>
                          <a:ea typeface="Verdana" pitchFamily="34" charset="0"/>
                          <a:cs typeface="+mn-cs"/>
                        </a:rPr>
                        <a:t> </a:t>
                      </a:r>
                      <a:endParaRPr lang="en-IN" sz="1200" kern="1200" dirty="0" smtClean="0">
                        <a:solidFill>
                          <a:schemeClr val="dk1"/>
                        </a:solidFill>
                        <a:effectLst/>
                        <a:latin typeface="Verdana" pitchFamily="34" charset="0"/>
                        <a:ea typeface="Verdana" pitchFamily="34" charset="0"/>
                        <a:cs typeface="+mn-cs"/>
                      </a:endParaRPr>
                    </a:p>
                    <a:p>
                      <a:pPr algn="just"/>
                      <a:r>
                        <a:rPr lang="en-IN" sz="1200" b="1" i="1" u="sng" kern="1200" dirty="0" smtClean="0">
                          <a:solidFill>
                            <a:schemeClr val="dk1"/>
                          </a:solidFill>
                          <a:effectLst/>
                          <a:latin typeface="Verdana" pitchFamily="34" charset="0"/>
                          <a:ea typeface="Verdana" pitchFamily="34" charset="0"/>
                          <a:cs typeface="+mn-cs"/>
                        </a:rPr>
                        <a:t>Recommendation No. 15:</a:t>
                      </a:r>
                      <a:endParaRPr lang="en-IN" sz="1200" kern="1200" dirty="0" smtClean="0">
                        <a:solidFill>
                          <a:schemeClr val="dk1"/>
                        </a:solidFill>
                        <a:effectLst/>
                        <a:latin typeface="Verdana" pitchFamily="34" charset="0"/>
                        <a:ea typeface="Verdana" pitchFamily="34" charset="0"/>
                        <a:cs typeface="+mn-cs"/>
                      </a:endParaRPr>
                    </a:p>
                    <a:p>
                      <a:pPr algn="just"/>
                      <a:r>
                        <a:rPr lang="en-IN" sz="1200" b="1" i="1" kern="1200" dirty="0" smtClean="0">
                          <a:solidFill>
                            <a:schemeClr val="dk1"/>
                          </a:solidFill>
                          <a:effectLst/>
                          <a:latin typeface="Verdana" pitchFamily="34" charset="0"/>
                          <a:ea typeface="Verdana" pitchFamily="34" charset="0"/>
                          <a:cs typeface="+mn-cs"/>
                        </a:rPr>
                        <a:t>KVIC may conduct thorough market study to identify the opportunities and threats before implementing schemes such as opening franchisee outlets and also extend marketing support and guidance to the entrepreneurs. Periodic monitoring by the management is also required for the success of such schemes.</a:t>
                      </a:r>
                      <a:endParaRPr lang="en-IN" sz="1200" kern="1200" dirty="0" smtClean="0">
                        <a:solidFill>
                          <a:schemeClr val="dk1"/>
                        </a:solidFill>
                        <a:effectLst/>
                        <a:latin typeface="Verdana" pitchFamily="34" charset="0"/>
                        <a:ea typeface="Verdana" pitchFamily="34" charset="0"/>
                        <a:cs typeface="+mn-cs"/>
                      </a:endParaRPr>
                    </a:p>
                    <a:p>
                      <a:pPr algn="just">
                        <a:lnSpc>
                          <a:spcPct val="107000"/>
                        </a:lnSpc>
                        <a:spcAft>
                          <a:spcPts val="0"/>
                        </a:spcAft>
                      </a:pPr>
                      <a:endParaRPr lang="en-IN" sz="1200" b="1" dirty="0">
                        <a:effectLst/>
                        <a:latin typeface="Verdana" pitchFamily="34" charset="0"/>
                        <a:ea typeface="Verdana" pitchFamily="34" charset="0"/>
                        <a:cs typeface="Mangal" panose="02040503050203030202" pitchFamily="18" charset="0"/>
                      </a:endParaRPr>
                    </a:p>
                  </a:txBody>
                  <a:tcPr marL="68580" marR="68580" marT="0" marB="0"/>
                </a:tc>
                <a:tc>
                  <a:txBody>
                    <a:bodyPr/>
                    <a:lstStyle/>
                    <a:p>
                      <a:pPr marL="285750" indent="-285750" algn="just">
                        <a:buFont typeface="Wingdings" pitchFamily="2" charset="2"/>
                        <a:buChar char="Ø"/>
                      </a:pPr>
                      <a:r>
                        <a:rPr lang="en-US" sz="1200" b="0" i="0" kern="1200" dirty="0" smtClean="0">
                          <a:solidFill>
                            <a:schemeClr val="dk1"/>
                          </a:solidFill>
                          <a:effectLst/>
                          <a:latin typeface="Verdana" pitchFamily="34" charset="0"/>
                          <a:ea typeface="Verdana" pitchFamily="34" charset="0"/>
                          <a:cs typeface="+mn-cs"/>
                        </a:rPr>
                        <a:t>External Marketing Consultants were engaged against certain specific assignments. </a:t>
                      </a:r>
                    </a:p>
                    <a:p>
                      <a:pPr marL="0" indent="0" algn="just">
                        <a:buFont typeface="Wingdings" pitchFamily="2" charset="2"/>
                        <a:buNone/>
                      </a:pPr>
                      <a:endParaRPr lang="en-US" sz="1200" b="0" i="0" kern="1200" dirty="0" smtClean="0">
                        <a:solidFill>
                          <a:schemeClr val="dk1"/>
                        </a:solidFill>
                        <a:effectLst/>
                        <a:latin typeface="Verdana" pitchFamily="34" charset="0"/>
                        <a:ea typeface="Verdana" pitchFamily="34" charset="0"/>
                        <a:cs typeface="+mn-cs"/>
                      </a:endParaRPr>
                    </a:p>
                    <a:p>
                      <a:pPr marL="285750" indent="-285750" algn="just">
                        <a:buFont typeface="Wingdings" pitchFamily="2" charset="2"/>
                        <a:buChar char="Ø"/>
                      </a:pPr>
                      <a:r>
                        <a:rPr lang="en-US" sz="1200" b="0" i="0" kern="1200" dirty="0" smtClean="0">
                          <a:solidFill>
                            <a:schemeClr val="dk1"/>
                          </a:solidFill>
                          <a:effectLst/>
                          <a:latin typeface="Verdana" pitchFamily="34" charset="0"/>
                          <a:ea typeface="Verdana" pitchFamily="34" charset="0"/>
                          <a:cs typeface="+mn-cs"/>
                        </a:rPr>
                        <a:t>In connection with 150</a:t>
                      </a:r>
                      <a:r>
                        <a:rPr lang="en-US" sz="1200" b="0" i="0" kern="1200" baseline="30000" dirty="0" smtClean="0">
                          <a:solidFill>
                            <a:schemeClr val="dk1"/>
                          </a:solidFill>
                          <a:effectLst/>
                          <a:latin typeface="Verdana" pitchFamily="34" charset="0"/>
                          <a:ea typeface="Verdana" pitchFamily="34" charset="0"/>
                          <a:cs typeface="+mn-cs"/>
                        </a:rPr>
                        <a:t>th</a:t>
                      </a:r>
                      <a:r>
                        <a:rPr lang="en-US" sz="1200" b="0" i="0" kern="1200" dirty="0" smtClean="0">
                          <a:solidFill>
                            <a:schemeClr val="dk1"/>
                          </a:solidFill>
                          <a:effectLst/>
                          <a:latin typeface="Verdana" pitchFamily="34" charset="0"/>
                          <a:ea typeface="Verdana" pitchFamily="34" charset="0"/>
                          <a:cs typeface="+mn-cs"/>
                        </a:rPr>
                        <a:t>Birth Anniversary of Mahatma Gandhi, </a:t>
                      </a:r>
                      <a:r>
                        <a:rPr lang="en-US" sz="1200" b="0" i="0" kern="1200" dirty="0" err="1" smtClean="0">
                          <a:solidFill>
                            <a:schemeClr val="dk1"/>
                          </a:solidFill>
                          <a:effectLst/>
                          <a:latin typeface="Verdana" pitchFamily="34" charset="0"/>
                          <a:ea typeface="Verdana" pitchFamily="34" charset="0"/>
                          <a:cs typeface="+mn-cs"/>
                        </a:rPr>
                        <a:t>Khadi</a:t>
                      </a:r>
                      <a:r>
                        <a:rPr lang="en-US" sz="1200" b="0" i="0" kern="1200" dirty="0" smtClean="0">
                          <a:solidFill>
                            <a:schemeClr val="dk1"/>
                          </a:solidFill>
                          <a:effectLst/>
                          <a:latin typeface="Verdana" pitchFamily="34" charset="0"/>
                          <a:ea typeface="Verdana" pitchFamily="34" charset="0"/>
                          <a:cs typeface="+mn-cs"/>
                        </a:rPr>
                        <a:t> products and the idea of </a:t>
                      </a:r>
                      <a:r>
                        <a:rPr lang="en-US" sz="1200" b="0" i="0" kern="1200" dirty="0" err="1" smtClean="0">
                          <a:solidFill>
                            <a:schemeClr val="dk1"/>
                          </a:solidFill>
                          <a:effectLst/>
                          <a:latin typeface="Verdana" pitchFamily="34" charset="0"/>
                          <a:ea typeface="Verdana" pitchFamily="34" charset="0"/>
                          <a:cs typeface="+mn-cs"/>
                        </a:rPr>
                        <a:t>Khadi</a:t>
                      </a:r>
                      <a:r>
                        <a:rPr lang="en-US" sz="1200" b="0" i="0" kern="1200" dirty="0" smtClean="0">
                          <a:solidFill>
                            <a:schemeClr val="dk1"/>
                          </a:solidFill>
                          <a:effectLst/>
                          <a:latin typeface="Verdana" pitchFamily="34" charset="0"/>
                          <a:ea typeface="Verdana" pitchFamily="34" charset="0"/>
                          <a:cs typeface="+mn-cs"/>
                        </a:rPr>
                        <a:t> were transmitted to 56 foreign countries through the India Missions. </a:t>
                      </a:r>
                    </a:p>
                    <a:p>
                      <a:pPr marL="0" indent="0" algn="just">
                        <a:buFont typeface="Wingdings" pitchFamily="2" charset="2"/>
                        <a:buNone/>
                      </a:pPr>
                      <a:endParaRPr lang="en-US" sz="1200" b="0" i="0" kern="1200" dirty="0" smtClean="0">
                        <a:solidFill>
                          <a:schemeClr val="dk1"/>
                        </a:solidFill>
                        <a:effectLst/>
                        <a:latin typeface="Verdana" pitchFamily="34" charset="0"/>
                        <a:ea typeface="Verdana" pitchFamily="34" charset="0"/>
                        <a:cs typeface="+mn-cs"/>
                      </a:endParaRPr>
                    </a:p>
                    <a:p>
                      <a:pPr marL="285750" indent="-285750" algn="just">
                        <a:buFont typeface="Wingdings" pitchFamily="2" charset="2"/>
                        <a:buChar char="Ø"/>
                      </a:pPr>
                      <a:r>
                        <a:rPr lang="en-US" sz="1200" b="0" i="0" kern="1200" dirty="0" smtClean="0">
                          <a:solidFill>
                            <a:schemeClr val="dk1"/>
                          </a:solidFill>
                          <a:effectLst/>
                          <a:latin typeface="Verdana" pitchFamily="34" charset="0"/>
                          <a:ea typeface="Verdana" pitchFamily="34" charset="0"/>
                          <a:cs typeface="+mn-cs"/>
                        </a:rPr>
                        <a:t>All the work pertaining to the same had been done through the consultants and on completion of the task, the services of the Marketing Consultants were discontinued by KVIC.</a:t>
                      </a:r>
                    </a:p>
                    <a:p>
                      <a:pPr marL="0" indent="0" algn="just">
                        <a:buFont typeface="Wingdings" pitchFamily="2" charset="2"/>
                        <a:buNone/>
                      </a:pPr>
                      <a:endParaRPr lang="en-US" sz="1200" b="0" i="0" kern="1200" dirty="0" smtClean="0">
                        <a:solidFill>
                          <a:schemeClr val="dk1"/>
                        </a:solidFill>
                        <a:effectLst/>
                        <a:latin typeface="Verdana" pitchFamily="34" charset="0"/>
                        <a:ea typeface="Verdana" pitchFamily="34" charset="0"/>
                        <a:cs typeface="+mn-cs"/>
                      </a:endParaRPr>
                    </a:p>
                    <a:p>
                      <a:pPr marL="285750" indent="-285750" algn="just">
                        <a:buFont typeface="Wingdings" pitchFamily="2" charset="2"/>
                        <a:buChar char="Ø"/>
                      </a:pPr>
                      <a:r>
                        <a:rPr lang="en-US" sz="1200" b="0" i="0" kern="1200" dirty="0" smtClean="0">
                          <a:solidFill>
                            <a:schemeClr val="dk1"/>
                          </a:solidFill>
                          <a:effectLst/>
                          <a:latin typeface="Verdana" pitchFamily="34" charset="0"/>
                          <a:ea typeface="Verdana" pitchFamily="34" charset="0"/>
                          <a:cs typeface="+mn-cs"/>
                        </a:rPr>
                        <a:t> However, the recommendation of the CAG on procedure for engagement of external consultants will be adhered to as per guidelines.</a:t>
                      </a:r>
                      <a:endParaRPr lang="en-IN" sz="1200" b="1" i="1" kern="1200" dirty="0" smtClean="0">
                        <a:solidFill>
                          <a:schemeClr val="dk1"/>
                        </a:solidFill>
                        <a:effectLst/>
                        <a:latin typeface="Verdana" pitchFamily="34" charset="0"/>
                        <a:ea typeface="Verdana" pitchFamily="34" charset="0"/>
                        <a:cs typeface="+mn-cs"/>
                      </a:endParaRPr>
                    </a:p>
                    <a:p>
                      <a:pPr algn="just"/>
                      <a:r>
                        <a:rPr lang="en-US" sz="1200" b="0" i="0" kern="1200" dirty="0" smtClean="0">
                          <a:solidFill>
                            <a:schemeClr val="dk1"/>
                          </a:solidFill>
                          <a:effectLst/>
                          <a:latin typeface="Verdana" pitchFamily="34" charset="0"/>
                          <a:ea typeface="Verdana" pitchFamily="34" charset="0"/>
                          <a:cs typeface="+mn-cs"/>
                        </a:rPr>
                        <a:t> </a:t>
                      </a:r>
                      <a:endParaRPr lang="en-IN" sz="1200" b="1" i="1" kern="1200" dirty="0" smtClean="0">
                        <a:solidFill>
                          <a:schemeClr val="dk1"/>
                        </a:solidFill>
                        <a:effectLst/>
                        <a:latin typeface="Verdana" pitchFamily="34" charset="0"/>
                        <a:ea typeface="Verdana" pitchFamily="34" charset="0"/>
                        <a:cs typeface="+mn-cs"/>
                      </a:endParaRPr>
                    </a:p>
                    <a:p>
                      <a:pPr marL="285750" indent="-285750" algn="just">
                        <a:buFont typeface="Wingdings" pitchFamily="2" charset="2"/>
                        <a:buChar char="Ø"/>
                      </a:pPr>
                      <a:r>
                        <a:rPr lang="en-US" sz="1200" b="0" i="0" kern="1200" dirty="0" smtClean="0">
                          <a:solidFill>
                            <a:schemeClr val="dk1"/>
                          </a:solidFill>
                          <a:effectLst/>
                          <a:latin typeface="Verdana" pitchFamily="34" charset="0"/>
                          <a:ea typeface="Verdana" pitchFamily="34" charset="0"/>
                          <a:cs typeface="+mn-cs"/>
                        </a:rPr>
                        <a:t>The </a:t>
                      </a:r>
                      <a:r>
                        <a:rPr lang="en-US" sz="1200" b="0" i="0" kern="1200" dirty="0" smtClean="0">
                          <a:solidFill>
                            <a:schemeClr val="dk1"/>
                          </a:solidFill>
                          <a:effectLst/>
                          <a:latin typeface="Verdana" pitchFamily="34" charset="0"/>
                          <a:ea typeface="Verdana" pitchFamily="34" charset="0"/>
                          <a:cs typeface="+mn-cs"/>
                        </a:rPr>
                        <a:t>opportunities </a:t>
                      </a:r>
                      <a:r>
                        <a:rPr lang="en-US" sz="1200" b="0" i="0" kern="1200" dirty="0" smtClean="0">
                          <a:solidFill>
                            <a:schemeClr val="dk1"/>
                          </a:solidFill>
                          <a:effectLst/>
                          <a:latin typeface="Verdana" pitchFamily="34" charset="0"/>
                          <a:ea typeface="Verdana" pitchFamily="34" charset="0"/>
                          <a:cs typeface="+mn-cs"/>
                        </a:rPr>
                        <a:t>and threat with reference to the new franchise outlets, marketing support and guidance to the entrepreneurs and detailed policy on the same will be formulated and implemented. </a:t>
                      </a:r>
                    </a:p>
                    <a:p>
                      <a:pPr marL="0" indent="0" algn="just">
                        <a:buFont typeface="Wingdings" pitchFamily="2" charset="2"/>
                        <a:buNone/>
                      </a:pPr>
                      <a:endParaRPr lang="en-US" sz="1200" b="0" i="0" kern="1200" dirty="0" smtClean="0">
                        <a:solidFill>
                          <a:schemeClr val="dk1"/>
                        </a:solidFill>
                        <a:effectLst/>
                        <a:latin typeface="Verdana" pitchFamily="34" charset="0"/>
                        <a:ea typeface="Verdana" pitchFamily="34" charset="0"/>
                        <a:cs typeface="+mn-cs"/>
                      </a:endParaRPr>
                    </a:p>
                    <a:p>
                      <a:pPr marL="285750" indent="-285750" algn="just">
                        <a:buFont typeface="Wingdings" pitchFamily="2" charset="2"/>
                        <a:buChar char="Ø"/>
                      </a:pPr>
                      <a:r>
                        <a:rPr lang="en-US" sz="1200" b="0" i="0" kern="1200" dirty="0" smtClean="0">
                          <a:solidFill>
                            <a:schemeClr val="dk1"/>
                          </a:solidFill>
                          <a:effectLst/>
                          <a:latin typeface="Verdana" pitchFamily="34" charset="0"/>
                          <a:ea typeface="Verdana" pitchFamily="34" charset="0"/>
                          <a:cs typeface="+mn-cs"/>
                        </a:rPr>
                        <a:t>The new policy on </a:t>
                      </a:r>
                      <a:r>
                        <a:rPr lang="en-US" sz="1200" b="0" i="0" kern="1200" dirty="0" err="1" smtClean="0">
                          <a:solidFill>
                            <a:schemeClr val="dk1"/>
                          </a:solidFill>
                          <a:effectLst/>
                          <a:latin typeface="Verdana" pitchFamily="34" charset="0"/>
                          <a:ea typeface="Verdana" pitchFamily="34" charset="0"/>
                          <a:cs typeface="+mn-cs"/>
                        </a:rPr>
                        <a:t>Khadi</a:t>
                      </a:r>
                      <a:r>
                        <a:rPr lang="en-US" sz="1200" b="0" i="0" kern="1200" dirty="0" smtClean="0">
                          <a:solidFill>
                            <a:schemeClr val="dk1"/>
                          </a:solidFill>
                          <a:effectLst/>
                          <a:latin typeface="Verdana" pitchFamily="34" charset="0"/>
                          <a:ea typeface="Verdana" pitchFamily="34" charset="0"/>
                          <a:cs typeface="+mn-cs"/>
                        </a:rPr>
                        <a:t> franchise application process is simplified and rolled out on December, 2022 in order to revamp the existing </a:t>
                      </a:r>
                      <a:r>
                        <a:rPr lang="en-US" sz="1200" b="0" i="0" kern="1200" dirty="0" err="1" smtClean="0">
                          <a:solidFill>
                            <a:schemeClr val="dk1"/>
                          </a:solidFill>
                          <a:effectLst/>
                          <a:latin typeface="Verdana" pitchFamily="34" charset="0"/>
                          <a:ea typeface="Verdana" pitchFamily="34" charset="0"/>
                          <a:cs typeface="+mn-cs"/>
                        </a:rPr>
                        <a:t>Khadi</a:t>
                      </a:r>
                      <a:r>
                        <a:rPr lang="en-US" sz="1200" b="0" i="0" kern="1200" dirty="0" smtClean="0">
                          <a:solidFill>
                            <a:schemeClr val="dk1"/>
                          </a:solidFill>
                          <a:effectLst/>
                          <a:latin typeface="Verdana" pitchFamily="34" charset="0"/>
                          <a:ea typeface="Verdana" pitchFamily="34" charset="0"/>
                          <a:cs typeface="+mn-cs"/>
                        </a:rPr>
                        <a:t> franchise policy.  </a:t>
                      </a:r>
                      <a:endParaRPr lang="en-IN" sz="1200" b="1" i="1" kern="1200" dirty="0" smtClean="0">
                        <a:solidFill>
                          <a:schemeClr val="dk1"/>
                        </a:solidFill>
                        <a:effectLst/>
                        <a:latin typeface="Verdana" pitchFamily="34" charset="0"/>
                        <a:ea typeface="Verdana" pitchFamily="34" charset="0"/>
                        <a:cs typeface="+mn-cs"/>
                      </a:endParaRPr>
                    </a:p>
                    <a:p>
                      <a:pPr algn="just"/>
                      <a:r>
                        <a:rPr lang="en-US" sz="1200" b="0" i="0" kern="1200" dirty="0" smtClean="0">
                          <a:solidFill>
                            <a:schemeClr val="dk1"/>
                          </a:solidFill>
                          <a:effectLst/>
                          <a:latin typeface="Verdana" pitchFamily="34" charset="0"/>
                          <a:ea typeface="Verdana" pitchFamily="34" charset="0"/>
                          <a:cs typeface="+mn-cs"/>
                        </a:rPr>
                        <a:t> </a:t>
                      </a:r>
                      <a:endParaRPr lang="en-IN" sz="1200" b="1" i="1" kern="1200" dirty="0" smtClean="0">
                        <a:solidFill>
                          <a:schemeClr val="dk1"/>
                        </a:solidFill>
                        <a:effectLst/>
                        <a:latin typeface="Verdana" pitchFamily="34" charset="0"/>
                        <a:ea typeface="Verdana" pitchFamily="34" charset="0"/>
                        <a:cs typeface="+mn-cs"/>
                      </a:endParaRPr>
                    </a:p>
                    <a:p>
                      <a:pPr algn="just"/>
                      <a:r>
                        <a:rPr lang="en-US" sz="1200" b="0" i="0" kern="1200" dirty="0" smtClean="0">
                          <a:solidFill>
                            <a:schemeClr val="dk1"/>
                          </a:solidFill>
                          <a:effectLst/>
                          <a:latin typeface="Verdana" pitchFamily="34" charset="0"/>
                          <a:ea typeface="Verdana" pitchFamily="34" charset="0"/>
                          <a:cs typeface="+mn-cs"/>
                        </a:rPr>
                        <a:t> </a:t>
                      </a:r>
                      <a:endParaRPr lang="en-IN" sz="1200" b="1" i="1" kern="1200" dirty="0" smtClean="0">
                        <a:solidFill>
                          <a:schemeClr val="dk1"/>
                        </a:solidFill>
                        <a:effectLst/>
                        <a:latin typeface="Verdana" pitchFamily="34" charset="0"/>
                        <a:ea typeface="Verdana" pitchFamily="34" charset="0"/>
                        <a:cs typeface="+mn-cs"/>
                      </a:endParaRPr>
                    </a:p>
                    <a:p>
                      <a:pPr algn="just"/>
                      <a:r>
                        <a:rPr lang="en-IN" sz="1200" b="1" i="1" kern="1200" dirty="0" smtClean="0">
                          <a:solidFill>
                            <a:schemeClr val="dk1"/>
                          </a:solidFill>
                          <a:effectLst/>
                          <a:latin typeface="Verdana" pitchFamily="34" charset="0"/>
                          <a:ea typeface="Verdana" pitchFamily="34" charset="0"/>
                          <a:cs typeface="+mn-cs"/>
                        </a:rPr>
                        <a:t>The Recommendation No. 14 &amp; 15 Noted for compliance and periodic review will be conducted.</a:t>
                      </a:r>
                      <a:endParaRPr lang="en-IN" sz="1200" kern="1200" dirty="0" smtClean="0">
                        <a:solidFill>
                          <a:schemeClr val="dk1"/>
                        </a:solidFill>
                        <a:effectLst/>
                        <a:latin typeface="Verdana" pitchFamily="34" charset="0"/>
                        <a:ea typeface="Verdana" pitchFamily="34" charset="0"/>
                        <a:cs typeface="+mn-cs"/>
                      </a:endParaRPr>
                    </a:p>
                  </a:txBody>
                  <a:tcPr marL="68580" marR="68580" marT="0" marB="0"/>
                </a:tc>
                <a:extLst>
                  <a:ext uri="{0D108BD9-81ED-4DB2-BD59-A6C34878D82A}">
                    <a16:rowId xmlns:a16="http://schemas.microsoft.com/office/drawing/2014/main" xmlns="" val="486456831"/>
                  </a:ext>
                </a:extLst>
              </a:tr>
            </a:tbl>
          </a:graphicData>
        </a:graphic>
      </p:graphicFrame>
      <p:sp>
        <p:nvSpPr>
          <p:cNvPr id="4" name="Slide Number Placeholder 3"/>
          <p:cNvSpPr>
            <a:spLocks noGrp="1"/>
          </p:cNvSpPr>
          <p:nvPr>
            <p:ph type="sldNum" sz="quarter" idx="12"/>
          </p:nvPr>
        </p:nvSpPr>
        <p:spPr/>
        <p:txBody>
          <a:bodyPr/>
          <a:lstStyle/>
          <a:p>
            <a:fld id="{E9749067-D62A-41AC-84D1-4B0C20AE87F4}" type="slidenum">
              <a:rPr lang="en-US" smtClean="0"/>
              <a:pPr/>
              <a:t>12</a:t>
            </a:fld>
            <a:endParaRPr lang="en-US"/>
          </a:p>
        </p:txBody>
      </p:sp>
    </p:spTree>
    <p:extLst>
      <p:ext uri="{BB962C8B-B14F-4D97-AF65-F5344CB8AC3E}">
        <p14:creationId xmlns:p14="http://schemas.microsoft.com/office/powerpoint/2010/main" val="26983230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490106052"/>
              </p:ext>
            </p:extLst>
          </p:nvPr>
        </p:nvGraphicFramePr>
        <p:xfrm>
          <a:off x="491320" y="321733"/>
          <a:ext cx="11341290" cy="5466419"/>
        </p:xfrm>
        <a:graphic>
          <a:graphicData uri="http://schemas.openxmlformats.org/drawingml/2006/table">
            <a:tbl>
              <a:tblPr firstRow="1" firstCol="1" bandRow="1">
                <a:tableStyleId>{5C22544A-7EE6-4342-B048-85BDC9FD1C3A}</a:tableStyleId>
              </a:tblPr>
              <a:tblGrid>
                <a:gridCol w="683694">
                  <a:extLst>
                    <a:ext uri="{9D8B030D-6E8A-4147-A177-3AD203B41FA5}">
                      <a16:colId xmlns:a16="http://schemas.microsoft.com/office/drawing/2014/main" xmlns="" val="2623491105"/>
                    </a:ext>
                  </a:extLst>
                </a:gridCol>
                <a:gridCol w="4839487">
                  <a:extLst>
                    <a:ext uri="{9D8B030D-6E8A-4147-A177-3AD203B41FA5}">
                      <a16:colId xmlns:a16="http://schemas.microsoft.com/office/drawing/2014/main" xmlns="" val="433516233"/>
                    </a:ext>
                  </a:extLst>
                </a:gridCol>
                <a:gridCol w="5818109">
                  <a:extLst>
                    <a:ext uri="{9D8B030D-6E8A-4147-A177-3AD203B41FA5}">
                      <a16:colId xmlns:a16="http://schemas.microsoft.com/office/drawing/2014/main" xmlns="" val="3232519033"/>
                    </a:ext>
                  </a:extLst>
                </a:gridCol>
              </a:tblGrid>
              <a:tr h="522998">
                <a:tc>
                  <a:txBody>
                    <a:bodyPr/>
                    <a:lstStyle/>
                    <a:p>
                      <a:pPr algn="ctr">
                        <a:lnSpc>
                          <a:spcPct val="107000"/>
                        </a:lnSpc>
                        <a:spcAft>
                          <a:spcPts val="0"/>
                        </a:spcAft>
                      </a:pPr>
                      <a:r>
                        <a:rPr lang="en-US" sz="1400" b="1" dirty="0" smtClean="0">
                          <a:effectLst/>
                          <a:latin typeface="Verdana" pitchFamily="34" charset="0"/>
                          <a:ea typeface="Verdana" pitchFamily="34" charset="0"/>
                        </a:rPr>
                        <a:t>Sr. </a:t>
                      </a:r>
                      <a:r>
                        <a:rPr lang="en-US" sz="1400" b="1" dirty="0">
                          <a:effectLst/>
                          <a:latin typeface="Verdana" pitchFamily="34" charset="0"/>
                          <a:ea typeface="Verdana" pitchFamily="34" charset="0"/>
                        </a:rPr>
                        <a:t>No. </a:t>
                      </a:r>
                      <a:endParaRPr lang="en-IN" sz="1400" b="1" dirty="0">
                        <a:effectLst/>
                        <a:latin typeface="Verdana" pitchFamily="34" charset="0"/>
                        <a:ea typeface="Verdana" pitchFamily="34" charset="0"/>
                        <a:cs typeface="Mangal" panose="02040503050203030202" pitchFamily="18" charset="0"/>
                      </a:endParaRPr>
                    </a:p>
                  </a:txBody>
                  <a:tcPr marL="68580" marR="68580" marT="0" marB="0"/>
                </a:tc>
                <a:tc>
                  <a:txBody>
                    <a:bodyPr/>
                    <a:lstStyle/>
                    <a:p>
                      <a:pPr algn="l">
                        <a:lnSpc>
                          <a:spcPct val="107000"/>
                        </a:lnSpc>
                        <a:spcAft>
                          <a:spcPts val="0"/>
                        </a:spcAft>
                      </a:pPr>
                      <a:r>
                        <a:rPr lang="en-IN" sz="1400" b="1" kern="1200" dirty="0" smtClean="0">
                          <a:solidFill>
                            <a:schemeClr val="lt1"/>
                          </a:solidFill>
                          <a:effectLst/>
                          <a:latin typeface="Verdana" pitchFamily="34" charset="0"/>
                          <a:ea typeface="Verdana" pitchFamily="34" charset="0"/>
                          <a:cs typeface="+mn-cs"/>
                        </a:rPr>
                        <a:t>Observations / Recommendations and Compliance made by KVIC thereof</a:t>
                      </a:r>
                      <a:endParaRPr lang="en-IN" sz="1400" b="1" dirty="0">
                        <a:effectLst/>
                        <a:latin typeface="Verdana" pitchFamily="34" charset="0"/>
                        <a:ea typeface="Verdana" pitchFamily="34" charset="0"/>
                        <a:cs typeface="Mangal" panose="02040503050203030202" pitchFamily="18" charset="0"/>
                      </a:endParaRPr>
                    </a:p>
                  </a:txBody>
                  <a:tcPr marL="68580" marR="68580" marT="0" marB="0"/>
                </a:tc>
                <a:tc>
                  <a:txBody>
                    <a:bodyPr/>
                    <a:lstStyle/>
                    <a:p>
                      <a:pPr algn="ctr"/>
                      <a:r>
                        <a:rPr lang="en-IN" sz="1400" b="1" u="sng" kern="1200" dirty="0" smtClean="0">
                          <a:solidFill>
                            <a:schemeClr val="lt1"/>
                          </a:solidFill>
                          <a:effectLst/>
                          <a:latin typeface="Verdana" pitchFamily="34" charset="0"/>
                          <a:ea typeface="Verdana" pitchFamily="34" charset="0"/>
                          <a:cs typeface="+mn-cs"/>
                        </a:rPr>
                        <a:t>Compliance / ATR of KVIC:</a:t>
                      </a:r>
                      <a:endParaRPr lang="en-IN" sz="1400" b="1" kern="1200" dirty="0">
                        <a:solidFill>
                          <a:schemeClr val="lt1"/>
                        </a:solidFill>
                        <a:effectLst/>
                        <a:latin typeface="Verdana" pitchFamily="34" charset="0"/>
                        <a:ea typeface="Verdana" pitchFamily="34" charset="0"/>
                        <a:cs typeface="+mn-cs"/>
                      </a:endParaRPr>
                    </a:p>
                  </a:txBody>
                  <a:tcPr marL="68580" marR="68580" marT="0" marB="0"/>
                </a:tc>
                <a:extLst>
                  <a:ext uri="{0D108BD9-81ED-4DB2-BD59-A6C34878D82A}">
                    <a16:rowId xmlns:a16="http://schemas.microsoft.com/office/drawing/2014/main" xmlns="" val="3881139429"/>
                  </a:ext>
                </a:extLst>
              </a:tr>
              <a:tr h="4943421">
                <a:tc>
                  <a:txBody>
                    <a:bodyPr/>
                    <a:lstStyle/>
                    <a:p>
                      <a:pPr algn="ctr">
                        <a:lnSpc>
                          <a:spcPct val="107000"/>
                        </a:lnSpc>
                        <a:spcAft>
                          <a:spcPts val="0"/>
                        </a:spcAft>
                      </a:pPr>
                      <a:r>
                        <a:rPr lang="en-US" sz="1200" dirty="0" smtClean="0">
                          <a:effectLst/>
                          <a:latin typeface="Verdana" pitchFamily="34" charset="0"/>
                          <a:ea typeface="Verdana" pitchFamily="34" charset="0"/>
                          <a:cs typeface="Mangal" panose="02040503050203030202" pitchFamily="18" charset="0"/>
                        </a:rPr>
                        <a:t>11</a:t>
                      </a:r>
                      <a:endParaRPr lang="en-IN" sz="1200" dirty="0">
                        <a:effectLst/>
                        <a:latin typeface="Verdana" pitchFamily="34" charset="0"/>
                        <a:ea typeface="Verdana" pitchFamily="34" charset="0"/>
                        <a:cs typeface="Mangal" panose="02040503050203030202" pitchFamily="18" charset="0"/>
                      </a:endParaRPr>
                    </a:p>
                  </a:txBody>
                  <a:tcPr marL="68580" marR="68580" marT="0" marB="0"/>
                </a:tc>
                <a:tc>
                  <a:txBody>
                    <a:bodyPr/>
                    <a:lstStyle/>
                    <a:p>
                      <a:pPr algn="just"/>
                      <a:r>
                        <a:rPr lang="en-IN" sz="1200" kern="1200" dirty="0" err="1" smtClean="0">
                          <a:solidFill>
                            <a:schemeClr val="dk1"/>
                          </a:solidFill>
                          <a:effectLst/>
                          <a:latin typeface="Verdana" pitchFamily="34" charset="0"/>
                          <a:ea typeface="Verdana" pitchFamily="34" charset="0"/>
                          <a:cs typeface="+mn-cs"/>
                        </a:rPr>
                        <a:t>Khadi</a:t>
                      </a:r>
                      <a:r>
                        <a:rPr lang="en-IN" sz="1200" kern="1200" dirty="0" smtClean="0">
                          <a:solidFill>
                            <a:schemeClr val="dk1"/>
                          </a:solidFill>
                          <a:effectLst/>
                          <a:latin typeface="Verdana" pitchFamily="34" charset="0"/>
                          <a:ea typeface="Verdana" pitchFamily="34" charset="0"/>
                          <a:cs typeface="+mn-cs"/>
                        </a:rPr>
                        <a:t> plazas could not be established despite funds being allocated. The infrastructure of </a:t>
                      </a:r>
                      <a:r>
                        <a:rPr lang="en-IN" sz="1200" kern="1200" dirty="0" err="1" smtClean="0">
                          <a:solidFill>
                            <a:schemeClr val="dk1"/>
                          </a:solidFill>
                          <a:effectLst/>
                          <a:latin typeface="Verdana" pitchFamily="34" charset="0"/>
                          <a:ea typeface="Verdana" pitchFamily="34" charset="0"/>
                          <a:cs typeface="+mn-cs"/>
                        </a:rPr>
                        <a:t>Khadi</a:t>
                      </a:r>
                      <a:r>
                        <a:rPr lang="en-IN" sz="1200" kern="1200" dirty="0" smtClean="0">
                          <a:solidFill>
                            <a:schemeClr val="dk1"/>
                          </a:solidFill>
                          <a:effectLst/>
                          <a:latin typeface="Verdana" pitchFamily="34" charset="0"/>
                          <a:ea typeface="Verdana" pitchFamily="34" charset="0"/>
                          <a:cs typeface="+mn-cs"/>
                        </a:rPr>
                        <a:t> </a:t>
                      </a:r>
                      <a:r>
                        <a:rPr lang="en-IN" sz="1200" kern="1200" dirty="0" err="1" smtClean="0">
                          <a:solidFill>
                            <a:schemeClr val="dk1"/>
                          </a:solidFill>
                          <a:effectLst/>
                          <a:latin typeface="Verdana" pitchFamily="34" charset="0"/>
                          <a:ea typeface="Verdana" pitchFamily="34" charset="0"/>
                          <a:cs typeface="+mn-cs"/>
                        </a:rPr>
                        <a:t>Gramodyog</a:t>
                      </a:r>
                      <a:r>
                        <a:rPr lang="en-IN" sz="1200" kern="1200" dirty="0" smtClean="0">
                          <a:solidFill>
                            <a:schemeClr val="dk1"/>
                          </a:solidFill>
                          <a:effectLst/>
                          <a:latin typeface="Verdana" pitchFamily="34" charset="0"/>
                          <a:ea typeface="Verdana" pitchFamily="34" charset="0"/>
                          <a:cs typeface="+mn-cs"/>
                        </a:rPr>
                        <a:t> </a:t>
                      </a:r>
                      <a:r>
                        <a:rPr lang="en-IN" sz="1200" kern="1200" dirty="0" err="1" smtClean="0">
                          <a:solidFill>
                            <a:schemeClr val="dk1"/>
                          </a:solidFill>
                          <a:effectLst/>
                          <a:latin typeface="Verdana" pitchFamily="34" charset="0"/>
                          <a:ea typeface="Verdana" pitchFamily="34" charset="0"/>
                          <a:cs typeface="+mn-cs"/>
                        </a:rPr>
                        <a:t>Bhavans</a:t>
                      </a:r>
                      <a:r>
                        <a:rPr lang="en-IN" sz="1200" kern="1200" dirty="0" smtClean="0">
                          <a:solidFill>
                            <a:schemeClr val="dk1"/>
                          </a:solidFill>
                          <a:effectLst/>
                          <a:latin typeface="Verdana" pitchFamily="34" charset="0"/>
                          <a:ea typeface="Verdana" pitchFamily="34" charset="0"/>
                          <a:cs typeface="+mn-cs"/>
                        </a:rPr>
                        <a:t> was not renovated as required.</a:t>
                      </a:r>
                    </a:p>
                    <a:p>
                      <a:pPr algn="just"/>
                      <a:r>
                        <a:rPr lang="en-IN" sz="1200" b="1" kern="1200" dirty="0" smtClean="0">
                          <a:solidFill>
                            <a:schemeClr val="dk1"/>
                          </a:solidFill>
                          <a:effectLst/>
                          <a:latin typeface="Verdana" pitchFamily="34" charset="0"/>
                          <a:ea typeface="Verdana" pitchFamily="34" charset="0"/>
                          <a:cs typeface="+mn-cs"/>
                        </a:rPr>
                        <a:t>(Paragraph 5.1.7 &amp; 5.1.8)</a:t>
                      </a:r>
                      <a:endParaRPr lang="en-IN" sz="1200" kern="1200" dirty="0" smtClean="0">
                        <a:solidFill>
                          <a:schemeClr val="dk1"/>
                        </a:solidFill>
                        <a:effectLst/>
                        <a:latin typeface="Verdana" pitchFamily="34" charset="0"/>
                        <a:ea typeface="Verdana" pitchFamily="34" charset="0"/>
                        <a:cs typeface="+mn-cs"/>
                      </a:endParaRPr>
                    </a:p>
                    <a:p>
                      <a:pPr algn="just"/>
                      <a:r>
                        <a:rPr lang="en-IN" sz="1200" b="1" kern="1200" dirty="0" smtClean="0">
                          <a:solidFill>
                            <a:schemeClr val="dk1"/>
                          </a:solidFill>
                          <a:effectLst/>
                          <a:latin typeface="Verdana" pitchFamily="34" charset="0"/>
                          <a:ea typeface="Verdana" pitchFamily="34" charset="0"/>
                          <a:cs typeface="+mn-cs"/>
                        </a:rPr>
                        <a:t> </a:t>
                      </a:r>
                      <a:endParaRPr lang="en-IN" sz="1200" kern="1200" dirty="0" smtClean="0">
                        <a:solidFill>
                          <a:schemeClr val="dk1"/>
                        </a:solidFill>
                        <a:effectLst/>
                        <a:latin typeface="Verdana" pitchFamily="34" charset="0"/>
                        <a:ea typeface="Verdana" pitchFamily="34" charset="0"/>
                        <a:cs typeface="+mn-cs"/>
                      </a:endParaRPr>
                    </a:p>
                    <a:p>
                      <a:pPr algn="just"/>
                      <a:r>
                        <a:rPr lang="en-IN" sz="1200" b="1" i="1" u="sng" kern="1200" dirty="0" smtClean="0">
                          <a:solidFill>
                            <a:schemeClr val="dk1"/>
                          </a:solidFill>
                          <a:effectLst/>
                          <a:latin typeface="Verdana" pitchFamily="34" charset="0"/>
                          <a:ea typeface="Verdana" pitchFamily="34" charset="0"/>
                          <a:cs typeface="+mn-cs"/>
                        </a:rPr>
                        <a:t>Recommendation No. 16:</a:t>
                      </a:r>
                      <a:endParaRPr lang="en-IN" sz="1200" kern="1200" dirty="0" smtClean="0">
                        <a:solidFill>
                          <a:schemeClr val="dk1"/>
                        </a:solidFill>
                        <a:effectLst/>
                        <a:latin typeface="Verdana" pitchFamily="34" charset="0"/>
                        <a:ea typeface="Verdana" pitchFamily="34" charset="0"/>
                        <a:cs typeface="+mn-cs"/>
                      </a:endParaRPr>
                    </a:p>
                    <a:p>
                      <a:pPr algn="just"/>
                      <a:r>
                        <a:rPr lang="en-IN" sz="1200" b="1" i="1" kern="1200" dirty="0" smtClean="0">
                          <a:solidFill>
                            <a:schemeClr val="dk1"/>
                          </a:solidFill>
                          <a:effectLst/>
                          <a:latin typeface="Verdana" pitchFamily="34" charset="0"/>
                          <a:ea typeface="Verdana" pitchFamily="34" charset="0"/>
                          <a:cs typeface="+mn-cs"/>
                        </a:rPr>
                        <a:t>KVIC may consider revamping the </a:t>
                      </a:r>
                      <a:r>
                        <a:rPr lang="en-IN" sz="1200" b="1" i="1" kern="1200" dirty="0" err="1" smtClean="0">
                          <a:solidFill>
                            <a:schemeClr val="dk1"/>
                          </a:solidFill>
                          <a:effectLst/>
                          <a:latin typeface="Verdana" pitchFamily="34" charset="0"/>
                          <a:ea typeface="Verdana" pitchFamily="34" charset="0"/>
                          <a:cs typeface="+mn-cs"/>
                        </a:rPr>
                        <a:t>Khadi</a:t>
                      </a:r>
                      <a:r>
                        <a:rPr lang="en-IN" sz="1200" b="1" i="1" kern="1200" dirty="0" smtClean="0">
                          <a:solidFill>
                            <a:schemeClr val="dk1"/>
                          </a:solidFill>
                          <a:effectLst/>
                          <a:latin typeface="Verdana" pitchFamily="34" charset="0"/>
                          <a:ea typeface="Verdana" pitchFamily="34" charset="0"/>
                          <a:cs typeface="+mn-cs"/>
                        </a:rPr>
                        <a:t> Plaza Scheme after thorough review in view of the fact that not even a single project could be implemented under it. KVIC may also develop a system to provide technical guidance to the State </a:t>
                      </a:r>
                      <a:r>
                        <a:rPr lang="en-IN" sz="1200" b="1" i="1" kern="1200" dirty="0" err="1" smtClean="0">
                          <a:solidFill>
                            <a:schemeClr val="dk1"/>
                          </a:solidFill>
                          <a:effectLst/>
                          <a:latin typeface="Verdana" pitchFamily="34" charset="0"/>
                          <a:ea typeface="Verdana" pitchFamily="34" charset="0"/>
                          <a:cs typeface="+mn-cs"/>
                        </a:rPr>
                        <a:t>Khadi</a:t>
                      </a:r>
                      <a:r>
                        <a:rPr lang="en-IN" sz="1200" b="1" i="1" kern="1200" dirty="0" smtClean="0">
                          <a:solidFill>
                            <a:schemeClr val="dk1"/>
                          </a:solidFill>
                          <a:effectLst/>
                          <a:latin typeface="Verdana" pitchFamily="34" charset="0"/>
                          <a:ea typeface="Verdana" pitchFamily="34" charset="0"/>
                          <a:cs typeface="+mn-cs"/>
                        </a:rPr>
                        <a:t> Boards etc., for preparing viable proposals for utilising the funds available under the </a:t>
                      </a:r>
                      <a:r>
                        <a:rPr lang="en-IN" sz="1200" b="1" i="1" kern="1200" dirty="0" err="1" smtClean="0">
                          <a:solidFill>
                            <a:schemeClr val="dk1"/>
                          </a:solidFill>
                          <a:effectLst/>
                          <a:latin typeface="Verdana" pitchFamily="34" charset="0"/>
                          <a:ea typeface="Verdana" pitchFamily="34" charset="0"/>
                          <a:cs typeface="+mn-cs"/>
                        </a:rPr>
                        <a:t>Khadi</a:t>
                      </a:r>
                      <a:r>
                        <a:rPr lang="en-IN" sz="1200" b="1" i="1" kern="1200" dirty="0" smtClean="0">
                          <a:solidFill>
                            <a:schemeClr val="dk1"/>
                          </a:solidFill>
                          <a:effectLst/>
                          <a:latin typeface="Verdana" pitchFamily="34" charset="0"/>
                          <a:ea typeface="Verdana" pitchFamily="34" charset="0"/>
                          <a:cs typeface="+mn-cs"/>
                        </a:rPr>
                        <a:t> Plaza Scheme for creating marketing infrastructure in the </a:t>
                      </a:r>
                      <a:r>
                        <a:rPr lang="en-IN" sz="1200" b="1" i="1" kern="1200" dirty="0" err="1" smtClean="0">
                          <a:solidFill>
                            <a:schemeClr val="dk1"/>
                          </a:solidFill>
                          <a:effectLst/>
                          <a:latin typeface="Verdana" pitchFamily="34" charset="0"/>
                          <a:ea typeface="Verdana" pitchFamily="34" charset="0"/>
                          <a:cs typeface="+mn-cs"/>
                        </a:rPr>
                        <a:t>Khadi</a:t>
                      </a:r>
                      <a:r>
                        <a:rPr lang="en-IN" sz="1200" b="1" i="1" kern="1200" dirty="0" smtClean="0">
                          <a:solidFill>
                            <a:schemeClr val="dk1"/>
                          </a:solidFill>
                          <a:effectLst/>
                          <a:latin typeface="Verdana" pitchFamily="34" charset="0"/>
                          <a:ea typeface="Verdana" pitchFamily="34" charset="0"/>
                          <a:cs typeface="+mn-cs"/>
                        </a:rPr>
                        <a:t> and Village Industries sector.</a:t>
                      </a:r>
                      <a:endParaRPr lang="en-IN" sz="1200" kern="1200" dirty="0" smtClean="0">
                        <a:solidFill>
                          <a:schemeClr val="dk1"/>
                        </a:solidFill>
                        <a:effectLst/>
                        <a:latin typeface="Verdana" pitchFamily="34" charset="0"/>
                        <a:ea typeface="Verdana" pitchFamily="34" charset="0"/>
                        <a:cs typeface="+mn-cs"/>
                      </a:endParaRPr>
                    </a:p>
                    <a:p>
                      <a:pPr algn="just"/>
                      <a:r>
                        <a:rPr lang="en-IN" sz="1200" b="1" i="1" kern="1200" dirty="0" smtClean="0">
                          <a:solidFill>
                            <a:schemeClr val="dk1"/>
                          </a:solidFill>
                          <a:effectLst/>
                          <a:latin typeface="Verdana" pitchFamily="34" charset="0"/>
                          <a:ea typeface="Verdana" pitchFamily="34" charset="0"/>
                          <a:cs typeface="+mn-cs"/>
                        </a:rPr>
                        <a:t> </a:t>
                      </a:r>
                      <a:endParaRPr lang="en-IN" sz="1200" kern="1200" dirty="0" smtClean="0">
                        <a:solidFill>
                          <a:schemeClr val="dk1"/>
                        </a:solidFill>
                        <a:effectLst/>
                        <a:latin typeface="Verdana" pitchFamily="34" charset="0"/>
                        <a:ea typeface="Verdana" pitchFamily="34" charset="0"/>
                        <a:cs typeface="+mn-cs"/>
                      </a:endParaRPr>
                    </a:p>
                    <a:p>
                      <a:pPr algn="just"/>
                      <a:r>
                        <a:rPr lang="en-IN" sz="1200" b="1" u="sng" kern="1200" dirty="0" smtClean="0">
                          <a:solidFill>
                            <a:schemeClr val="dk1"/>
                          </a:solidFill>
                          <a:effectLst/>
                          <a:latin typeface="Verdana" pitchFamily="34" charset="0"/>
                          <a:ea typeface="Verdana" pitchFamily="34" charset="0"/>
                          <a:cs typeface="+mn-cs"/>
                        </a:rPr>
                        <a:t>Recommendation No. 17:</a:t>
                      </a:r>
                      <a:endParaRPr lang="en-IN" sz="1200" kern="1200" dirty="0" smtClean="0">
                        <a:solidFill>
                          <a:schemeClr val="dk1"/>
                        </a:solidFill>
                        <a:effectLst/>
                        <a:latin typeface="Verdana" pitchFamily="34" charset="0"/>
                        <a:ea typeface="Verdana" pitchFamily="34" charset="0"/>
                        <a:cs typeface="+mn-cs"/>
                      </a:endParaRPr>
                    </a:p>
                    <a:p>
                      <a:pPr algn="just"/>
                      <a:r>
                        <a:rPr lang="en-IN" sz="1200" b="1" kern="1200" dirty="0" smtClean="0">
                          <a:solidFill>
                            <a:schemeClr val="dk1"/>
                          </a:solidFill>
                          <a:effectLst/>
                          <a:latin typeface="Verdana" pitchFamily="34" charset="0"/>
                          <a:ea typeface="Verdana" pitchFamily="34" charset="0"/>
                          <a:cs typeface="+mn-cs"/>
                        </a:rPr>
                        <a:t>KVIC may speed up the process for implementing the scheme for strengthening the marketing infrastructure using funds available under the Market Promotion and Development Assistance Scheme for renovation of sales outlets and </a:t>
                      </a:r>
                      <a:r>
                        <a:rPr lang="en-IN" sz="1200" b="1" kern="1200" dirty="0" err="1" smtClean="0">
                          <a:solidFill>
                            <a:schemeClr val="dk1"/>
                          </a:solidFill>
                          <a:effectLst/>
                          <a:latin typeface="Verdana" pitchFamily="34" charset="0"/>
                          <a:ea typeface="Verdana" pitchFamily="34" charset="0"/>
                          <a:cs typeface="+mn-cs"/>
                        </a:rPr>
                        <a:t>godowns</a:t>
                      </a:r>
                      <a:r>
                        <a:rPr lang="en-IN" sz="1200" b="1" kern="1200" dirty="0" smtClean="0">
                          <a:solidFill>
                            <a:schemeClr val="dk1"/>
                          </a:solidFill>
                          <a:effectLst/>
                          <a:latin typeface="Verdana" pitchFamily="34" charset="0"/>
                          <a:ea typeface="Verdana" pitchFamily="34" charset="0"/>
                          <a:cs typeface="+mn-cs"/>
                        </a:rPr>
                        <a:t>.</a:t>
                      </a:r>
                      <a:endParaRPr lang="en-IN" sz="1200" kern="1200" dirty="0" smtClean="0">
                        <a:solidFill>
                          <a:schemeClr val="dk1"/>
                        </a:solidFill>
                        <a:effectLst/>
                        <a:latin typeface="Verdana" pitchFamily="34" charset="0"/>
                        <a:ea typeface="Verdana" pitchFamily="34" charset="0"/>
                        <a:cs typeface="+mn-cs"/>
                      </a:endParaRPr>
                    </a:p>
                    <a:p>
                      <a:pPr algn="just">
                        <a:lnSpc>
                          <a:spcPct val="107000"/>
                        </a:lnSpc>
                        <a:spcAft>
                          <a:spcPts val="0"/>
                        </a:spcAft>
                      </a:pPr>
                      <a:endParaRPr lang="en-IN" sz="1200" b="1" dirty="0">
                        <a:effectLst/>
                        <a:latin typeface="Verdana" pitchFamily="34" charset="0"/>
                        <a:ea typeface="Verdana" pitchFamily="34" charset="0"/>
                        <a:cs typeface="Mangal" panose="02040503050203030202" pitchFamily="18" charset="0"/>
                      </a:endParaRPr>
                    </a:p>
                  </a:txBody>
                  <a:tcPr marL="68580" marR="68580" marT="0" marB="0"/>
                </a:tc>
                <a:tc>
                  <a:txBody>
                    <a:bodyPr/>
                    <a:lstStyle/>
                    <a:p>
                      <a:pPr marL="285750" indent="-285750" algn="just">
                        <a:spcAft>
                          <a:spcPts val="0"/>
                        </a:spcAft>
                        <a:buFont typeface="Wingdings" pitchFamily="2" charset="2"/>
                        <a:buChar char="Ø"/>
                      </a:pPr>
                      <a:r>
                        <a:rPr lang="en-IN" sz="1200" dirty="0" smtClean="0">
                          <a:effectLst/>
                          <a:latin typeface="Verdana" pitchFamily="34" charset="0"/>
                          <a:ea typeface="Verdana" pitchFamily="34" charset="0"/>
                          <a:cs typeface="Mangal" panose="02040503050203030202" pitchFamily="18" charset="0"/>
                        </a:rPr>
                        <a:t>As </a:t>
                      </a:r>
                      <a:r>
                        <a:rPr lang="en-IN" sz="1200" dirty="0">
                          <a:effectLst/>
                          <a:latin typeface="Verdana" pitchFamily="34" charset="0"/>
                          <a:ea typeface="Verdana" pitchFamily="34" charset="0"/>
                          <a:cs typeface="Mangal" panose="02040503050203030202" pitchFamily="18" charset="0"/>
                        </a:rPr>
                        <a:t>per the MPDA Guidelines, the proposals for setting-up the </a:t>
                      </a:r>
                      <a:r>
                        <a:rPr lang="en-IN" sz="1200" dirty="0" err="1">
                          <a:effectLst/>
                          <a:latin typeface="Verdana" pitchFamily="34" charset="0"/>
                          <a:ea typeface="Verdana" pitchFamily="34" charset="0"/>
                          <a:cs typeface="Mangal" panose="02040503050203030202" pitchFamily="18" charset="0"/>
                        </a:rPr>
                        <a:t>Khadi</a:t>
                      </a:r>
                      <a:r>
                        <a:rPr lang="en-IN" sz="1200" dirty="0">
                          <a:effectLst/>
                          <a:latin typeface="Verdana" pitchFamily="34" charset="0"/>
                          <a:ea typeface="Verdana" pitchFamily="34" charset="0"/>
                          <a:cs typeface="Mangal" panose="02040503050203030202" pitchFamily="18" charset="0"/>
                        </a:rPr>
                        <a:t> Plaza has to be vetted by KVIC on four parameters,</a:t>
                      </a:r>
                    </a:p>
                    <a:p>
                      <a:pPr algn="just">
                        <a:spcAft>
                          <a:spcPts val="0"/>
                        </a:spcAft>
                        <a:tabLst>
                          <a:tab pos="202565" algn="l"/>
                        </a:tabLst>
                      </a:pPr>
                      <a:r>
                        <a:rPr lang="en-IN" sz="1200" dirty="0" smtClean="0">
                          <a:effectLst/>
                          <a:latin typeface="Verdana" pitchFamily="34" charset="0"/>
                          <a:ea typeface="Verdana" pitchFamily="34" charset="0"/>
                          <a:cs typeface="Mangal" panose="02040503050203030202" pitchFamily="18" charset="0"/>
                        </a:rPr>
                        <a:t>      1. Techno-economic </a:t>
                      </a:r>
                      <a:r>
                        <a:rPr lang="en-IN" sz="1200" dirty="0">
                          <a:effectLst/>
                          <a:latin typeface="Verdana" pitchFamily="34" charset="0"/>
                          <a:ea typeface="Verdana" pitchFamily="34" charset="0"/>
                          <a:cs typeface="Mangal" panose="02040503050203030202" pitchFamily="18" charset="0"/>
                        </a:rPr>
                        <a:t>feasibility study report by a reputed Institution.</a:t>
                      </a:r>
                    </a:p>
                    <a:p>
                      <a:pPr algn="just">
                        <a:spcAft>
                          <a:spcPts val="0"/>
                        </a:spcAft>
                        <a:tabLst>
                          <a:tab pos="202565" algn="l"/>
                        </a:tabLst>
                      </a:pPr>
                      <a:r>
                        <a:rPr lang="en-IN" sz="1200" dirty="0" smtClean="0">
                          <a:effectLst/>
                          <a:latin typeface="Verdana" pitchFamily="34" charset="0"/>
                          <a:ea typeface="Verdana" pitchFamily="34" charset="0"/>
                          <a:cs typeface="Mangal" panose="02040503050203030202" pitchFamily="18" charset="0"/>
                        </a:rPr>
                        <a:t>      2.</a:t>
                      </a:r>
                      <a:r>
                        <a:rPr lang="en-IN" sz="1200" baseline="0" dirty="0" smtClean="0">
                          <a:effectLst/>
                          <a:latin typeface="Verdana" pitchFamily="34" charset="0"/>
                          <a:ea typeface="Verdana" pitchFamily="34" charset="0"/>
                          <a:cs typeface="Mangal" panose="02040503050203030202" pitchFamily="18" charset="0"/>
                        </a:rPr>
                        <a:t> </a:t>
                      </a:r>
                      <a:r>
                        <a:rPr lang="en-IN" sz="1200" dirty="0" smtClean="0">
                          <a:effectLst/>
                          <a:latin typeface="Verdana" pitchFamily="34" charset="0"/>
                          <a:ea typeface="Verdana" pitchFamily="34" charset="0"/>
                          <a:cs typeface="Mangal" panose="02040503050203030202" pitchFamily="18" charset="0"/>
                        </a:rPr>
                        <a:t>Sanction </a:t>
                      </a:r>
                      <a:r>
                        <a:rPr lang="en-IN" sz="1200" dirty="0">
                          <a:effectLst/>
                          <a:latin typeface="Verdana" pitchFamily="34" charset="0"/>
                          <a:ea typeface="Verdana" pitchFamily="34" charset="0"/>
                          <a:cs typeface="Mangal" panose="02040503050203030202" pitchFamily="18" charset="0"/>
                        </a:rPr>
                        <a:t>plan of construction from Competent Authority.</a:t>
                      </a:r>
                    </a:p>
                    <a:p>
                      <a:pPr algn="just">
                        <a:spcAft>
                          <a:spcPts val="0"/>
                        </a:spcAft>
                        <a:tabLst>
                          <a:tab pos="202565" algn="l"/>
                        </a:tabLst>
                      </a:pPr>
                      <a:r>
                        <a:rPr lang="en-IN" sz="1200" dirty="0" smtClean="0">
                          <a:effectLst/>
                          <a:latin typeface="Verdana" pitchFamily="34" charset="0"/>
                          <a:ea typeface="Verdana" pitchFamily="34" charset="0"/>
                          <a:cs typeface="Mangal" panose="02040503050203030202" pitchFamily="18" charset="0"/>
                        </a:rPr>
                        <a:t>      3.</a:t>
                      </a:r>
                      <a:r>
                        <a:rPr lang="en-IN" sz="1200" baseline="0" dirty="0" smtClean="0">
                          <a:effectLst/>
                          <a:latin typeface="Verdana" pitchFamily="34" charset="0"/>
                          <a:ea typeface="Verdana" pitchFamily="34" charset="0"/>
                          <a:cs typeface="Mangal" panose="02040503050203030202" pitchFamily="18" charset="0"/>
                        </a:rPr>
                        <a:t> </a:t>
                      </a:r>
                      <a:r>
                        <a:rPr lang="en-IN" sz="1200" dirty="0" smtClean="0">
                          <a:effectLst/>
                          <a:latin typeface="Verdana" pitchFamily="34" charset="0"/>
                          <a:ea typeface="Verdana" pitchFamily="34" charset="0"/>
                          <a:cs typeface="Mangal" panose="02040503050203030202" pitchFamily="18" charset="0"/>
                        </a:rPr>
                        <a:t>Rights </a:t>
                      </a:r>
                      <a:r>
                        <a:rPr lang="en-IN" sz="1200" dirty="0">
                          <a:effectLst/>
                          <a:latin typeface="Verdana" pitchFamily="34" charset="0"/>
                          <a:ea typeface="Verdana" pitchFamily="34" charset="0"/>
                          <a:cs typeface="Mangal" panose="02040503050203030202" pitchFamily="18" charset="0"/>
                        </a:rPr>
                        <a:t>of land </a:t>
                      </a:r>
                      <a:r>
                        <a:rPr lang="en-IN" sz="1200" dirty="0" smtClean="0">
                          <a:effectLst/>
                          <a:latin typeface="Verdana" pitchFamily="34" charset="0"/>
                          <a:ea typeface="Verdana" pitchFamily="34" charset="0"/>
                          <a:cs typeface="Mangal" panose="02040503050203030202" pitchFamily="18" charset="0"/>
                        </a:rPr>
                        <a:t>records.</a:t>
                      </a:r>
                    </a:p>
                    <a:p>
                      <a:pPr algn="just">
                        <a:spcAft>
                          <a:spcPts val="0"/>
                        </a:spcAft>
                        <a:tabLst>
                          <a:tab pos="202565" algn="l"/>
                        </a:tabLst>
                      </a:pPr>
                      <a:r>
                        <a:rPr lang="en-IN" sz="1200" baseline="0" dirty="0" smtClean="0">
                          <a:effectLst/>
                          <a:latin typeface="Verdana" pitchFamily="34" charset="0"/>
                          <a:ea typeface="Verdana" pitchFamily="34" charset="0"/>
                          <a:cs typeface="Mangal" panose="02040503050203030202" pitchFamily="18" charset="0"/>
                        </a:rPr>
                        <a:t>      4. </a:t>
                      </a:r>
                      <a:r>
                        <a:rPr lang="en-IN" sz="1200" dirty="0" smtClean="0">
                          <a:effectLst/>
                          <a:latin typeface="Verdana" pitchFamily="34" charset="0"/>
                          <a:ea typeface="Verdana" pitchFamily="34" charset="0"/>
                          <a:cs typeface="Mangal" panose="02040503050203030202" pitchFamily="18" charset="0"/>
                        </a:rPr>
                        <a:t>Detailed </a:t>
                      </a:r>
                      <a:r>
                        <a:rPr lang="en-IN" sz="1200" dirty="0">
                          <a:effectLst/>
                          <a:latin typeface="Verdana" pitchFamily="34" charset="0"/>
                          <a:ea typeface="Verdana" pitchFamily="34" charset="0"/>
                          <a:cs typeface="Mangal" panose="02040503050203030202" pitchFamily="18" charset="0"/>
                        </a:rPr>
                        <a:t>outcome and output of the project</a:t>
                      </a:r>
                      <a:r>
                        <a:rPr lang="en-IN" sz="1200" dirty="0" smtClean="0">
                          <a:effectLst/>
                          <a:latin typeface="Verdana" pitchFamily="34" charset="0"/>
                          <a:ea typeface="Verdana" pitchFamily="34" charset="0"/>
                          <a:cs typeface="Mangal" panose="02040503050203030202" pitchFamily="18" charset="0"/>
                        </a:rPr>
                        <a:t>.</a:t>
                      </a:r>
                    </a:p>
                    <a:p>
                      <a:pPr marL="0" indent="0" algn="just">
                        <a:spcAft>
                          <a:spcPts val="0"/>
                        </a:spcAft>
                        <a:buNone/>
                        <a:tabLst>
                          <a:tab pos="202565" algn="l"/>
                        </a:tabLst>
                      </a:pPr>
                      <a:endParaRPr lang="en-IN" sz="600" dirty="0">
                        <a:effectLst/>
                        <a:latin typeface="Verdana" pitchFamily="34" charset="0"/>
                        <a:ea typeface="Verdana" pitchFamily="34" charset="0"/>
                        <a:cs typeface="Mangal" panose="02040503050203030202" pitchFamily="18" charset="0"/>
                      </a:endParaRPr>
                    </a:p>
                    <a:p>
                      <a:pPr marL="285750" indent="-285750" algn="just">
                        <a:lnSpc>
                          <a:spcPct val="115000"/>
                        </a:lnSpc>
                        <a:spcAft>
                          <a:spcPts val="0"/>
                        </a:spcAft>
                        <a:buFont typeface="Wingdings" pitchFamily="2" charset="2"/>
                        <a:buChar char="Ø"/>
                      </a:pPr>
                      <a:r>
                        <a:rPr lang="en-IN" sz="1200" dirty="0">
                          <a:effectLst/>
                          <a:latin typeface="Verdana" pitchFamily="34" charset="0"/>
                          <a:ea typeface="Verdana" pitchFamily="34" charset="0"/>
                          <a:cs typeface="Mangal" panose="02040503050203030202" pitchFamily="18" charset="0"/>
                        </a:rPr>
                        <a:t>The proposals received were short of these basic requirements, hence</a:t>
                      </a:r>
                      <a:r>
                        <a:rPr lang="en-IN" sz="1200" dirty="0" smtClean="0">
                          <a:effectLst/>
                          <a:latin typeface="Verdana" pitchFamily="34" charset="0"/>
                          <a:ea typeface="Verdana" pitchFamily="34" charset="0"/>
                          <a:cs typeface="Mangal" panose="02040503050203030202" pitchFamily="18" charset="0"/>
                        </a:rPr>
                        <a:t>, </a:t>
                      </a:r>
                      <a:r>
                        <a:rPr lang="en-IN" sz="1200" dirty="0" smtClean="0">
                          <a:effectLst/>
                          <a:latin typeface="Verdana" pitchFamily="34" charset="0"/>
                          <a:ea typeface="Verdana" pitchFamily="34" charset="0"/>
                          <a:cs typeface="Mangal" panose="02040503050203030202" pitchFamily="18" charset="0"/>
                        </a:rPr>
                        <a:t>could </a:t>
                      </a:r>
                      <a:r>
                        <a:rPr lang="en-IN" sz="1200" dirty="0">
                          <a:effectLst/>
                          <a:latin typeface="Verdana" pitchFamily="34" charset="0"/>
                          <a:ea typeface="Verdana" pitchFamily="34" charset="0"/>
                          <a:cs typeface="Mangal" panose="02040503050203030202" pitchFamily="18" charset="0"/>
                        </a:rPr>
                        <a:t>not be submitted to the Ministry for </a:t>
                      </a:r>
                      <a:r>
                        <a:rPr lang="en-IN" sz="1200" dirty="0" smtClean="0">
                          <a:effectLst/>
                          <a:latin typeface="Verdana" pitchFamily="34" charset="0"/>
                          <a:ea typeface="Verdana" pitchFamily="34" charset="0"/>
                          <a:cs typeface="Mangal" panose="02040503050203030202" pitchFamily="18" charset="0"/>
                        </a:rPr>
                        <a:t>approval</a:t>
                      </a:r>
                      <a:r>
                        <a:rPr lang="en-IN" sz="1200" dirty="0" smtClean="0">
                          <a:effectLst/>
                          <a:latin typeface="Verdana" pitchFamily="34" charset="0"/>
                          <a:ea typeface="Verdana" pitchFamily="34" charset="0"/>
                          <a:cs typeface="Mangal" panose="02040503050203030202" pitchFamily="18" charset="0"/>
                        </a:rPr>
                        <a:t>.</a:t>
                      </a:r>
                    </a:p>
                    <a:p>
                      <a:pPr marL="285750" indent="-285750" algn="just">
                        <a:lnSpc>
                          <a:spcPct val="115000"/>
                        </a:lnSpc>
                        <a:spcAft>
                          <a:spcPts val="0"/>
                        </a:spcAft>
                        <a:buFont typeface="Wingdings" pitchFamily="2" charset="2"/>
                        <a:buChar char="Ø"/>
                      </a:pPr>
                      <a:endParaRPr lang="en-IN" sz="1200" dirty="0" smtClean="0">
                        <a:effectLst/>
                        <a:latin typeface="Verdana" pitchFamily="34" charset="0"/>
                        <a:ea typeface="Verdana" pitchFamily="34" charset="0"/>
                        <a:cs typeface="Mangal" panose="02040503050203030202" pitchFamily="18" charset="0"/>
                      </a:endParaRPr>
                    </a:p>
                    <a:p>
                      <a:pPr marL="285750" indent="-285750" algn="just">
                        <a:lnSpc>
                          <a:spcPct val="115000"/>
                        </a:lnSpc>
                        <a:spcAft>
                          <a:spcPts val="0"/>
                        </a:spcAft>
                        <a:buFont typeface="Wingdings" pitchFamily="2" charset="2"/>
                        <a:buChar char="Ø"/>
                      </a:pPr>
                      <a:r>
                        <a:rPr lang="en-IN" sz="1200" dirty="0" smtClean="0">
                          <a:effectLst/>
                          <a:latin typeface="Verdana" pitchFamily="34" charset="0"/>
                          <a:ea typeface="Verdana" pitchFamily="34" charset="0"/>
                          <a:cs typeface="Mangal" panose="02040503050203030202" pitchFamily="18" charset="0"/>
                        </a:rPr>
                        <a:t> Directorate </a:t>
                      </a:r>
                      <a:r>
                        <a:rPr lang="en-IN" sz="1200" dirty="0">
                          <a:effectLst/>
                          <a:latin typeface="Verdana" pitchFamily="34" charset="0"/>
                          <a:ea typeface="Verdana" pitchFamily="34" charset="0"/>
                          <a:cs typeface="Mangal" panose="02040503050203030202" pitchFamily="18" charset="0"/>
                        </a:rPr>
                        <a:t>of Marketing has taken an initiative to simplify the procedure of revamping of Khadi Plaza Scheme keeping socio-economic and technical feasibility in mind. </a:t>
                      </a:r>
                      <a:endParaRPr lang="en-IN" sz="1200" dirty="0" smtClean="0">
                        <a:effectLst/>
                        <a:latin typeface="Verdana" pitchFamily="34" charset="0"/>
                        <a:ea typeface="Verdana" pitchFamily="34" charset="0"/>
                        <a:cs typeface="Mangal" panose="02040503050203030202" pitchFamily="18" charset="0"/>
                      </a:endParaRPr>
                    </a:p>
                    <a:p>
                      <a:pPr marL="0" indent="0" algn="just">
                        <a:lnSpc>
                          <a:spcPct val="115000"/>
                        </a:lnSpc>
                        <a:spcAft>
                          <a:spcPts val="0"/>
                        </a:spcAft>
                        <a:buFont typeface="Wingdings" pitchFamily="2" charset="2"/>
                        <a:buNone/>
                      </a:pPr>
                      <a:endParaRPr lang="en-IN" sz="600" dirty="0" smtClean="0">
                        <a:effectLst/>
                        <a:latin typeface="Verdana" pitchFamily="34" charset="0"/>
                        <a:ea typeface="Verdana" pitchFamily="34" charset="0"/>
                        <a:cs typeface="Mangal" panose="02040503050203030202" pitchFamily="18" charset="0"/>
                      </a:endParaRPr>
                    </a:p>
                    <a:p>
                      <a:pPr algn="just">
                        <a:lnSpc>
                          <a:spcPct val="115000"/>
                        </a:lnSpc>
                        <a:spcAft>
                          <a:spcPts val="0"/>
                        </a:spcAft>
                      </a:pPr>
                      <a:r>
                        <a:rPr lang="en-IN" sz="1200" dirty="0">
                          <a:effectLst/>
                          <a:latin typeface="Verdana" pitchFamily="34" charset="0"/>
                          <a:ea typeface="Verdana" pitchFamily="34" charset="0"/>
                          <a:cs typeface="Mangal" panose="02040503050203030202" pitchFamily="18" charset="0"/>
                        </a:rPr>
                        <a:t> </a:t>
                      </a:r>
                    </a:p>
                    <a:p>
                      <a:pPr marL="285750" indent="-285750" algn="just">
                        <a:lnSpc>
                          <a:spcPct val="115000"/>
                        </a:lnSpc>
                        <a:spcAft>
                          <a:spcPts val="0"/>
                        </a:spcAft>
                        <a:buFont typeface="Wingdings" pitchFamily="2" charset="2"/>
                        <a:buChar char="Ø"/>
                      </a:pPr>
                      <a:r>
                        <a:rPr lang="en-IN" sz="1200" dirty="0">
                          <a:effectLst/>
                          <a:latin typeface="Verdana" pitchFamily="34" charset="0"/>
                          <a:ea typeface="Verdana" pitchFamily="34" charset="0"/>
                          <a:cs typeface="Mangal" panose="02040503050203030202" pitchFamily="18" charset="0"/>
                        </a:rPr>
                        <a:t>With reference to renovation of </a:t>
                      </a:r>
                      <a:r>
                        <a:rPr lang="en-IN" sz="1200" dirty="0" err="1">
                          <a:effectLst/>
                          <a:latin typeface="Verdana" pitchFamily="34" charset="0"/>
                          <a:ea typeface="Verdana" pitchFamily="34" charset="0"/>
                          <a:cs typeface="Mangal" panose="02040503050203030202" pitchFamily="18" charset="0"/>
                        </a:rPr>
                        <a:t>Khadi</a:t>
                      </a:r>
                      <a:r>
                        <a:rPr lang="en-IN" sz="1200" dirty="0">
                          <a:effectLst/>
                          <a:latin typeface="Verdana" pitchFamily="34" charset="0"/>
                          <a:ea typeface="Verdana" pitchFamily="34" charset="0"/>
                          <a:cs typeface="Mangal" panose="02040503050203030202" pitchFamily="18" charset="0"/>
                        </a:rPr>
                        <a:t> </a:t>
                      </a:r>
                      <a:r>
                        <a:rPr lang="en-IN" sz="1200" dirty="0" err="1">
                          <a:effectLst/>
                          <a:latin typeface="Verdana" pitchFamily="34" charset="0"/>
                          <a:ea typeface="Verdana" pitchFamily="34" charset="0"/>
                          <a:cs typeface="Mangal" panose="02040503050203030202" pitchFamily="18" charset="0"/>
                        </a:rPr>
                        <a:t>Gramodhyog</a:t>
                      </a:r>
                      <a:r>
                        <a:rPr lang="en-IN" sz="1200" dirty="0">
                          <a:effectLst/>
                          <a:latin typeface="Verdana" pitchFamily="34" charset="0"/>
                          <a:ea typeface="Verdana" pitchFamily="34" charset="0"/>
                          <a:cs typeface="Mangal" panose="02040503050203030202" pitchFamily="18" charset="0"/>
                        </a:rPr>
                        <a:t> </a:t>
                      </a:r>
                      <a:r>
                        <a:rPr lang="en-IN" sz="1200" dirty="0" err="1">
                          <a:effectLst/>
                          <a:latin typeface="Verdana" pitchFamily="34" charset="0"/>
                          <a:ea typeface="Verdana" pitchFamily="34" charset="0"/>
                          <a:cs typeface="Mangal" panose="02040503050203030202" pitchFamily="18" charset="0"/>
                        </a:rPr>
                        <a:t>Bhawans</a:t>
                      </a:r>
                      <a:r>
                        <a:rPr lang="en-IN" sz="1200" dirty="0">
                          <a:effectLst/>
                          <a:latin typeface="Verdana" pitchFamily="34" charset="0"/>
                          <a:ea typeface="Verdana" pitchFamily="34" charset="0"/>
                          <a:cs typeface="Mangal" panose="02040503050203030202" pitchFamily="18" charset="0"/>
                        </a:rPr>
                        <a:t>(KGBs) &amp; marketing infrastructure, the </a:t>
                      </a:r>
                      <a:r>
                        <a:rPr lang="en-IN" sz="1200" dirty="0" err="1">
                          <a:effectLst/>
                          <a:latin typeface="Verdana" pitchFamily="34" charset="0"/>
                          <a:ea typeface="Verdana" pitchFamily="34" charset="0"/>
                          <a:cs typeface="Mangal" panose="02040503050203030202" pitchFamily="18" charset="0"/>
                        </a:rPr>
                        <a:t>MoU</a:t>
                      </a:r>
                      <a:r>
                        <a:rPr lang="en-IN" sz="1200" dirty="0">
                          <a:effectLst/>
                          <a:latin typeface="Verdana" pitchFamily="34" charset="0"/>
                          <a:ea typeface="Verdana" pitchFamily="34" charset="0"/>
                          <a:cs typeface="Mangal" panose="02040503050203030202" pitchFamily="18" charset="0"/>
                        </a:rPr>
                        <a:t> for the construction/renovation of KGBs/marketing infrastructure are under finalisation stage with National Building Construction Corporation(NBCC). </a:t>
                      </a:r>
                      <a:endParaRPr lang="en-IN" sz="1200" dirty="0" smtClean="0">
                        <a:effectLst/>
                        <a:latin typeface="Verdana" pitchFamily="34" charset="0"/>
                        <a:ea typeface="Verdana" pitchFamily="34" charset="0"/>
                        <a:cs typeface="Mangal" panose="02040503050203030202" pitchFamily="18" charset="0"/>
                      </a:endParaRPr>
                    </a:p>
                    <a:p>
                      <a:pPr marL="285750" indent="-285750" algn="just">
                        <a:lnSpc>
                          <a:spcPct val="115000"/>
                        </a:lnSpc>
                        <a:spcAft>
                          <a:spcPts val="0"/>
                        </a:spcAft>
                        <a:buFont typeface="Wingdings" pitchFamily="2" charset="2"/>
                        <a:buChar char="Ø"/>
                      </a:pPr>
                      <a:endParaRPr lang="en-IN" sz="1200" dirty="0" smtClean="0">
                        <a:effectLst/>
                        <a:latin typeface="Verdana" pitchFamily="34" charset="0"/>
                        <a:ea typeface="Verdana" pitchFamily="34" charset="0"/>
                        <a:cs typeface="Mangal" panose="02040503050203030202" pitchFamily="18" charset="0"/>
                      </a:endParaRPr>
                    </a:p>
                    <a:p>
                      <a:pPr marL="0" indent="0" algn="just">
                        <a:lnSpc>
                          <a:spcPct val="115000"/>
                        </a:lnSpc>
                        <a:spcAft>
                          <a:spcPts val="0"/>
                        </a:spcAft>
                        <a:buFont typeface="Wingdings" pitchFamily="2" charset="2"/>
                        <a:buNone/>
                      </a:pPr>
                      <a:endParaRPr lang="en-IN" sz="500" dirty="0" smtClean="0">
                        <a:effectLst/>
                        <a:latin typeface="Verdana" pitchFamily="34" charset="0"/>
                        <a:ea typeface="Verdana" pitchFamily="34" charset="0"/>
                        <a:cs typeface="Mangal" panose="02040503050203030202" pitchFamily="18" charset="0"/>
                      </a:endParaRPr>
                    </a:p>
                    <a:p>
                      <a:pPr marL="285750" indent="-285750" algn="just">
                        <a:lnSpc>
                          <a:spcPct val="115000"/>
                        </a:lnSpc>
                        <a:spcAft>
                          <a:spcPts val="0"/>
                        </a:spcAft>
                        <a:buFont typeface="Wingdings" pitchFamily="2" charset="2"/>
                        <a:buChar char="Ø"/>
                      </a:pPr>
                      <a:r>
                        <a:rPr lang="en-IN" sz="1200" dirty="0" smtClean="0">
                          <a:effectLst/>
                          <a:latin typeface="Verdana" pitchFamily="34" charset="0"/>
                          <a:ea typeface="Verdana" pitchFamily="34" charset="0"/>
                          <a:cs typeface="Mangal" panose="02040503050203030202" pitchFamily="18" charset="0"/>
                        </a:rPr>
                        <a:t>The </a:t>
                      </a:r>
                      <a:r>
                        <a:rPr lang="en-IN" sz="1200" dirty="0">
                          <a:effectLst/>
                          <a:latin typeface="Verdana" pitchFamily="34" charset="0"/>
                          <a:ea typeface="Verdana" pitchFamily="34" charset="0"/>
                          <a:cs typeface="Mangal" panose="02040503050203030202" pitchFamily="18" charset="0"/>
                        </a:rPr>
                        <a:t>fund has been resealed to KGB, New Delhi, Ernakulum, Goa, Kolkata and Mumbai for the renovation of the </a:t>
                      </a:r>
                      <a:r>
                        <a:rPr lang="en-IN" sz="1200" dirty="0" err="1">
                          <a:effectLst/>
                          <a:latin typeface="Verdana" pitchFamily="34" charset="0"/>
                          <a:ea typeface="Verdana" pitchFamily="34" charset="0"/>
                          <a:cs typeface="Mangal" panose="02040503050203030202" pitchFamily="18" charset="0"/>
                        </a:rPr>
                        <a:t>Bhawans</a:t>
                      </a:r>
                      <a:r>
                        <a:rPr lang="en-IN" sz="1200" dirty="0">
                          <a:effectLst/>
                          <a:latin typeface="Verdana" pitchFamily="34" charset="0"/>
                          <a:ea typeface="Verdana" pitchFamily="34" charset="0"/>
                          <a:cs typeface="Mangal" panose="02040503050203030202" pitchFamily="18" charset="0"/>
                        </a:rPr>
                        <a:t>.  </a:t>
                      </a:r>
                    </a:p>
                    <a:p>
                      <a:pPr algn="just">
                        <a:lnSpc>
                          <a:spcPct val="115000"/>
                        </a:lnSpc>
                        <a:spcAft>
                          <a:spcPts val="0"/>
                        </a:spcAft>
                      </a:pPr>
                      <a:r>
                        <a:rPr lang="en-IN" sz="1200" dirty="0">
                          <a:effectLst/>
                          <a:latin typeface="Verdana" pitchFamily="34" charset="0"/>
                          <a:ea typeface="Verdana" pitchFamily="34" charset="0"/>
                          <a:cs typeface="Mangal" panose="02040503050203030202" pitchFamily="18" charset="0"/>
                        </a:rPr>
                        <a:t> </a:t>
                      </a:r>
                    </a:p>
                    <a:p>
                      <a:pPr algn="just">
                        <a:lnSpc>
                          <a:spcPct val="115000"/>
                        </a:lnSpc>
                        <a:spcAft>
                          <a:spcPts val="0"/>
                        </a:spcAft>
                      </a:pPr>
                      <a:r>
                        <a:rPr lang="en-IN" sz="1200" b="1" i="1" dirty="0" smtClean="0">
                          <a:effectLst/>
                          <a:latin typeface="Verdana" pitchFamily="34" charset="0"/>
                          <a:ea typeface="Verdana" pitchFamily="34" charset="0"/>
                          <a:cs typeface="Mangal" panose="02040503050203030202" pitchFamily="18" charset="0"/>
                        </a:rPr>
                        <a:t>The Recommendation </a:t>
                      </a:r>
                      <a:r>
                        <a:rPr lang="en-IN" sz="1200" b="1" i="1" dirty="0">
                          <a:effectLst/>
                          <a:latin typeface="Verdana" pitchFamily="34" charset="0"/>
                          <a:ea typeface="Verdana" pitchFamily="34" charset="0"/>
                          <a:cs typeface="Mangal" panose="02040503050203030202" pitchFamily="18" charset="0"/>
                        </a:rPr>
                        <a:t>No. 16 &amp; 17 noted for Compliance</a:t>
                      </a:r>
                      <a:endParaRPr lang="en-IN" sz="1200" dirty="0">
                        <a:effectLst/>
                        <a:latin typeface="Verdana" pitchFamily="34" charset="0"/>
                        <a:ea typeface="Verdana" pitchFamily="34" charset="0"/>
                        <a:cs typeface="Mangal" panose="02040503050203030202" pitchFamily="18" charset="0"/>
                      </a:endParaRPr>
                    </a:p>
                    <a:p>
                      <a:pPr algn="just">
                        <a:lnSpc>
                          <a:spcPct val="115000"/>
                        </a:lnSpc>
                        <a:spcAft>
                          <a:spcPts val="0"/>
                        </a:spcAft>
                      </a:pPr>
                      <a:r>
                        <a:rPr lang="en-IN" sz="1200" dirty="0">
                          <a:solidFill>
                            <a:srgbClr val="FF0000"/>
                          </a:solidFill>
                          <a:effectLst/>
                          <a:latin typeface="Verdana" pitchFamily="34" charset="0"/>
                          <a:ea typeface="Verdana" pitchFamily="34" charset="0"/>
                          <a:cs typeface="Mangal" panose="02040503050203030202" pitchFamily="18" charset="0"/>
                        </a:rPr>
                        <a:t> </a:t>
                      </a:r>
                      <a:endParaRPr lang="en-IN" sz="1200" dirty="0">
                        <a:effectLst/>
                        <a:latin typeface="Verdana" pitchFamily="34" charset="0"/>
                        <a:ea typeface="Verdana" pitchFamily="34" charset="0"/>
                        <a:cs typeface="Mangal" panose="02040503050203030202" pitchFamily="18" charset="0"/>
                      </a:endParaRPr>
                    </a:p>
                  </a:txBody>
                  <a:tcPr marL="68580" marR="68580" marT="0" marB="0"/>
                </a:tc>
                <a:extLst>
                  <a:ext uri="{0D108BD9-81ED-4DB2-BD59-A6C34878D82A}">
                    <a16:rowId xmlns:a16="http://schemas.microsoft.com/office/drawing/2014/main" xmlns="" val="486456831"/>
                  </a:ext>
                </a:extLst>
              </a:tr>
            </a:tbl>
          </a:graphicData>
        </a:graphic>
      </p:graphicFrame>
      <p:sp>
        <p:nvSpPr>
          <p:cNvPr id="4" name="Slide Number Placeholder 3"/>
          <p:cNvSpPr>
            <a:spLocks noGrp="1"/>
          </p:cNvSpPr>
          <p:nvPr>
            <p:ph type="sldNum" sz="quarter" idx="12"/>
          </p:nvPr>
        </p:nvSpPr>
        <p:spPr/>
        <p:txBody>
          <a:bodyPr/>
          <a:lstStyle/>
          <a:p>
            <a:fld id="{E9749067-D62A-41AC-84D1-4B0C20AE87F4}" type="slidenum">
              <a:rPr lang="en-US" smtClean="0"/>
              <a:pPr/>
              <a:t>13</a:t>
            </a:fld>
            <a:endParaRPr lang="en-US"/>
          </a:p>
        </p:txBody>
      </p:sp>
    </p:spTree>
    <p:extLst>
      <p:ext uri="{BB962C8B-B14F-4D97-AF65-F5344CB8AC3E}">
        <p14:creationId xmlns:p14="http://schemas.microsoft.com/office/powerpoint/2010/main" val="12233944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761580233"/>
              </p:ext>
            </p:extLst>
          </p:nvPr>
        </p:nvGraphicFramePr>
        <p:xfrm>
          <a:off x="491320" y="264741"/>
          <a:ext cx="11341290" cy="5505994"/>
        </p:xfrm>
        <a:graphic>
          <a:graphicData uri="http://schemas.openxmlformats.org/drawingml/2006/table">
            <a:tbl>
              <a:tblPr firstRow="1" firstCol="1" bandRow="1">
                <a:tableStyleId>{5C22544A-7EE6-4342-B048-85BDC9FD1C3A}</a:tableStyleId>
              </a:tblPr>
              <a:tblGrid>
                <a:gridCol w="683694">
                  <a:extLst>
                    <a:ext uri="{9D8B030D-6E8A-4147-A177-3AD203B41FA5}">
                      <a16:colId xmlns:a16="http://schemas.microsoft.com/office/drawing/2014/main" xmlns="" val="2623491105"/>
                    </a:ext>
                  </a:extLst>
                </a:gridCol>
                <a:gridCol w="4839487">
                  <a:extLst>
                    <a:ext uri="{9D8B030D-6E8A-4147-A177-3AD203B41FA5}">
                      <a16:colId xmlns:a16="http://schemas.microsoft.com/office/drawing/2014/main" xmlns="" val="433516233"/>
                    </a:ext>
                  </a:extLst>
                </a:gridCol>
                <a:gridCol w="5818109">
                  <a:extLst>
                    <a:ext uri="{9D8B030D-6E8A-4147-A177-3AD203B41FA5}">
                      <a16:colId xmlns:a16="http://schemas.microsoft.com/office/drawing/2014/main" xmlns="" val="3232519033"/>
                    </a:ext>
                  </a:extLst>
                </a:gridCol>
              </a:tblGrid>
              <a:tr h="562573">
                <a:tc>
                  <a:txBody>
                    <a:bodyPr/>
                    <a:lstStyle/>
                    <a:p>
                      <a:pPr algn="ctr">
                        <a:lnSpc>
                          <a:spcPct val="107000"/>
                        </a:lnSpc>
                        <a:spcAft>
                          <a:spcPts val="0"/>
                        </a:spcAft>
                      </a:pPr>
                      <a:r>
                        <a:rPr lang="en-US" sz="1400" b="1" dirty="0" smtClean="0">
                          <a:effectLst/>
                          <a:latin typeface="Verdana" pitchFamily="34" charset="0"/>
                          <a:ea typeface="Verdana" pitchFamily="34" charset="0"/>
                        </a:rPr>
                        <a:t>Sr. </a:t>
                      </a:r>
                      <a:r>
                        <a:rPr lang="en-US" sz="1400" b="1" dirty="0">
                          <a:effectLst/>
                          <a:latin typeface="Verdana" pitchFamily="34" charset="0"/>
                          <a:ea typeface="Verdana" pitchFamily="34" charset="0"/>
                        </a:rPr>
                        <a:t>No. </a:t>
                      </a:r>
                      <a:endParaRPr lang="en-IN" sz="1400" b="1" dirty="0">
                        <a:effectLst/>
                        <a:latin typeface="Verdana" pitchFamily="34" charset="0"/>
                        <a:ea typeface="Verdana" pitchFamily="34" charset="0"/>
                        <a:cs typeface="Mangal" panose="02040503050203030202" pitchFamily="18" charset="0"/>
                      </a:endParaRPr>
                    </a:p>
                  </a:txBody>
                  <a:tcPr marL="68580" marR="68580" marT="0" marB="0"/>
                </a:tc>
                <a:tc>
                  <a:txBody>
                    <a:bodyPr/>
                    <a:lstStyle/>
                    <a:p>
                      <a:pPr algn="l">
                        <a:lnSpc>
                          <a:spcPct val="107000"/>
                        </a:lnSpc>
                        <a:spcAft>
                          <a:spcPts val="0"/>
                        </a:spcAft>
                      </a:pPr>
                      <a:r>
                        <a:rPr lang="en-IN" sz="1400" b="1" kern="1200" dirty="0" smtClean="0">
                          <a:solidFill>
                            <a:schemeClr val="lt1"/>
                          </a:solidFill>
                          <a:effectLst/>
                          <a:latin typeface="Verdana" pitchFamily="34" charset="0"/>
                          <a:ea typeface="Verdana" pitchFamily="34" charset="0"/>
                          <a:cs typeface="+mn-cs"/>
                        </a:rPr>
                        <a:t>Observations / Recommendations and Compliance made by KVIC thereof</a:t>
                      </a:r>
                      <a:endParaRPr lang="en-IN" sz="1400" b="1" dirty="0">
                        <a:effectLst/>
                        <a:latin typeface="Verdana" pitchFamily="34" charset="0"/>
                        <a:ea typeface="Verdana" pitchFamily="34" charset="0"/>
                        <a:cs typeface="Mangal" panose="02040503050203030202" pitchFamily="18" charset="0"/>
                      </a:endParaRPr>
                    </a:p>
                  </a:txBody>
                  <a:tcPr marL="68580" marR="68580" marT="0" marB="0"/>
                </a:tc>
                <a:tc>
                  <a:txBody>
                    <a:bodyPr/>
                    <a:lstStyle/>
                    <a:p>
                      <a:pPr algn="ctr"/>
                      <a:r>
                        <a:rPr lang="en-IN" sz="1400" b="1" u="sng" kern="1200" dirty="0" smtClean="0">
                          <a:solidFill>
                            <a:schemeClr val="lt1"/>
                          </a:solidFill>
                          <a:effectLst/>
                          <a:latin typeface="Verdana" pitchFamily="34" charset="0"/>
                          <a:ea typeface="Verdana" pitchFamily="34" charset="0"/>
                          <a:cs typeface="+mn-cs"/>
                        </a:rPr>
                        <a:t>Compliance / ATR of KVIC:</a:t>
                      </a:r>
                      <a:endParaRPr lang="en-IN" sz="1400" b="1" kern="1200" dirty="0">
                        <a:solidFill>
                          <a:schemeClr val="lt1"/>
                        </a:solidFill>
                        <a:effectLst/>
                        <a:latin typeface="Verdana" pitchFamily="34" charset="0"/>
                        <a:ea typeface="Verdana" pitchFamily="34" charset="0"/>
                        <a:cs typeface="+mn-cs"/>
                      </a:endParaRPr>
                    </a:p>
                  </a:txBody>
                  <a:tcPr marL="68580" marR="68580" marT="0" marB="0"/>
                </a:tc>
                <a:extLst>
                  <a:ext uri="{0D108BD9-81ED-4DB2-BD59-A6C34878D82A}">
                    <a16:rowId xmlns:a16="http://schemas.microsoft.com/office/drawing/2014/main" xmlns="" val="3881139429"/>
                  </a:ext>
                </a:extLst>
              </a:tr>
              <a:tr h="4943421">
                <a:tc>
                  <a:txBody>
                    <a:bodyPr/>
                    <a:lstStyle/>
                    <a:p>
                      <a:pPr algn="ctr">
                        <a:lnSpc>
                          <a:spcPct val="107000"/>
                        </a:lnSpc>
                        <a:spcAft>
                          <a:spcPts val="0"/>
                        </a:spcAft>
                      </a:pPr>
                      <a:r>
                        <a:rPr lang="en-US" sz="1200" dirty="0" smtClean="0">
                          <a:effectLst/>
                          <a:latin typeface="Verdana" pitchFamily="34" charset="0"/>
                          <a:ea typeface="Verdana" pitchFamily="34" charset="0"/>
                          <a:cs typeface="Mangal" panose="02040503050203030202" pitchFamily="18" charset="0"/>
                        </a:rPr>
                        <a:t>12</a:t>
                      </a:r>
                      <a:endParaRPr lang="en-IN" sz="1200" dirty="0">
                        <a:effectLst/>
                        <a:latin typeface="Verdana" pitchFamily="34" charset="0"/>
                        <a:ea typeface="Verdana" pitchFamily="34" charset="0"/>
                        <a:cs typeface="Mangal" panose="02040503050203030202" pitchFamily="18" charset="0"/>
                      </a:endParaRPr>
                    </a:p>
                  </a:txBody>
                  <a:tcPr marL="68580" marR="68580" marT="0" marB="0"/>
                </a:tc>
                <a:tc>
                  <a:txBody>
                    <a:bodyPr/>
                    <a:lstStyle/>
                    <a:p>
                      <a:pPr algn="just"/>
                      <a:r>
                        <a:rPr lang="en-IN" sz="1200" kern="1200" dirty="0" smtClean="0">
                          <a:solidFill>
                            <a:schemeClr val="dk1"/>
                          </a:solidFill>
                          <a:effectLst/>
                          <a:latin typeface="Verdana" pitchFamily="34" charset="0"/>
                          <a:ea typeface="Verdana" pitchFamily="34" charset="0"/>
                          <a:cs typeface="+mn-cs"/>
                        </a:rPr>
                        <a:t>Even though KVIC had managed to get the trademarks such as “</a:t>
                      </a:r>
                      <a:r>
                        <a:rPr lang="en-IN" sz="1200" kern="1200" dirty="0" err="1" smtClean="0">
                          <a:solidFill>
                            <a:schemeClr val="dk1"/>
                          </a:solidFill>
                          <a:effectLst/>
                          <a:latin typeface="Verdana" pitchFamily="34" charset="0"/>
                          <a:ea typeface="Verdana" pitchFamily="34" charset="0"/>
                          <a:cs typeface="+mn-cs"/>
                        </a:rPr>
                        <a:t>Khadi</a:t>
                      </a:r>
                      <a:r>
                        <a:rPr lang="en-IN" sz="1200" kern="1200" dirty="0" smtClean="0">
                          <a:solidFill>
                            <a:schemeClr val="dk1"/>
                          </a:solidFill>
                          <a:effectLst/>
                          <a:latin typeface="Verdana" pitchFamily="34" charset="0"/>
                          <a:ea typeface="Verdana" pitchFamily="34" charset="0"/>
                          <a:cs typeface="+mn-cs"/>
                        </a:rPr>
                        <a:t>” registered in order to ensure that only authorised products were sold in the sector, more stringent action was needed to be taken against firms who were using the trademarks illegally.</a:t>
                      </a:r>
                    </a:p>
                    <a:p>
                      <a:pPr algn="just"/>
                      <a:r>
                        <a:rPr lang="en-IN" sz="1200" b="1" kern="1200" dirty="0" smtClean="0">
                          <a:solidFill>
                            <a:schemeClr val="dk1"/>
                          </a:solidFill>
                          <a:effectLst/>
                          <a:latin typeface="Verdana" pitchFamily="34" charset="0"/>
                          <a:ea typeface="Verdana" pitchFamily="34" charset="0"/>
                          <a:cs typeface="+mn-cs"/>
                        </a:rPr>
                        <a:t>(Paragraph 5.1.11)</a:t>
                      </a:r>
                      <a:endParaRPr lang="en-IN" sz="1200" kern="1200" dirty="0" smtClean="0">
                        <a:solidFill>
                          <a:schemeClr val="dk1"/>
                        </a:solidFill>
                        <a:effectLst/>
                        <a:latin typeface="Verdana" pitchFamily="34" charset="0"/>
                        <a:ea typeface="Verdana" pitchFamily="34" charset="0"/>
                        <a:cs typeface="+mn-cs"/>
                      </a:endParaRPr>
                    </a:p>
                    <a:p>
                      <a:pPr algn="just"/>
                      <a:r>
                        <a:rPr lang="en-IN" sz="1200" b="1" kern="1200" dirty="0" smtClean="0">
                          <a:solidFill>
                            <a:schemeClr val="dk1"/>
                          </a:solidFill>
                          <a:effectLst/>
                          <a:latin typeface="Verdana" pitchFamily="34" charset="0"/>
                          <a:ea typeface="Verdana" pitchFamily="34" charset="0"/>
                          <a:cs typeface="+mn-cs"/>
                        </a:rPr>
                        <a:t> </a:t>
                      </a:r>
                      <a:endParaRPr lang="en-IN" sz="1200" kern="1200" dirty="0" smtClean="0">
                        <a:solidFill>
                          <a:schemeClr val="dk1"/>
                        </a:solidFill>
                        <a:effectLst/>
                        <a:latin typeface="Verdana" pitchFamily="34" charset="0"/>
                        <a:ea typeface="Verdana" pitchFamily="34" charset="0"/>
                        <a:cs typeface="+mn-cs"/>
                      </a:endParaRPr>
                    </a:p>
                    <a:p>
                      <a:pPr algn="just"/>
                      <a:r>
                        <a:rPr lang="en-IN" sz="1200" b="1" i="1" u="sng" kern="1200" dirty="0" smtClean="0">
                          <a:solidFill>
                            <a:schemeClr val="dk1"/>
                          </a:solidFill>
                          <a:effectLst/>
                          <a:latin typeface="Verdana" pitchFamily="34" charset="0"/>
                          <a:ea typeface="Verdana" pitchFamily="34" charset="0"/>
                          <a:cs typeface="+mn-cs"/>
                        </a:rPr>
                        <a:t>Recommendation No: 18 </a:t>
                      </a:r>
                      <a:endParaRPr lang="en-IN" sz="1200" kern="1200" dirty="0" smtClean="0">
                        <a:solidFill>
                          <a:schemeClr val="dk1"/>
                        </a:solidFill>
                        <a:effectLst/>
                        <a:latin typeface="Verdana" pitchFamily="34" charset="0"/>
                        <a:ea typeface="Verdana" pitchFamily="34" charset="0"/>
                        <a:cs typeface="+mn-cs"/>
                      </a:endParaRPr>
                    </a:p>
                    <a:p>
                      <a:pPr algn="just"/>
                      <a:r>
                        <a:rPr lang="en-IN" sz="1200" b="1" i="1" kern="1200" dirty="0" smtClean="0">
                          <a:solidFill>
                            <a:schemeClr val="dk1"/>
                          </a:solidFill>
                          <a:effectLst/>
                          <a:latin typeface="Verdana" pitchFamily="34" charset="0"/>
                          <a:ea typeface="Verdana" pitchFamily="34" charset="0"/>
                          <a:cs typeface="+mn-cs"/>
                        </a:rPr>
                        <a:t>KVIC may take more stringent actions such as filing court cases against infringement and filing complaints with the law and order authorities in case of infringement of trademarks.	</a:t>
                      </a:r>
                      <a:endParaRPr lang="en-IN" sz="1200" b="1" dirty="0">
                        <a:effectLst/>
                        <a:latin typeface="Verdana" pitchFamily="34" charset="0"/>
                        <a:ea typeface="Verdana" pitchFamily="34" charset="0"/>
                        <a:cs typeface="Mangal" panose="02040503050203030202" pitchFamily="18" charset="0"/>
                      </a:endParaRPr>
                    </a:p>
                  </a:txBody>
                  <a:tcPr marL="68580" marR="68580" marT="0" marB="0"/>
                </a:tc>
                <a:tc>
                  <a:txBody>
                    <a:bodyPr/>
                    <a:lstStyle/>
                    <a:p>
                      <a:pPr marL="285750" indent="-285750" algn="just">
                        <a:buFont typeface="Wingdings" pitchFamily="2" charset="2"/>
                        <a:buChar char="Ø"/>
                      </a:pPr>
                      <a:r>
                        <a:rPr lang="en-IN" sz="1200" kern="1200" dirty="0" smtClean="0">
                          <a:solidFill>
                            <a:schemeClr val="dk1"/>
                          </a:solidFill>
                          <a:effectLst/>
                          <a:latin typeface="Verdana" pitchFamily="34" charset="0"/>
                          <a:ea typeface="Verdana" pitchFamily="34" charset="0"/>
                          <a:cs typeface="+mn-cs"/>
                        </a:rPr>
                        <a:t>KVIC in order to </a:t>
                      </a:r>
                      <a:r>
                        <a:rPr lang="en-IN" sz="1200" kern="1200" dirty="0" smtClean="0">
                          <a:solidFill>
                            <a:schemeClr val="dk1"/>
                          </a:solidFill>
                          <a:effectLst/>
                          <a:latin typeface="Verdana" pitchFamily="34" charset="0"/>
                          <a:ea typeface="Verdana" pitchFamily="34" charset="0"/>
                          <a:cs typeface="+mn-cs"/>
                        </a:rPr>
                        <a:t>prevent the misuse of Khadi Trade Marks is taking stringent action against unauthorized use of Khadi Trade Marks by sending legal notices and filing lawsuits against the infringers of Khadi Trade Marks.</a:t>
                      </a:r>
                    </a:p>
                    <a:p>
                      <a:pPr marL="0" indent="0" algn="just">
                        <a:buFont typeface="Wingdings" pitchFamily="2" charset="2"/>
                        <a:buNone/>
                      </a:pPr>
                      <a:endParaRPr lang="en-IN" sz="1200" kern="1200" dirty="0" smtClean="0">
                        <a:solidFill>
                          <a:schemeClr val="dk1"/>
                        </a:solidFill>
                        <a:effectLst/>
                        <a:latin typeface="Verdana" pitchFamily="34" charset="0"/>
                        <a:ea typeface="Verdana" pitchFamily="34" charset="0"/>
                        <a:cs typeface="+mn-cs"/>
                      </a:endParaRPr>
                    </a:p>
                    <a:p>
                      <a:pPr marL="285750" indent="-285750" algn="just">
                        <a:buFont typeface="Wingdings" pitchFamily="2" charset="2"/>
                        <a:buChar char="Ø"/>
                      </a:pPr>
                      <a:r>
                        <a:rPr lang="en-IN" sz="1200" kern="1200" dirty="0" smtClean="0">
                          <a:solidFill>
                            <a:schemeClr val="dk1"/>
                          </a:solidFill>
                          <a:effectLst/>
                          <a:latin typeface="Verdana" pitchFamily="34" charset="0"/>
                          <a:ea typeface="Verdana" pitchFamily="34" charset="0"/>
                          <a:cs typeface="+mn-cs"/>
                        </a:rPr>
                        <a:t>Till now, 2861 no. of Cease-and-Desist notices were issued to the entities who are indulged in the unauthorized use of </a:t>
                      </a:r>
                      <a:r>
                        <a:rPr lang="en-IN" sz="1200" kern="1200" dirty="0" err="1" smtClean="0">
                          <a:solidFill>
                            <a:schemeClr val="dk1"/>
                          </a:solidFill>
                          <a:effectLst/>
                          <a:latin typeface="Verdana" pitchFamily="34" charset="0"/>
                          <a:ea typeface="Verdana" pitchFamily="34" charset="0"/>
                          <a:cs typeface="+mn-cs"/>
                        </a:rPr>
                        <a:t>Khadi</a:t>
                      </a:r>
                      <a:r>
                        <a:rPr lang="en-IN" sz="1200" kern="1200" dirty="0" smtClean="0">
                          <a:solidFill>
                            <a:schemeClr val="dk1"/>
                          </a:solidFill>
                          <a:effectLst/>
                          <a:latin typeface="Verdana" pitchFamily="34" charset="0"/>
                          <a:ea typeface="Verdana" pitchFamily="34" charset="0"/>
                          <a:cs typeface="+mn-cs"/>
                        </a:rPr>
                        <a:t> Trade Marks and 23 Nos. of lawsuits were also filed before Delhi and Mumbai High Courts.</a:t>
                      </a:r>
                    </a:p>
                    <a:p>
                      <a:pPr marL="0" indent="0" algn="just">
                        <a:buFont typeface="Wingdings" pitchFamily="2" charset="2"/>
                        <a:buNone/>
                      </a:pPr>
                      <a:endParaRPr lang="en-IN" sz="1200" kern="1200" dirty="0" smtClean="0">
                        <a:solidFill>
                          <a:schemeClr val="dk1"/>
                        </a:solidFill>
                        <a:effectLst/>
                        <a:latin typeface="Verdana" pitchFamily="34" charset="0"/>
                        <a:ea typeface="Verdana" pitchFamily="34" charset="0"/>
                        <a:cs typeface="+mn-cs"/>
                      </a:endParaRPr>
                    </a:p>
                    <a:p>
                      <a:pPr marL="285750" indent="-285750" algn="just">
                        <a:buFont typeface="Wingdings" pitchFamily="2" charset="2"/>
                        <a:buChar char="Ø"/>
                      </a:pPr>
                      <a:r>
                        <a:rPr lang="en-IN" sz="1200" kern="1200" dirty="0" smtClean="0">
                          <a:solidFill>
                            <a:schemeClr val="dk1"/>
                          </a:solidFill>
                          <a:effectLst/>
                          <a:latin typeface="Verdana" pitchFamily="34" charset="0"/>
                          <a:ea typeface="Verdana" pitchFamily="34" charset="0"/>
                          <a:cs typeface="+mn-cs"/>
                        </a:rPr>
                        <a:t>Apart from the above, KVIC is also removing the infringing links from e-commerce website and social media platforms on a continuous basis and on an average nearly 200 links per month are being removed. A total of 4,414 links have been removed so</a:t>
                      </a:r>
                      <a:r>
                        <a:rPr lang="en-IN" sz="1200" kern="1200" baseline="0" dirty="0" smtClean="0">
                          <a:solidFill>
                            <a:schemeClr val="dk1"/>
                          </a:solidFill>
                          <a:effectLst/>
                          <a:latin typeface="Verdana" pitchFamily="34" charset="0"/>
                          <a:ea typeface="Verdana" pitchFamily="34" charset="0"/>
                          <a:cs typeface="+mn-cs"/>
                        </a:rPr>
                        <a:t> </a:t>
                      </a:r>
                      <a:r>
                        <a:rPr lang="en-IN" sz="1200" kern="1200" dirty="0" smtClean="0">
                          <a:solidFill>
                            <a:schemeClr val="dk1"/>
                          </a:solidFill>
                          <a:effectLst/>
                          <a:latin typeface="Verdana" pitchFamily="34" charset="0"/>
                          <a:ea typeface="Verdana" pitchFamily="34" charset="0"/>
                          <a:cs typeface="+mn-cs"/>
                        </a:rPr>
                        <a:t>far. </a:t>
                      </a:r>
                    </a:p>
                    <a:p>
                      <a:pPr marL="0" indent="0" algn="just">
                        <a:buFont typeface="Wingdings" pitchFamily="2" charset="2"/>
                        <a:buNone/>
                      </a:pPr>
                      <a:endParaRPr lang="en-IN" sz="1200" kern="1200" dirty="0" smtClean="0">
                        <a:solidFill>
                          <a:schemeClr val="dk1"/>
                        </a:solidFill>
                        <a:effectLst/>
                        <a:latin typeface="Verdana" pitchFamily="34" charset="0"/>
                        <a:ea typeface="Verdana" pitchFamily="34" charset="0"/>
                        <a:cs typeface="+mn-cs"/>
                      </a:endParaRPr>
                    </a:p>
                    <a:p>
                      <a:pPr marL="285750" indent="-285750" algn="just">
                        <a:buFont typeface="Wingdings" pitchFamily="2" charset="2"/>
                        <a:buChar char="Ø"/>
                      </a:pPr>
                      <a:r>
                        <a:rPr lang="en-IN" sz="1200" kern="1200" dirty="0" smtClean="0">
                          <a:solidFill>
                            <a:schemeClr val="dk1"/>
                          </a:solidFill>
                          <a:effectLst/>
                          <a:latin typeface="Verdana" pitchFamily="34" charset="0"/>
                          <a:ea typeface="Verdana" pitchFamily="34" charset="0"/>
                          <a:cs typeface="+mn-cs"/>
                        </a:rPr>
                        <a:t>Similarly, KVIC has filed 74 domain complaints, out of which 70 domain names have been transferred in favour of KVIC.</a:t>
                      </a:r>
                    </a:p>
                    <a:p>
                      <a:pPr marL="0" indent="0" algn="just">
                        <a:buFont typeface="Wingdings" pitchFamily="2" charset="2"/>
                        <a:buNone/>
                      </a:pPr>
                      <a:endParaRPr lang="en-IN" sz="1200" kern="1200" dirty="0" smtClean="0">
                        <a:solidFill>
                          <a:schemeClr val="dk1"/>
                        </a:solidFill>
                        <a:effectLst/>
                        <a:latin typeface="Verdana" pitchFamily="34" charset="0"/>
                        <a:ea typeface="Verdana" pitchFamily="34" charset="0"/>
                        <a:cs typeface="+mn-cs"/>
                      </a:endParaRPr>
                    </a:p>
                    <a:p>
                      <a:pPr marL="285750" indent="-285750" algn="just">
                        <a:buFont typeface="Wingdings" pitchFamily="2" charset="2"/>
                        <a:buChar char="Ø"/>
                      </a:pPr>
                      <a:r>
                        <a:rPr lang="en-IN" sz="1200" kern="1200" dirty="0" smtClean="0">
                          <a:solidFill>
                            <a:schemeClr val="dk1"/>
                          </a:solidFill>
                          <a:effectLst/>
                          <a:latin typeface="Verdana" pitchFamily="34" charset="0"/>
                          <a:ea typeface="Verdana" pitchFamily="34" charset="0"/>
                          <a:cs typeface="+mn-cs"/>
                        </a:rPr>
                        <a:t>KVIC also filed 222 oppositions against the trademark applications filed by third parties for the Marks which are similar or identical to </a:t>
                      </a:r>
                      <a:r>
                        <a:rPr lang="en-IN" sz="1200" kern="1200" dirty="0" err="1" smtClean="0">
                          <a:solidFill>
                            <a:schemeClr val="dk1"/>
                          </a:solidFill>
                          <a:effectLst/>
                          <a:latin typeface="Verdana" pitchFamily="34" charset="0"/>
                          <a:ea typeface="Verdana" pitchFamily="34" charset="0"/>
                          <a:cs typeface="+mn-cs"/>
                        </a:rPr>
                        <a:t>Khadi</a:t>
                      </a:r>
                      <a:r>
                        <a:rPr lang="en-IN" sz="1200" kern="1200" dirty="0" smtClean="0">
                          <a:solidFill>
                            <a:schemeClr val="dk1"/>
                          </a:solidFill>
                          <a:effectLst/>
                          <a:latin typeface="Verdana" pitchFamily="34" charset="0"/>
                          <a:ea typeface="Verdana" pitchFamily="34" charset="0"/>
                          <a:cs typeface="+mn-cs"/>
                        </a:rPr>
                        <a:t> Trade Marks. More than 40 rectification applications have been filed against those registered trademarks of the thirds parties which contains identical or descriptively similar marks.</a:t>
                      </a:r>
                    </a:p>
                    <a:p>
                      <a:pPr marL="0" indent="0" algn="just">
                        <a:buFont typeface="Wingdings" pitchFamily="2" charset="2"/>
                        <a:buNone/>
                      </a:pPr>
                      <a:endParaRPr lang="en-IN" sz="1200" kern="1200" dirty="0" smtClean="0">
                        <a:solidFill>
                          <a:schemeClr val="dk1"/>
                        </a:solidFill>
                        <a:effectLst/>
                        <a:latin typeface="Verdana" pitchFamily="34" charset="0"/>
                        <a:ea typeface="Verdana" pitchFamily="34" charset="0"/>
                        <a:cs typeface="+mn-cs"/>
                      </a:endParaRPr>
                    </a:p>
                    <a:p>
                      <a:pPr algn="just"/>
                      <a:r>
                        <a:rPr lang="en-IN" sz="1200" kern="1200" dirty="0" smtClean="0">
                          <a:solidFill>
                            <a:schemeClr val="dk1"/>
                          </a:solidFill>
                          <a:effectLst/>
                          <a:latin typeface="Verdana" pitchFamily="34" charset="0"/>
                          <a:ea typeface="Verdana" pitchFamily="34" charset="0"/>
                          <a:cs typeface="+mn-cs"/>
                        </a:rPr>
                        <a:t>KVIC will continue to take similar stringent action against future infringements as per procedure.</a:t>
                      </a:r>
                    </a:p>
                  </a:txBody>
                  <a:tcPr marL="68580" marR="68580" marT="0" marB="0"/>
                </a:tc>
                <a:extLst>
                  <a:ext uri="{0D108BD9-81ED-4DB2-BD59-A6C34878D82A}">
                    <a16:rowId xmlns:a16="http://schemas.microsoft.com/office/drawing/2014/main" xmlns="" val="486456831"/>
                  </a:ext>
                </a:extLst>
              </a:tr>
            </a:tbl>
          </a:graphicData>
        </a:graphic>
      </p:graphicFrame>
      <p:sp>
        <p:nvSpPr>
          <p:cNvPr id="4" name="Slide Number Placeholder 3"/>
          <p:cNvSpPr>
            <a:spLocks noGrp="1"/>
          </p:cNvSpPr>
          <p:nvPr>
            <p:ph type="sldNum" sz="quarter" idx="12"/>
          </p:nvPr>
        </p:nvSpPr>
        <p:spPr/>
        <p:txBody>
          <a:bodyPr/>
          <a:lstStyle/>
          <a:p>
            <a:fld id="{E9749067-D62A-41AC-84D1-4B0C20AE87F4}" type="slidenum">
              <a:rPr lang="en-US" smtClean="0"/>
              <a:pPr/>
              <a:t>14</a:t>
            </a:fld>
            <a:endParaRPr lang="en-US"/>
          </a:p>
        </p:txBody>
      </p:sp>
    </p:spTree>
    <p:extLst>
      <p:ext uri="{BB962C8B-B14F-4D97-AF65-F5344CB8AC3E}">
        <p14:creationId xmlns:p14="http://schemas.microsoft.com/office/powerpoint/2010/main" val="29039115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48671462"/>
              </p:ext>
            </p:extLst>
          </p:nvPr>
        </p:nvGraphicFramePr>
        <p:xfrm>
          <a:off x="491320" y="264741"/>
          <a:ext cx="11341290" cy="5514703"/>
        </p:xfrm>
        <a:graphic>
          <a:graphicData uri="http://schemas.openxmlformats.org/drawingml/2006/table">
            <a:tbl>
              <a:tblPr firstRow="1" firstCol="1" bandRow="1">
                <a:tableStyleId>{5C22544A-7EE6-4342-B048-85BDC9FD1C3A}</a:tableStyleId>
              </a:tblPr>
              <a:tblGrid>
                <a:gridCol w="683694">
                  <a:extLst>
                    <a:ext uri="{9D8B030D-6E8A-4147-A177-3AD203B41FA5}">
                      <a16:colId xmlns:a16="http://schemas.microsoft.com/office/drawing/2014/main" xmlns="" val="2623491105"/>
                    </a:ext>
                  </a:extLst>
                </a:gridCol>
                <a:gridCol w="4839487">
                  <a:extLst>
                    <a:ext uri="{9D8B030D-6E8A-4147-A177-3AD203B41FA5}">
                      <a16:colId xmlns:a16="http://schemas.microsoft.com/office/drawing/2014/main" xmlns="" val="433516233"/>
                    </a:ext>
                  </a:extLst>
                </a:gridCol>
                <a:gridCol w="5818109">
                  <a:extLst>
                    <a:ext uri="{9D8B030D-6E8A-4147-A177-3AD203B41FA5}">
                      <a16:colId xmlns:a16="http://schemas.microsoft.com/office/drawing/2014/main" xmlns="" val="3232519033"/>
                    </a:ext>
                  </a:extLst>
                </a:gridCol>
              </a:tblGrid>
              <a:tr h="571282">
                <a:tc>
                  <a:txBody>
                    <a:bodyPr/>
                    <a:lstStyle/>
                    <a:p>
                      <a:pPr algn="ctr">
                        <a:lnSpc>
                          <a:spcPct val="107000"/>
                        </a:lnSpc>
                        <a:spcAft>
                          <a:spcPts val="0"/>
                        </a:spcAft>
                      </a:pPr>
                      <a:r>
                        <a:rPr lang="en-US" sz="1400" b="1" dirty="0" smtClean="0">
                          <a:effectLst/>
                          <a:latin typeface="Verdana" pitchFamily="34" charset="0"/>
                          <a:ea typeface="Verdana" pitchFamily="34" charset="0"/>
                        </a:rPr>
                        <a:t>Sr. </a:t>
                      </a:r>
                      <a:r>
                        <a:rPr lang="en-US" sz="1400" b="1" dirty="0">
                          <a:effectLst/>
                          <a:latin typeface="Verdana" pitchFamily="34" charset="0"/>
                          <a:ea typeface="Verdana" pitchFamily="34" charset="0"/>
                        </a:rPr>
                        <a:t>No. </a:t>
                      </a:r>
                      <a:endParaRPr lang="en-IN" sz="1400" b="1" dirty="0">
                        <a:effectLst/>
                        <a:latin typeface="Verdana" pitchFamily="34" charset="0"/>
                        <a:ea typeface="Verdana" pitchFamily="34" charset="0"/>
                        <a:cs typeface="Mangal" panose="02040503050203030202" pitchFamily="18" charset="0"/>
                      </a:endParaRPr>
                    </a:p>
                  </a:txBody>
                  <a:tcPr marL="68580" marR="68580" marT="0" marB="0"/>
                </a:tc>
                <a:tc>
                  <a:txBody>
                    <a:bodyPr/>
                    <a:lstStyle/>
                    <a:p>
                      <a:pPr algn="l">
                        <a:lnSpc>
                          <a:spcPct val="107000"/>
                        </a:lnSpc>
                        <a:spcAft>
                          <a:spcPts val="0"/>
                        </a:spcAft>
                      </a:pPr>
                      <a:r>
                        <a:rPr lang="en-IN" sz="1400" b="1" kern="1200" dirty="0" smtClean="0">
                          <a:solidFill>
                            <a:schemeClr val="lt1"/>
                          </a:solidFill>
                          <a:effectLst/>
                          <a:latin typeface="Verdana" pitchFamily="34" charset="0"/>
                          <a:ea typeface="Verdana" pitchFamily="34" charset="0"/>
                          <a:cs typeface="+mn-cs"/>
                        </a:rPr>
                        <a:t>Observations / Recommendations and Compliance made by KVIC thereof</a:t>
                      </a:r>
                      <a:endParaRPr lang="en-IN" sz="1400" b="1" dirty="0">
                        <a:effectLst/>
                        <a:latin typeface="Verdana" pitchFamily="34" charset="0"/>
                        <a:ea typeface="Verdana" pitchFamily="34" charset="0"/>
                        <a:cs typeface="Mangal" panose="02040503050203030202" pitchFamily="18" charset="0"/>
                      </a:endParaRPr>
                    </a:p>
                  </a:txBody>
                  <a:tcPr marL="68580" marR="68580" marT="0" marB="0"/>
                </a:tc>
                <a:tc>
                  <a:txBody>
                    <a:bodyPr/>
                    <a:lstStyle/>
                    <a:p>
                      <a:pPr algn="ctr"/>
                      <a:r>
                        <a:rPr lang="en-IN" sz="1400" b="1" u="sng" kern="1200" dirty="0" smtClean="0">
                          <a:solidFill>
                            <a:schemeClr val="lt1"/>
                          </a:solidFill>
                          <a:effectLst/>
                          <a:latin typeface="Verdana" pitchFamily="34" charset="0"/>
                          <a:ea typeface="Verdana" pitchFamily="34" charset="0"/>
                          <a:cs typeface="+mn-cs"/>
                        </a:rPr>
                        <a:t>Compliance / ATR of KVIC:</a:t>
                      </a:r>
                      <a:endParaRPr lang="en-IN" sz="1400" b="1" kern="1200" dirty="0">
                        <a:solidFill>
                          <a:schemeClr val="lt1"/>
                        </a:solidFill>
                        <a:effectLst/>
                        <a:latin typeface="Verdana" pitchFamily="34" charset="0"/>
                        <a:ea typeface="Verdana" pitchFamily="34" charset="0"/>
                        <a:cs typeface="+mn-cs"/>
                      </a:endParaRPr>
                    </a:p>
                  </a:txBody>
                  <a:tcPr marL="68580" marR="68580" marT="0" marB="0"/>
                </a:tc>
                <a:extLst>
                  <a:ext uri="{0D108BD9-81ED-4DB2-BD59-A6C34878D82A}">
                    <a16:rowId xmlns:a16="http://schemas.microsoft.com/office/drawing/2014/main" xmlns="" val="3881139429"/>
                  </a:ext>
                </a:extLst>
              </a:tr>
              <a:tr h="4943421">
                <a:tc>
                  <a:txBody>
                    <a:bodyPr/>
                    <a:lstStyle/>
                    <a:p>
                      <a:pPr algn="ctr">
                        <a:lnSpc>
                          <a:spcPct val="107000"/>
                        </a:lnSpc>
                        <a:spcAft>
                          <a:spcPts val="0"/>
                        </a:spcAft>
                      </a:pPr>
                      <a:r>
                        <a:rPr lang="en-US" sz="1200" dirty="0" smtClean="0">
                          <a:effectLst/>
                          <a:latin typeface="Verdana" pitchFamily="34" charset="0"/>
                          <a:ea typeface="Verdana" pitchFamily="34" charset="0"/>
                          <a:cs typeface="Mangal" panose="02040503050203030202" pitchFamily="18" charset="0"/>
                        </a:rPr>
                        <a:t>13</a:t>
                      </a:r>
                    </a:p>
                    <a:p>
                      <a:pPr algn="ctr">
                        <a:lnSpc>
                          <a:spcPct val="107000"/>
                        </a:lnSpc>
                        <a:spcAft>
                          <a:spcPts val="0"/>
                        </a:spcAft>
                      </a:pPr>
                      <a:endParaRPr lang="en-IN" sz="1200" dirty="0">
                        <a:effectLst/>
                        <a:latin typeface="Verdana" pitchFamily="34" charset="0"/>
                        <a:ea typeface="Verdana" pitchFamily="34" charset="0"/>
                        <a:cs typeface="Mangal" panose="02040503050203030202" pitchFamily="18" charset="0"/>
                      </a:endParaRPr>
                    </a:p>
                  </a:txBody>
                  <a:tcPr marL="68580" marR="68580" marT="0" marB="0"/>
                </a:tc>
                <a:tc>
                  <a:txBody>
                    <a:bodyPr/>
                    <a:lstStyle/>
                    <a:p>
                      <a:pPr algn="just"/>
                      <a:r>
                        <a:rPr lang="en-IN" sz="1200" kern="1200" dirty="0" smtClean="0">
                          <a:solidFill>
                            <a:schemeClr val="dk1"/>
                          </a:solidFill>
                          <a:effectLst/>
                          <a:latin typeface="Verdana" pitchFamily="34" charset="0"/>
                          <a:ea typeface="Verdana" pitchFamily="34" charset="0"/>
                          <a:cs typeface="+mn-cs"/>
                        </a:rPr>
                        <a:t>The </a:t>
                      </a:r>
                      <a:r>
                        <a:rPr lang="en-IN" sz="1200" kern="1200" dirty="0" smtClean="0">
                          <a:solidFill>
                            <a:schemeClr val="dk1"/>
                          </a:solidFill>
                          <a:effectLst/>
                          <a:latin typeface="Verdana" pitchFamily="34" charset="0"/>
                          <a:ea typeface="Verdana" pitchFamily="34" charset="0"/>
                          <a:cs typeface="+mn-cs"/>
                        </a:rPr>
                        <a:t>KGBs </a:t>
                      </a:r>
                      <a:r>
                        <a:rPr lang="en-IN" sz="1200" kern="1200" dirty="0" smtClean="0">
                          <a:solidFill>
                            <a:schemeClr val="dk1"/>
                          </a:solidFill>
                          <a:effectLst/>
                          <a:latin typeface="Verdana" pitchFamily="34" charset="0"/>
                          <a:ea typeface="Verdana" pitchFamily="34" charset="0"/>
                          <a:cs typeface="+mn-cs"/>
                        </a:rPr>
                        <a:t>could not achieve sales targets and </a:t>
                      </a:r>
                      <a:r>
                        <a:rPr lang="en-IN" sz="1200" kern="1200" dirty="0" smtClean="0">
                          <a:solidFill>
                            <a:schemeClr val="dk1"/>
                          </a:solidFill>
                          <a:effectLst/>
                          <a:latin typeface="Verdana" pitchFamily="34" charset="0"/>
                          <a:ea typeface="Verdana" pitchFamily="34" charset="0"/>
                          <a:cs typeface="+mn-cs"/>
                        </a:rPr>
                        <a:t>there </a:t>
                      </a:r>
                      <a:r>
                        <a:rPr lang="en-IN" sz="1200" kern="1200" dirty="0" smtClean="0">
                          <a:solidFill>
                            <a:schemeClr val="dk1"/>
                          </a:solidFill>
                          <a:effectLst/>
                          <a:latin typeface="Verdana" pitchFamily="34" charset="0"/>
                          <a:ea typeface="Verdana" pitchFamily="34" charset="0"/>
                          <a:cs typeface="+mn-cs"/>
                        </a:rPr>
                        <a:t>was delay in preparation and approval of annual budgets and sales targets. The sales planning process was ineffective and proper analysis of market trends was not done.</a:t>
                      </a:r>
                    </a:p>
                    <a:p>
                      <a:pPr algn="just"/>
                      <a:r>
                        <a:rPr lang="en-IN" sz="1200" b="1" u="sng" kern="1200" dirty="0" smtClean="0">
                          <a:solidFill>
                            <a:schemeClr val="dk1"/>
                          </a:solidFill>
                          <a:effectLst/>
                          <a:latin typeface="Verdana" pitchFamily="34" charset="0"/>
                          <a:ea typeface="Verdana" pitchFamily="34" charset="0"/>
                          <a:cs typeface="+mn-cs"/>
                        </a:rPr>
                        <a:t>(Paragraph 5.2.1.1)</a:t>
                      </a:r>
                      <a:endParaRPr lang="en-IN" sz="1200" kern="1200" dirty="0" smtClean="0">
                        <a:solidFill>
                          <a:schemeClr val="dk1"/>
                        </a:solidFill>
                        <a:effectLst/>
                        <a:latin typeface="Verdana" pitchFamily="34" charset="0"/>
                        <a:ea typeface="Verdana" pitchFamily="34" charset="0"/>
                        <a:cs typeface="+mn-cs"/>
                      </a:endParaRPr>
                    </a:p>
                    <a:p>
                      <a:pPr algn="just"/>
                      <a:r>
                        <a:rPr lang="en-IN" sz="1200" b="1" kern="1200" dirty="0" smtClean="0">
                          <a:solidFill>
                            <a:schemeClr val="dk1"/>
                          </a:solidFill>
                          <a:effectLst/>
                          <a:latin typeface="Verdana" pitchFamily="34" charset="0"/>
                          <a:ea typeface="Verdana" pitchFamily="34" charset="0"/>
                          <a:cs typeface="+mn-cs"/>
                        </a:rPr>
                        <a:t> </a:t>
                      </a:r>
                      <a:endParaRPr lang="en-IN" sz="1200" kern="1200" dirty="0" smtClean="0">
                        <a:solidFill>
                          <a:schemeClr val="dk1"/>
                        </a:solidFill>
                        <a:effectLst/>
                        <a:latin typeface="Verdana" pitchFamily="34" charset="0"/>
                        <a:ea typeface="Verdana" pitchFamily="34" charset="0"/>
                        <a:cs typeface="+mn-cs"/>
                      </a:endParaRPr>
                    </a:p>
                    <a:p>
                      <a:pPr algn="just"/>
                      <a:r>
                        <a:rPr lang="en-IN" sz="1200" b="1" i="1" u="sng" kern="1200" dirty="0" smtClean="0">
                          <a:solidFill>
                            <a:schemeClr val="dk1"/>
                          </a:solidFill>
                          <a:effectLst/>
                          <a:latin typeface="Verdana" pitchFamily="34" charset="0"/>
                          <a:ea typeface="Verdana" pitchFamily="34" charset="0"/>
                          <a:cs typeface="+mn-cs"/>
                        </a:rPr>
                        <a:t>Recommendation No. 19:</a:t>
                      </a:r>
                      <a:endParaRPr lang="en-IN" sz="1200" kern="1200" dirty="0" smtClean="0">
                        <a:solidFill>
                          <a:schemeClr val="dk1"/>
                        </a:solidFill>
                        <a:effectLst/>
                        <a:latin typeface="Verdana" pitchFamily="34" charset="0"/>
                        <a:ea typeface="Verdana" pitchFamily="34" charset="0"/>
                        <a:cs typeface="+mn-cs"/>
                      </a:endParaRPr>
                    </a:p>
                    <a:p>
                      <a:pPr algn="just"/>
                      <a:r>
                        <a:rPr lang="en-IN" sz="1200" b="1" i="1" kern="1200" dirty="0" smtClean="0">
                          <a:solidFill>
                            <a:schemeClr val="dk1"/>
                          </a:solidFill>
                          <a:effectLst/>
                          <a:latin typeface="Verdana" pitchFamily="34" charset="0"/>
                          <a:ea typeface="Verdana" pitchFamily="34" charset="0"/>
                          <a:cs typeface="+mn-cs"/>
                        </a:rPr>
                        <a:t>KVIC may prepare annual budget for </a:t>
                      </a:r>
                      <a:r>
                        <a:rPr lang="en-IN" sz="1200" b="1" i="1" kern="1200" dirty="0" err="1" smtClean="0">
                          <a:solidFill>
                            <a:schemeClr val="dk1"/>
                          </a:solidFill>
                          <a:effectLst/>
                          <a:latin typeface="Verdana" pitchFamily="34" charset="0"/>
                          <a:ea typeface="Verdana" pitchFamily="34" charset="0"/>
                          <a:cs typeface="+mn-cs"/>
                        </a:rPr>
                        <a:t>Khadi</a:t>
                      </a:r>
                      <a:r>
                        <a:rPr lang="en-IN" sz="1200" b="1" i="1" kern="1200" dirty="0" smtClean="0">
                          <a:solidFill>
                            <a:schemeClr val="dk1"/>
                          </a:solidFill>
                          <a:effectLst/>
                          <a:latin typeface="Verdana" pitchFamily="34" charset="0"/>
                          <a:ea typeface="Verdana" pitchFamily="34" charset="0"/>
                          <a:cs typeface="+mn-cs"/>
                        </a:rPr>
                        <a:t> </a:t>
                      </a:r>
                      <a:r>
                        <a:rPr lang="en-IN" sz="1200" b="1" i="1" kern="1200" dirty="0" err="1" smtClean="0">
                          <a:solidFill>
                            <a:schemeClr val="dk1"/>
                          </a:solidFill>
                          <a:effectLst/>
                          <a:latin typeface="Verdana" pitchFamily="34" charset="0"/>
                          <a:ea typeface="Verdana" pitchFamily="34" charset="0"/>
                          <a:cs typeface="+mn-cs"/>
                        </a:rPr>
                        <a:t>Gramodyog</a:t>
                      </a:r>
                      <a:r>
                        <a:rPr lang="en-IN" sz="1200" b="1" i="1" kern="1200" dirty="0" smtClean="0">
                          <a:solidFill>
                            <a:schemeClr val="dk1"/>
                          </a:solidFill>
                          <a:effectLst/>
                          <a:latin typeface="Verdana" pitchFamily="34" charset="0"/>
                          <a:ea typeface="Verdana" pitchFamily="34" charset="0"/>
                          <a:cs typeface="+mn-cs"/>
                        </a:rPr>
                        <a:t> </a:t>
                      </a:r>
                      <a:r>
                        <a:rPr lang="en-IN" sz="1200" b="1" i="1" kern="1200" dirty="0" err="1" smtClean="0">
                          <a:solidFill>
                            <a:schemeClr val="dk1"/>
                          </a:solidFill>
                          <a:effectLst/>
                          <a:latin typeface="Verdana" pitchFamily="34" charset="0"/>
                          <a:ea typeface="Verdana" pitchFamily="34" charset="0"/>
                          <a:cs typeface="+mn-cs"/>
                        </a:rPr>
                        <a:t>Bhavans</a:t>
                      </a:r>
                      <a:r>
                        <a:rPr lang="en-IN" sz="1200" b="1" i="1" kern="1200" dirty="0" smtClean="0">
                          <a:solidFill>
                            <a:schemeClr val="dk1"/>
                          </a:solidFill>
                          <a:effectLst/>
                          <a:latin typeface="Verdana" pitchFamily="34" charset="0"/>
                          <a:ea typeface="Verdana" pitchFamily="34" charset="0"/>
                          <a:cs typeface="+mn-cs"/>
                        </a:rPr>
                        <a:t> well in advance of the financial year concerned and sales targets may be drawn up after considering all relevant factors such as previous periods’ sales, anticipated demand, market trends etc. Mid-term/ period review of achievements against targets may be conducted and corrective action taken timely.</a:t>
                      </a:r>
                      <a:endParaRPr lang="en-IN" sz="1200" kern="1200" dirty="0" smtClean="0">
                        <a:solidFill>
                          <a:schemeClr val="dk1"/>
                        </a:solidFill>
                        <a:effectLst/>
                        <a:latin typeface="Verdana" pitchFamily="34" charset="0"/>
                        <a:ea typeface="Verdana" pitchFamily="34" charset="0"/>
                        <a:cs typeface="+mn-cs"/>
                      </a:endParaRPr>
                    </a:p>
                    <a:p>
                      <a:pPr algn="just">
                        <a:lnSpc>
                          <a:spcPct val="107000"/>
                        </a:lnSpc>
                        <a:spcAft>
                          <a:spcPts val="0"/>
                        </a:spcAft>
                      </a:pPr>
                      <a:endParaRPr lang="en-IN" sz="1200" b="1" dirty="0">
                        <a:effectLst/>
                        <a:latin typeface="Verdana" pitchFamily="34" charset="0"/>
                        <a:ea typeface="Verdana" pitchFamily="34" charset="0"/>
                        <a:cs typeface="Mangal" panose="02040503050203030202" pitchFamily="18" charset="0"/>
                      </a:endParaRPr>
                    </a:p>
                  </a:txBody>
                  <a:tcPr marL="68580" marR="68580" marT="0" marB="0"/>
                </a:tc>
                <a:tc>
                  <a:txBody>
                    <a:bodyPr/>
                    <a:lstStyle/>
                    <a:p>
                      <a:pPr marL="285750" indent="-285750" algn="just">
                        <a:buFont typeface="Wingdings" pitchFamily="2" charset="2"/>
                        <a:buChar char="Ø"/>
                      </a:pPr>
                      <a:r>
                        <a:rPr lang="en-IN" sz="1200" kern="1200" dirty="0" smtClean="0">
                          <a:solidFill>
                            <a:schemeClr val="dk1"/>
                          </a:solidFill>
                          <a:effectLst/>
                          <a:latin typeface="Verdana" pitchFamily="34" charset="0"/>
                          <a:ea typeface="Verdana" pitchFamily="34" charset="0"/>
                          <a:cs typeface="+mn-cs"/>
                        </a:rPr>
                        <a:t>Aftermath of COVID</a:t>
                      </a:r>
                      <a:r>
                        <a:rPr lang="en-IN" sz="1200" kern="1200" baseline="0" dirty="0" smtClean="0">
                          <a:solidFill>
                            <a:schemeClr val="dk1"/>
                          </a:solidFill>
                          <a:effectLst/>
                          <a:latin typeface="Verdana" pitchFamily="34" charset="0"/>
                          <a:ea typeface="Verdana" pitchFamily="34" charset="0"/>
                          <a:cs typeface="+mn-cs"/>
                        </a:rPr>
                        <a:t> Shock, high input cost, renovations of Bhawans were the reasons for lesser sales. </a:t>
                      </a:r>
                    </a:p>
                    <a:p>
                      <a:pPr marL="0" indent="0" algn="just">
                        <a:buFont typeface="Wingdings" pitchFamily="2" charset="2"/>
                        <a:buNone/>
                      </a:pPr>
                      <a:endParaRPr lang="en-IN" sz="1200" kern="1200" dirty="0" smtClean="0">
                        <a:solidFill>
                          <a:schemeClr val="dk1"/>
                        </a:solidFill>
                        <a:effectLst/>
                        <a:latin typeface="Verdana" pitchFamily="34" charset="0"/>
                        <a:ea typeface="Verdana" pitchFamily="34" charset="0"/>
                        <a:cs typeface="+mn-cs"/>
                      </a:endParaRPr>
                    </a:p>
                    <a:p>
                      <a:pPr marL="285750" indent="-285750" algn="just">
                        <a:buFont typeface="Wingdings" pitchFamily="2" charset="2"/>
                        <a:buChar char="Ø"/>
                      </a:pPr>
                      <a:r>
                        <a:rPr lang="en-IN" sz="1200" kern="1200" dirty="0" smtClean="0">
                          <a:solidFill>
                            <a:schemeClr val="dk1"/>
                          </a:solidFill>
                          <a:effectLst/>
                          <a:latin typeface="Verdana" pitchFamily="34" charset="0"/>
                          <a:ea typeface="Verdana" pitchFamily="34" charset="0"/>
                          <a:cs typeface="+mn-cs"/>
                        </a:rPr>
                        <a:t>Noted </a:t>
                      </a:r>
                      <a:r>
                        <a:rPr lang="en-IN" sz="1200" kern="1200" dirty="0" smtClean="0">
                          <a:solidFill>
                            <a:schemeClr val="dk1"/>
                          </a:solidFill>
                          <a:effectLst/>
                          <a:latin typeface="Verdana" pitchFamily="34" charset="0"/>
                          <a:ea typeface="Verdana" pitchFamily="34" charset="0"/>
                          <a:cs typeface="+mn-cs"/>
                        </a:rPr>
                        <a:t>for compliance. Sales, targets and annual budget will be prepared and approved within the first month of the financial year, in future after considering the last year’s performance, receipt of budget for the current financial year, etc. </a:t>
                      </a:r>
                    </a:p>
                    <a:p>
                      <a:pPr marL="0" indent="0" algn="just">
                        <a:buFont typeface="Wingdings" pitchFamily="2" charset="2"/>
                        <a:buNone/>
                      </a:pPr>
                      <a:endParaRPr lang="en-IN" sz="1200" kern="1200" dirty="0" smtClean="0">
                        <a:solidFill>
                          <a:schemeClr val="dk1"/>
                        </a:solidFill>
                        <a:effectLst/>
                        <a:latin typeface="Verdana" pitchFamily="34" charset="0"/>
                        <a:ea typeface="Verdana" pitchFamily="34" charset="0"/>
                        <a:cs typeface="+mn-cs"/>
                      </a:endParaRPr>
                    </a:p>
                    <a:p>
                      <a:pPr marL="285750" indent="-285750" algn="just">
                        <a:buFont typeface="Wingdings" pitchFamily="2" charset="2"/>
                        <a:buChar char="Ø"/>
                      </a:pPr>
                      <a:r>
                        <a:rPr lang="en-IN" sz="1200" kern="1200" dirty="0" smtClean="0">
                          <a:solidFill>
                            <a:schemeClr val="dk1"/>
                          </a:solidFill>
                          <a:effectLst/>
                          <a:latin typeface="Verdana" pitchFamily="34" charset="0"/>
                          <a:ea typeface="Verdana" pitchFamily="34" charset="0"/>
                          <a:cs typeface="+mn-cs"/>
                        </a:rPr>
                        <a:t>Besides, mid-term/ period review of achievements against targets will be done and necessary corrective action will be </a:t>
                      </a:r>
                      <a:r>
                        <a:rPr lang="en-IN" sz="1200" kern="1200" dirty="0" smtClean="0">
                          <a:solidFill>
                            <a:schemeClr val="dk1"/>
                          </a:solidFill>
                          <a:effectLst/>
                          <a:latin typeface="Verdana" pitchFamily="34" charset="0"/>
                          <a:ea typeface="Verdana" pitchFamily="34" charset="0"/>
                          <a:cs typeface="+mn-cs"/>
                        </a:rPr>
                        <a:t>undertaken.</a:t>
                      </a:r>
                    </a:p>
                    <a:p>
                      <a:pPr marL="0" indent="0" algn="just">
                        <a:buFont typeface="Wingdings" pitchFamily="2" charset="2"/>
                        <a:buNone/>
                      </a:pPr>
                      <a:endParaRPr lang="en-IN" sz="1200" kern="1200" dirty="0" smtClean="0">
                        <a:solidFill>
                          <a:schemeClr val="dk1"/>
                        </a:solidFill>
                        <a:effectLst/>
                        <a:latin typeface="Verdana" pitchFamily="34" charset="0"/>
                        <a:ea typeface="Verdana" pitchFamily="34" charset="0"/>
                        <a:cs typeface="+mn-cs"/>
                      </a:endParaRPr>
                    </a:p>
                    <a:p>
                      <a:pPr marL="285750" indent="-285750" algn="just">
                        <a:buFont typeface="Wingdings" pitchFamily="2" charset="2"/>
                        <a:buChar char="Ø"/>
                      </a:pPr>
                      <a:r>
                        <a:rPr lang="en-IN" sz="1200" kern="1200" dirty="0" smtClean="0">
                          <a:solidFill>
                            <a:schemeClr val="dk1"/>
                          </a:solidFill>
                          <a:effectLst/>
                          <a:latin typeface="Verdana" pitchFamily="34" charset="0"/>
                          <a:ea typeface="Verdana" pitchFamily="34" charset="0"/>
                          <a:cs typeface="+mn-cs"/>
                        </a:rPr>
                        <a:t>Some other initiatives like target rationalisation, recovery strategy,</a:t>
                      </a:r>
                      <a:r>
                        <a:rPr lang="en-IN" sz="1200" kern="1200" baseline="0" dirty="0" smtClean="0">
                          <a:solidFill>
                            <a:schemeClr val="dk1"/>
                          </a:solidFill>
                          <a:effectLst/>
                          <a:latin typeface="Verdana" pitchFamily="34" charset="0"/>
                          <a:ea typeface="Verdana" pitchFamily="34" charset="0"/>
                          <a:cs typeface="+mn-cs"/>
                        </a:rPr>
                        <a:t> product diversification, new design incorporations, online sales channels, customer outreach etc. shall be done.</a:t>
                      </a:r>
                      <a:endParaRPr lang="en-IN" sz="1200" kern="1200" dirty="0" smtClean="0">
                        <a:solidFill>
                          <a:schemeClr val="dk1"/>
                        </a:solidFill>
                        <a:effectLst/>
                        <a:latin typeface="Verdana" pitchFamily="34" charset="0"/>
                        <a:ea typeface="Verdana" pitchFamily="34" charset="0"/>
                        <a:cs typeface="+mn-cs"/>
                      </a:endParaRPr>
                    </a:p>
                    <a:p>
                      <a:pPr marL="0" indent="0" algn="just">
                        <a:buFont typeface="Wingdings" pitchFamily="2" charset="2"/>
                        <a:buNone/>
                      </a:pPr>
                      <a:endParaRPr lang="en-IN" sz="1200" kern="1200" dirty="0" smtClean="0">
                        <a:solidFill>
                          <a:schemeClr val="dk1"/>
                        </a:solidFill>
                        <a:effectLst/>
                        <a:latin typeface="Verdana" pitchFamily="34" charset="0"/>
                        <a:ea typeface="Verdana" pitchFamily="34" charset="0"/>
                        <a:cs typeface="+mn-cs"/>
                      </a:endParaRPr>
                    </a:p>
                  </a:txBody>
                  <a:tcPr marL="68580" marR="68580" marT="0" marB="0"/>
                </a:tc>
                <a:extLst>
                  <a:ext uri="{0D108BD9-81ED-4DB2-BD59-A6C34878D82A}">
                    <a16:rowId xmlns:a16="http://schemas.microsoft.com/office/drawing/2014/main" xmlns="" val="486456831"/>
                  </a:ext>
                </a:extLst>
              </a:tr>
            </a:tbl>
          </a:graphicData>
        </a:graphic>
      </p:graphicFrame>
      <p:sp>
        <p:nvSpPr>
          <p:cNvPr id="4" name="Slide Number Placeholder 3"/>
          <p:cNvSpPr>
            <a:spLocks noGrp="1"/>
          </p:cNvSpPr>
          <p:nvPr>
            <p:ph type="sldNum" sz="quarter" idx="12"/>
          </p:nvPr>
        </p:nvSpPr>
        <p:spPr/>
        <p:txBody>
          <a:bodyPr/>
          <a:lstStyle/>
          <a:p>
            <a:fld id="{E9749067-D62A-41AC-84D1-4B0C20AE87F4}" type="slidenum">
              <a:rPr lang="en-US" smtClean="0"/>
              <a:pPr/>
              <a:t>15</a:t>
            </a:fld>
            <a:endParaRPr lang="en-US"/>
          </a:p>
        </p:txBody>
      </p:sp>
    </p:spTree>
    <p:extLst>
      <p:ext uri="{BB962C8B-B14F-4D97-AF65-F5344CB8AC3E}">
        <p14:creationId xmlns:p14="http://schemas.microsoft.com/office/powerpoint/2010/main" val="37865534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994927163"/>
              </p:ext>
            </p:extLst>
          </p:nvPr>
        </p:nvGraphicFramePr>
        <p:xfrm>
          <a:off x="491320" y="264741"/>
          <a:ext cx="11341290" cy="5466080"/>
        </p:xfrm>
        <a:graphic>
          <a:graphicData uri="http://schemas.openxmlformats.org/drawingml/2006/table">
            <a:tbl>
              <a:tblPr firstRow="1" firstCol="1" bandRow="1">
                <a:tableStyleId>{5C22544A-7EE6-4342-B048-85BDC9FD1C3A}</a:tableStyleId>
              </a:tblPr>
              <a:tblGrid>
                <a:gridCol w="683694">
                  <a:extLst>
                    <a:ext uri="{9D8B030D-6E8A-4147-A177-3AD203B41FA5}">
                      <a16:colId xmlns:a16="http://schemas.microsoft.com/office/drawing/2014/main" xmlns="" val="2623491105"/>
                    </a:ext>
                  </a:extLst>
                </a:gridCol>
                <a:gridCol w="4839487">
                  <a:extLst>
                    <a:ext uri="{9D8B030D-6E8A-4147-A177-3AD203B41FA5}">
                      <a16:colId xmlns:a16="http://schemas.microsoft.com/office/drawing/2014/main" xmlns="" val="433516233"/>
                    </a:ext>
                  </a:extLst>
                </a:gridCol>
                <a:gridCol w="5818109">
                  <a:extLst>
                    <a:ext uri="{9D8B030D-6E8A-4147-A177-3AD203B41FA5}">
                      <a16:colId xmlns:a16="http://schemas.microsoft.com/office/drawing/2014/main" xmlns="" val="3232519033"/>
                    </a:ext>
                  </a:extLst>
                </a:gridCol>
              </a:tblGrid>
              <a:tr h="522659">
                <a:tc>
                  <a:txBody>
                    <a:bodyPr/>
                    <a:lstStyle/>
                    <a:p>
                      <a:pPr algn="just">
                        <a:lnSpc>
                          <a:spcPct val="107000"/>
                        </a:lnSpc>
                        <a:spcAft>
                          <a:spcPts val="0"/>
                        </a:spcAft>
                      </a:pPr>
                      <a:r>
                        <a:rPr lang="en-US" sz="1400" b="1" dirty="0" smtClean="0">
                          <a:effectLst/>
                          <a:latin typeface="Verdana" pitchFamily="34" charset="0"/>
                          <a:ea typeface="Verdana" pitchFamily="34" charset="0"/>
                        </a:rPr>
                        <a:t>Sr. </a:t>
                      </a:r>
                      <a:r>
                        <a:rPr lang="en-US" sz="1400" b="1" dirty="0">
                          <a:effectLst/>
                          <a:latin typeface="Verdana" pitchFamily="34" charset="0"/>
                          <a:ea typeface="Verdana" pitchFamily="34" charset="0"/>
                        </a:rPr>
                        <a:t>No. </a:t>
                      </a:r>
                      <a:endParaRPr lang="en-IN" sz="1400" b="1" dirty="0">
                        <a:effectLst/>
                        <a:latin typeface="Verdana" pitchFamily="34" charset="0"/>
                        <a:ea typeface="Verdana" pitchFamily="34" charset="0"/>
                        <a:cs typeface="Mangal" panose="02040503050203030202" pitchFamily="18" charset="0"/>
                      </a:endParaRPr>
                    </a:p>
                  </a:txBody>
                  <a:tcPr marL="68580" marR="68580" marT="0" marB="0"/>
                </a:tc>
                <a:tc>
                  <a:txBody>
                    <a:bodyPr/>
                    <a:lstStyle/>
                    <a:p>
                      <a:pPr algn="just">
                        <a:lnSpc>
                          <a:spcPct val="107000"/>
                        </a:lnSpc>
                        <a:spcAft>
                          <a:spcPts val="0"/>
                        </a:spcAft>
                      </a:pPr>
                      <a:r>
                        <a:rPr lang="en-IN" sz="1400" b="1" kern="1200" dirty="0" smtClean="0">
                          <a:solidFill>
                            <a:schemeClr val="lt1"/>
                          </a:solidFill>
                          <a:effectLst/>
                          <a:latin typeface="Verdana" pitchFamily="34" charset="0"/>
                          <a:ea typeface="Verdana" pitchFamily="34" charset="0"/>
                          <a:cs typeface="+mn-cs"/>
                        </a:rPr>
                        <a:t>Observations / Recommendations and Compliance made by KVIC thereof</a:t>
                      </a:r>
                      <a:endParaRPr lang="en-IN" sz="1400" b="1" dirty="0">
                        <a:effectLst/>
                        <a:latin typeface="Verdana" pitchFamily="34" charset="0"/>
                        <a:ea typeface="Verdana" pitchFamily="34" charset="0"/>
                        <a:cs typeface="Mangal" panose="02040503050203030202" pitchFamily="18" charset="0"/>
                      </a:endParaRPr>
                    </a:p>
                  </a:txBody>
                  <a:tcPr marL="68580" marR="68580" marT="0" marB="0"/>
                </a:tc>
                <a:tc>
                  <a:txBody>
                    <a:bodyPr/>
                    <a:lstStyle/>
                    <a:p>
                      <a:pPr algn="ctr"/>
                      <a:r>
                        <a:rPr lang="en-IN" sz="1400" b="1" u="sng" kern="1200" dirty="0" smtClean="0">
                          <a:solidFill>
                            <a:schemeClr val="lt1"/>
                          </a:solidFill>
                          <a:effectLst/>
                          <a:latin typeface="Verdana" pitchFamily="34" charset="0"/>
                          <a:ea typeface="Verdana" pitchFamily="34" charset="0"/>
                          <a:cs typeface="+mn-cs"/>
                        </a:rPr>
                        <a:t>Compliance / ATR of KVIC:</a:t>
                      </a:r>
                      <a:endParaRPr lang="en-IN" sz="1400" b="1" kern="1200" dirty="0">
                        <a:solidFill>
                          <a:schemeClr val="lt1"/>
                        </a:solidFill>
                        <a:effectLst/>
                        <a:latin typeface="Verdana" pitchFamily="34" charset="0"/>
                        <a:ea typeface="Verdana" pitchFamily="34" charset="0"/>
                        <a:cs typeface="+mn-cs"/>
                      </a:endParaRPr>
                    </a:p>
                  </a:txBody>
                  <a:tcPr marL="68580" marR="68580" marT="0" marB="0"/>
                </a:tc>
                <a:extLst>
                  <a:ext uri="{0D108BD9-81ED-4DB2-BD59-A6C34878D82A}">
                    <a16:rowId xmlns:a16="http://schemas.microsoft.com/office/drawing/2014/main" xmlns="" val="3881139429"/>
                  </a:ext>
                </a:extLst>
              </a:tr>
              <a:tr h="4943421">
                <a:tc>
                  <a:txBody>
                    <a:bodyPr/>
                    <a:lstStyle/>
                    <a:p>
                      <a:pPr algn="ctr">
                        <a:lnSpc>
                          <a:spcPct val="107000"/>
                        </a:lnSpc>
                        <a:spcAft>
                          <a:spcPts val="0"/>
                        </a:spcAft>
                      </a:pPr>
                      <a:r>
                        <a:rPr lang="en-US" sz="1200" dirty="0" smtClean="0">
                          <a:effectLst/>
                          <a:latin typeface="Verdana" pitchFamily="34" charset="0"/>
                          <a:ea typeface="Verdana" pitchFamily="34" charset="0"/>
                          <a:cs typeface="Mangal" panose="02040503050203030202" pitchFamily="18" charset="0"/>
                        </a:rPr>
                        <a:t>14</a:t>
                      </a:r>
                      <a:endParaRPr lang="en-IN" sz="1200" dirty="0">
                        <a:effectLst/>
                        <a:latin typeface="Verdana" pitchFamily="34" charset="0"/>
                        <a:ea typeface="Verdana" pitchFamily="34" charset="0"/>
                        <a:cs typeface="Mangal" panose="02040503050203030202" pitchFamily="18" charset="0"/>
                      </a:endParaRPr>
                    </a:p>
                  </a:txBody>
                  <a:tcPr marL="68580" marR="68580" marT="0" marB="0"/>
                </a:tc>
                <a:tc>
                  <a:txBody>
                    <a:bodyPr/>
                    <a:lstStyle/>
                    <a:p>
                      <a:pPr algn="just"/>
                      <a:r>
                        <a:rPr lang="en-IN" sz="1200" kern="1200" dirty="0" smtClean="0">
                          <a:solidFill>
                            <a:schemeClr val="dk1"/>
                          </a:solidFill>
                          <a:effectLst/>
                          <a:latin typeface="Verdana" pitchFamily="34" charset="0"/>
                          <a:ea typeface="Verdana" pitchFamily="34" charset="0"/>
                          <a:cs typeface="+mn-cs"/>
                        </a:rPr>
                        <a:t>KVIC was unable to fulfil the demand in respect of wholesale/Government requirements due to lack of suppliers.</a:t>
                      </a:r>
                    </a:p>
                    <a:p>
                      <a:pPr algn="just"/>
                      <a:r>
                        <a:rPr lang="en-IN" sz="1200" b="1" kern="1200" dirty="0" smtClean="0">
                          <a:solidFill>
                            <a:schemeClr val="dk1"/>
                          </a:solidFill>
                          <a:effectLst/>
                          <a:latin typeface="Verdana" pitchFamily="34" charset="0"/>
                          <a:ea typeface="Verdana" pitchFamily="34" charset="0"/>
                          <a:cs typeface="+mn-cs"/>
                        </a:rPr>
                        <a:t>(Paragraph 5.2.1.2)</a:t>
                      </a:r>
                      <a:endParaRPr lang="en-IN" sz="1200" kern="1200" dirty="0" smtClean="0">
                        <a:solidFill>
                          <a:schemeClr val="dk1"/>
                        </a:solidFill>
                        <a:effectLst/>
                        <a:latin typeface="Verdana" pitchFamily="34" charset="0"/>
                        <a:ea typeface="Verdana" pitchFamily="34" charset="0"/>
                        <a:cs typeface="+mn-cs"/>
                      </a:endParaRPr>
                    </a:p>
                    <a:p>
                      <a:pPr algn="just"/>
                      <a:r>
                        <a:rPr lang="en-IN" sz="1200" b="1" kern="1200" dirty="0" smtClean="0">
                          <a:solidFill>
                            <a:schemeClr val="dk1"/>
                          </a:solidFill>
                          <a:effectLst/>
                          <a:latin typeface="Verdana" pitchFamily="34" charset="0"/>
                          <a:ea typeface="Verdana" pitchFamily="34" charset="0"/>
                          <a:cs typeface="+mn-cs"/>
                        </a:rPr>
                        <a:t> </a:t>
                      </a:r>
                      <a:endParaRPr lang="en-IN" sz="1200" kern="1200" dirty="0" smtClean="0">
                        <a:solidFill>
                          <a:schemeClr val="dk1"/>
                        </a:solidFill>
                        <a:effectLst/>
                        <a:latin typeface="Verdana" pitchFamily="34" charset="0"/>
                        <a:ea typeface="Verdana" pitchFamily="34" charset="0"/>
                        <a:cs typeface="+mn-cs"/>
                      </a:endParaRPr>
                    </a:p>
                    <a:p>
                      <a:pPr algn="just"/>
                      <a:r>
                        <a:rPr lang="en-IN" sz="1200" b="1" i="1" kern="1200" dirty="0" smtClean="0">
                          <a:solidFill>
                            <a:schemeClr val="dk1"/>
                          </a:solidFill>
                          <a:effectLst/>
                          <a:latin typeface="Verdana" pitchFamily="34" charset="0"/>
                          <a:ea typeface="Verdana" pitchFamily="34" charset="0"/>
                          <a:cs typeface="+mn-cs"/>
                        </a:rPr>
                        <a:t>Recommendation No. 20:</a:t>
                      </a:r>
                      <a:endParaRPr lang="en-IN" sz="1200" kern="1200" dirty="0" smtClean="0">
                        <a:solidFill>
                          <a:schemeClr val="dk1"/>
                        </a:solidFill>
                        <a:effectLst/>
                        <a:latin typeface="Verdana" pitchFamily="34" charset="0"/>
                        <a:ea typeface="Verdana" pitchFamily="34" charset="0"/>
                        <a:cs typeface="+mn-cs"/>
                      </a:endParaRPr>
                    </a:p>
                    <a:p>
                      <a:pPr algn="just"/>
                      <a:r>
                        <a:rPr lang="en-IN" sz="1200" b="1" i="1" kern="1200" dirty="0" smtClean="0">
                          <a:solidFill>
                            <a:schemeClr val="dk1"/>
                          </a:solidFill>
                          <a:effectLst/>
                          <a:latin typeface="Verdana" pitchFamily="34" charset="0"/>
                          <a:ea typeface="Verdana" pitchFamily="34" charset="0"/>
                          <a:cs typeface="+mn-cs"/>
                        </a:rPr>
                        <a:t>KVIC may take effective action to augment the capacity of existing suppliers and induct more suppliers to increase the capacity to cater to the demand in Government sector.</a:t>
                      </a:r>
                      <a:endParaRPr lang="en-IN" sz="1200" kern="1200" dirty="0" smtClean="0">
                        <a:solidFill>
                          <a:schemeClr val="dk1"/>
                        </a:solidFill>
                        <a:effectLst/>
                        <a:latin typeface="Verdana" pitchFamily="34" charset="0"/>
                        <a:ea typeface="Verdana" pitchFamily="34" charset="0"/>
                        <a:cs typeface="+mn-cs"/>
                      </a:endParaRPr>
                    </a:p>
                    <a:p>
                      <a:pPr algn="just"/>
                      <a:r>
                        <a:rPr lang="en-IN" sz="1200" b="1" i="1" kern="1200" dirty="0" smtClean="0">
                          <a:solidFill>
                            <a:schemeClr val="dk1"/>
                          </a:solidFill>
                          <a:effectLst/>
                          <a:latin typeface="Verdana" pitchFamily="34" charset="0"/>
                          <a:ea typeface="Verdana" pitchFamily="34" charset="0"/>
                          <a:cs typeface="+mn-cs"/>
                        </a:rPr>
                        <a:t> </a:t>
                      </a:r>
                      <a:endParaRPr lang="en-IN" sz="1200" kern="1200" dirty="0" smtClean="0">
                        <a:solidFill>
                          <a:schemeClr val="dk1"/>
                        </a:solidFill>
                        <a:effectLst/>
                        <a:latin typeface="Verdana" pitchFamily="34" charset="0"/>
                        <a:ea typeface="Verdana" pitchFamily="34" charset="0"/>
                        <a:cs typeface="+mn-cs"/>
                      </a:endParaRPr>
                    </a:p>
                    <a:p>
                      <a:pPr algn="just"/>
                      <a:r>
                        <a:rPr lang="en-IN" sz="1200" b="1" i="1" kern="1200" dirty="0" smtClean="0">
                          <a:solidFill>
                            <a:schemeClr val="dk1"/>
                          </a:solidFill>
                          <a:effectLst/>
                          <a:latin typeface="Verdana" pitchFamily="34" charset="0"/>
                          <a:ea typeface="Verdana" pitchFamily="34" charset="0"/>
                          <a:cs typeface="+mn-cs"/>
                        </a:rPr>
                        <a:t>Recommendation No. 21:</a:t>
                      </a:r>
                      <a:endParaRPr lang="en-IN" sz="1200" kern="1200" dirty="0" smtClean="0">
                        <a:solidFill>
                          <a:schemeClr val="dk1"/>
                        </a:solidFill>
                        <a:effectLst/>
                        <a:latin typeface="Verdana" pitchFamily="34" charset="0"/>
                        <a:ea typeface="Verdana" pitchFamily="34" charset="0"/>
                        <a:cs typeface="+mn-cs"/>
                      </a:endParaRPr>
                    </a:p>
                    <a:p>
                      <a:pPr algn="just"/>
                      <a:r>
                        <a:rPr lang="en-IN" sz="1200" b="1" i="1" kern="1200" dirty="0" smtClean="0">
                          <a:solidFill>
                            <a:schemeClr val="dk1"/>
                          </a:solidFill>
                          <a:effectLst/>
                          <a:latin typeface="Verdana" pitchFamily="34" charset="0"/>
                          <a:ea typeface="Verdana" pitchFamily="34" charset="0"/>
                          <a:cs typeface="+mn-cs"/>
                        </a:rPr>
                        <a:t>KVIC may take urgent action to dispose of the unsalable stock as per prescribed procedure to arrest further deterioration of the same and the consequent diminution in its value. KVIC may also institute a system for identification and disposal of unsalable stock at periodic intervals.</a:t>
                      </a:r>
                      <a:endParaRPr lang="en-IN" sz="1200" kern="1200" dirty="0" smtClean="0">
                        <a:solidFill>
                          <a:schemeClr val="dk1"/>
                        </a:solidFill>
                        <a:effectLst/>
                        <a:latin typeface="Verdana" pitchFamily="34" charset="0"/>
                        <a:ea typeface="Verdana" pitchFamily="34" charset="0"/>
                        <a:cs typeface="+mn-cs"/>
                      </a:endParaRPr>
                    </a:p>
                    <a:p>
                      <a:pPr algn="just">
                        <a:lnSpc>
                          <a:spcPct val="107000"/>
                        </a:lnSpc>
                        <a:spcAft>
                          <a:spcPts val="0"/>
                        </a:spcAft>
                      </a:pPr>
                      <a:endParaRPr lang="en-IN" sz="1200" b="1" dirty="0">
                        <a:effectLst/>
                        <a:latin typeface="Verdana" pitchFamily="34" charset="0"/>
                        <a:ea typeface="Verdana" pitchFamily="34" charset="0"/>
                        <a:cs typeface="Mangal" panose="02040503050203030202" pitchFamily="18" charset="0"/>
                      </a:endParaRPr>
                    </a:p>
                  </a:txBody>
                  <a:tcPr marL="68580" marR="68580" marT="0" marB="0"/>
                </a:tc>
                <a:tc>
                  <a:txBody>
                    <a:bodyPr/>
                    <a:lstStyle/>
                    <a:p>
                      <a:pPr marL="171450" marR="0" indent="-171450" algn="just" defTabSz="914400" rtl="0" eaLnBrk="1" fontAlgn="auto" latinLnBrk="0" hangingPunct="1">
                        <a:lnSpc>
                          <a:spcPct val="100000"/>
                        </a:lnSpc>
                        <a:spcBef>
                          <a:spcPts val="0"/>
                        </a:spcBef>
                        <a:spcAft>
                          <a:spcPts val="0"/>
                        </a:spcAft>
                        <a:buClrTx/>
                        <a:buSzTx/>
                        <a:buFont typeface="Wingdings" pitchFamily="2" charset="2"/>
                        <a:buChar char="Ø"/>
                        <a:tabLst/>
                        <a:defRPr/>
                      </a:pPr>
                      <a:r>
                        <a:rPr lang="en-US" sz="1200" b="0" i="0" kern="1200" dirty="0" smtClean="0">
                          <a:solidFill>
                            <a:schemeClr val="dk1"/>
                          </a:solidFill>
                          <a:effectLst/>
                          <a:latin typeface="Verdana" pitchFamily="34" charset="0"/>
                          <a:ea typeface="Verdana" pitchFamily="34" charset="0"/>
                          <a:cs typeface="+mn-cs"/>
                        </a:rPr>
                        <a:t>KVIC fulfilled the demand of wholesale/Government requirement which </a:t>
                      </a:r>
                      <a:r>
                        <a:rPr lang="en-US" sz="1200" b="0" i="0" kern="1200" dirty="0" smtClean="0">
                          <a:solidFill>
                            <a:schemeClr val="dk1"/>
                          </a:solidFill>
                          <a:effectLst/>
                          <a:latin typeface="Verdana" pitchFamily="34" charset="0"/>
                          <a:ea typeface="Verdana" pitchFamily="34" charset="0"/>
                          <a:cs typeface="+mn-cs"/>
                        </a:rPr>
                        <a:t>increased</a:t>
                      </a:r>
                      <a:r>
                        <a:rPr lang="en-US" sz="1200" b="0" i="0" kern="1200" baseline="0" dirty="0" smtClean="0">
                          <a:solidFill>
                            <a:schemeClr val="dk1"/>
                          </a:solidFill>
                          <a:effectLst/>
                          <a:latin typeface="Verdana" pitchFamily="34" charset="0"/>
                          <a:ea typeface="Verdana" pitchFamily="34" charset="0"/>
                          <a:cs typeface="+mn-cs"/>
                        </a:rPr>
                        <a:t> from Rs.5629.15 lakhs during FY 2020-21 to </a:t>
                      </a:r>
                      <a:r>
                        <a:rPr lang="en-US" sz="1200" b="0" i="0" kern="1200" baseline="0" dirty="0" err="1" smtClean="0">
                          <a:solidFill>
                            <a:schemeClr val="dk1"/>
                          </a:solidFill>
                          <a:effectLst/>
                          <a:latin typeface="Verdana" pitchFamily="34" charset="0"/>
                          <a:ea typeface="Verdana" pitchFamily="34" charset="0"/>
                          <a:cs typeface="+mn-cs"/>
                        </a:rPr>
                        <a:t>Rs</a:t>
                      </a:r>
                      <a:r>
                        <a:rPr lang="en-US" sz="1200" b="0" i="0" kern="1200" baseline="0" dirty="0" smtClean="0">
                          <a:solidFill>
                            <a:schemeClr val="dk1"/>
                          </a:solidFill>
                          <a:effectLst/>
                          <a:latin typeface="Verdana" pitchFamily="34" charset="0"/>
                          <a:ea typeface="Verdana" pitchFamily="34" charset="0"/>
                          <a:cs typeface="+mn-cs"/>
                        </a:rPr>
                        <a:t>. 9146.03 lakhs during FY 2022-23 </a:t>
                      </a:r>
                      <a:r>
                        <a:rPr lang="en-US" sz="1200" b="0" i="0" kern="1200" dirty="0" smtClean="0">
                          <a:solidFill>
                            <a:schemeClr val="dk1"/>
                          </a:solidFill>
                          <a:effectLst/>
                          <a:latin typeface="Verdana" pitchFamily="34" charset="0"/>
                          <a:ea typeface="Verdana" pitchFamily="34" charset="0"/>
                          <a:cs typeface="+mn-cs"/>
                        </a:rPr>
                        <a:t>by </a:t>
                      </a:r>
                      <a:r>
                        <a:rPr lang="en-US" sz="1200" b="0" i="0" kern="1200" dirty="0" smtClean="0">
                          <a:solidFill>
                            <a:schemeClr val="dk1"/>
                          </a:solidFill>
                          <a:effectLst/>
                          <a:latin typeface="Verdana" pitchFamily="34" charset="0"/>
                          <a:ea typeface="Verdana" pitchFamily="34" charset="0"/>
                          <a:cs typeface="+mn-cs"/>
                        </a:rPr>
                        <a:t>adding new </a:t>
                      </a:r>
                      <a:r>
                        <a:rPr lang="en-US" sz="1200" b="0" i="0" kern="1200" dirty="0" smtClean="0">
                          <a:solidFill>
                            <a:schemeClr val="dk1"/>
                          </a:solidFill>
                          <a:effectLst/>
                          <a:latin typeface="Verdana" pitchFamily="34" charset="0"/>
                          <a:ea typeface="Verdana" pitchFamily="34" charset="0"/>
                          <a:cs typeface="+mn-cs"/>
                        </a:rPr>
                        <a:t>products</a:t>
                      </a:r>
                      <a:r>
                        <a:rPr lang="en-US" sz="1200" b="0" i="0" kern="1200" baseline="0" dirty="0" smtClean="0">
                          <a:solidFill>
                            <a:schemeClr val="dk1"/>
                          </a:solidFill>
                          <a:effectLst/>
                          <a:latin typeface="Verdana" pitchFamily="34" charset="0"/>
                          <a:ea typeface="Verdana" pitchFamily="34" charset="0"/>
                          <a:cs typeface="+mn-cs"/>
                        </a:rPr>
                        <a:t> &amp; </a:t>
                      </a:r>
                      <a:r>
                        <a:rPr lang="en-US" sz="1200" b="0" i="0" kern="1200" dirty="0" smtClean="0">
                          <a:solidFill>
                            <a:schemeClr val="dk1"/>
                          </a:solidFill>
                          <a:effectLst/>
                          <a:latin typeface="Verdana" pitchFamily="34" charset="0"/>
                          <a:ea typeface="Verdana" pitchFamily="34" charset="0"/>
                          <a:cs typeface="+mn-cs"/>
                        </a:rPr>
                        <a:t>new </a:t>
                      </a:r>
                      <a:r>
                        <a:rPr lang="en-US" sz="1200" b="0" i="0" kern="1200" dirty="0" smtClean="0">
                          <a:solidFill>
                            <a:schemeClr val="dk1"/>
                          </a:solidFill>
                          <a:effectLst/>
                          <a:latin typeface="Verdana" pitchFamily="34" charset="0"/>
                          <a:ea typeface="Verdana" pitchFamily="34" charset="0"/>
                          <a:cs typeface="+mn-cs"/>
                        </a:rPr>
                        <a:t>buyers.</a:t>
                      </a:r>
                    </a:p>
                    <a:p>
                      <a:pPr marL="0" marR="0" indent="0" algn="just" defTabSz="914400" rtl="0" eaLnBrk="1" fontAlgn="auto" latinLnBrk="0" hangingPunct="1">
                        <a:lnSpc>
                          <a:spcPct val="100000"/>
                        </a:lnSpc>
                        <a:spcBef>
                          <a:spcPts val="0"/>
                        </a:spcBef>
                        <a:spcAft>
                          <a:spcPts val="0"/>
                        </a:spcAft>
                        <a:buClrTx/>
                        <a:buSzTx/>
                        <a:buFont typeface="Wingdings" pitchFamily="2" charset="2"/>
                        <a:buNone/>
                        <a:tabLst/>
                        <a:defRPr/>
                      </a:pPr>
                      <a:endParaRPr lang="en-US" sz="1200" b="0" kern="1200" dirty="0" smtClean="0">
                        <a:solidFill>
                          <a:schemeClr val="dk1"/>
                        </a:solidFill>
                        <a:effectLst/>
                        <a:latin typeface="Verdana" pitchFamily="34" charset="0"/>
                        <a:ea typeface="Verdana" pitchFamily="34" charset="0"/>
                        <a:cs typeface="+mn-cs"/>
                      </a:endParaRPr>
                    </a:p>
                    <a:p>
                      <a:pPr marL="0" indent="0" algn="just">
                        <a:buFont typeface="Wingdings" pitchFamily="2" charset="2"/>
                        <a:buNone/>
                      </a:pPr>
                      <a:endParaRPr lang="en-IN" sz="1100" b="0" kern="1200" dirty="0" smtClean="0">
                        <a:solidFill>
                          <a:schemeClr val="dk1"/>
                        </a:solidFill>
                        <a:effectLst/>
                        <a:latin typeface="Verdana" pitchFamily="34" charset="0"/>
                        <a:ea typeface="Verdana" pitchFamily="34" charset="0"/>
                        <a:cs typeface="+mn-cs"/>
                      </a:endParaRPr>
                    </a:p>
                    <a:p>
                      <a:pPr marL="171450" indent="-171450" algn="just">
                        <a:buFont typeface="Wingdings" pitchFamily="2" charset="2"/>
                        <a:buChar char="Ø"/>
                      </a:pPr>
                      <a:r>
                        <a:rPr lang="en-IN" sz="1200" b="0" kern="1200" dirty="0" smtClean="0">
                          <a:solidFill>
                            <a:schemeClr val="dk1"/>
                          </a:solidFill>
                          <a:effectLst/>
                          <a:latin typeface="Verdana" pitchFamily="34" charset="0"/>
                          <a:ea typeface="Verdana" pitchFamily="34" charset="0"/>
                          <a:cs typeface="+mn-cs"/>
                        </a:rPr>
                        <a:t>The </a:t>
                      </a:r>
                      <a:r>
                        <a:rPr lang="en-IN" sz="1200" b="0" kern="1200" dirty="0" smtClean="0">
                          <a:solidFill>
                            <a:schemeClr val="dk1"/>
                          </a:solidFill>
                          <a:effectLst/>
                          <a:latin typeface="Verdana" pitchFamily="34" charset="0"/>
                          <a:ea typeface="Verdana" pitchFamily="34" charset="0"/>
                          <a:cs typeface="+mn-cs"/>
                        </a:rPr>
                        <a:t>details of the Govt. Supplies are uploaded on the website for the interested KIs to participate in the procurement process through the respective state office. </a:t>
                      </a:r>
                    </a:p>
                    <a:p>
                      <a:pPr marL="171450" indent="-171450" algn="just">
                        <a:buFont typeface="Wingdings" pitchFamily="2" charset="2"/>
                        <a:buChar char="Ø"/>
                      </a:pPr>
                      <a:endParaRPr lang="en-IN" sz="1200" b="0" kern="1200" dirty="0" smtClean="0">
                        <a:solidFill>
                          <a:schemeClr val="dk1"/>
                        </a:solidFill>
                        <a:effectLst/>
                        <a:latin typeface="Verdana" pitchFamily="34" charset="0"/>
                        <a:ea typeface="Verdana" pitchFamily="34" charset="0"/>
                        <a:cs typeface="+mn-cs"/>
                      </a:endParaRPr>
                    </a:p>
                    <a:p>
                      <a:pPr marL="171450" indent="-171450" algn="just">
                        <a:buFont typeface="Wingdings" pitchFamily="2" charset="2"/>
                        <a:buChar char="Ø"/>
                      </a:pPr>
                      <a:r>
                        <a:rPr lang="en-IN" sz="1200" b="0" kern="1200" dirty="0" smtClean="0">
                          <a:solidFill>
                            <a:schemeClr val="dk1"/>
                          </a:solidFill>
                          <a:effectLst/>
                          <a:latin typeface="Verdana" pitchFamily="34" charset="0"/>
                          <a:ea typeface="Verdana" pitchFamily="34" charset="0"/>
                          <a:cs typeface="+mn-cs"/>
                        </a:rPr>
                        <a:t>The refurbishment of CSPs being undertaken currently will result in enhancement of the availability of sliver/ roving to the KIs which will enhance their production. </a:t>
                      </a:r>
                    </a:p>
                    <a:p>
                      <a:pPr algn="just"/>
                      <a:r>
                        <a:rPr lang="en-IN" sz="1200" b="0" kern="1200" dirty="0" smtClean="0">
                          <a:solidFill>
                            <a:schemeClr val="dk1"/>
                          </a:solidFill>
                          <a:effectLst/>
                          <a:latin typeface="Verdana" pitchFamily="34" charset="0"/>
                          <a:ea typeface="Verdana" pitchFamily="34" charset="0"/>
                          <a:cs typeface="+mn-cs"/>
                        </a:rPr>
                        <a:t> </a:t>
                      </a:r>
                    </a:p>
                    <a:p>
                      <a:pPr marL="171450" indent="-171450" algn="just">
                        <a:buFont typeface="Wingdings" pitchFamily="2" charset="2"/>
                        <a:buChar char="Ø"/>
                      </a:pPr>
                      <a:r>
                        <a:rPr lang="en-IN" sz="1200" b="0" kern="1200" dirty="0" smtClean="0">
                          <a:solidFill>
                            <a:schemeClr val="dk1"/>
                          </a:solidFill>
                          <a:effectLst/>
                          <a:latin typeface="Verdana" pitchFamily="34" charset="0"/>
                          <a:ea typeface="Verdana" pitchFamily="34" charset="0"/>
                          <a:cs typeface="+mn-cs"/>
                        </a:rPr>
                        <a:t>Respective Departmental Trading Units (KGBs) have constituted local committees for disposal of unsalable, damaged and shop-soiled stock and have taken following measures. </a:t>
                      </a:r>
                    </a:p>
                    <a:p>
                      <a:pPr marL="228600" lvl="0" indent="-228600" algn="just">
                        <a:buFont typeface="+mj-lt"/>
                        <a:buAutoNum type="alphaLcParenR"/>
                      </a:pPr>
                      <a:r>
                        <a:rPr lang="en-US" sz="1200" b="0" u="none" strike="noStrike" kern="1200" dirty="0" smtClean="0">
                          <a:solidFill>
                            <a:schemeClr val="dk1"/>
                          </a:solidFill>
                          <a:effectLst/>
                          <a:latin typeface="Verdana" pitchFamily="34" charset="0"/>
                          <a:ea typeface="Verdana" pitchFamily="34" charset="0"/>
                          <a:cs typeface="+mn-cs"/>
                        </a:rPr>
                        <a:t>Clearance sale through additional discounts. </a:t>
                      </a:r>
                      <a:endParaRPr lang="en-IN" sz="1200" b="0" u="sng" strike="noStrike" kern="1200" dirty="0" smtClean="0">
                        <a:solidFill>
                          <a:schemeClr val="dk1"/>
                        </a:solidFill>
                        <a:effectLst/>
                        <a:latin typeface="Verdana" pitchFamily="34" charset="0"/>
                        <a:ea typeface="Verdana" pitchFamily="34" charset="0"/>
                        <a:cs typeface="+mn-cs"/>
                      </a:endParaRPr>
                    </a:p>
                    <a:p>
                      <a:pPr marL="228600" lvl="0" indent="-228600" algn="just">
                        <a:buFont typeface="+mj-lt"/>
                        <a:buAutoNum type="alphaLcParenR"/>
                      </a:pPr>
                      <a:r>
                        <a:rPr lang="en-US" sz="1200" b="0" u="none" strike="noStrike" kern="1200" dirty="0" smtClean="0">
                          <a:solidFill>
                            <a:schemeClr val="dk1"/>
                          </a:solidFill>
                          <a:effectLst/>
                          <a:latin typeface="Verdana" pitchFamily="34" charset="0"/>
                          <a:ea typeface="Verdana" pitchFamily="34" charset="0"/>
                          <a:cs typeface="+mn-cs"/>
                        </a:rPr>
                        <a:t>Disposal through further processing namely: washing, pressing and packing.</a:t>
                      </a:r>
                      <a:r>
                        <a:rPr lang="en-IN" sz="1200" b="0" u="sng" strike="noStrike" kern="1200" baseline="0" dirty="0" smtClean="0">
                          <a:solidFill>
                            <a:schemeClr val="dk1"/>
                          </a:solidFill>
                          <a:effectLst/>
                          <a:latin typeface="Verdana" pitchFamily="34" charset="0"/>
                          <a:ea typeface="Verdana" pitchFamily="34" charset="0"/>
                          <a:cs typeface="+mn-cs"/>
                        </a:rPr>
                        <a:t> </a:t>
                      </a:r>
                    </a:p>
                    <a:p>
                      <a:pPr marL="228600" lvl="0" indent="-228600" algn="just">
                        <a:buFont typeface="+mj-lt"/>
                        <a:buAutoNum type="alphaLcParenR"/>
                      </a:pPr>
                      <a:r>
                        <a:rPr lang="en-US" sz="1200" b="0" u="none" strike="noStrike" kern="1200" dirty="0" smtClean="0">
                          <a:solidFill>
                            <a:schemeClr val="dk1"/>
                          </a:solidFill>
                          <a:effectLst/>
                          <a:latin typeface="Verdana" pitchFamily="34" charset="0"/>
                          <a:ea typeface="Verdana" pitchFamily="34" charset="0"/>
                          <a:cs typeface="+mn-cs"/>
                        </a:rPr>
                        <a:t>Disposal through auction</a:t>
                      </a:r>
                      <a:r>
                        <a:rPr lang="en-US" sz="1200" b="0" u="none" strike="noStrike" kern="1200" dirty="0" smtClean="0">
                          <a:solidFill>
                            <a:schemeClr val="dk1"/>
                          </a:solidFill>
                          <a:effectLst/>
                          <a:latin typeface="Verdana" pitchFamily="34" charset="0"/>
                          <a:ea typeface="Verdana" pitchFamily="34" charset="0"/>
                          <a:cs typeface="+mn-cs"/>
                        </a:rPr>
                        <a:t>.</a:t>
                      </a:r>
                    </a:p>
                    <a:p>
                      <a:pPr marL="228600" lvl="0" indent="-228600" algn="just">
                        <a:buFont typeface="+mj-lt"/>
                        <a:buAutoNum type="alphaLcParenR"/>
                      </a:pPr>
                      <a:r>
                        <a:rPr lang="en-US" sz="1200" b="0" u="none" strike="noStrike" kern="1200" dirty="0" smtClean="0">
                          <a:solidFill>
                            <a:schemeClr val="dk1"/>
                          </a:solidFill>
                          <a:effectLst/>
                          <a:latin typeface="Verdana" pitchFamily="34" charset="0"/>
                          <a:ea typeface="Verdana" pitchFamily="34" charset="0"/>
                          <a:cs typeface="+mn-cs"/>
                        </a:rPr>
                        <a:t>Supplying of unsalable</a:t>
                      </a:r>
                      <a:r>
                        <a:rPr lang="en-US" sz="1200" b="0" u="none" strike="noStrike" kern="1200" baseline="0" dirty="0" smtClean="0">
                          <a:solidFill>
                            <a:schemeClr val="dk1"/>
                          </a:solidFill>
                          <a:effectLst/>
                          <a:latin typeface="Verdana" pitchFamily="34" charset="0"/>
                          <a:ea typeface="Verdana" pitchFamily="34" charset="0"/>
                          <a:cs typeface="+mn-cs"/>
                        </a:rPr>
                        <a:t> materials to KNHPI.</a:t>
                      </a:r>
                      <a:endParaRPr lang="en-IN" sz="1200" b="0" u="sng" kern="1200" dirty="0" smtClean="0">
                        <a:solidFill>
                          <a:schemeClr val="dk1"/>
                        </a:solidFill>
                        <a:effectLst/>
                        <a:latin typeface="Verdana" pitchFamily="34" charset="0"/>
                        <a:ea typeface="Verdana" pitchFamily="34" charset="0"/>
                        <a:cs typeface="+mn-cs"/>
                      </a:endParaRPr>
                    </a:p>
                    <a:p>
                      <a:pPr algn="just"/>
                      <a:r>
                        <a:rPr lang="en-IN" sz="1200" b="0" kern="1200" dirty="0" smtClean="0">
                          <a:solidFill>
                            <a:schemeClr val="dk1"/>
                          </a:solidFill>
                          <a:effectLst/>
                          <a:latin typeface="Verdana" pitchFamily="34" charset="0"/>
                          <a:ea typeface="Verdana" pitchFamily="34" charset="0"/>
                          <a:cs typeface="+mn-cs"/>
                        </a:rPr>
                        <a:t> </a:t>
                      </a:r>
                    </a:p>
                    <a:p>
                      <a:pPr algn="just"/>
                      <a:r>
                        <a:rPr lang="en-IN" sz="1200" b="1" i="1" kern="1200" dirty="0" smtClean="0">
                          <a:solidFill>
                            <a:schemeClr val="dk1"/>
                          </a:solidFill>
                          <a:effectLst/>
                          <a:latin typeface="Verdana" pitchFamily="34" charset="0"/>
                          <a:ea typeface="Verdana" pitchFamily="34" charset="0"/>
                          <a:cs typeface="+mn-cs"/>
                        </a:rPr>
                        <a:t>The Recommendation No. 20 &amp; 21 noted for Compliance</a:t>
                      </a:r>
                      <a:endParaRPr lang="en-IN" sz="1200" b="1" kern="1200" dirty="0" smtClean="0">
                        <a:solidFill>
                          <a:schemeClr val="dk1"/>
                        </a:solidFill>
                        <a:effectLst/>
                        <a:latin typeface="Verdana" pitchFamily="34" charset="0"/>
                        <a:ea typeface="Verdana" pitchFamily="34" charset="0"/>
                        <a:cs typeface="+mn-cs"/>
                      </a:endParaRPr>
                    </a:p>
                    <a:p>
                      <a:pPr algn="just"/>
                      <a:endParaRPr lang="en-IN" sz="1200" b="0" kern="1200" dirty="0" smtClean="0">
                        <a:solidFill>
                          <a:schemeClr val="dk1"/>
                        </a:solidFill>
                        <a:effectLst/>
                        <a:latin typeface="Verdana" pitchFamily="34" charset="0"/>
                        <a:ea typeface="Verdana" pitchFamily="34" charset="0"/>
                        <a:cs typeface="+mn-cs"/>
                      </a:endParaRPr>
                    </a:p>
                  </a:txBody>
                  <a:tcPr marL="68580" marR="68580" marT="0" marB="0"/>
                </a:tc>
                <a:extLst>
                  <a:ext uri="{0D108BD9-81ED-4DB2-BD59-A6C34878D82A}">
                    <a16:rowId xmlns:a16="http://schemas.microsoft.com/office/drawing/2014/main" xmlns="" val="486456831"/>
                  </a:ext>
                </a:extLst>
              </a:tr>
            </a:tbl>
          </a:graphicData>
        </a:graphic>
      </p:graphicFrame>
      <p:sp>
        <p:nvSpPr>
          <p:cNvPr id="4" name="Slide Number Placeholder 3"/>
          <p:cNvSpPr>
            <a:spLocks noGrp="1"/>
          </p:cNvSpPr>
          <p:nvPr>
            <p:ph type="sldNum" sz="quarter" idx="12"/>
          </p:nvPr>
        </p:nvSpPr>
        <p:spPr/>
        <p:txBody>
          <a:bodyPr/>
          <a:lstStyle/>
          <a:p>
            <a:fld id="{E9749067-D62A-41AC-84D1-4B0C20AE87F4}" type="slidenum">
              <a:rPr lang="en-US" smtClean="0"/>
              <a:pPr/>
              <a:t>16</a:t>
            </a:fld>
            <a:endParaRPr lang="en-US"/>
          </a:p>
        </p:txBody>
      </p:sp>
    </p:spTree>
    <p:extLst>
      <p:ext uri="{BB962C8B-B14F-4D97-AF65-F5344CB8AC3E}">
        <p14:creationId xmlns:p14="http://schemas.microsoft.com/office/powerpoint/2010/main" val="38459799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310538546"/>
              </p:ext>
            </p:extLst>
          </p:nvPr>
        </p:nvGraphicFramePr>
        <p:xfrm>
          <a:off x="491320" y="264741"/>
          <a:ext cx="11341290" cy="5740454"/>
        </p:xfrm>
        <a:graphic>
          <a:graphicData uri="http://schemas.openxmlformats.org/drawingml/2006/table">
            <a:tbl>
              <a:tblPr firstRow="1" firstCol="1" bandRow="1">
                <a:tableStyleId>{5C22544A-7EE6-4342-B048-85BDC9FD1C3A}</a:tableStyleId>
              </a:tblPr>
              <a:tblGrid>
                <a:gridCol w="683694">
                  <a:extLst>
                    <a:ext uri="{9D8B030D-6E8A-4147-A177-3AD203B41FA5}">
                      <a16:colId xmlns:a16="http://schemas.microsoft.com/office/drawing/2014/main" xmlns="" val="2623491105"/>
                    </a:ext>
                  </a:extLst>
                </a:gridCol>
                <a:gridCol w="4839487">
                  <a:extLst>
                    <a:ext uri="{9D8B030D-6E8A-4147-A177-3AD203B41FA5}">
                      <a16:colId xmlns:a16="http://schemas.microsoft.com/office/drawing/2014/main" xmlns="" val="433516233"/>
                    </a:ext>
                  </a:extLst>
                </a:gridCol>
                <a:gridCol w="5818109">
                  <a:extLst>
                    <a:ext uri="{9D8B030D-6E8A-4147-A177-3AD203B41FA5}">
                      <a16:colId xmlns:a16="http://schemas.microsoft.com/office/drawing/2014/main" xmlns="" val="3232519033"/>
                    </a:ext>
                  </a:extLst>
                </a:gridCol>
              </a:tblGrid>
              <a:tr h="624259">
                <a:tc>
                  <a:txBody>
                    <a:bodyPr/>
                    <a:lstStyle/>
                    <a:p>
                      <a:pPr algn="just">
                        <a:lnSpc>
                          <a:spcPct val="107000"/>
                        </a:lnSpc>
                        <a:spcAft>
                          <a:spcPts val="0"/>
                        </a:spcAft>
                      </a:pPr>
                      <a:r>
                        <a:rPr lang="en-US" sz="1400" b="1" dirty="0" smtClean="0">
                          <a:effectLst/>
                          <a:latin typeface="Verdana" pitchFamily="34" charset="0"/>
                          <a:ea typeface="Verdana" pitchFamily="34" charset="0"/>
                        </a:rPr>
                        <a:t>Sr. </a:t>
                      </a:r>
                      <a:r>
                        <a:rPr lang="en-US" sz="1400" b="1" dirty="0">
                          <a:effectLst/>
                          <a:latin typeface="Verdana" pitchFamily="34" charset="0"/>
                          <a:ea typeface="Verdana" pitchFamily="34" charset="0"/>
                        </a:rPr>
                        <a:t>No. </a:t>
                      </a:r>
                      <a:endParaRPr lang="en-IN" sz="1400" b="1" dirty="0">
                        <a:effectLst/>
                        <a:latin typeface="Verdana" pitchFamily="34" charset="0"/>
                        <a:ea typeface="Verdana" pitchFamily="34" charset="0"/>
                        <a:cs typeface="Mangal" panose="02040503050203030202" pitchFamily="18" charset="0"/>
                      </a:endParaRPr>
                    </a:p>
                  </a:txBody>
                  <a:tcPr marL="68580" marR="68580" marT="0" marB="0"/>
                </a:tc>
                <a:tc>
                  <a:txBody>
                    <a:bodyPr/>
                    <a:lstStyle/>
                    <a:p>
                      <a:pPr algn="just">
                        <a:lnSpc>
                          <a:spcPct val="107000"/>
                        </a:lnSpc>
                        <a:spcAft>
                          <a:spcPts val="0"/>
                        </a:spcAft>
                      </a:pPr>
                      <a:r>
                        <a:rPr lang="en-IN" sz="1400" b="1" kern="1200" dirty="0" smtClean="0">
                          <a:solidFill>
                            <a:schemeClr val="lt1"/>
                          </a:solidFill>
                          <a:effectLst/>
                          <a:latin typeface="Verdana" pitchFamily="34" charset="0"/>
                          <a:ea typeface="Verdana" pitchFamily="34" charset="0"/>
                          <a:cs typeface="+mn-cs"/>
                        </a:rPr>
                        <a:t>Observations / Recommendations and Compliance made by KVIC thereof</a:t>
                      </a:r>
                      <a:endParaRPr lang="en-IN" sz="1400" b="1" dirty="0">
                        <a:effectLst/>
                        <a:latin typeface="Verdana" pitchFamily="34" charset="0"/>
                        <a:ea typeface="Verdana" pitchFamily="34" charset="0"/>
                        <a:cs typeface="Mangal" panose="02040503050203030202" pitchFamily="18" charset="0"/>
                      </a:endParaRPr>
                    </a:p>
                  </a:txBody>
                  <a:tcPr marL="68580" marR="68580" marT="0" marB="0"/>
                </a:tc>
                <a:tc>
                  <a:txBody>
                    <a:bodyPr/>
                    <a:lstStyle/>
                    <a:p>
                      <a:pPr algn="ctr"/>
                      <a:r>
                        <a:rPr lang="en-IN" sz="1400" b="1" u="sng" kern="1200" dirty="0" smtClean="0">
                          <a:solidFill>
                            <a:schemeClr val="lt1"/>
                          </a:solidFill>
                          <a:effectLst/>
                          <a:latin typeface="Verdana" pitchFamily="34" charset="0"/>
                          <a:ea typeface="Verdana" pitchFamily="34" charset="0"/>
                          <a:cs typeface="+mn-cs"/>
                        </a:rPr>
                        <a:t>Compliance / ATR of KVIC:</a:t>
                      </a:r>
                      <a:endParaRPr lang="en-IN" sz="1400" b="1" kern="1200" dirty="0">
                        <a:solidFill>
                          <a:schemeClr val="lt1"/>
                        </a:solidFill>
                        <a:effectLst/>
                        <a:latin typeface="Verdana" pitchFamily="34" charset="0"/>
                        <a:ea typeface="Verdana" pitchFamily="34" charset="0"/>
                        <a:cs typeface="+mn-cs"/>
                      </a:endParaRPr>
                    </a:p>
                  </a:txBody>
                  <a:tcPr marL="68580" marR="68580" marT="0" marB="0"/>
                </a:tc>
                <a:extLst>
                  <a:ext uri="{0D108BD9-81ED-4DB2-BD59-A6C34878D82A}">
                    <a16:rowId xmlns:a16="http://schemas.microsoft.com/office/drawing/2014/main" xmlns="" val="3881139429"/>
                  </a:ext>
                </a:extLst>
              </a:tr>
              <a:tr h="4943421">
                <a:tc>
                  <a:txBody>
                    <a:bodyPr/>
                    <a:lstStyle/>
                    <a:p>
                      <a:pPr algn="ctr">
                        <a:lnSpc>
                          <a:spcPct val="107000"/>
                        </a:lnSpc>
                        <a:spcAft>
                          <a:spcPts val="0"/>
                        </a:spcAft>
                      </a:pPr>
                      <a:r>
                        <a:rPr lang="en-US" sz="1200" dirty="0" smtClean="0">
                          <a:effectLst/>
                          <a:latin typeface="Verdana" pitchFamily="34" charset="0"/>
                          <a:ea typeface="Verdana" pitchFamily="34" charset="0"/>
                          <a:cs typeface="Mangal" panose="02040503050203030202" pitchFamily="18" charset="0"/>
                        </a:rPr>
                        <a:t>15</a:t>
                      </a:r>
                      <a:endParaRPr lang="en-IN" sz="1200" dirty="0">
                        <a:effectLst/>
                        <a:latin typeface="Verdana" pitchFamily="34" charset="0"/>
                        <a:ea typeface="Verdana" pitchFamily="34" charset="0"/>
                        <a:cs typeface="Mangal" panose="02040503050203030202" pitchFamily="18" charset="0"/>
                      </a:endParaRPr>
                    </a:p>
                  </a:txBody>
                  <a:tcPr marL="68580" marR="68580" marT="0" marB="0"/>
                </a:tc>
                <a:tc>
                  <a:txBody>
                    <a:bodyPr/>
                    <a:lstStyle/>
                    <a:p>
                      <a:pPr algn="just"/>
                      <a:r>
                        <a:rPr lang="en-IN" sz="1200" b="1" kern="1200" dirty="0" smtClean="0">
                          <a:solidFill>
                            <a:schemeClr val="dk1"/>
                          </a:solidFill>
                          <a:effectLst/>
                          <a:latin typeface="Verdana" pitchFamily="34" charset="0"/>
                          <a:ea typeface="Verdana" pitchFamily="34" charset="0"/>
                          <a:cs typeface="+mn-cs"/>
                        </a:rPr>
                        <a:t>Financial Management and Internal Controls in Departmental Trading Units.</a:t>
                      </a:r>
                    </a:p>
                    <a:p>
                      <a:pPr algn="just"/>
                      <a:r>
                        <a:rPr lang="en-IN" sz="1200" kern="1200" dirty="0" smtClean="0">
                          <a:solidFill>
                            <a:schemeClr val="dk1"/>
                          </a:solidFill>
                          <a:effectLst/>
                          <a:latin typeface="Verdana" pitchFamily="34" charset="0"/>
                          <a:ea typeface="Verdana" pitchFamily="34" charset="0"/>
                          <a:cs typeface="+mn-cs"/>
                        </a:rPr>
                        <a:t>Deficiencies </a:t>
                      </a:r>
                      <a:r>
                        <a:rPr lang="en-IN" sz="1200" kern="1200" dirty="0" smtClean="0">
                          <a:solidFill>
                            <a:schemeClr val="dk1"/>
                          </a:solidFill>
                          <a:effectLst/>
                          <a:latin typeface="Verdana" pitchFamily="34" charset="0"/>
                          <a:ea typeface="Verdana" pitchFamily="34" charset="0"/>
                          <a:cs typeface="+mn-cs"/>
                        </a:rPr>
                        <a:t>in the internal control system regarding implementation of prescribed credit policy, confirmation of debtors, reconciliation of bank accounts, conduct of physical verification of assets etc. Internal Audit of </a:t>
                      </a:r>
                      <a:r>
                        <a:rPr lang="en-IN" sz="1200" kern="1200" dirty="0" err="1" smtClean="0">
                          <a:solidFill>
                            <a:schemeClr val="dk1"/>
                          </a:solidFill>
                          <a:effectLst/>
                          <a:latin typeface="Verdana" pitchFamily="34" charset="0"/>
                          <a:ea typeface="Verdana" pitchFamily="34" charset="0"/>
                          <a:cs typeface="+mn-cs"/>
                        </a:rPr>
                        <a:t>Khadi</a:t>
                      </a:r>
                      <a:r>
                        <a:rPr lang="en-IN" sz="1200" kern="1200" dirty="0" smtClean="0">
                          <a:solidFill>
                            <a:schemeClr val="dk1"/>
                          </a:solidFill>
                          <a:effectLst/>
                          <a:latin typeface="Verdana" pitchFamily="34" charset="0"/>
                          <a:ea typeface="Verdana" pitchFamily="34" charset="0"/>
                          <a:cs typeface="+mn-cs"/>
                        </a:rPr>
                        <a:t> Institutions, Central Sliver Plants and Departmental Trading Units were either not conducted or were deficient in terms of units covered, period of audit and scope of observations. The observations of Internal Audit were not being acted upon or placed before top management.</a:t>
                      </a:r>
                      <a:r>
                        <a:rPr lang="en-IN" sz="1200" b="1" kern="1200" dirty="0" smtClean="0">
                          <a:solidFill>
                            <a:schemeClr val="dk1"/>
                          </a:solidFill>
                          <a:effectLst/>
                          <a:latin typeface="Verdana" pitchFamily="34" charset="0"/>
                          <a:ea typeface="Verdana" pitchFamily="34" charset="0"/>
                          <a:cs typeface="+mn-cs"/>
                        </a:rPr>
                        <a:t>(Paragraph 6.1.1, 6.1.2, 6.2.1 &amp; 6.3)</a:t>
                      </a:r>
                      <a:endParaRPr lang="en-IN" sz="1200" kern="1200" dirty="0" smtClean="0">
                        <a:solidFill>
                          <a:schemeClr val="dk1"/>
                        </a:solidFill>
                        <a:effectLst/>
                        <a:latin typeface="Verdana" pitchFamily="34" charset="0"/>
                        <a:ea typeface="Verdana" pitchFamily="34" charset="0"/>
                        <a:cs typeface="+mn-cs"/>
                      </a:endParaRPr>
                    </a:p>
                    <a:p>
                      <a:pPr algn="just"/>
                      <a:r>
                        <a:rPr lang="en-IN" sz="1200" b="1" kern="1200" dirty="0" smtClean="0">
                          <a:solidFill>
                            <a:schemeClr val="dk1"/>
                          </a:solidFill>
                          <a:effectLst/>
                          <a:latin typeface="Verdana" pitchFamily="34" charset="0"/>
                          <a:ea typeface="Verdana" pitchFamily="34" charset="0"/>
                          <a:cs typeface="+mn-cs"/>
                        </a:rPr>
                        <a:t> </a:t>
                      </a:r>
                      <a:endParaRPr lang="en-IN" sz="1200" kern="1200" dirty="0" smtClean="0">
                        <a:solidFill>
                          <a:schemeClr val="dk1"/>
                        </a:solidFill>
                        <a:effectLst/>
                        <a:latin typeface="Verdana" pitchFamily="34" charset="0"/>
                        <a:ea typeface="Verdana" pitchFamily="34" charset="0"/>
                        <a:cs typeface="+mn-cs"/>
                      </a:endParaRPr>
                    </a:p>
                    <a:p>
                      <a:pPr algn="just"/>
                      <a:r>
                        <a:rPr lang="en-IN" sz="1200" b="1" i="1" u="sng" kern="1200" dirty="0" smtClean="0">
                          <a:solidFill>
                            <a:schemeClr val="dk1"/>
                          </a:solidFill>
                          <a:effectLst/>
                          <a:latin typeface="Verdana" pitchFamily="34" charset="0"/>
                          <a:ea typeface="Verdana" pitchFamily="34" charset="0"/>
                          <a:cs typeface="+mn-cs"/>
                        </a:rPr>
                        <a:t>Recommendation No. 22:</a:t>
                      </a:r>
                      <a:endParaRPr lang="en-IN" sz="1200" kern="1200" dirty="0" smtClean="0">
                        <a:solidFill>
                          <a:schemeClr val="dk1"/>
                        </a:solidFill>
                        <a:effectLst/>
                        <a:latin typeface="Verdana" pitchFamily="34" charset="0"/>
                        <a:ea typeface="Verdana" pitchFamily="34" charset="0"/>
                        <a:cs typeface="+mn-cs"/>
                      </a:endParaRPr>
                    </a:p>
                    <a:p>
                      <a:pPr algn="just"/>
                      <a:r>
                        <a:rPr lang="en-IN" sz="1200" b="1" i="1" kern="1200" dirty="0" smtClean="0">
                          <a:solidFill>
                            <a:schemeClr val="dk1"/>
                          </a:solidFill>
                          <a:effectLst/>
                          <a:latin typeface="Verdana" pitchFamily="34" charset="0"/>
                          <a:ea typeface="Verdana" pitchFamily="34" charset="0"/>
                          <a:cs typeface="+mn-cs"/>
                        </a:rPr>
                        <a:t>KVIC may ensure compliance with the instruction in force regarding credit sales and realisation of debtors. Urgent action may be taken to realise the long pending debts on a case to case basis and the reasons for non-recovery may be investigated.</a:t>
                      </a:r>
                      <a:endParaRPr lang="en-US" sz="1200" i="1" kern="1200" dirty="0" smtClean="0">
                        <a:solidFill>
                          <a:schemeClr val="dk1"/>
                        </a:solidFill>
                        <a:effectLst/>
                        <a:latin typeface="Verdana" pitchFamily="34" charset="0"/>
                        <a:ea typeface="Verdana" pitchFamily="34" charset="0"/>
                        <a:cs typeface="+mn-cs"/>
                      </a:endParaRPr>
                    </a:p>
                    <a:p>
                      <a:pPr algn="just"/>
                      <a:endParaRPr lang="en-IN" sz="1200" kern="1200" dirty="0" smtClean="0">
                        <a:solidFill>
                          <a:schemeClr val="dk1"/>
                        </a:solidFill>
                        <a:effectLst/>
                        <a:latin typeface="Verdana" pitchFamily="34" charset="0"/>
                        <a:ea typeface="Verdana" pitchFamily="34" charset="0"/>
                        <a:cs typeface="+mn-cs"/>
                      </a:endParaRPr>
                    </a:p>
                    <a:p>
                      <a:pPr algn="just"/>
                      <a:r>
                        <a:rPr lang="en-IN" sz="1200" b="1" i="1" u="sng" kern="1200" dirty="0" smtClean="0">
                          <a:solidFill>
                            <a:schemeClr val="dk1"/>
                          </a:solidFill>
                          <a:effectLst/>
                          <a:latin typeface="Verdana" pitchFamily="34" charset="0"/>
                          <a:ea typeface="Verdana" pitchFamily="34" charset="0"/>
                          <a:cs typeface="+mn-cs"/>
                        </a:rPr>
                        <a:t>Recommendation No. 23:</a:t>
                      </a:r>
                      <a:endParaRPr lang="en-IN" sz="1200" b="1" kern="1200" dirty="0" smtClean="0">
                        <a:solidFill>
                          <a:schemeClr val="dk1"/>
                        </a:solidFill>
                        <a:effectLst/>
                        <a:latin typeface="Verdana" pitchFamily="34" charset="0"/>
                        <a:ea typeface="Verdana" pitchFamily="34" charset="0"/>
                        <a:cs typeface="+mn-cs"/>
                      </a:endParaRPr>
                    </a:p>
                    <a:p>
                      <a:pPr algn="just"/>
                      <a:r>
                        <a:rPr lang="en-IN" sz="1200" b="1" i="1" kern="1200" dirty="0" smtClean="0">
                          <a:solidFill>
                            <a:schemeClr val="dk1"/>
                          </a:solidFill>
                          <a:effectLst/>
                          <a:latin typeface="Verdana" pitchFamily="34" charset="0"/>
                          <a:ea typeface="Verdana" pitchFamily="34" charset="0"/>
                          <a:cs typeface="+mn-cs"/>
                        </a:rPr>
                        <a:t>Since Bank reconciliation is an essential internal control tool necessary in preventing and detecting fraud, KVIC needs to urgently reconcile the balances for all bank accounts operated by various Departmental Trading Units.</a:t>
                      </a:r>
                      <a:endParaRPr lang="en-IN" sz="1200" b="1" kern="1200" dirty="0" smtClean="0">
                        <a:solidFill>
                          <a:schemeClr val="dk1"/>
                        </a:solidFill>
                        <a:effectLst/>
                        <a:latin typeface="Verdana" pitchFamily="34" charset="0"/>
                        <a:ea typeface="Verdana" pitchFamily="34" charset="0"/>
                        <a:cs typeface="+mn-cs"/>
                      </a:endParaRPr>
                    </a:p>
                    <a:p>
                      <a:pPr algn="just"/>
                      <a:r>
                        <a:rPr lang="en-IN" sz="1200" i="1" kern="1200" dirty="0" smtClean="0">
                          <a:solidFill>
                            <a:schemeClr val="dk1"/>
                          </a:solidFill>
                          <a:effectLst/>
                          <a:latin typeface="Verdana" pitchFamily="34" charset="0"/>
                          <a:ea typeface="Verdana" pitchFamily="34" charset="0"/>
                          <a:cs typeface="+mn-cs"/>
                        </a:rPr>
                        <a:t> </a:t>
                      </a:r>
                      <a:endParaRPr lang="en-IN" sz="1200" kern="1200" dirty="0" smtClean="0">
                        <a:solidFill>
                          <a:schemeClr val="dk1"/>
                        </a:solidFill>
                        <a:effectLst/>
                        <a:latin typeface="Verdana" pitchFamily="34" charset="0"/>
                        <a:ea typeface="Verdana" pitchFamily="34" charset="0"/>
                        <a:cs typeface="+mn-cs"/>
                      </a:endParaRPr>
                    </a:p>
                    <a:p>
                      <a:pPr algn="just">
                        <a:lnSpc>
                          <a:spcPct val="107000"/>
                        </a:lnSpc>
                        <a:spcAft>
                          <a:spcPts val="0"/>
                        </a:spcAft>
                      </a:pPr>
                      <a:endParaRPr lang="en-IN" sz="1200" b="1" dirty="0">
                        <a:effectLst/>
                        <a:latin typeface="Verdana" pitchFamily="34" charset="0"/>
                        <a:ea typeface="Verdana" pitchFamily="34" charset="0"/>
                        <a:cs typeface="Mangal" panose="02040503050203030202" pitchFamily="18" charset="0"/>
                      </a:endParaRPr>
                    </a:p>
                  </a:txBody>
                  <a:tcPr marL="68580" marR="68580" marT="0" marB="0"/>
                </a:tc>
                <a:tc>
                  <a:txBody>
                    <a:bodyPr/>
                    <a:lstStyle/>
                    <a:p>
                      <a:pPr algn="just"/>
                      <a:endParaRPr lang="en-IN" sz="1200" b="1" kern="1200" dirty="0" smtClean="0">
                        <a:solidFill>
                          <a:schemeClr val="dk1"/>
                        </a:solidFill>
                        <a:effectLst/>
                        <a:latin typeface="Verdana" pitchFamily="34" charset="0"/>
                        <a:ea typeface="Verdana" pitchFamily="34" charset="0"/>
                        <a:cs typeface="+mn-cs"/>
                      </a:endParaRPr>
                    </a:p>
                    <a:p>
                      <a:pPr marL="171450" indent="-171450" algn="just">
                        <a:buFont typeface="Wingdings" pitchFamily="2" charset="2"/>
                        <a:buChar char="Ø"/>
                      </a:pPr>
                      <a:r>
                        <a:rPr lang="en-IN" sz="1200" b="0" kern="1200" dirty="0" smtClean="0">
                          <a:solidFill>
                            <a:schemeClr val="dk1"/>
                          </a:solidFill>
                          <a:effectLst/>
                          <a:latin typeface="Verdana" pitchFamily="34" charset="0"/>
                          <a:ea typeface="Verdana" pitchFamily="34" charset="0"/>
                          <a:cs typeface="+mn-cs"/>
                        </a:rPr>
                        <a:t>During the year 2022-23 Sundry Debtors beyond 3 years have been reduced substantially from </a:t>
                      </a:r>
                      <a:r>
                        <a:rPr lang="en-IN" sz="1200" b="0" kern="1200" dirty="0" err="1" smtClean="0">
                          <a:solidFill>
                            <a:schemeClr val="dk1"/>
                          </a:solidFill>
                          <a:effectLst/>
                          <a:latin typeface="Verdana" pitchFamily="34" charset="0"/>
                          <a:ea typeface="Verdana" pitchFamily="34" charset="0"/>
                          <a:cs typeface="+mn-cs"/>
                        </a:rPr>
                        <a:t>Rs</a:t>
                      </a:r>
                      <a:r>
                        <a:rPr lang="en-IN" sz="1200" b="0" kern="1200" dirty="0" smtClean="0">
                          <a:solidFill>
                            <a:schemeClr val="dk1"/>
                          </a:solidFill>
                          <a:effectLst/>
                          <a:latin typeface="Verdana" pitchFamily="34" charset="0"/>
                          <a:ea typeface="Verdana" pitchFamily="34" charset="0"/>
                          <a:cs typeface="+mn-cs"/>
                        </a:rPr>
                        <a:t>. 69.92 </a:t>
                      </a:r>
                      <a:r>
                        <a:rPr lang="en-IN" sz="1200" b="0" kern="1200" dirty="0" err="1" smtClean="0">
                          <a:solidFill>
                            <a:schemeClr val="dk1"/>
                          </a:solidFill>
                          <a:effectLst/>
                          <a:latin typeface="Verdana" pitchFamily="34" charset="0"/>
                          <a:ea typeface="Verdana" pitchFamily="34" charset="0"/>
                          <a:cs typeface="+mn-cs"/>
                        </a:rPr>
                        <a:t>Crores</a:t>
                      </a:r>
                      <a:r>
                        <a:rPr lang="en-IN" sz="1200" b="0" kern="1200" dirty="0" smtClean="0">
                          <a:solidFill>
                            <a:schemeClr val="dk1"/>
                          </a:solidFill>
                          <a:effectLst/>
                          <a:latin typeface="Verdana" pitchFamily="34" charset="0"/>
                          <a:ea typeface="Verdana" pitchFamily="34" charset="0"/>
                          <a:cs typeface="+mn-cs"/>
                        </a:rPr>
                        <a:t> to 44.84 </a:t>
                      </a:r>
                      <a:r>
                        <a:rPr lang="en-IN" sz="1200" b="0" kern="1200" dirty="0" err="1" smtClean="0">
                          <a:solidFill>
                            <a:schemeClr val="dk1"/>
                          </a:solidFill>
                          <a:effectLst/>
                          <a:latin typeface="Verdana" pitchFamily="34" charset="0"/>
                          <a:ea typeface="Verdana" pitchFamily="34" charset="0"/>
                          <a:cs typeface="+mn-cs"/>
                        </a:rPr>
                        <a:t>Crores</a:t>
                      </a:r>
                      <a:r>
                        <a:rPr lang="en-IN" sz="1200" b="0" kern="1200" dirty="0" smtClean="0">
                          <a:solidFill>
                            <a:schemeClr val="dk1"/>
                          </a:solidFill>
                          <a:effectLst/>
                          <a:latin typeface="Verdana" pitchFamily="34" charset="0"/>
                          <a:ea typeface="Verdana" pitchFamily="34" charset="0"/>
                          <a:cs typeface="+mn-cs"/>
                        </a:rPr>
                        <a:t> when compared to last financial year. </a:t>
                      </a:r>
                    </a:p>
                    <a:p>
                      <a:pPr marL="0" indent="0" algn="just">
                        <a:buFont typeface="Wingdings" pitchFamily="2" charset="2"/>
                        <a:buNone/>
                      </a:pPr>
                      <a:endParaRPr lang="en-IN" sz="1200" b="0" kern="1200" dirty="0" smtClean="0">
                        <a:solidFill>
                          <a:schemeClr val="dk1"/>
                        </a:solidFill>
                        <a:effectLst/>
                        <a:latin typeface="Verdana" pitchFamily="34" charset="0"/>
                        <a:ea typeface="Verdana" pitchFamily="34" charset="0"/>
                        <a:cs typeface="+mn-cs"/>
                      </a:endParaRPr>
                    </a:p>
                    <a:p>
                      <a:pPr marL="171450" indent="-171450" algn="just">
                        <a:buFont typeface="Wingdings" pitchFamily="2" charset="2"/>
                        <a:buChar char="Ø"/>
                      </a:pPr>
                      <a:r>
                        <a:rPr lang="en-IN" sz="1200" b="0" kern="1200" dirty="0" smtClean="0">
                          <a:solidFill>
                            <a:schemeClr val="dk1"/>
                          </a:solidFill>
                          <a:effectLst/>
                          <a:latin typeface="Verdana" pitchFamily="34" charset="0"/>
                          <a:ea typeface="Verdana" pitchFamily="34" charset="0"/>
                          <a:cs typeface="+mn-cs"/>
                        </a:rPr>
                        <a:t>Regular efforts are taken by Directorate of KRM and CSPs for confirming the dues from debtors. </a:t>
                      </a:r>
                    </a:p>
                    <a:p>
                      <a:pPr marL="0" indent="0" algn="just">
                        <a:buFont typeface="Wingdings" pitchFamily="2" charset="2"/>
                        <a:buNone/>
                      </a:pPr>
                      <a:endParaRPr lang="en-IN" sz="1200" b="0" kern="1200" dirty="0" smtClean="0">
                        <a:solidFill>
                          <a:schemeClr val="dk1"/>
                        </a:solidFill>
                        <a:effectLst/>
                        <a:latin typeface="Verdana" pitchFamily="34" charset="0"/>
                        <a:ea typeface="Verdana" pitchFamily="34" charset="0"/>
                        <a:cs typeface="+mn-cs"/>
                      </a:endParaRPr>
                    </a:p>
                    <a:p>
                      <a:pPr marL="171450" indent="-171450" algn="just">
                        <a:buFont typeface="Wingdings" pitchFamily="2" charset="2"/>
                        <a:buChar char="Ø"/>
                      </a:pPr>
                      <a:r>
                        <a:rPr lang="en-IN" sz="1200" b="0" kern="1200" dirty="0" smtClean="0">
                          <a:solidFill>
                            <a:schemeClr val="dk1"/>
                          </a:solidFill>
                          <a:effectLst/>
                          <a:latin typeface="Verdana" pitchFamily="34" charset="0"/>
                          <a:ea typeface="Verdana" pitchFamily="34" charset="0"/>
                          <a:cs typeface="+mn-cs"/>
                        </a:rPr>
                        <a:t>The Debtors of KGBs are very old.  Presently, procurement of goods by KGBs are made by way of consignment basis. </a:t>
                      </a:r>
                    </a:p>
                    <a:p>
                      <a:pPr marL="0" indent="0" algn="just">
                        <a:buFont typeface="Wingdings" pitchFamily="2" charset="2"/>
                        <a:buNone/>
                      </a:pPr>
                      <a:endParaRPr lang="en-IN" sz="1200" b="0" kern="1200" dirty="0" smtClean="0">
                        <a:solidFill>
                          <a:schemeClr val="dk1"/>
                        </a:solidFill>
                        <a:effectLst/>
                        <a:latin typeface="Verdana" pitchFamily="34" charset="0"/>
                        <a:ea typeface="Verdana" pitchFamily="34" charset="0"/>
                        <a:cs typeface="+mn-cs"/>
                      </a:endParaRPr>
                    </a:p>
                    <a:p>
                      <a:pPr marL="171450" indent="-171450" algn="just">
                        <a:buFont typeface="Wingdings" pitchFamily="2" charset="2"/>
                        <a:buChar char="Ø"/>
                      </a:pPr>
                      <a:r>
                        <a:rPr lang="en-IN" sz="1200" b="0" kern="1200" dirty="0" smtClean="0">
                          <a:solidFill>
                            <a:schemeClr val="dk1"/>
                          </a:solidFill>
                          <a:effectLst/>
                          <a:latin typeface="Verdana" pitchFamily="34" charset="0"/>
                          <a:ea typeface="Verdana" pitchFamily="34" charset="0"/>
                          <a:cs typeface="+mn-cs"/>
                        </a:rPr>
                        <a:t>The KGBs are issuing notices to the Sundry Debtors regularly and keeping the Debtor’s position under check and realizing the outstanding as well.</a:t>
                      </a:r>
                    </a:p>
                    <a:p>
                      <a:pPr algn="just"/>
                      <a:r>
                        <a:rPr lang="en-IN" sz="1200" b="0" kern="1200" dirty="0" smtClean="0">
                          <a:solidFill>
                            <a:schemeClr val="dk1"/>
                          </a:solidFill>
                          <a:effectLst/>
                          <a:latin typeface="Verdana" pitchFamily="34" charset="0"/>
                          <a:ea typeface="Verdana" pitchFamily="34" charset="0"/>
                          <a:cs typeface="+mn-cs"/>
                        </a:rPr>
                        <a:t> </a:t>
                      </a:r>
                    </a:p>
                    <a:p>
                      <a:pPr algn="just"/>
                      <a:endParaRPr lang="en-IN" sz="1200" b="0" kern="1200" dirty="0" smtClean="0">
                        <a:solidFill>
                          <a:schemeClr val="dk1"/>
                        </a:solidFill>
                        <a:effectLst/>
                        <a:latin typeface="Verdana" pitchFamily="34" charset="0"/>
                        <a:ea typeface="Verdana" pitchFamily="34" charset="0"/>
                        <a:cs typeface="+mn-cs"/>
                      </a:endParaRPr>
                    </a:p>
                    <a:p>
                      <a:pPr marL="171450" indent="-171450" algn="just">
                        <a:buFont typeface="Wingdings" pitchFamily="2" charset="2"/>
                        <a:buChar char="Ø"/>
                      </a:pPr>
                      <a:endParaRPr lang="en-IN" sz="1200" b="0" kern="1200" dirty="0" smtClean="0">
                        <a:solidFill>
                          <a:schemeClr val="dk1"/>
                        </a:solidFill>
                        <a:effectLst/>
                        <a:latin typeface="Verdana" pitchFamily="34" charset="0"/>
                        <a:ea typeface="Verdana" pitchFamily="34" charset="0"/>
                        <a:cs typeface="+mn-cs"/>
                      </a:endParaRPr>
                    </a:p>
                    <a:p>
                      <a:pPr marL="0" indent="0" algn="just">
                        <a:buFont typeface="Wingdings" pitchFamily="2" charset="2"/>
                        <a:buNone/>
                      </a:pPr>
                      <a:endParaRPr lang="en-IN" sz="1200" b="0" kern="1200" dirty="0" smtClean="0">
                        <a:solidFill>
                          <a:schemeClr val="dk1"/>
                        </a:solidFill>
                        <a:effectLst/>
                        <a:latin typeface="Verdana" pitchFamily="34" charset="0"/>
                        <a:ea typeface="Verdana" pitchFamily="34" charset="0"/>
                        <a:cs typeface="+mn-cs"/>
                      </a:endParaRPr>
                    </a:p>
                    <a:p>
                      <a:pPr marL="0" indent="0" algn="just">
                        <a:buFont typeface="Wingdings" pitchFamily="2" charset="2"/>
                        <a:buNone/>
                      </a:pPr>
                      <a:endParaRPr lang="en-US" sz="1200" b="0" kern="1200" dirty="0" smtClean="0">
                        <a:solidFill>
                          <a:schemeClr val="dk1"/>
                        </a:solidFill>
                        <a:effectLst/>
                        <a:latin typeface="Verdana" pitchFamily="34" charset="0"/>
                        <a:ea typeface="Verdana" pitchFamily="34" charset="0"/>
                        <a:cs typeface="+mn-cs"/>
                      </a:endParaRPr>
                    </a:p>
                    <a:p>
                      <a:pPr marL="0" indent="0" algn="just">
                        <a:buFont typeface="Wingdings" pitchFamily="2" charset="2"/>
                        <a:buNone/>
                      </a:pPr>
                      <a:endParaRPr lang="en-IN" sz="1200" b="0" kern="1200" dirty="0" smtClean="0">
                        <a:solidFill>
                          <a:schemeClr val="dk1"/>
                        </a:solidFill>
                        <a:effectLst/>
                        <a:latin typeface="Verdana" pitchFamily="34" charset="0"/>
                        <a:ea typeface="Verdana" pitchFamily="34" charset="0"/>
                        <a:cs typeface="+mn-cs"/>
                      </a:endParaRPr>
                    </a:p>
                    <a:p>
                      <a:pPr marL="0" indent="0" algn="just">
                        <a:buFont typeface="Wingdings" pitchFamily="2" charset="2"/>
                        <a:buNone/>
                      </a:pPr>
                      <a:endParaRPr lang="en-IN" sz="1200" b="0" kern="1200" dirty="0" smtClean="0">
                        <a:solidFill>
                          <a:schemeClr val="dk1"/>
                        </a:solidFill>
                        <a:effectLst/>
                        <a:latin typeface="Verdana" pitchFamily="34" charset="0"/>
                        <a:ea typeface="Verdana" pitchFamily="34" charset="0"/>
                        <a:cs typeface="+mn-cs"/>
                      </a:endParaRPr>
                    </a:p>
                    <a:p>
                      <a:pPr marL="171450" indent="-171450" algn="just">
                        <a:buFont typeface="Wingdings" pitchFamily="2" charset="2"/>
                        <a:buChar char="Ø"/>
                      </a:pPr>
                      <a:r>
                        <a:rPr lang="en-IN" sz="1200" b="0" kern="1200" dirty="0" smtClean="0">
                          <a:solidFill>
                            <a:schemeClr val="dk1"/>
                          </a:solidFill>
                          <a:effectLst/>
                          <a:latin typeface="Verdana" pitchFamily="34" charset="0"/>
                          <a:ea typeface="Verdana" pitchFamily="34" charset="0"/>
                          <a:cs typeface="+mn-cs"/>
                        </a:rPr>
                        <a:t>The Bank Reconciliation Statement (BRS) of the DTUs is conducted regularly. BRS for all KGB </a:t>
                      </a:r>
                      <a:r>
                        <a:rPr lang="en-IN" sz="1200" b="0" kern="1200" dirty="0" smtClean="0">
                          <a:solidFill>
                            <a:schemeClr val="dk1"/>
                          </a:solidFill>
                          <a:effectLst/>
                          <a:latin typeface="Verdana" pitchFamily="34" charset="0"/>
                          <a:ea typeface="Verdana" pitchFamily="34" charset="0"/>
                          <a:cs typeface="+mn-cs"/>
                        </a:rPr>
                        <a:t>is </a:t>
                      </a:r>
                      <a:r>
                        <a:rPr lang="en-IN" sz="1200" b="0" kern="1200" dirty="0" smtClean="0">
                          <a:solidFill>
                            <a:schemeClr val="dk1"/>
                          </a:solidFill>
                          <a:effectLst/>
                          <a:latin typeface="Verdana" pitchFamily="34" charset="0"/>
                          <a:ea typeface="Verdana" pitchFamily="34" charset="0"/>
                          <a:cs typeface="+mn-cs"/>
                        </a:rPr>
                        <a:t>completed.</a:t>
                      </a:r>
                    </a:p>
                    <a:p>
                      <a:pPr marL="0" indent="0" algn="just">
                        <a:buFont typeface="Wingdings" pitchFamily="2" charset="2"/>
                        <a:buNone/>
                      </a:pPr>
                      <a:endParaRPr lang="en-IN" sz="1200" b="0" kern="1200" dirty="0" smtClean="0">
                        <a:solidFill>
                          <a:schemeClr val="dk1"/>
                        </a:solidFill>
                        <a:effectLst/>
                        <a:latin typeface="Verdana" pitchFamily="34" charset="0"/>
                        <a:ea typeface="Verdana" pitchFamily="34" charset="0"/>
                        <a:cs typeface="+mn-cs"/>
                      </a:endParaRPr>
                    </a:p>
                  </a:txBody>
                  <a:tcPr marL="68580" marR="68580" marT="0" marB="0"/>
                </a:tc>
                <a:extLst>
                  <a:ext uri="{0D108BD9-81ED-4DB2-BD59-A6C34878D82A}">
                    <a16:rowId xmlns:a16="http://schemas.microsoft.com/office/drawing/2014/main" xmlns="" val="486456831"/>
                  </a:ext>
                </a:extLst>
              </a:tr>
            </a:tbl>
          </a:graphicData>
        </a:graphic>
      </p:graphicFrame>
      <p:sp>
        <p:nvSpPr>
          <p:cNvPr id="4" name="Slide Number Placeholder 3"/>
          <p:cNvSpPr>
            <a:spLocks noGrp="1"/>
          </p:cNvSpPr>
          <p:nvPr>
            <p:ph type="sldNum" sz="quarter" idx="12"/>
          </p:nvPr>
        </p:nvSpPr>
        <p:spPr/>
        <p:txBody>
          <a:bodyPr/>
          <a:lstStyle/>
          <a:p>
            <a:fld id="{E9749067-D62A-41AC-84D1-4B0C20AE87F4}" type="slidenum">
              <a:rPr lang="en-US" smtClean="0"/>
              <a:pPr/>
              <a:t>17</a:t>
            </a:fld>
            <a:endParaRPr lang="en-US"/>
          </a:p>
        </p:txBody>
      </p:sp>
    </p:spTree>
    <p:extLst>
      <p:ext uri="{BB962C8B-B14F-4D97-AF65-F5344CB8AC3E}">
        <p14:creationId xmlns:p14="http://schemas.microsoft.com/office/powerpoint/2010/main" val="11729047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289952874"/>
              </p:ext>
            </p:extLst>
          </p:nvPr>
        </p:nvGraphicFramePr>
        <p:xfrm>
          <a:off x="232663" y="174172"/>
          <a:ext cx="11759040" cy="6528553"/>
        </p:xfrm>
        <a:graphic>
          <a:graphicData uri="http://schemas.openxmlformats.org/drawingml/2006/table">
            <a:tbl>
              <a:tblPr firstRow="1" firstCol="1" bandRow="1">
                <a:tableStyleId>{5C22544A-7EE6-4342-B048-85BDC9FD1C3A}</a:tableStyleId>
              </a:tblPr>
              <a:tblGrid>
                <a:gridCol w="479659">
                  <a:extLst>
                    <a:ext uri="{9D8B030D-6E8A-4147-A177-3AD203B41FA5}">
                      <a16:colId xmlns:a16="http://schemas.microsoft.com/office/drawing/2014/main" xmlns="" val="2623491105"/>
                    </a:ext>
                  </a:extLst>
                </a:gridCol>
                <a:gridCol w="4038133">
                  <a:extLst>
                    <a:ext uri="{9D8B030D-6E8A-4147-A177-3AD203B41FA5}">
                      <a16:colId xmlns:a16="http://schemas.microsoft.com/office/drawing/2014/main" xmlns="" val="433516233"/>
                    </a:ext>
                  </a:extLst>
                </a:gridCol>
                <a:gridCol w="7241248">
                  <a:extLst>
                    <a:ext uri="{9D8B030D-6E8A-4147-A177-3AD203B41FA5}">
                      <a16:colId xmlns:a16="http://schemas.microsoft.com/office/drawing/2014/main" xmlns="" val="3232519033"/>
                    </a:ext>
                  </a:extLst>
                </a:gridCol>
              </a:tblGrid>
              <a:tr h="426719">
                <a:tc>
                  <a:txBody>
                    <a:bodyPr/>
                    <a:lstStyle/>
                    <a:p>
                      <a:pPr algn="ctr">
                        <a:lnSpc>
                          <a:spcPct val="107000"/>
                        </a:lnSpc>
                        <a:spcAft>
                          <a:spcPts val="0"/>
                        </a:spcAft>
                      </a:pPr>
                      <a:r>
                        <a:rPr lang="en-US" sz="1400" b="1" dirty="0" smtClean="0">
                          <a:effectLst/>
                          <a:latin typeface="Verdana" pitchFamily="34" charset="0"/>
                          <a:ea typeface="Verdana" pitchFamily="34" charset="0"/>
                        </a:rPr>
                        <a:t>Sr. </a:t>
                      </a:r>
                      <a:r>
                        <a:rPr lang="en-US" sz="1400" b="1" dirty="0">
                          <a:effectLst/>
                          <a:latin typeface="Verdana" pitchFamily="34" charset="0"/>
                          <a:ea typeface="Verdana" pitchFamily="34" charset="0"/>
                        </a:rPr>
                        <a:t>No. </a:t>
                      </a:r>
                      <a:endParaRPr lang="en-IN" sz="1400" b="1" dirty="0">
                        <a:effectLst/>
                        <a:latin typeface="Verdana" pitchFamily="34" charset="0"/>
                        <a:ea typeface="Verdana" pitchFamily="34" charset="0"/>
                        <a:cs typeface="Mangal" panose="02040503050203030202" pitchFamily="18" charset="0"/>
                      </a:endParaRPr>
                    </a:p>
                  </a:txBody>
                  <a:tcPr marL="68580" marR="68580" marT="0" marB="0"/>
                </a:tc>
                <a:tc>
                  <a:txBody>
                    <a:bodyPr/>
                    <a:lstStyle/>
                    <a:p>
                      <a:pPr algn="ctr">
                        <a:lnSpc>
                          <a:spcPct val="107000"/>
                        </a:lnSpc>
                        <a:spcAft>
                          <a:spcPts val="0"/>
                        </a:spcAft>
                      </a:pPr>
                      <a:r>
                        <a:rPr lang="en-IN" sz="1400" b="1" kern="1200" dirty="0" smtClean="0">
                          <a:solidFill>
                            <a:schemeClr val="lt1"/>
                          </a:solidFill>
                          <a:effectLst/>
                          <a:latin typeface="Verdana" pitchFamily="34" charset="0"/>
                          <a:ea typeface="Verdana" pitchFamily="34" charset="0"/>
                          <a:cs typeface="+mn-cs"/>
                        </a:rPr>
                        <a:t>Observations / Recommendations and Compliance made by KVIC thereof</a:t>
                      </a:r>
                      <a:endParaRPr lang="en-IN" sz="1400" b="1" dirty="0">
                        <a:effectLst/>
                        <a:latin typeface="Verdana" pitchFamily="34" charset="0"/>
                        <a:ea typeface="Verdana" pitchFamily="34" charset="0"/>
                        <a:cs typeface="Mangal" panose="02040503050203030202" pitchFamily="18" charset="0"/>
                      </a:endParaRPr>
                    </a:p>
                  </a:txBody>
                  <a:tcPr marL="68580" marR="68580" marT="0" marB="0"/>
                </a:tc>
                <a:tc>
                  <a:txBody>
                    <a:bodyPr/>
                    <a:lstStyle/>
                    <a:p>
                      <a:pPr algn="ctr"/>
                      <a:r>
                        <a:rPr lang="en-IN" sz="1400" b="1" u="sng" kern="1200" dirty="0" smtClean="0">
                          <a:solidFill>
                            <a:schemeClr val="lt1"/>
                          </a:solidFill>
                          <a:effectLst/>
                          <a:latin typeface="Verdana" pitchFamily="34" charset="0"/>
                          <a:ea typeface="Verdana" pitchFamily="34" charset="0"/>
                          <a:cs typeface="+mn-cs"/>
                        </a:rPr>
                        <a:t>Compliance / ATR of KVIC:</a:t>
                      </a:r>
                      <a:endParaRPr lang="en-IN" sz="1400" b="1" kern="1200" dirty="0">
                        <a:solidFill>
                          <a:schemeClr val="lt1"/>
                        </a:solidFill>
                        <a:effectLst/>
                        <a:latin typeface="Verdana" pitchFamily="34" charset="0"/>
                        <a:ea typeface="Verdana" pitchFamily="34" charset="0"/>
                        <a:cs typeface="+mn-cs"/>
                      </a:endParaRPr>
                    </a:p>
                  </a:txBody>
                  <a:tcPr marL="68580" marR="68580" marT="0" marB="0"/>
                </a:tc>
                <a:extLst>
                  <a:ext uri="{0D108BD9-81ED-4DB2-BD59-A6C34878D82A}">
                    <a16:rowId xmlns:a16="http://schemas.microsoft.com/office/drawing/2014/main" xmlns="" val="3881139429"/>
                  </a:ext>
                </a:extLst>
              </a:tr>
              <a:tr h="6071988">
                <a:tc>
                  <a:txBody>
                    <a:bodyPr/>
                    <a:lstStyle/>
                    <a:p>
                      <a:pPr algn="ctr">
                        <a:lnSpc>
                          <a:spcPct val="107000"/>
                        </a:lnSpc>
                        <a:spcAft>
                          <a:spcPts val="0"/>
                        </a:spcAft>
                      </a:pPr>
                      <a:r>
                        <a:rPr lang="en-US" sz="1200" dirty="0" smtClean="0">
                          <a:effectLst/>
                          <a:latin typeface="Verdana" pitchFamily="34" charset="0"/>
                          <a:ea typeface="Verdana" pitchFamily="34" charset="0"/>
                          <a:cs typeface="Mangal" panose="02040503050203030202" pitchFamily="18" charset="0"/>
                        </a:rPr>
                        <a:t>16</a:t>
                      </a:r>
                      <a:endParaRPr lang="en-IN" sz="1200" dirty="0">
                        <a:effectLst/>
                        <a:latin typeface="Verdana" pitchFamily="34" charset="0"/>
                        <a:ea typeface="Verdana" pitchFamily="34" charset="0"/>
                        <a:cs typeface="Mangal" panose="02040503050203030202" pitchFamily="18" charset="0"/>
                      </a:endParaRPr>
                    </a:p>
                  </a:txBody>
                  <a:tcPr marL="68580" marR="68580" marT="0" marB="0"/>
                </a:tc>
                <a:tc>
                  <a:txBody>
                    <a:bodyPr/>
                    <a:lstStyle/>
                    <a:p>
                      <a:pPr algn="just"/>
                      <a:r>
                        <a:rPr lang="en-IN" sz="1200" b="1" u="sng" kern="1200" dirty="0" smtClean="0">
                          <a:solidFill>
                            <a:schemeClr val="dk1"/>
                          </a:solidFill>
                          <a:effectLst/>
                          <a:latin typeface="Verdana" pitchFamily="34" charset="0"/>
                          <a:ea typeface="Verdana" pitchFamily="34" charset="0"/>
                          <a:cs typeface="+mn-cs"/>
                        </a:rPr>
                        <a:t>Recommendation No. 24</a:t>
                      </a:r>
                      <a:r>
                        <a:rPr lang="en-IN" sz="1200" u="sng" kern="1200" dirty="0" smtClean="0">
                          <a:solidFill>
                            <a:schemeClr val="dk1"/>
                          </a:solidFill>
                          <a:effectLst/>
                          <a:latin typeface="Verdana" pitchFamily="34" charset="0"/>
                          <a:ea typeface="Verdana" pitchFamily="34" charset="0"/>
                          <a:cs typeface="+mn-cs"/>
                        </a:rPr>
                        <a:t>: </a:t>
                      </a:r>
                      <a:endParaRPr lang="en-IN" sz="1200" kern="1200" dirty="0" smtClean="0">
                        <a:solidFill>
                          <a:schemeClr val="dk1"/>
                        </a:solidFill>
                        <a:effectLst/>
                        <a:latin typeface="Verdana" pitchFamily="34" charset="0"/>
                        <a:ea typeface="Verdana" pitchFamily="34" charset="0"/>
                        <a:cs typeface="+mn-cs"/>
                      </a:endParaRPr>
                    </a:p>
                    <a:p>
                      <a:pPr algn="just"/>
                      <a:r>
                        <a:rPr lang="en-IN" sz="1200" kern="1200" dirty="0" smtClean="0">
                          <a:solidFill>
                            <a:schemeClr val="dk1"/>
                          </a:solidFill>
                          <a:effectLst/>
                          <a:latin typeface="Verdana" pitchFamily="34" charset="0"/>
                          <a:ea typeface="Verdana" pitchFamily="34" charset="0"/>
                          <a:cs typeface="+mn-cs"/>
                        </a:rPr>
                        <a:t>Internal control system of Departmental Trading Units may be strengthened and guidelines for internal audit may be updated, considering the latest principles and practices in this regard, for expanding scope and improving methodology.</a:t>
                      </a:r>
                    </a:p>
                    <a:p>
                      <a:pPr algn="just"/>
                      <a:r>
                        <a:rPr lang="en-IN" sz="1200" kern="1200" dirty="0" smtClean="0">
                          <a:solidFill>
                            <a:schemeClr val="dk1"/>
                          </a:solidFill>
                          <a:effectLst/>
                          <a:latin typeface="Verdana" pitchFamily="34" charset="0"/>
                          <a:ea typeface="Verdana" pitchFamily="34" charset="0"/>
                          <a:cs typeface="+mn-cs"/>
                        </a:rPr>
                        <a:t> </a:t>
                      </a:r>
                    </a:p>
                    <a:p>
                      <a:pPr algn="just"/>
                      <a:r>
                        <a:rPr lang="en-IN" sz="1200" b="1" i="1" u="sng" kern="1200" dirty="0" smtClean="0">
                          <a:solidFill>
                            <a:schemeClr val="dk1"/>
                          </a:solidFill>
                          <a:effectLst/>
                          <a:latin typeface="Verdana" pitchFamily="34" charset="0"/>
                          <a:ea typeface="Verdana" pitchFamily="34" charset="0"/>
                          <a:cs typeface="+mn-cs"/>
                        </a:rPr>
                        <a:t>Recommendation No. 25: </a:t>
                      </a:r>
                      <a:endParaRPr lang="en-IN" sz="1200" b="1" i="1" kern="1200" dirty="0" smtClean="0">
                        <a:solidFill>
                          <a:schemeClr val="dk1"/>
                        </a:solidFill>
                        <a:effectLst/>
                        <a:latin typeface="Verdana" pitchFamily="34" charset="0"/>
                        <a:ea typeface="Verdana" pitchFamily="34" charset="0"/>
                        <a:cs typeface="+mn-cs"/>
                      </a:endParaRPr>
                    </a:p>
                    <a:p>
                      <a:pPr algn="just"/>
                      <a:r>
                        <a:rPr lang="en-IN" sz="1200" b="1" i="1" kern="1200" dirty="0" smtClean="0">
                          <a:solidFill>
                            <a:schemeClr val="dk1"/>
                          </a:solidFill>
                          <a:effectLst/>
                          <a:latin typeface="Verdana" pitchFamily="34" charset="0"/>
                          <a:ea typeface="Verdana" pitchFamily="34" charset="0"/>
                          <a:cs typeface="+mn-cs"/>
                        </a:rPr>
                        <a:t>Chief Executive Officer of KVIC may review the Internal Audit Reports along with the remarks of the Financial Advisor and take necessary steps to increase the effectiveness and efficiency of KVIC based on the Internal Audit Reports. </a:t>
                      </a:r>
                    </a:p>
                    <a:p>
                      <a:pPr algn="just"/>
                      <a:r>
                        <a:rPr lang="en-IN" sz="1200" b="1" i="1" kern="1200" dirty="0" smtClean="0">
                          <a:solidFill>
                            <a:schemeClr val="dk1"/>
                          </a:solidFill>
                          <a:effectLst/>
                          <a:latin typeface="Verdana" pitchFamily="34" charset="0"/>
                          <a:ea typeface="Verdana" pitchFamily="34" charset="0"/>
                          <a:cs typeface="+mn-cs"/>
                        </a:rPr>
                        <a:t> </a:t>
                      </a:r>
                    </a:p>
                    <a:p>
                      <a:pPr algn="just"/>
                      <a:r>
                        <a:rPr lang="en-IN" sz="1200" b="1" i="1" u="sng" kern="1200" dirty="0" smtClean="0">
                          <a:solidFill>
                            <a:schemeClr val="dk1"/>
                          </a:solidFill>
                          <a:effectLst/>
                          <a:latin typeface="Verdana" pitchFamily="34" charset="0"/>
                          <a:ea typeface="Verdana" pitchFamily="34" charset="0"/>
                          <a:cs typeface="+mn-cs"/>
                        </a:rPr>
                        <a:t>Recommendation No. 26:</a:t>
                      </a:r>
                      <a:endParaRPr lang="en-IN" sz="1200" b="1" i="1" kern="1200" dirty="0" smtClean="0">
                        <a:solidFill>
                          <a:schemeClr val="dk1"/>
                        </a:solidFill>
                        <a:effectLst/>
                        <a:latin typeface="Verdana" pitchFamily="34" charset="0"/>
                        <a:ea typeface="Verdana" pitchFamily="34" charset="0"/>
                        <a:cs typeface="+mn-cs"/>
                      </a:endParaRPr>
                    </a:p>
                    <a:p>
                      <a:pPr algn="just"/>
                      <a:r>
                        <a:rPr lang="en-IN" sz="1200" b="1" i="1" kern="1200" dirty="0" smtClean="0">
                          <a:solidFill>
                            <a:schemeClr val="dk1"/>
                          </a:solidFill>
                          <a:effectLst/>
                          <a:latin typeface="Verdana" pitchFamily="34" charset="0"/>
                          <a:ea typeface="Verdana" pitchFamily="34" charset="0"/>
                          <a:cs typeface="+mn-cs"/>
                        </a:rPr>
                        <a:t>Mechanism may be developed for ensuring completion of internal audit plan, timely reporting of observations and for monitoring action taken on audit observations.</a:t>
                      </a:r>
                    </a:p>
                    <a:p>
                      <a:pPr algn="just">
                        <a:lnSpc>
                          <a:spcPct val="107000"/>
                        </a:lnSpc>
                        <a:spcAft>
                          <a:spcPts val="0"/>
                        </a:spcAft>
                      </a:pPr>
                      <a:endParaRPr lang="en-IN" sz="1200" b="1" dirty="0">
                        <a:effectLst/>
                        <a:latin typeface="Verdana" pitchFamily="34" charset="0"/>
                        <a:ea typeface="Verdana" pitchFamily="34" charset="0"/>
                        <a:cs typeface="Mangal" panose="02040503050203030202" pitchFamily="18" charset="0"/>
                      </a:endParaRPr>
                    </a:p>
                  </a:txBody>
                  <a:tcPr marL="68580" marR="68580" marT="0" marB="0"/>
                </a:tc>
                <a:tc>
                  <a:txBody>
                    <a:bodyPr/>
                    <a:lstStyle/>
                    <a:p>
                      <a:pPr marL="171450" indent="-171450" algn="just">
                        <a:buFont typeface="Wingdings" pitchFamily="2" charset="2"/>
                        <a:buChar char="Ø"/>
                      </a:pPr>
                      <a:r>
                        <a:rPr lang="en-IN" sz="1200" b="0" kern="1200" dirty="0" smtClean="0">
                          <a:solidFill>
                            <a:schemeClr val="dk1"/>
                          </a:solidFill>
                          <a:effectLst/>
                          <a:latin typeface="Verdana" pitchFamily="34" charset="0"/>
                          <a:ea typeface="Verdana" pitchFamily="34" charset="0"/>
                          <a:cs typeface="+mn-cs"/>
                        </a:rPr>
                        <a:t>Internal </a:t>
                      </a:r>
                      <a:r>
                        <a:rPr lang="en-IN" sz="1200" b="0" kern="1200" dirty="0" smtClean="0">
                          <a:solidFill>
                            <a:schemeClr val="dk1"/>
                          </a:solidFill>
                          <a:effectLst/>
                          <a:latin typeface="Verdana" pitchFamily="34" charset="0"/>
                          <a:ea typeface="Verdana" pitchFamily="34" charset="0"/>
                          <a:cs typeface="+mn-cs"/>
                        </a:rPr>
                        <a:t>Audit Reports of all </a:t>
                      </a:r>
                      <a:r>
                        <a:rPr lang="en-IN" sz="1200" b="0" kern="1200" dirty="0" smtClean="0">
                          <a:solidFill>
                            <a:schemeClr val="dk1"/>
                          </a:solidFill>
                          <a:effectLst/>
                          <a:latin typeface="Verdana" pitchFamily="34" charset="0"/>
                          <a:ea typeface="Verdana" pitchFamily="34" charset="0"/>
                          <a:cs typeface="+mn-cs"/>
                        </a:rPr>
                        <a:t>DTUs are </a:t>
                      </a:r>
                      <a:r>
                        <a:rPr lang="en-IN" sz="1200" b="0" kern="1200" dirty="0" smtClean="0">
                          <a:solidFill>
                            <a:schemeClr val="dk1"/>
                          </a:solidFill>
                          <a:effectLst/>
                          <a:latin typeface="Verdana" pitchFamily="34" charset="0"/>
                          <a:ea typeface="Verdana" pitchFamily="34" charset="0"/>
                          <a:cs typeface="+mn-cs"/>
                        </a:rPr>
                        <a:t>conducted by the Internal Audit </a:t>
                      </a:r>
                      <a:r>
                        <a:rPr lang="en-IN" sz="1200" b="0" kern="1200" dirty="0" smtClean="0">
                          <a:solidFill>
                            <a:schemeClr val="dk1"/>
                          </a:solidFill>
                          <a:effectLst/>
                          <a:latin typeface="Verdana" pitchFamily="34" charset="0"/>
                          <a:ea typeface="Verdana" pitchFamily="34" charset="0"/>
                          <a:cs typeface="+mn-cs"/>
                        </a:rPr>
                        <a:t>team </a:t>
                      </a:r>
                      <a:r>
                        <a:rPr lang="en-IN" sz="1200" b="0" kern="1200" dirty="0" smtClean="0">
                          <a:solidFill>
                            <a:schemeClr val="dk1"/>
                          </a:solidFill>
                          <a:effectLst/>
                          <a:latin typeface="Verdana" pitchFamily="34" charset="0"/>
                          <a:ea typeface="Verdana" pitchFamily="34" charset="0"/>
                          <a:cs typeface="+mn-cs"/>
                        </a:rPr>
                        <a:t>of KVIC every </a:t>
                      </a:r>
                      <a:r>
                        <a:rPr lang="en-IN" sz="1200" b="0" kern="1200" dirty="0" smtClean="0">
                          <a:solidFill>
                            <a:schemeClr val="dk1"/>
                          </a:solidFill>
                          <a:effectLst/>
                          <a:latin typeface="Verdana" pitchFamily="34" charset="0"/>
                          <a:ea typeface="Verdana" pitchFamily="34" charset="0"/>
                          <a:cs typeface="+mn-cs"/>
                        </a:rPr>
                        <a:t>year</a:t>
                      </a:r>
                      <a:r>
                        <a:rPr lang="en-IN" sz="1200" b="0" kern="1200" baseline="0" dirty="0" smtClean="0">
                          <a:solidFill>
                            <a:schemeClr val="dk1"/>
                          </a:solidFill>
                          <a:effectLst/>
                          <a:latin typeface="Verdana" pitchFamily="34" charset="0"/>
                          <a:ea typeface="Verdana" pitchFamily="34" charset="0"/>
                          <a:cs typeface="+mn-cs"/>
                        </a:rPr>
                        <a:t> and incorporated the same in annual accounts. </a:t>
                      </a:r>
                    </a:p>
                    <a:p>
                      <a:pPr marL="171450" indent="-171450" algn="just">
                        <a:buFont typeface="Wingdings" pitchFamily="2" charset="2"/>
                        <a:buChar char="Ø"/>
                      </a:pPr>
                      <a:endParaRPr lang="en-IN" sz="1200" b="0" kern="1200" dirty="0" smtClean="0">
                        <a:solidFill>
                          <a:schemeClr val="dk1"/>
                        </a:solidFill>
                        <a:effectLst/>
                        <a:latin typeface="Verdana" pitchFamily="34" charset="0"/>
                        <a:ea typeface="Verdana" pitchFamily="34" charset="0"/>
                        <a:cs typeface="+mn-cs"/>
                      </a:endParaRPr>
                    </a:p>
                    <a:p>
                      <a:pPr marL="171450" indent="-171450" algn="just">
                        <a:buFont typeface="Wingdings" pitchFamily="2" charset="2"/>
                        <a:buChar char="Ø"/>
                      </a:pPr>
                      <a:r>
                        <a:rPr lang="en-IN" sz="1200" b="0" kern="1200" dirty="0" smtClean="0">
                          <a:solidFill>
                            <a:schemeClr val="dk1"/>
                          </a:solidFill>
                          <a:effectLst/>
                          <a:latin typeface="Verdana" pitchFamily="34" charset="0"/>
                          <a:ea typeface="Verdana" pitchFamily="34" charset="0"/>
                          <a:cs typeface="+mn-cs"/>
                        </a:rPr>
                        <a:t> Audit reports are processed by </a:t>
                      </a:r>
                      <a:r>
                        <a:rPr lang="en-IN" sz="1200" b="0" kern="1200" dirty="0" err="1" smtClean="0">
                          <a:solidFill>
                            <a:schemeClr val="dk1"/>
                          </a:solidFill>
                          <a:effectLst/>
                          <a:latin typeface="Verdana" pitchFamily="34" charset="0"/>
                          <a:ea typeface="Verdana" pitchFamily="34" charset="0"/>
                          <a:cs typeface="+mn-cs"/>
                        </a:rPr>
                        <a:t>Dte</a:t>
                      </a:r>
                      <a:r>
                        <a:rPr lang="en-IN" sz="1200" b="0" kern="1200" dirty="0" smtClean="0">
                          <a:solidFill>
                            <a:schemeClr val="dk1"/>
                          </a:solidFill>
                          <a:effectLst/>
                          <a:latin typeface="Verdana" pitchFamily="34" charset="0"/>
                          <a:ea typeface="Verdana" pitchFamily="34" charset="0"/>
                          <a:cs typeface="+mn-cs"/>
                        </a:rPr>
                        <a:t>. of Audit and</a:t>
                      </a:r>
                      <a:r>
                        <a:rPr lang="en-IN" sz="1200" b="0" kern="1200" baseline="0" dirty="0" smtClean="0">
                          <a:solidFill>
                            <a:schemeClr val="dk1"/>
                          </a:solidFill>
                          <a:effectLst/>
                          <a:latin typeface="Verdana" pitchFamily="34" charset="0"/>
                          <a:ea typeface="Verdana" pitchFamily="34" charset="0"/>
                          <a:cs typeface="+mn-cs"/>
                        </a:rPr>
                        <a:t> get duly approved from FA and communicated to the concerned DTUs.</a:t>
                      </a:r>
                      <a:r>
                        <a:rPr lang="en-IN" sz="1200" b="0" kern="1200" dirty="0" smtClean="0">
                          <a:solidFill>
                            <a:schemeClr val="dk1"/>
                          </a:solidFill>
                          <a:effectLst/>
                          <a:latin typeface="Verdana" pitchFamily="34" charset="0"/>
                          <a:ea typeface="Verdana" pitchFamily="34" charset="0"/>
                          <a:cs typeface="+mn-cs"/>
                        </a:rPr>
                        <a:t> </a:t>
                      </a:r>
                    </a:p>
                    <a:p>
                      <a:pPr marL="171450" indent="-171450" algn="just">
                        <a:buFont typeface="Wingdings" pitchFamily="2" charset="2"/>
                        <a:buChar char="Ø"/>
                      </a:pPr>
                      <a:endParaRPr lang="en-IN" sz="1200" b="0" kern="1200" dirty="0" smtClean="0">
                        <a:solidFill>
                          <a:schemeClr val="dk1"/>
                        </a:solidFill>
                        <a:effectLst/>
                        <a:latin typeface="Verdana" pitchFamily="34" charset="0"/>
                        <a:ea typeface="Verdana" pitchFamily="34" charset="0"/>
                        <a:cs typeface="+mn-cs"/>
                      </a:endParaRPr>
                    </a:p>
                    <a:p>
                      <a:pPr marL="171450" indent="-171450" algn="just">
                        <a:buFont typeface="Wingdings" pitchFamily="2" charset="2"/>
                        <a:buChar char="Ø"/>
                      </a:pPr>
                      <a:r>
                        <a:rPr lang="en-IN" sz="1200" b="0" kern="1200" dirty="0" smtClean="0">
                          <a:solidFill>
                            <a:schemeClr val="dk1"/>
                          </a:solidFill>
                          <a:effectLst/>
                          <a:latin typeface="Verdana" pitchFamily="34" charset="0"/>
                          <a:ea typeface="Verdana" pitchFamily="34" charset="0"/>
                          <a:cs typeface="+mn-cs"/>
                        </a:rPr>
                        <a:t>Thorough </a:t>
                      </a:r>
                      <a:r>
                        <a:rPr lang="en-IN" sz="1200" b="0" kern="1200" dirty="0" smtClean="0">
                          <a:solidFill>
                            <a:schemeClr val="dk1"/>
                          </a:solidFill>
                          <a:effectLst/>
                          <a:latin typeface="Verdana" pitchFamily="34" charset="0"/>
                          <a:ea typeface="Verdana" pitchFamily="34" charset="0"/>
                          <a:cs typeface="+mn-cs"/>
                        </a:rPr>
                        <a:t>analysis and interpretation of the Annual Financial </a:t>
                      </a:r>
                      <a:r>
                        <a:rPr lang="en-IN" sz="1200" b="0" kern="1200" dirty="0" smtClean="0">
                          <a:solidFill>
                            <a:schemeClr val="dk1"/>
                          </a:solidFill>
                          <a:effectLst/>
                          <a:latin typeface="Verdana" pitchFamily="34" charset="0"/>
                          <a:ea typeface="Verdana" pitchFamily="34" charset="0"/>
                          <a:cs typeface="+mn-cs"/>
                        </a:rPr>
                        <a:t>Statements, detailed </a:t>
                      </a:r>
                      <a:r>
                        <a:rPr lang="en-IN" sz="1200" b="0" kern="1200" dirty="0" smtClean="0">
                          <a:solidFill>
                            <a:schemeClr val="dk1"/>
                          </a:solidFill>
                          <a:effectLst/>
                          <a:latin typeface="Verdana" pitchFamily="34" charset="0"/>
                          <a:ea typeface="Verdana" pitchFamily="34" charset="0"/>
                          <a:cs typeface="+mn-cs"/>
                        </a:rPr>
                        <a:t>verification and effective reporting </a:t>
                      </a:r>
                      <a:r>
                        <a:rPr lang="en-IN" sz="1200" b="0" kern="1200" dirty="0" smtClean="0">
                          <a:solidFill>
                            <a:schemeClr val="dk1"/>
                          </a:solidFill>
                          <a:effectLst/>
                          <a:latin typeface="Verdana" pitchFamily="34" charset="0"/>
                          <a:ea typeface="Verdana" pitchFamily="34" charset="0"/>
                          <a:cs typeface="+mn-cs"/>
                        </a:rPr>
                        <a:t>are done for following trading operation</a:t>
                      </a:r>
                      <a:r>
                        <a:rPr lang="en-IN" sz="1200" b="0" kern="1200" baseline="0" dirty="0" smtClean="0">
                          <a:solidFill>
                            <a:schemeClr val="dk1"/>
                          </a:solidFill>
                          <a:effectLst/>
                          <a:latin typeface="Verdana" pitchFamily="34" charset="0"/>
                          <a:ea typeface="Verdana" pitchFamily="34" charset="0"/>
                          <a:cs typeface="+mn-cs"/>
                        </a:rPr>
                        <a:t> aspects</a:t>
                      </a:r>
                      <a:r>
                        <a:rPr lang="en-IN" sz="1200" b="0" kern="1200" dirty="0" smtClean="0">
                          <a:solidFill>
                            <a:schemeClr val="dk1"/>
                          </a:solidFill>
                          <a:effectLst/>
                          <a:latin typeface="Verdana" pitchFamily="34" charset="0"/>
                          <a:ea typeface="Verdana" pitchFamily="34" charset="0"/>
                          <a:cs typeface="+mn-cs"/>
                        </a:rPr>
                        <a:t>:</a:t>
                      </a:r>
                    </a:p>
                    <a:p>
                      <a:pPr marL="171450" indent="-171450" algn="just">
                        <a:buFont typeface="Wingdings" pitchFamily="2" charset="2"/>
                        <a:buChar char="Ø"/>
                      </a:pPr>
                      <a:endParaRPr lang="en-IN" sz="1200" b="0" kern="1200" dirty="0" smtClean="0">
                        <a:solidFill>
                          <a:schemeClr val="dk1"/>
                        </a:solidFill>
                        <a:effectLst/>
                        <a:latin typeface="Verdana" pitchFamily="34" charset="0"/>
                        <a:ea typeface="Verdana" pitchFamily="34" charset="0"/>
                        <a:cs typeface="+mn-cs"/>
                      </a:endParaRPr>
                    </a:p>
                    <a:p>
                      <a:pPr marL="228600" lvl="0" indent="-228600" algn="just">
                        <a:buFont typeface="+mj-lt"/>
                        <a:buAutoNum type="alphaLcParenR"/>
                      </a:pPr>
                      <a:r>
                        <a:rPr lang="en-US" sz="1200" b="0" u="none" strike="noStrike" kern="1200" dirty="0" smtClean="0">
                          <a:solidFill>
                            <a:schemeClr val="dk1"/>
                          </a:solidFill>
                          <a:effectLst/>
                          <a:latin typeface="Verdana" pitchFamily="34" charset="0"/>
                          <a:ea typeface="Verdana" pitchFamily="34" charset="0"/>
                          <a:cs typeface="+mn-cs"/>
                        </a:rPr>
                        <a:t>Procurement of Raw-material/finished goods and its sources and genuineness of the suppliers.</a:t>
                      </a:r>
                      <a:endParaRPr lang="en-IN" sz="1200" b="0" u="none" strike="noStrike" kern="1200" dirty="0" smtClean="0">
                        <a:solidFill>
                          <a:schemeClr val="dk1"/>
                        </a:solidFill>
                        <a:effectLst/>
                        <a:latin typeface="Verdana" pitchFamily="34" charset="0"/>
                        <a:ea typeface="Verdana" pitchFamily="34" charset="0"/>
                        <a:cs typeface="+mn-cs"/>
                      </a:endParaRPr>
                    </a:p>
                    <a:p>
                      <a:pPr marL="228600" lvl="0" indent="-228600" algn="just">
                        <a:buFont typeface="+mj-lt"/>
                        <a:buAutoNum type="alphaLcParenR"/>
                      </a:pPr>
                      <a:r>
                        <a:rPr lang="en-US" sz="1200" b="0" u="none" strike="noStrike" kern="1200" dirty="0" smtClean="0">
                          <a:solidFill>
                            <a:schemeClr val="dk1"/>
                          </a:solidFill>
                          <a:effectLst/>
                          <a:latin typeface="Verdana" pitchFamily="34" charset="0"/>
                          <a:ea typeface="Verdana" pitchFamily="34" charset="0"/>
                          <a:cs typeface="+mn-cs"/>
                        </a:rPr>
                        <a:t>Veracity of transaction of procurement of raw material/finished goods with reference to invoice, transport voucher, Sales Tax return, mode of payment, entries in the books of accounts, etc.</a:t>
                      </a:r>
                      <a:endParaRPr lang="en-IN" sz="1200" b="0" u="none" strike="noStrike" kern="1200" dirty="0" smtClean="0">
                        <a:solidFill>
                          <a:schemeClr val="dk1"/>
                        </a:solidFill>
                        <a:effectLst/>
                        <a:latin typeface="Verdana" pitchFamily="34" charset="0"/>
                        <a:ea typeface="Verdana" pitchFamily="34" charset="0"/>
                        <a:cs typeface="+mn-cs"/>
                      </a:endParaRPr>
                    </a:p>
                    <a:p>
                      <a:pPr marL="228600" lvl="0" indent="-228600" algn="just">
                        <a:buFont typeface="+mj-lt"/>
                        <a:buAutoNum type="alphaLcParenR"/>
                      </a:pPr>
                      <a:r>
                        <a:rPr lang="en-US" sz="1200" b="0" u="none" strike="noStrike" kern="1200" dirty="0" smtClean="0">
                          <a:solidFill>
                            <a:schemeClr val="dk1"/>
                          </a:solidFill>
                          <a:effectLst/>
                          <a:latin typeface="Verdana" pitchFamily="34" charset="0"/>
                          <a:ea typeface="Verdana" pitchFamily="34" charset="0"/>
                          <a:cs typeface="+mn-cs"/>
                        </a:rPr>
                        <a:t>Formation of Purchase committee and the purchase made as per the decision of the Purchase committee.</a:t>
                      </a:r>
                      <a:r>
                        <a:rPr lang="en-IN" sz="1200" b="0" u="none" strike="noStrike" kern="1200" baseline="0" dirty="0" smtClean="0">
                          <a:solidFill>
                            <a:schemeClr val="dk1"/>
                          </a:solidFill>
                          <a:effectLst/>
                          <a:latin typeface="Verdana" pitchFamily="34" charset="0"/>
                          <a:ea typeface="Verdana" pitchFamily="34" charset="0"/>
                          <a:cs typeface="+mn-cs"/>
                        </a:rPr>
                        <a:t> </a:t>
                      </a:r>
                    </a:p>
                    <a:p>
                      <a:pPr marL="228600" lvl="0" indent="-228600" algn="just">
                        <a:buFont typeface="+mj-lt"/>
                        <a:buAutoNum type="alphaLcParenR"/>
                      </a:pPr>
                      <a:r>
                        <a:rPr lang="en-US" sz="1200" b="0" u="none" strike="noStrike" kern="1200" dirty="0" smtClean="0">
                          <a:solidFill>
                            <a:schemeClr val="dk1"/>
                          </a:solidFill>
                          <a:effectLst/>
                          <a:latin typeface="Verdana" pitchFamily="34" charset="0"/>
                          <a:ea typeface="Verdana" pitchFamily="34" charset="0"/>
                          <a:cs typeface="+mn-cs"/>
                        </a:rPr>
                        <a:t>Purchase of finished goods from certified institutions.</a:t>
                      </a:r>
                      <a:r>
                        <a:rPr lang="en-IN" sz="1200" b="0" u="none" strike="noStrike" kern="1200" baseline="0" dirty="0" smtClean="0">
                          <a:solidFill>
                            <a:schemeClr val="dk1"/>
                          </a:solidFill>
                          <a:effectLst/>
                          <a:latin typeface="Verdana" pitchFamily="34" charset="0"/>
                          <a:ea typeface="Verdana" pitchFamily="34" charset="0"/>
                          <a:cs typeface="+mn-cs"/>
                        </a:rPr>
                        <a:t> </a:t>
                      </a:r>
                    </a:p>
                    <a:p>
                      <a:pPr marL="228600" lvl="0" indent="-228600" algn="just">
                        <a:buFont typeface="+mj-lt"/>
                        <a:buAutoNum type="alphaLcParenR"/>
                      </a:pPr>
                      <a:r>
                        <a:rPr lang="en-US" sz="1200" b="0" u="none" strike="noStrike" kern="1200" dirty="0" smtClean="0">
                          <a:solidFill>
                            <a:schemeClr val="dk1"/>
                          </a:solidFill>
                          <a:effectLst/>
                          <a:latin typeface="Verdana" pitchFamily="34" charset="0"/>
                          <a:ea typeface="Verdana" pitchFamily="34" charset="0"/>
                          <a:cs typeface="+mn-cs"/>
                        </a:rPr>
                        <a:t>Production, consumption of materials and production wastage, etc. </a:t>
                      </a:r>
                      <a:endParaRPr lang="en-IN" sz="1200" b="0" u="none" strike="noStrike" kern="1200" dirty="0" smtClean="0">
                        <a:solidFill>
                          <a:schemeClr val="dk1"/>
                        </a:solidFill>
                        <a:effectLst/>
                        <a:latin typeface="Verdana" pitchFamily="34" charset="0"/>
                        <a:ea typeface="Verdana" pitchFamily="34" charset="0"/>
                        <a:cs typeface="+mn-cs"/>
                      </a:endParaRPr>
                    </a:p>
                    <a:p>
                      <a:pPr marL="228600" lvl="0" indent="-228600" algn="just">
                        <a:buFont typeface="+mj-lt"/>
                        <a:buAutoNum type="alphaLcParenR"/>
                      </a:pPr>
                      <a:r>
                        <a:rPr lang="en-US" sz="1200" b="0" u="none" strike="noStrike" kern="1200" dirty="0" smtClean="0">
                          <a:solidFill>
                            <a:schemeClr val="dk1"/>
                          </a:solidFill>
                          <a:effectLst/>
                          <a:latin typeface="Verdana" pitchFamily="34" charset="0"/>
                          <a:ea typeface="Verdana" pitchFamily="34" charset="0"/>
                          <a:cs typeface="+mn-cs"/>
                        </a:rPr>
                        <a:t>Physical verification of Stocks by the management. </a:t>
                      </a:r>
                      <a:endParaRPr lang="en-IN" sz="1200" b="0" u="none" strike="noStrike" kern="1200" dirty="0" smtClean="0">
                        <a:solidFill>
                          <a:schemeClr val="dk1"/>
                        </a:solidFill>
                        <a:effectLst/>
                        <a:latin typeface="Verdana" pitchFamily="34" charset="0"/>
                        <a:ea typeface="Verdana" pitchFamily="34" charset="0"/>
                        <a:cs typeface="+mn-cs"/>
                      </a:endParaRPr>
                    </a:p>
                    <a:p>
                      <a:pPr marL="228600" lvl="0" indent="-228600" algn="just">
                        <a:buFont typeface="+mj-lt"/>
                        <a:buAutoNum type="alphaLcParenR"/>
                      </a:pPr>
                      <a:r>
                        <a:rPr lang="en-US" sz="1200" b="0" kern="1200" dirty="0" smtClean="0">
                          <a:solidFill>
                            <a:schemeClr val="dk1"/>
                          </a:solidFill>
                          <a:effectLst/>
                          <a:latin typeface="Verdana" pitchFamily="34" charset="0"/>
                          <a:ea typeface="Verdana" pitchFamily="34" charset="0"/>
                          <a:cs typeface="+mn-cs"/>
                        </a:rPr>
                        <a:t>A</a:t>
                      </a:r>
                      <a:r>
                        <a:rPr lang="en-US" sz="1200" b="0" u="none" strike="noStrike" kern="1200" dirty="0" smtClean="0">
                          <a:solidFill>
                            <a:schemeClr val="dk1"/>
                          </a:solidFill>
                          <a:effectLst/>
                          <a:latin typeface="Verdana" pitchFamily="34" charset="0"/>
                          <a:ea typeface="Verdana" pitchFamily="34" charset="0"/>
                          <a:cs typeface="+mn-cs"/>
                        </a:rPr>
                        <a:t>vailability of human resources and engagement of person on contract/daily wages basis from Registered/Accredited agencies</a:t>
                      </a:r>
                      <a:endParaRPr lang="en-IN" sz="1200" b="0" dirty="0" smtClean="0">
                        <a:effectLst/>
                        <a:latin typeface="Verdana" pitchFamily="34" charset="0"/>
                        <a:ea typeface="Verdana" pitchFamily="34" charset="0"/>
                      </a:endParaRPr>
                    </a:p>
                    <a:p>
                      <a:pPr algn="just"/>
                      <a:endParaRPr lang="en-IN" sz="1200" b="0" kern="1200" dirty="0" smtClean="0">
                        <a:solidFill>
                          <a:schemeClr val="dk1"/>
                        </a:solidFill>
                        <a:effectLst/>
                        <a:latin typeface="Verdana" pitchFamily="34" charset="0"/>
                        <a:ea typeface="Verdana" pitchFamily="34" charset="0"/>
                        <a:cs typeface="+mn-cs"/>
                      </a:endParaRPr>
                    </a:p>
                    <a:p>
                      <a:pPr marL="171450" indent="-171450" algn="just">
                        <a:buFont typeface="Wingdings" pitchFamily="2" charset="2"/>
                        <a:buChar char="Ø"/>
                      </a:pPr>
                      <a:r>
                        <a:rPr lang="en-IN" sz="1200" b="0" kern="1200" dirty="0" smtClean="0">
                          <a:solidFill>
                            <a:schemeClr val="dk1"/>
                          </a:solidFill>
                          <a:effectLst/>
                          <a:latin typeface="Verdana" pitchFamily="34" charset="0"/>
                          <a:ea typeface="Verdana" pitchFamily="34" charset="0"/>
                          <a:cs typeface="+mn-cs"/>
                        </a:rPr>
                        <a:t>The</a:t>
                      </a:r>
                      <a:r>
                        <a:rPr lang="en-IN" sz="1200" b="0" kern="1200" baseline="0" dirty="0" smtClean="0">
                          <a:solidFill>
                            <a:schemeClr val="dk1"/>
                          </a:solidFill>
                          <a:effectLst/>
                          <a:latin typeface="Verdana" pitchFamily="34" charset="0"/>
                          <a:ea typeface="Verdana" pitchFamily="34" charset="0"/>
                          <a:cs typeface="+mn-cs"/>
                        </a:rPr>
                        <a:t> audit of KIs are done through CAG empanelled CA/firms, submitted audit reports are processed by </a:t>
                      </a:r>
                      <a:r>
                        <a:rPr lang="en-IN" sz="1200" b="0" kern="1200" baseline="0" dirty="0" err="1" smtClean="0">
                          <a:solidFill>
                            <a:schemeClr val="dk1"/>
                          </a:solidFill>
                          <a:effectLst/>
                          <a:latin typeface="Verdana" pitchFamily="34" charset="0"/>
                          <a:ea typeface="Verdana" pitchFamily="34" charset="0"/>
                          <a:cs typeface="+mn-cs"/>
                        </a:rPr>
                        <a:t>Dte</a:t>
                      </a:r>
                      <a:r>
                        <a:rPr lang="en-IN" sz="1200" b="0" kern="1200" baseline="0" dirty="0" smtClean="0">
                          <a:solidFill>
                            <a:schemeClr val="dk1"/>
                          </a:solidFill>
                          <a:effectLst/>
                          <a:latin typeface="Verdana" pitchFamily="34" charset="0"/>
                          <a:ea typeface="Verdana" pitchFamily="34" charset="0"/>
                          <a:cs typeface="+mn-cs"/>
                        </a:rPr>
                        <a:t>. of Audit and with the approval of Competent Authorities, the reports are finalized and necessary actions are accordingly. Special Audits are conducted by </a:t>
                      </a:r>
                      <a:r>
                        <a:rPr lang="en-IN" sz="1200" b="0" kern="1200" baseline="0" dirty="0" err="1" smtClean="0">
                          <a:solidFill>
                            <a:schemeClr val="dk1"/>
                          </a:solidFill>
                          <a:effectLst/>
                          <a:latin typeface="Verdana" pitchFamily="34" charset="0"/>
                          <a:ea typeface="Verdana" pitchFamily="34" charset="0"/>
                          <a:cs typeface="+mn-cs"/>
                        </a:rPr>
                        <a:t>Dte</a:t>
                      </a:r>
                      <a:r>
                        <a:rPr lang="en-IN" sz="1200" b="0" kern="1200" baseline="0" dirty="0" smtClean="0">
                          <a:solidFill>
                            <a:schemeClr val="dk1"/>
                          </a:solidFill>
                          <a:effectLst/>
                          <a:latin typeface="Verdana" pitchFamily="34" charset="0"/>
                          <a:ea typeface="Verdana" pitchFamily="34" charset="0"/>
                          <a:cs typeface="+mn-cs"/>
                        </a:rPr>
                        <a:t>. of Audit separately as per need. </a:t>
                      </a:r>
                    </a:p>
                    <a:p>
                      <a:pPr marL="0" indent="0" algn="just">
                        <a:buFont typeface="Wingdings" pitchFamily="2" charset="2"/>
                        <a:buNone/>
                      </a:pPr>
                      <a:endParaRPr lang="en-IN" sz="1200" b="1" kern="1200" dirty="0" smtClean="0">
                        <a:solidFill>
                          <a:schemeClr val="dk1"/>
                        </a:solidFill>
                        <a:effectLst/>
                        <a:latin typeface="Verdana" pitchFamily="34" charset="0"/>
                        <a:ea typeface="Verdana" pitchFamily="34" charset="0"/>
                        <a:cs typeface="+mn-cs"/>
                      </a:endParaRPr>
                    </a:p>
                    <a:p>
                      <a:pPr algn="just"/>
                      <a:r>
                        <a:rPr lang="en-IN" sz="1200" b="1" i="1" kern="1200" dirty="0" smtClean="0">
                          <a:solidFill>
                            <a:schemeClr val="dk1"/>
                          </a:solidFill>
                          <a:effectLst/>
                          <a:latin typeface="Verdana" pitchFamily="34" charset="0"/>
                          <a:ea typeface="Verdana" pitchFamily="34" charset="0"/>
                          <a:cs typeface="+mn-cs"/>
                        </a:rPr>
                        <a:t>The Recommendation No. 22,23,24,25 &amp; 26 are noted for Compliance</a:t>
                      </a:r>
                      <a:r>
                        <a:rPr lang="en-IN" sz="1200" b="1" kern="1200" dirty="0" smtClean="0">
                          <a:solidFill>
                            <a:schemeClr val="dk1"/>
                          </a:solidFill>
                          <a:effectLst/>
                          <a:latin typeface="Verdana" pitchFamily="34" charset="0"/>
                          <a:ea typeface="Verdana" pitchFamily="34" charset="0"/>
                          <a:cs typeface="+mn-cs"/>
                        </a:rPr>
                        <a:t>.</a:t>
                      </a:r>
                    </a:p>
                  </a:txBody>
                  <a:tcPr marL="68580" marR="68580" marT="0" marB="0"/>
                </a:tc>
                <a:extLst>
                  <a:ext uri="{0D108BD9-81ED-4DB2-BD59-A6C34878D82A}">
                    <a16:rowId xmlns:a16="http://schemas.microsoft.com/office/drawing/2014/main" xmlns="" val="486456831"/>
                  </a:ext>
                </a:extLst>
              </a:tr>
            </a:tbl>
          </a:graphicData>
        </a:graphic>
      </p:graphicFrame>
      <p:sp>
        <p:nvSpPr>
          <p:cNvPr id="4" name="Slide Number Placeholder 3"/>
          <p:cNvSpPr>
            <a:spLocks noGrp="1"/>
          </p:cNvSpPr>
          <p:nvPr>
            <p:ph type="sldNum" sz="quarter" idx="12"/>
          </p:nvPr>
        </p:nvSpPr>
        <p:spPr/>
        <p:txBody>
          <a:bodyPr/>
          <a:lstStyle/>
          <a:p>
            <a:fld id="{E9749067-D62A-41AC-84D1-4B0C20AE87F4}" type="slidenum">
              <a:rPr lang="en-US" smtClean="0"/>
              <a:pPr/>
              <a:t>18</a:t>
            </a:fld>
            <a:endParaRPr lang="en-US"/>
          </a:p>
        </p:txBody>
      </p:sp>
    </p:spTree>
    <p:extLst>
      <p:ext uri="{BB962C8B-B14F-4D97-AF65-F5344CB8AC3E}">
        <p14:creationId xmlns:p14="http://schemas.microsoft.com/office/powerpoint/2010/main" val="41971933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11500" dirty="0" smtClean="0"/>
              <a:t>Thank you </a:t>
            </a:r>
            <a:endParaRPr lang="en-IN" sz="11500" dirty="0"/>
          </a:p>
        </p:txBody>
      </p:sp>
      <p:sp>
        <p:nvSpPr>
          <p:cNvPr id="4" name="Slide Number Placeholder 3"/>
          <p:cNvSpPr>
            <a:spLocks noGrp="1"/>
          </p:cNvSpPr>
          <p:nvPr>
            <p:ph type="sldNum" sz="quarter" idx="12"/>
          </p:nvPr>
        </p:nvSpPr>
        <p:spPr/>
        <p:txBody>
          <a:bodyPr/>
          <a:lstStyle/>
          <a:p>
            <a:fld id="{E9749067-D62A-41AC-84D1-4B0C20AE87F4}" type="slidenum">
              <a:rPr lang="en-US" smtClean="0"/>
              <a:pPr/>
              <a:t>19</a:t>
            </a:fld>
            <a:endParaRPr lang="en-US"/>
          </a:p>
        </p:txBody>
      </p:sp>
    </p:spTree>
    <p:extLst>
      <p:ext uri="{BB962C8B-B14F-4D97-AF65-F5344CB8AC3E}">
        <p14:creationId xmlns:p14="http://schemas.microsoft.com/office/powerpoint/2010/main" val="21100338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9660"/>
          </a:xfrm>
        </p:spPr>
        <p:txBody>
          <a:bodyPr>
            <a:normAutofit fontScale="90000"/>
          </a:bodyPr>
          <a:lstStyle/>
          <a:p>
            <a:r>
              <a:rPr lang="en-US" dirty="0" smtClean="0">
                <a:latin typeface="Verdana" pitchFamily="34" charset="0"/>
                <a:ea typeface="Verdana" pitchFamily="34" charset="0"/>
              </a:rPr>
              <a:t>Brief overview and timelines…</a:t>
            </a:r>
            <a:endParaRPr lang="en-US" dirty="0">
              <a:latin typeface="Verdana" pitchFamily="34" charset="0"/>
              <a:ea typeface="Verdana"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759942928"/>
              </p:ext>
            </p:extLst>
          </p:nvPr>
        </p:nvGraphicFramePr>
        <p:xfrm>
          <a:off x="838200" y="1104900"/>
          <a:ext cx="10515600" cy="50720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E9749067-D62A-41AC-84D1-4B0C20AE87F4}" type="slidenum">
              <a:rPr lang="en-US" smtClean="0"/>
              <a:pPr/>
              <a:t>2</a:t>
            </a:fld>
            <a:endParaRPr lang="en-US"/>
          </a:p>
        </p:txBody>
      </p:sp>
    </p:spTree>
    <p:extLst>
      <p:ext uri="{BB962C8B-B14F-4D97-AF65-F5344CB8AC3E}">
        <p14:creationId xmlns:p14="http://schemas.microsoft.com/office/powerpoint/2010/main" val="775162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921003710"/>
              </p:ext>
            </p:extLst>
          </p:nvPr>
        </p:nvGraphicFramePr>
        <p:xfrm>
          <a:off x="364067" y="254000"/>
          <a:ext cx="11658599" cy="6079837"/>
        </p:xfrm>
        <a:graphic>
          <a:graphicData uri="http://schemas.openxmlformats.org/drawingml/2006/table">
            <a:tbl>
              <a:tblPr firstRow="1" firstCol="1" bandRow="1">
                <a:tableStyleId>{5C22544A-7EE6-4342-B048-85BDC9FD1C3A}</a:tableStyleId>
              </a:tblPr>
              <a:tblGrid>
                <a:gridCol w="702822">
                  <a:extLst>
                    <a:ext uri="{9D8B030D-6E8A-4147-A177-3AD203B41FA5}">
                      <a16:colId xmlns:a16="http://schemas.microsoft.com/office/drawing/2014/main" xmlns="" val="2623491105"/>
                    </a:ext>
                  </a:extLst>
                </a:gridCol>
                <a:gridCol w="4974887">
                  <a:extLst>
                    <a:ext uri="{9D8B030D-6E8A-4147-A177-3AD203B41FA5}">
                      <a16:colId xmlns:a16="http://schemas.microsoft.com/office/drawing/2014/main" xmlns="" val="433516233"/>
                    </a:ext>
                  </a:extLst>
                </a:gridCol>
                <a:gridCol w="5980890">
                  <a:extLst>
                    <a:ext uri="{9D8B030D-6E8A-4147-A177-3AD203B41FA5}">
                      <a16:colId xmlns:a16="http://schemas.microsoft.com/office/drawing/2014/main" xmlns="" val="3232519033"/>
                    </a:ext>
                  </a:extLst>
                </a:gridCol>
              </a:tblGrid>
              <a:tr h="592667">
                <a:tc>
                  <a:txBody>
                    <a:bodyPr/>
                    <a:lstStyle/>
                    <a:p>
                      <a:pPr algn="ctr">
                        <a:lnSpc>
                          <a:spcPct val="107000"/>
                        </a:lnSpc>
                        <a:spcAft>
                          <a:spcPts val="0"/>
                        </a:spcAft>
                      </a:pPr>
                      <a:r>
                        <a:rPr lang="en-US" sz="1400" b="1" dirty="0" smtClean="0">
                          <a:effectLst/>
                          <a:latin typeface="Verdana" pitchFamily="34" charset="0"/>
                          <a:ea typeface="Verdana" pitchFamily="34" charset="0"/>
                        </a:rPr>
                        <a:t>Sr. </a:t>
                      </a:r>
                      <a:r>
                        <a:rPr lang="en-US" sz="1400" b="1" dirty="0">
                          <a:effectLst/>
                          <a:latin typeface="Verdana" pitchFamily="34" charset="0"/>
                          <a:ea typeface="Verdana" pitchFamily="34" charset="0"/>
                        </a:rPr>
                        <a:t>No. </a:t>
                      </a:r>
                      <a:endParaRPr lang="en-IN" sz="1400" b="1" dirty="0">
                        <a:effectLst/>
                        <a:latin typeface="Verdana" pitchFamily="34" charset="0"/>
                        <a:ea typeface="Verdana" pitchFamily="34" charset="0"/>
                        <a:cs typeface="Mangal" panose="02040503050203030202" pitchFamily="18" charset="0"/>
                      </a:endParaRPr>
                    </a:p>
                  </a:txBody>
                  <a:tcPr marL="68580" marR="68580" marT="0" marB="0"/>
                </a:tc>
                <a:tc>
                  <a:txBody>
                    <a:bodyPr/>
                    <a:lstStyle/>
                    <a:p>
                      <a:pPr algn="l">
                        <a:lnSpc>
                          <a:spcPct val="107000"/>
                        </a:lnSpc>
                        <a:spcAft>
                          <a:spcPts val="0"/>
                        </a:spcAft>
                      </a:pPr>
                      <a:r>
                        <a:rPr lang="en-IN" sz="1400" b="1" kern="1200" dirty="0" smtClean="0">
                          <a:solidFill>
                            <a:schemeClr val="lt1"/>
                          </a:solidFill>
                          <a:effectLst/>
                          <a:latin typeface="Verdana" pitchFamily="34" charset="0"/>
                          <a:ea typeface="Verdana" pitchFamily="34" charset="0"/>
                          <a:cs typeface="+mn-cs"/>
                        </a:rPr>
                        <a:t>Observations / Recommendations and Compliance made by KVIC thereof</a:t>
                      </a:r>
                      <a:endParaRPr lang="en-IN" sz="1400" b="1" dirty="0">
                        <a:effectLst/>
                        <a:latin typeface="Verdana" pitchFamily="34" charset="0"/>
                        <a:ea typeface="Verdana" pitchFamily="34" charset="0"/>
                        <a:cs typeface="Mangal" panose="02040503050203030202" pitchFamily="18" charset="0"/>
                      </a:endParaRPr>
                    </a:p>
                  </a:txBody>
                  <a:tcPr marL="68580" marR="68580" marT="0" marB="0"/>
                </a:tc>
                <a:tc>
                  <a:txBody>
                    <a:bodyPr/>
                    <a:lstStyle/>
                    <a:p>
                      <a:pPr algn="ctr"/>
                      <a:r>
                        <a:rPr lang="en-IN" sz="1400" b="1" u="sng" kern="1200" dirty="0" smtClean="0">
                          <a:solidFill>
                            <a:schemeClr val="lt1"/>
                          </a:solidFill>
                          <a:effectLst/>
                          <a:latin typeface="Verdana" pitchFamily="34" charset="0"/>
                          <a:ea typeface="Verdana" pitchFamily="34" charset="0"/>
                          <a:cs typeface="+mn-cs"/>
                        </a:rPr>
                        <a:t>Compliance / ATR of KVIC:</a:t>
                      </a:r>
                      <a:endParaRPr lang="en-IN" sz="1400" b="1" kern="1200" dirty="0">
                        <a:solidFill>
                          <a:schemeClr val="lt1"/>
                        </a:solidFill>
                        <a:effectLst/>
                        <a:latin typeface="Verdana" pitchFamily="34" charset="0"/>
                        <a:ea typeface="Verdana" pitchFamily="34" charset="0"/>
                        <a:cs typeface="+mn-cs"/>
                      </a:endParaRPr>
                    </a:p>
                  </a:txBody>
                  <a:tcPr marL="68580" marR="68580" marT="0" marB="0"/>
                </a:tc>
                <a:extLst>
                  <a:ext uri="{0D108BD9-81ED-4DB2-BD59-A6C34878D82A}">
                    <a16:rowId xmlns:a16="http://schemas.microsoft.com/office/drawing/2014/main" xmlns="" val="3881139429"/>
                  </a:ext>
                </a:extLst>
              </a:tr>
              <a:tr h="5487170">
                <a:tc>
                  <a:txBody>
                    <a:bodyPr/>
                    <a:lstStyle/>
                    <a:p>
                      <a:pPr algn="ctr">
                        <a:lnSpc>
                          <a:spcPct val="107000"/>
                        </a:lnSpc>
                        <a:spcAft>
                          <a:spcPts val="0"/>
                        </a:spcAft>
                      </a:pPr>
                      <a:r>
                        <a:rPr lang="en-US" sz="1400" dirty="0" smtClean="0">
                          <a:effectLst/>
                          <a:latin typeface="Verdana" pitchFamily="34" charset="0"/>
                          <a:ea typeface="Verdana" pitchFamily="34" charset="0"/>
                          <a:cs typeface="Mangal" panose="02040503050203030202" pitchFamily="18" charset="0"/>
                        </a:rPr>
                        <a:t>1</a:t>
                      </a:r>
                      <a:endParaRPr lang="en-IN" sz="1400" dirty="0">
                        <a:effectLst/>
                        <a:latin typeface="Verdana" pitchFamily="34" charset="0"/>
                        <a:ea typeface="Verdana" pitchFamily="34" charset="0"/>
                        <a:cs typeface="Mangal" panose="02040503050203030202" pitchFamily="18" charset="0"/>
                      </a:endParaRPr>
                    </a:p>
                  </a:txBody>
                  <a:tcPr marL="68580" marR="68580" marT="0" marB="0"/>
                </a:tc>
                <a:tc>
                  <a:txBody>
                    <a:bodyPr/>
                    <a:lstStyle/>
                    <a:p>
                      <a:pPr algn="just"/>
                      <a:r>
                        <a:rPr lang="en-IN" sz="1200" b="1" u="sng" kern="1200" dirty="0" smtClean="0">
                          <a:solidFill>
                            <a:schemeClr val="dk1"/>
                          </a:solidFill>
                          <a:effectLst/>
                          <a:latin typeface="Verdana" pitchFamily="34" charset="0"/>
                          <a:ea typeface="Verdana" pitchFamily="34" charset="0"/>
                          <a:cs typeface="+mn-cs"/>
                        </a:rPr>
                        <a:t>Defunct Departmental Trading Units</a:t>
                      </a:r>
                      <a:endParaRPr lang="en-IN" sz="1200" kern="1200" dirty="0" smtClean="0">
                        <a:solidFill>
                          <a:schemeClr val="dk1"/>
                        </a:solidFill>
                        <a:effectLst/>
                        <a:latin typeface="Verdana" pitchFamily="34" charset="0"/>
                        <a:ea typeface="Verdana" pitchFamily="34" charset="0"/>
                        <a:cs typeface="+mn-cs"/>
                      </a:endParaRPr>
                    </a:p>
                    <a:p>
                      <a:pPr marL="0" indent="0" algn="just">
                        <a:buFont typeface="Arial" pitchFamily="34" charset="0"/>
                        <a:buNone/>
                      </a:pPr>
                      <a:r>
                        <a:rPr lang="en-IN" sz="1200" kern="1200" dirty="0" smtClean="0">
                          <a:solidFill>
                            <a:schemeClr val="dk1"/>
                          </a:solidFill>
                          <a:effectLst/>
                          <a:latin typeface="Verdana" pitchFamily="34" charset="0"/>
                          <a:ea typeface="Verdana" pitchFamily="34" charset="0"/>
                          <a:cs typeface="+mn-cs"/>
                        </a:rPr>
                        <a:t>Reason</a:t>
                      </a:r>
                      <a:r>
                        <a:rPr lang="en-IN" sz="1200" kern="1200" baseline="0" dirty="0" smtClean="0">
                          <a:solidFill>
                            <a:schemeClr val="dk1"/>
                          </a:solidFill>
                          <a:effectLst/>
                          <a:latin typeface="Verdana" pitchFamily="34" charset="0"/>
                          <a:ea typeface="Verdana" pitchFamily="34" charset="0"/>
                          <a:cs typeface="+mn-cs"/>
                        </a:rPr>
                        <a:t> for closure was not analysed &amp; corrective actions could have prevented the closures. Delay in disposal of </a:t>
                      </a:r>
                      <a:r>
                        <a:rPr lang="en-IN" sz="1200" kern="1200" dirty="0" smtClean="0">
                          <a:solidFill>
                            <a:schemeClr val="dk1"/>
                          </a:solidFill>
                          <a:effectLst/>
                          <a:latin typeface="Verdana" pitchFamily="34" charset="0"/>
                          <a:ea typeface="Verdana" pitchFamily="34" charset="0"/>
                          <a:cs typeface="+mn-cs"/>
                        </a:rPr>
                        <a:t>assets, realisation of dues, settlement of accounts and re-deployment of staff was</a:t>
                      </a:r>
                      <a:r>
                        <a:rPr lang="en-IN" sz="1200" kern="1200" baseline="0" dirty="0" smtClean="0">
                          <a:solidFill>
                            <a:schemeClr val="dk1"/>
                          </a:solidFill>
                          <a:effectLst/>
                          <a:latin typeface="Verdana" pitchFamily="34" charset="0"/>
                          <a:ea typeface="Verdana" pitchFamily="34" charset="0"/>
                          <a:cs typeface="+mn-cs"/>
                        </a:rPr>
                        <a:t> not done in some of the DTUs.</a:t>
                      </a:r>
                      <a:endParaRPr lang="en-IN" sz="1200" kern="1200" dirty="0" smtClean="0">
                        <a:solidFill>
                          <a:schemeClr val="dk1"/>
                        </a:solidFill>
                        <a:effectLst/>
                        <a:latin typeface="Verdana" pitchFamily="34" charset="0"/>
                        <a:ea typeface="Verdana" pitchFamily="34" charset="0"/>
                        <a:cs typeface="+mn-cs"/>
                      </a:endParaRPr>
                    </a:p>
                    <a:p>
                      <a:pPr algn="just"/>
                      <a:r>
                        <a:rPr lang="en-IN" sz="1200" b="1" kern="1200" dirty="0" smtClean="0">
                          <a:solidFill>
                            <a:schemeClr val="dk1"/>
                          </a:solidFill>
                          <a:effectLst/>
                          <a:latin typeface="Verdana" pitchFamily="34" charset="0"/>
                          <a:ea typeface="Verdana" pitchFamily="34" charset="0"/>
                          <a:cs typeface="+mn-cs"/>
                        </a:rPr>
                        <a:t>(</a:t>
                      </a:r>
                      <a:r>
                        <a:rPr lang="en-IN" sz="1200" b="1" kern="1200" dirty="0" smtClean="0">
                          <a:solidFill>
                            <a:schemeClr val="dk1"/>
                          </a:solidFill>
                          <a:effectLst/>
                          <a:latin typeface="Verdana" pitchFamily="34" charset="0"/>
                          <a:ea typeface="Verdana" pitchFamily="34" charset="0"/>
                          <a:cs typeface="+mn-cs"/>
                        </a:rPr>
                        <a:t>Paragraph 3.1, 3.2 &amp; 3.3)</a:t>
                      </a:r>
                    </a:p>
                    <a:p>
                      <a:pPr algn="just"/>
                      <a:endParaRPr lang="en-IN" sz="1200" b="1" u="sng" kern="1200" dirty="0" smtClean="0">
                        <a:solidFill>
                          <a:schemeClr val="dk1"/>
                        </a:solidFill>
                        <a:effectLst/>
                        <a:latin typeface="Verdana" pitchFamily="34" charset="0"/>
                        <a:ea typeface="Verdana" pitchFamily="34" charset="0"/>
                        <a:cs typeface="+mn-cs"/>
                      </a:endParaRPr>
                    </a:p>
                    <a:p>
                      <a:pPr algn="just"/>
                      <a:r>
                        <a:rPr lang="en-IN" sz="1200" b="1" u="sng" kern="1200" dirty="0" smtClean="0">
                          <a:solidFill>
                            <a:schemeClr val="dk1"/>
                          </a:solidFill>
                          <a:effectLst/>
                          <a:latin typeface="Verdana" pitchFamily="34" charset="0"/>
                          <a:ea typeface="Verdana" pitchFamily="34" charset="0"/>
                          <a:cs typeface="+mn-cs"/>
                        </a:rPr>
                        <a:t>(Recommendation No. 1)</a:t>
                      </a:r>
                      <a:endParaRPr lang="en-IN" sz="1200" kern="1200" dirty="0" smtClean="0">
                        <a:solidFill>
                          <a:schemeClr val="dk1"/>
                        </a:solidFill>
                        <a:effectLst/>
                        <a:latin typeface="Verdana" pitchFamily="34" charset="0"/>
                        <a:ea typeface="Verdana" pitchFamily="34" charset="0"/>
                        <a:cs typeface="+mn-cs"/>
                      </a:endParaRPr>
                    </a:p>
                    <a:p>
                      <a:pPr algn="just"/>
                      <a:r>
                        <a:rPr lang="en-IN" sz="1200" b="1" i="1" kern="1200" dirty="0" smtClean="0">
                          <a:solidFill>
                            <a:schemeClr val="dk1"/>
                          </a:solidFill>
                          <a:effectLst/>
                          <a:latin typeface="Verdana" pitchFamily="34" charset="0"/>
                          <a:ea typeface="Verdana" pitchFamily="34" charset="0"/>
                          <a:cs typeface="+mn-cs"/>
                        </a:rPr>
                        <a:t>Reasons for Departmental Trading Units becoming defunct may be analysed in depth and action may be taken on the lessons learnt to ensure that the remaining functional Departmental Trading Units especially those engaged in marketing activities are managed efficiently to achieve their objectives. The assets/ liabilities of defunct units may be disposed off/ settled promptly.</a:t>
                      </a:r>
                      <a:endParaRPr lang="en-IN" sz="1200" kern="1200" dirty="0" smtClean="0">
                        <a:solidFill>
                          <a:schemeClr val="dk1"/>
                        </a:solidFill>
                        <a:effectLst/>
                        <a:latin typeface="Verdana" pitchFamily="34" charset="0"/>
                        <a:ea typeface="Verdana" pitchFamily="34" charset="0"/>
                        <a:cs typeface="+mn-cs"/>
                      </a:endParaRPr>
                    </a:p>
                  </a:txBody>
                  <a:tcPr marL="68580" marR="68580" marT="0" marB="0"/>
                </a:tc>
                <a:tc>
                  <a:txBody>
                    <a:bodyPr/>
                    <a:lstStyle/>
                    <a:p>
                      <a:pPr marL="171450" indent="-171450" algn="just">
                        <a:buFont typeface="Wingdings" pitchFamily="2" charset="2"/>
                        <a:buChar char="Ø"/>
                      </a:pPr>
                      <a:r>
                        <a:rPr lang="en-IN" sz="1200" kern="1200" dirty="0" smtClean="0">
                          <a:solidFill>
                            <a:schemeClr val="dk1"/>
                          </a:solidFill>
                          <a:effectLst/>
                          <a:latin typeface="Verdana" pitchFamily="34" charset="0"/>
                          <a:ea typeface="Verdana" pitchFamily="34" charset="0"/>
                          <a:cs typeface="+mn-cs"/>
                        </a:rPr>
                        <a:t>Trading units became defunct during the period from 1963 to 2019. </a:t>
                      </a:r>
                    </a:p>
                    <a:p>
                      <a:pPr marL="0" indent="0" algn="just">
                        <a:buFont typeface="Wingdings" pitchFamily="2" charset="2"/>
                        <a:buNone/>
                      </a:pPr>
                      <a:endParaRPr lang="en-IN" sz="1200" kern="1200" dirty="0" smtClean="0">
                        <a:solidFill>
                          <a:schemeClr val="dk1"/>
                        </a:solidFill>
                        <a:effectLst/>
                        <a:latin typeface="Verdana" pitchFamily="34" charset="0"/>
                        <a:ea typeface="Verdana" pitchFamily="34" charset="0"/>
                        <a:cs typeface="+mn-cs"/>
                      </a:endParaRPr>
                    </a:p>
                    <a:p>
                      <a:pPr marL="171450" indent="-171450" algn="just">
                        <a:buFont typeface="Wingdings" pitchFamily="2" charset="2"/>
                        <a:buChar char="Ø"/>
                      </a:pPr>
                      <a:r>
                        <a:rPr lang="en-IN" sz="1200" kern="1200" dirty="0" smtClean="0">
                          <a:solidFill>
                            <a:schemeClr val="dk1"/>
                          </a:solidFill>
                          <a:effectLst/>
                          <a:latin typeface="Verdana" pitchFamily="34" charset="0"/>
                          <a:ea typeface="Verdana" pitchFamily="34" charset="0"/>
                          <a:cs typeface="+mn-cs"/>
                        </a:rPr>
                        <a:t>The </a:t>
                      </a:r>
                      <a:r>
                        <a:rPr lang="en-IN" sz="1200" kern="1200" dirty="0" smtClean="0">
                          <a:solidFill>
                            <a:schemeClr val="dk1"/>
                          </a:solidFill>
                          <a:effectLst/>
                          <a:latin typeface="Verdana" pitchFamily="34" charset="0"/>
                          <a:ea typeface="Verdana" pitchFamily="34" charset="0"/>
                          <a:cs typeface="+mn-cs"/>
                        </a:rPr>
                        <a:t>DTUs </a:t>
                      </a:r>
                      <a:r>
                        <a:rPr lang="en-IN" sz="1200" kern="1200" dirty="0" smtClean="0">
                          <a:solidFill>
                            <a:schemeClr val="dk1"/>
                          </a:solidFill>
                          <a:effectLst/>
                          <a:latin typeface="Verdana" pitchFamily="34" charset="0"/>
                          <a:ea typeface="Verdana" pitchFamily="34" charset="0"/>
                          <a:cs typeface="+mn-cs"/>
                        </a:rPr>
                        <a:t>became defunct due to dearth of manpower, lack of financial/economical viability due to continuous losses and non-requirement of the centralized procurement points like </a:t>
                      </a:r>
                      <a:r>
                        <a:rPr lang="en-IN" sz="1200" kern="1200" dirty="0" err="1" smtClean="0">
                          <a:solidFill>
                            <a:schemeClr val="dk1"/>
                          </a:solidFill>
                          <a:effectLst/>
                          <a:latin typeface="Verdana" pitchFamily="34" charset="0"/>
                          <a:ea typeface="Verdana" pitchFamily="34" charset="0"/>
                          <a:cs typeface="+mn-cs"/>
                        </a:rPr>
                        <a:t>Vastragars</a:t>
                      </a:r>
                      <a:r>
                        <a:rPr lang="en-IN" sz="1200" kern="1200" dirty="0" smtClean="0">
                          <a:solidFill>
                            <a:schemeClr val="dk1"/>
                          </a:solidFill>
                          <a:effectLst/>
                          <a:latin typeface="Verdana" pitchFamily="34" charset="0"/>
                          <a:ea typeface="Verdana" pitchFamily="34" charset="0"/>
                          <a:cs typeface="+mn-cs"/>
                        </a:rPr>
                        <a:t>, lack of demand for products i.e. Mangalore Tiles (Central Village Pottery Industries, </a:t>
                      </a:r>
                      <a:r>
                        <a:rPr lang="en-IN" sz="1200" kern="1200" dirty="0" err="1" smtClean="0">
                          <a:solidFill>
                            <a:schemeClr val="dk1"/>
                          </a:solidFill>
                          <a:effectLst/>
                          <a:latin typeface="Verdana" pitchFamily="34" charset="0"/>
                          <a:ea typeface="Verdana" pitchFamily="34" charset="0"/>
                          <a:cs typeface="+mn-cs"/>
                        </a:rPr>
                        <a:t>Khanapur</a:t>
                      </a:r>
                      <a:r>
                        <a:rPr lang="en-IN" sz="1200" kern="1200" dirty="0" smtClean="0">
                          <a:solidFill>
                            <a:schemeClr val="dk1"/>
                          </a:solidFill>
                          <a:effectLst/>
                          <a:latin typeface="Verdana" pitchFamily="34" charset="0"/>
                          <a:ea typeface="Verdana" pitchFamily="34" charset="0"/>
                          <a:cs typeface="+mn-cs"/>
                        </a:rPr>
                        <a:t>, Karnataka),transfer of Trading Units namely Beekeeping Chandigarh to Punjab Beekeepers Federation, etc.</a:t>
                      </a:r>
                    </a:p>
                    <a:p>
                      <a:pPr algn="just"/>
                      <a:r>
                        <a:rPr lang="en-IN" sz="1200" kern="1200" dirty="0" smtClean="0">
                          <a:solidFill>
                            <a:schemeClr val="dk1"/>
                          </a:solidFill>
                          <a:effectLst/>
                          <a:latin typeface="Verdana" pitchFamily="34" charset="0"/>
                          <a:ea typeface="Verdana" pitchFamily="34" charset="0"/>
                          <a:cs typeface="+mn-cs"/>
                        </a:rPr>
                        <a:t> </a:t>
                      </a:r>
                    </a:p>
                    <a:p>
                      <a:pPr algn="just"/>
                      <a:r>
                        <a:rPr lang="en-IN" sz="1200" kern="1200" dirty="0" smtClean="0">
                          <a:solidFill>
                            <a:schemeClr val="dk1"/>
                          </a:solidFill>
                          <a:effectLst/>
                          <a:latin typeface="Verdana" pitchFamily="34" charset="0"/>
                          <a:ea typeface="Verdana" pitchFamily="34" charset="0"/>
                          <a:cs typeface="+mn-cs"/>
                        </a:rPr>
                        <a:t>Measures initiated by</a:t>
                      </a:r>
                      <a:r>
                        <a:rPr lang="en-IN" sz="1200" kern="1200" baseline="0" dirty="0" smtClean="0">
                          <a:solidFill>
                            <a:schemeClr val="dk1"/>
                          </a:solidFill>
                          <a:effectLst/>
                          <a:latin typeface="Verdana" pitchFamily="34" charset="0"/>
                          <a:ea typeface="Verdana" pitchFamily="34" charset="0"/>
                          <a:cs typeface="+mn-cs"/>
                        </a:rPr>
                        <a:t> KVIC:</a:t>
                      </a:r>
                      <a:endParaRPr lang="en-IN" sz="1200" kern="1200" dirty="0" smtClean="0">
                        <a:solidFill>
                          <a:schemeClr val="dk1"/>
                        </a:solidFill>
                        <a:effectLst/>
                        <a:latin typeface="Verdana" pitchFamily="34" charset="0"/>
                        <a:ea typeface="Verdana" pitchFamily="34" charset="0"/>
                        <a:cs typeface="+mn-cs"/>
                      </a:endParaRPr>
                    </a:p>
                    <a:p>
                      <a:pPr marL="171450" lvl="0" indent="-171450" algn="just">
                        <a:buFont typeface="Wingdings" pitchFamily="2" charset="2"/>
                        <a:buChar char="Ø"/>
                      </a:pPr>
                      <a:r>
                        <a:rPr lang="en-US" sz="1200" b="0" u="none" strike="noStrike" kern="1200" dirty="0" smtClean="0">
                          <a:solidFill>
                            <a:schemeClr val="dk1"/>
                          </a:solidFill>
                          <a:effectLst/>
                          <a:latin typeface="Verdana" pitchFamily="34" charset="0"/>
                          <a:ea typeface="Verdana" pitchFamily="34" charset="0"/>
                          <a:cs typeface="+mn-cs"/>
                        </a:rPr>
                        <a:t>SOPs </a:t>
                      </a:r>
                      <a:r>
                        <a:rPr lang="en-US" sz="1200" b="0" u="none" strike="noStrike" kern="1200" dirty="0" smtClean="0">
                          <a:solidFill>
                            <a:schemeClr val="dk1"/>
                          </a:solidFill>
                          <a:effectLst/>
                          <a:latin typeface="Verdana" pitchFamily="34" charset="0"/>
                          <a:ea typeface="Verdana" pitchFamily="34" charset="0"/>
                          <a:cs typeface="+mn-cs"/>
                        </a:rPr>
                        <a:t>for procurement/payment/operations of </a:t>
                      </a:r>
                      <a:r>
                        <a:rPr lang="en-US" sz="1200" b="0" u="none" strike="noStrike" kern="1200" dirty="0" smtClean="0">
                          <a:solidFill>
                            <a:schemeClr val="dk1"/>
                          </a:solidFill>
                          <a:effectLst/>
                          <a:latin typeface="Verdana" pitchFamily="34" charset="0"/>
                          <a:ea typeface="Verdana" pitchFamily="34" charset="0"/>
                          <a:cs typeface="+mn-cs"/>
                        </a:rPr>
                        <a:t>DDTUs mandatory for </a:t>
                      </a:r>
                      <a:r>
                        <a:rPr lang="en-US" sz="1200" b="0" u="none" strike="noStrike" kern="1200" dirty="0" smtClean="0">
                          <a:solidFill>
                            <a:schemeClr val="dk1"/>
                          </a:solidFill>
                          <a:effectLst/>
                          <a:latin typeface="Verdana" pitchFamily="34" charset="0"/>
                          <a:ea typeface="Verdana" pitchFamily="34" charset="0"/>
                          <a:cs typeface="+mn-cs"/>
                        </a:rPr>
                        <a:t>sustainable operations</a:t>
                      </a:r>
                      <a:r>
                        <a:rPr lang="en-US" sz="1200" b="0" u="none" strike="noStrike" kern="1200" dirty="0" smtClean="0">
                          <a:solidFill>
                            <a:schemeClr val="dk1"/>
                          </a:solidFill>
                          <a:effectLst/>
                          <a:latin typeface="Verdana" pitchFamily="34" charset="0"/>
                          <a:ea typeface="Verdana" pitchFamily="34" charset="0"/>
                          <a:cs typeface="+mn-cs"/>
                        </a:rPr>
                        <a:t>.</a:t>
                      </a:r>
                    </a:p>
                    <a:p>
                      <a:pPr marL="0" lvl="0" indent="0" algn="just">
                        <a:buFont typeface="Wingdings" pitchFamily="2" charset="2"/>
                        <a:buNone/>
                      </a:pPr>
                      <a:r>
                        <a:rPr lang="en-US" sz="1200" b="0" u="none" strike="noStrike" kern="1200" dirty="0" smtClean="0">
                          <a:solidFill>
                            <a:schemeClr val="dk1"/>
                          </a:solidFill>
                          <a:effectLst/>
                          <a:latin typeface="Verdana" pitchFamily="34" charset="0"/>
                          <a:ea typeface="Verdana" pitchFamily="34" charset="0"/>
                          <a:cs typeface="+mn-cs"/>
                        </a:rPr>
                        <a:t> </a:t>
                      </a:r>
                      <a:endParaRPr lang="en-US" sz="1200" b="0" u="none" strike="noStrike" kern="1200" dirty="0" smtClean="0">
                        <a:solidFill>
                          <a:schemeClr val="dk1"/>
                        </a:solidFill>
                        <a:effectLst/>
                        <a:latin typeface="Verdana" pitchFamily="34" charset="0"/>
                        <a:ea typeface="Verdana" pitchFamily="34" charset="0"/>
                        <a:cs typeface="+mn-cs"/>
                      </a:endParaRPr>
                    </a:p>
                    <a:p>
                      <a:pPr marL="171450" lvl="0" indent="-171450" algn="just">
                        <a:buFont typeface="Wingdings" pitchFamily="2" charset="2"/>
                        <a:buChar char="Ø"/>
                      </a:pPr>
                      <a:r>
                        <a:rPr lang="en-US" sz="1200" b="0" u="none" strike="noStrike" kern="1200" dirty="0" smtClean="0">
                          <a:solidFill>
                            <a:schemeClr val="dk1"/>
                          </a:solidFill>
                          <a:effectLst/>
                          <a:latin typeface="Verdana" pitchFamily="34" charset="0"/>
                          <a:ea typeface="Verdana" pitchFamily="34" charset="0"/>
                          <a:cs typeface="+mn-cs"/>
                        </a:rPr>
                        <a:t>New sales channels like e-commerce, Govt. supplies </a:t>
                      </a:r>
                      <a:r>
                        <a:rPr lang="en-US" sz="1200" b="0" u="none" strike="noStrike" kern="1200" dirty="0" smtClean="0">
                          <a:solidFill>
                            <a:schemeClr val="dk1"/>
                          </a:solidFill>
                          <a:effectLst/>
                          <a:latin typeface="Verdana" pitchFamily="34" charset="0"/>
                          <a:ea typeface="Verdana" pitchFamily="34" charset="0"/>
                          <a:cs typeface="+mn-cs"/>
                        </a:rPr>
                        <a:t>like CAPF, </a:t>
                      </a:r>
                      <a:r>
                        <a:rPr lang="en-US" sz="1200" b="0" u="none" strike="noStrike" kern="1200" dirty="0" smtClean="0">
                          <a:solidFill>
                            <a:schemeClr val="dk1"/>
                          </a:solidFill>
                          <a:effectLst/>
                          <a:latin typeface="Verdana" pitchFamily="34" charset="0"/>
                          <a:ea typeface="Verdana" pitchFamily="34" charset="0"/>
                          <a:cs typeface="+mn-cs"/>
                        </a:rPr>
                        <a:t>National Education Society for Tribal Students (NESTS), Ministry of External Affairs, Ministry of AYUSH, etc. have been introduced to encourage more sales, thereby making the sales outlets profitable/economically viable</a:t>
                      </a:r>
                      <a:r>
                        <a:rPr lang="en-US" sz="1200" b="0" u="none" strike="noStrike" kern="1200" dirty="0" smtClean="0">
                          <a:solidFill>
                            <a:schemeClr val="dk1"/>
                          </a:solidFill>
                          <a:effectLst/>
                          <a:latin typeface="Verdana" pitchFamily="34" charset="0"/>
                          <a:ea typeface="Verdana" pitchFamily="34" charset="0"/>
                          <a:cs typeface="+mn-cs"/>
                        </a:rPr>
                        <a:t>.</a:t>
                      </a:r>
                    </a:p>
                    <a:p>
                      <a:pPr marL="0" lvl="0" indent="0" algn="just">
                        <a:buFont typeface="Wingdings" pitchFamily="2" charset="2"/>
                        <a:buNone/>
                      </a:pPr>
                      <a:endParaRPr lang="en-IN" sz="1200" b="0" u="none" strike="noStrike" kern="1200" dirty="0" smtClean="0">
                        <a:solidFill>
                          <a:schemeClr val="dk1"/>
                        </a:solidFill>
                        <a:effectLst/>
                        <a:latin typeface="Verdana" pitchFamily="34" charset="0"/>
                        <a:ea typeface="Verdana" pitchFamily="34" charset="0"/>
                        <a:cs typeface="+mn-cs"/>
                      </a:endParaRPr>
                    </a:p>
                    <a:p>
                      <a:pPr marL="171450" lvl="0" indent="-171450" algn="just">
                        <a:buFont typeface="Wingdings" pitchFamily="2" charset="2"/>
                        <a:buChar char="Ø"/>
                      </a:pPr>
                      <a:r>
                        <a:rPr lang="en-US" sz="1200" b="0" u="none" strike="noStrike" kern="1200" dirty="0" smtClean="0">
                          <a:solidFill>
                            <a:schemeClr val="dk1"/>
                          </a:solidFill>
                          <a:effectLst/>
                          <a:latin typeface="Verdana" pitchFamily="34" charset="0"/>
                          <a:ea typeface="Verdana" pitchFamily="34" charset="0"/>
                          <a:cs typeface="+mn-cs"/>
                        </a:rPr>
                        <a:t>New Designs</a:t>
                      </a:r>
                      <a:r>
                        <a:rPr lang="en-US" sz="1200" b="0" u="none" strike="noStrike" kern="1200" baseline="0" dirty="0" smtClean="0">
                          <a:solidFill>
                            <a:schemeClr val="dk1"/>
                          </a:solidFill>
                          <a:effectLst/>
                          <a:latin typeface="Verdana" pitchFamily="34" charset="0"/>
                          <a:ea typeface="Verdana" pitchFamily="34" charset="0"/>
                          <a:cs typeface="+mn-cs"/>
                        </a:rPr>
                        <a:t> by NIFT, </a:t>
                      </a:r>
                      <a:r>
                        <a:rPr lang="en-US" sz="1200" b="0" u="none" strike="noStrike" kern="1200" baseline="0" dirty="0" err="1" smtClean="0">
                          <a:solidFill>
                            <a:schemeClr val="dk1"/>
                          </a:solidFill>
                          <a:effectLst/>
                          <a:latin typeface="Verdana" pitchFamily="34" charset="0"/>
                          <a:ea typeface="Verdana" pitchFamily="34" charset="0"/>
                          <a:cs typeface="+mn-cs"/>
                        </a:rPr>
                        <a:t>CoEK</a:t>
                      </a:r>
                      <a:r>
                        <a:rPr lang="en-US" sz="1200" b="0" u="none" strike="noStrike" kern="1200" baseline="0" dirty="0" smtClean="0">
                          <a:solidFill>
                            <a:schemeClr val="dk1"/>
                          </a:solidFill>
                          <a:effectLst/>
                          <a:latin typeface="Verdana" pitchFamily="34" charset="0"/>
                          <a:ea typeface="Verdana" pitchFamily="34" charset="0"/>
                          <a:cs typeface="+mn-cs"/>
                        </a:rPr>
                        <a:t> for more designs/fashion statement.</a:t>
                      </a:r>
                    </a:p>
                    <a:p>
                      <a:pPr marL="0" lvl="0" indent="0" algn="just">
                        <a:buFont typeface="Wingdings" pitchFamily="2" charset="2"/>
                        <a:buNone/>
                      </a:pPr>
                      <a:endParaRPr lang="en-US" sz="1200" b="0" u="none" strike="noStrike" kern="1200" dirty="0" smtClean="0">
                        <a:solidFill>
                          <a:schemeClr val="dk1"/>
                        </a:solidFill>
                        <a:effectLst/>
                        <a:latin typeface="Verdana" pitchFamily="34" charset="0"/>
                        <a:ea typeface="Verdana" pitchFamily="34" charset="0"/>
                        <a:cs typeface="+mn-cs"/>
                      </a:endParaRPr>
                    </a:p>
                    <a:p>
                      <a:pPr marL="171450" lvl="0" indent="-171450" algn="just">
                        <a:buFont typeface="Wingdings" pitchFamily="2" charset="2"/>
                        <a:buChar char="Ø"/>
                      </a:pPr>
                      <a:r>
                        <a:rPr lang="en-US" sz="1200" b="0" u="none" strike="noStrike" kern="1200" dirty="0" smtClean="0">
                          <a:solidFill>
                            <a:schemeClr val="dk1"/>
                          </a:solidFill>
                          <a:effectLst/>
                          <a:latin typeface="Verdana" pitchFamily="34" charset="0"/>
                          <a:ea typeface="Verdana" pitchFamily="34" charset="0"/>
                          <a:cs typeface="+mn-cs"/>
                        </a:rPr>
                        <a:t>International Marketing with export houses like Federation of Indian Export Organization (FIEO), DGFT, Commodity Boards etc. </a:t>
                      </a:r>
                    </a:p>
                    <a:p>
                      <a:pPr marL="171450" lvl="0" indent="-171450" algn="just">
                        <a:buFont typeface="Wingdings" pitchFamily="2" charset="2"/>
                        <a:buChar char="Ø"/>
                      </a:pPr>
                      <a:endParaRPr lang="en-IN" sz="1200" b="0" u="none" strike="noStrike" kern="1200" dirty="0" smtClean="0">
                        <a:solidFill>
                          <a:schemeClr val="dk1"/>
                        </a:solidFill>
                        <a:effectLst/>
                        <a:latin typeface="Verdana" pitchFamily="34" charset="0"/>
                        <a:ea typeface="Verdana" pitchFamily="34" charset="0"/>
                        <a:cs typeface="+mn-cs"/>
                      </a:endParaRPr>
                    </a:p>
                    <a:p>
                      <a:pPr marL="171450" lvl="0" indent="-171450" algn="just">
                        <a:buFont typeface="Wingdings" pitchFamily="2" charset="2"/>
                        <a:buChar char="Ø"/>
                      </a:pPr>
                      <a:r>
                        <a:rPr lang="en-IN" sz="1200" kern="1200" dirty="0" smtClean="0">
                          <a:solidFill>
                            <a:schemeClr val="dk1"/>
                          </a:solidFill>
                          <a:effectLst/>
                          <a:latin typeface="Verdana" pitchFamily="34" charset="0"/>
                          <a:ea typeface="Verdana" pitchFamily="34" charset="0"/>
                          <a:cs typeface="+mn-cs"/>
                        </a:rPr>
                        <a:t>5 CSPs </a:t>
                      </a:r>
                      <a:r>
                        <a:rPr lang="en-IN" sz="1200" kern="1200" dirty="0" smtClean="0">
                          <a:solidFill>
                            <a:schemeClr val="dk1"/>
                          </a:solidFill>
                          <a:effectLst/>
                          <a:latin typeface="Verdana" pitchFamily="34" charset="0"/>
                          <a:ea typeface="Verdana" pitchFamily="34" charset="0"/>
                          <a:cs typeface="+mn-cs"/>
                        </a:rPr>
                        <a:t>are being refurbished by replacing the old machineries with sophisticated technology, textile machineries, thereby increasing the productivity as well as cost efficiency. </a:t>
                      </a:r>
                      <a:r>
                        <a:rPr lang="en-IN" sz="1200" kern="1200" dirty="0" smtClean="0">
                          <a:solidFill>
                            <a:schemeClr val="dk1"/>
                          </a:solidFill>
                          <a:effectLst/>
                          <a:latin typeface="Verdana" pitchFamily="34" charset="0"/>
                          <a:ea typeface="Verdana" pitchFamily="34" charset="0"/>
                          <a:cs typeface="+mn-cs"/>
                        </a:rPr>
                        <a:t>2 completed</a:t>
                      </a:r>
                      <a:r>
                        <a:rPr lang="en-IN" sz="1200" kern="1200" baseline="0" dirty="0" smtClean="0">
                          <a:solidFill>
                            <a:schemeClr val="dk1"/>
                          </a:solidFill>
                          <a:effectLst/>
                          <a:latin typeface="Verdana" pitchFamily="34" charset="0"/>
                          <a:ea typeface="Verdana" pitchFamily="34" charset="0"/>
                          <a:cs typeface="+mn-cs"/>
                        </a:rPr>
                        <a:t> and remaining are under process.</a:t>
                      </a:r>
                      <a:endParaRPr lang="en-IN" sz="1200" kern="1200" dirty="0" smtClean="0">
                        <a:solidFill>
                          <a:schemeClr val="dk1"/>
                        </a:solidFill>
                        <a:effectLst/>
                        <a:latin typeface="Verdana" pitchFamily="34" charset="0"/>
                        <a:ea typeface="Verdana" pitchFamily="34" charset="0"/>
                        <a:cs typeface="+mn-cs"/>
                      </a:endParaRPr>
                    </a:p>
                  </a:txBody>
                  <a:tcPr marL="68580" marR="68580" marT="0" marB="0"/>
                </a:tc>
                <a:extLst>
                  <a:ext uri="{0D108BD9-81ED-4DB2-BD59-A6C34878D82A}">
                    <a16:rowId xmlns:a16="http://schemas.microsoft.com/office/drawing/2014/main" xmlns="" val="486456831"/>
                  </a:ext>
                </a:extLst>
              </a:tr>
            </a:tbl>
          </a:graphicData>
        </a:graphic>
      </p:graphicFrame>
      <p:sp>
        <p:nvSpPr>
          <p:cNvPr id="4" name="Slide Number Placeholder 3"/>
          <p:cNvSpPr>
            <a:spLocks noGrp="1"/>
          </p:cNvSpPr>
          <p:nvPr>
            <p:ph type="sldNum" sz="quarter" idx="12"/>
          </p:nvPr>
        </p:nvSpPr>
        <p:spPr>
          <a:xfrm>
            <a:off x="8789019" y="6211385"/>
            <a:ext cx="2743200" cy="365125"/>
          </a:xfrm>
        </p:spPr>
        <p:txBody>
          <a:bodyPr/>
          <a:lstStyle/>
          <a:p>
            <a:fld id="{E9749067-D62A-41AC-84D1-4B0C20AE87F4}" type="slidenum">
              <a:rPr lang="en-US" smtClean="0"/>
              <a:pPr/>
              <a:t>3</a:t>
            </a:fld>
            <a:endParaRPr lang="en-US"/>
          </a:p>
        </p:txBody>
      </p:sp>
    </p:spTree>
    <p:extLst>
      <p:ext uri="{BB962C8B-B14F-4D97-AF65-F5344CB8AC3E}">
        <p14:creationId xmlns:p14="http://schemas.microsoft.com/office/powerpoint/2010/main" val="38455742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831795087"/>
              </p:ext>
            </p:extLst>
          </p:nvPr>
        </p:nvGraphicFramePr>
        <p:xfrm>
          <a:off x="491320" y="264743"/>
          <a:ext cx="11472080" cy="6325778"/>
        </p:xfrm>
        <a:graphic>
          <a:graphicData uri="http://schemas.openxmlformats.org/drawingml/2006/table">
            <a:tbl>
              <a:tblPr firstRow="1" firstCol="1" bandRow="1">
                <a:tableStyleId>{5C22544A-7EE6-4342-B048-85BDC9FD1C3A}</a:tableStyleId>
              </a:tblPr>
              <a:tblGrid>
                <a:gridCol w="683694">
                  <a:extLst>
                    <a:ext uri="{9D8B030D-6E8A-4147-A177-3AD203B41FA5}">
                      <a16:colId xmlns:a16="http://schemas.microsoft.com/office/drawing/2014/main" xmlns="" val="2623491105"/>
                    </a:ext>
                  </a:extLst>
                </a:gridCol>
                <a:gridCol w="5234253">
                  <a:extLst>
                    <a:ext uri="{9D8B030D-6E8A-4147-A177-3AD203B41FA5}">
                      <a16:colId xmlns:a16="http://schemas.microsoft.com/office/drawing/2014/main" xmlns="" val="433516233"/>
                    </a:ext>
                  </a:extLst>
                </a:gridCol>
                <a:gridCol w="5554133">
                  <a:extLst>
                    <a:ext uri="{9D8B030D-6E8A-4147-A177-3AD203B41FA5}">
                      <a16:colId xmlns:a16="http://schemas.microsoft.com/office/drawing/2014/main" xmlns="" val="3232519033"/>
                    </a:ext>
                  </a:extLst>
                </a:gridCol>
              </a:tblGrid>
              <a:tr h="469427">
                <a:tc>
                  <a:txBody>
                    <a:bodyPr/>
                    <a:lstStyle/>
                    <a:p>
                      <a:pPr algn="ctr">
                        <a:lnSpc>
                          <a:spcPct val="107000"/>
                        </a:lnSpc>
                        <a:spcAft>
                          <a:spcPts val="0"/>
                        </a:spcAft>
                      </a:pPr>
                      <a:r>
                        <a:rPr lang="en-US" sz="1400" b="1" dirty="0" smtClean="0">
                          <a:effectLst/>
                          <a:latin typeface="Verdana" pitchFamily="34" charset="0"/>
                          <a:ea typeface="Verdana" pitchFamily="34" charset="0"/>
                        </a:rPr>
                        <a:t>Sr. </a:t>
                      </a:r>
                      <a:r>
                        <a:rPr lang="en-US" sz="1400" b="1" dirty="0">
                          <a:effectLst/>
                          <a:latin typeface="Verdana" pitchFamily="34" charset="0"/>
                          <a:ea typeface="Verdana" pitchFamily="34" charset="0"/>
                        </a:rPr>
                        <a:t>No. </a:t>
                      </a:r>
                      <a:endParaRPr lang="en-IN" sz="1400" b="1" dirty="0">
                        <a:effectLst/>
                        <a:latin typeface="Verdana" pitchFamily="34" charset="0"/>
                        <a:ea typeface="Verdana" pitchFamily="34" charset="0"/>
                        <a:cs typeface="Mangal" panose="02040503050203030202" pitchFamily="18" charset="0"/>
                      </a:endParaRPr>
                    </a:p>
                  </a:txBody>
                  <a:tcPr marL="68580" marR="68580" marT="0" marB="0"/>
                </a:tc>
                <a:tc>
                  <a:txBody>
                    <a:bodyPr/>
                    <a:lstStyle/>
                    <a:p>
                      <a:pPr algn="l">
                        <a:lnSpc>
                          <a:spcPct val="107000"/>
                        </a:lnSpc>
                        <a:spcAft>
                          <a:spcPts val="0"/>
                        </a:spcAft>
                      </a:pPr>
                      <a:r>
                        <a:rPr lang="en-IN" sz="1400" b="1" kern="1200" dirty="0" smtClean="0">
                          <a:solidFill>
                            <a:schemeClr val="lt1"/>
                          </a:solidFill>
                          <a:effectLst/>
                          <a:latin typeface="Verdana" pitchFamily="34" charset="0"/>
                          <a:ea typeface="Verdana" pitchFamily="34" charset="0"/>
                          <a:cs typeface="+mn-cs"/>
                        </a:rPr>
                        <a:t>Observations / Recommendations and Compliance made by KVIC thereof</a:t>
                      </a:r>
                      <a:endParaRPr lang="en-IN" sz="1400" b="1" dirty="0">
                        <a:effectLst/>
                        <a:latin typeface="Verdana" pitchFamily="34" charset="0"/>
                        <a:ea typeface="Verdana" pitchFamily="34" charset="0"/>
                        <a:cs typeface="Mangal" panose="02040503050203030202" pitchFamily="18" charset="0"/>
                      </a:endParaRPr>
                    </a:p>
                  </a:txBody>
                  <a:tcPr marL="68580" marR="68580" marT="0" marB="0"/>
                </a:tc>
                <a:tc>
                  <a:txBody>
                    <a:bodyPr/>
                    <a:lstStyle/>
                    <a:p>
                      <a:pPr algn="ctr"/>
                      <a:r>
                        <a:rPr lang="en-IN" sz="1400" b="1" u="sng" kern="1200" dirty="0" smtClean="0">
                          <a:solidFill>
                            <a:schemeClr val="lt1"/>
                          </a:solidFill>
                          <a:effectLst/>
                          <a:latin typeface="Verdana" pitchFamily="34" charset="0"/>
                          <a:ea typeface="Verdana" pitchFamily="34" charset="0"/>
                          <a:cs typeface="+mn-cs"/>
                        </a:rPr>
                        <a:t>Compliance / ATR of KVIC:</a:t>
                      </a:r>
                      <a:endParaRPr lang="en-IN" sz="1400" b="1" kern="1200" dirty="0">
                        <a:solidFill>
                          <a:schemeClr val="lt1"/>
                        </a:solidFill>
                        <a:effectLst/>
                        <a:latin typeface="Verdana" pitchFamily="34" charset="0"/>
                        <a:ea typeface="Verdana" pitchFamily="34" charset="0"/>
                        <a:cs typeface="+mn-cs"/>
                      </a:endParaRPr>
                    </a:p>
                  </a:txBody>
                  <a:tcPr marL="68580" marR="68580" marT="0" marB="0"/>
                </a:tc>
                <a:extLst>
                  <a:ext uri="{0D108BD9-81ED-4DB2-BD59-A6C34878D82A}">
                    <a16:rowId xmlns:a16="http://schemas.microsoft.com/office/drawing/2014/main" xmlns="" val="3881139429"/>
                  </a:ext>
                </a:extLst>
              </a:tr>
              <a:tr h="5387956">
                <a:tc>
                  <a:txBody>
                    <a:bodyPr/>
                    <a:lstStyle/>
                    <a:p>
                      <a:pPr algn="ctr">
                        <a:lnSpc>
                          <a:spcPct val="107000"/>
                        </a:lnSpc>
                        <a:spcAft>
                          <a:spcPts val="0"/>
                        </a:spcAft>
                      </a:pPr>
                      <a:r>
                        <a:rPr lang="en-US" sz="1200" dirty="0" smtClean="0">
                          <a:effectLst/>
                          <a:latin typeface="Calibri" panose="020F0502020204030204" pitchFamily="34" charset="0"/>
                          <a:ea typeface="Calibri" panose="020F0502020204030204" pitchFamily="34" charset="0"/>
                          <a:cs typeface="Mangal" panose="02040503050203030202" pitchFamily="18" charset="0"/>
                        </a:rPr>
                        <a:t>2</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r>
                        <a:rPr lang="en-IN" sz="1200" b="1" kern="1200" dirty="0" smtClean="0">
                          <a:solidFill>
                            <a:schemeClr val="dk1"/>
                          </a:solidFill>
                          <a:effectLst/>
                          <a:latin typeface="Verdana" pitchFamily="34" charset="0"/>
                          <a:ea typeface="Verdana" pitchFamily="34" charset="0"/>
                          <a:cs typeface="+mn-cs"/>
                        </a:rPr>
                        <a:t>Procurement and Production by Departmental Trading Units</a:t>
                      </a:r>
                      <a:r>
                        <a:rPr lang="en-IN" sz="1200" kern="1200" dirty="0" smtClean="0">
                          <a:solidFill>
                            <a:schemeClr val="dk1"/>
                          </a:solidFill>
                          <a:effectLst/>
                          <a:latin typeface="Verdana" pitchFamily="34" charset="0"/>
                          <a:ea typeface="Verdana" pitchFamily="34" charset="0"/>
                          <a:cs typeface="+mn-cs"/>
                        </a:rPr>
                        <a:t>: </a:t>
                      </a:r>
                    </a:p>
                    <a:p>
                      <a:pPr algn="just"/>
                      <a:r>
                        <a:rPr lang="en-IN" sz="1200" kern="1200" dirty="0" smtClean="0">
                          <a:solidFill>
                            <a:schemeClr val="dk1"/>
                          </a:solidFill>
                          <a:effectLst/>
                          <a:latin typeface="Verdana" pitchFamily="34" charset="0"/>
                          <a:ea typeface="Verdana" pitchFamily="34" charset="0"/>
                          <a:cs typeface="+mn-cs"/>
                        </a:rPr>
                        <a:t>Deficiency </a:t>
                      </a:r>
                      <a:r>
                        <a:rPr lang="en-IN" sz="1200" kern="1200" dirty="0" smtClean="0">
                          <a:solidFill>
                            <a:schemeClr val="dk1"/>
                          </a:solidFill>
                          <a:effectLst/>
                          <a:latin typeface="Verdana" pitchFamily="34" charset="0"/>
                          <a:ea typeface="Verdana" pitchFamily="34" charset="0"/>
                          <a:cs typeface="+mn-cs"/>
                        </a:rPr>
                        <a:t>of DTUs </a:t>
                      </a:r>
                      <a:r>
                        <a:rPr lang="en-IN" sz="1200" kern="1200" dirty="0" smtClean="0">
                          <a:solidFill>
                            <a:schemeClr val="dk1"/>
                          </a:solidFill>
                          <a:effectLst/>
                          <a:latin typeface="Verdana" pitchFamily="34" charset="0"/>
                          <a:ea typeface="Verdana" pitchFamily="34" charset="0"/>
                          <a:cs typeface="+mn-cs"/>
                        </a:rPr>
                        <a:t>to follow the prescribed procurement </a:t>
                      </a:r>
                      <a:r>
                        <a:rPr lang="en-IN" sz="1200" kern="1200" dirty="0" smtClean="0">
                          <a:solidFill>
                            <a:schemeClr val="dk1"/>
                          </a:solidFill>
                          <a:effectLst/>
                          <a:latin typeface="Verdana" pitchFamily="34" charset="0"/>
                          <a:ea typeface="Verdana" pitchFamily="34" charset="0"/>
                          <a:cs typeface="+mn-cs"/>
                        </a:rPr>
                        <a:t>procedures, gaps </a:t>
                      </a:r>
                      <a:r>
                        <a:rPr lang="en-IN" sz="1200" kern="1200" dirty="0" smtClean="0">
                          <a:solidFill>
                            <a:schemeClr val="dk1"/>
                          </a:solidFill>
                          <a:effectLst/>
                          <a:latin typeface="Verdana" pitchFamily="34" charset="0"/>
                          <a:ea typeface="Verdana" pitchFamily="34" charset="0"/>
                          <a:cs typeface="+mn-cs"/>
                        </a:rPr>
                        <a:t>in planning and dilution of objectivity in </a:t>
                      </a:r>
                      <a:r>
                        <a:rPr lang="en-IN" sz="1200" kern="1200" dirty="0" smtClean="0">
                          <a:solidFill>
                            <a:schemeClr val="dk1"/>
                          </a:solidFill>
                          <a:effectLst/>
                          <a:latin typeface="Verdana" pitchFamily="34" charset="0"/>
                          <a:ea typeface="Verdana" pitchFamily="34" charset="0"/>
                          <a:cs typeface="+mn-cs"/>
                        </a:rPr>
                        <a:t>procurements, no </a:t>
                      </a:r>
                      <a:r>
                        <a:rPr lang="en-IN" sz="1200" kern="1200" dirty="0" smtClean="0">
                          <a:solidFill>
                            <a:schemeClr val="dk1"/>
                          </a:solidFill>
                          <a:effectLst/>
                          <a:latin typeface="Verdana" pitchFamily="34" charset="0"/>
                          <a:ea typeface="Verdana" pitchFamily="34" charset="0"/>
                          <a:cs typeface="+mn-cs"/>
                        </a:rPr>
                        <a:t>equal opportunity to all suppliers </a:t>
                      </a:r>
                      <a:r>
                        <a:rPr lang="en-IN" sz="1200" kern="1200" dirty="0" smtClean="0">
                          <a:solidFill>
                            <a:schemeClr val="dk1"/>
                          </a:solidFill>
                          <a:effectLst/>
                          <a:latin typeface="Verdana" pitchFamily="34" charset="0"/>
                          <a:ea typeface="Verdana" pitchFamily="34" charset="0"/>
                          <a:cs typeface="+mn-cs"/>
                        </a:rPr>
                        <a:t>was ensured. </a:t>
                      </a:r>
                    </a:p>
                    <a:p>
                      <a:pPr algn="just"/>
                      <a:endParaRPr lang="en-IN" sz="1200" kern="1200" dirty="0" smtClean="0">
                        <a:solidFill>
                          <a:schemeClr val="dk1"/>
                        </a:solidFill>
                        <a:effectLst/>
                        <a:latin typeface="Verdana" pitchFamily="34" charset="0"/>
                        <a:ea typeface="Verdana" pitchFamily="34" charset="0"/>
                        <a:cs typeface="+mn-cs"/>
                      </a:endParaRPr>
                    </a:p>
                    <a:p>
                      <a:pPr algn="just"/>
                      <a:r>
                        <a:rPr lang="en-IN" sz="1200" kern="1200" dirty="0" smtClean="0">
                          <a:solidFill>
                            <a:schemeClr val="dk1"/>
                          </a:solidFill>
                          <a:effectLst/>
                          <a:latin typeface="Verdana" pitchFamily="34" charset="0"/>
                          <a:ea typeface="Verdana" pitchFamily="34" charset="0"/>
                          <a:cs typeface="+mn-cs"/>
                        </a:rPr>
                        <a:t>KIMIS data was not compiled into item-wise, supplier-wise information to obtain inputs on procurement plans and analyse market trends.</a:t>
                      </a:r>
                    </a:p>
                    <a:p>
                      <a:pPr algn="just"/>
                      <a:r>
                        <a:rPr lang="en-IN" sz="1200" b="1" kern="1200" dirty="0" smtClean="0">
                          <a:solidFill>
                            <a:schemeClr val="dk1"/>
                          </a:solidFill>
                          <a:effectLst/>
                          <a:latin typeface="Verdana" pitchFamily="34" charset="0"/>
                          <a:ea typeface="Verdana" pitchFamily="34" charset="0"/>
                          <a:cs typeface="+mn-cs"/>
                        </a:rPr>
                        <a:t>(</a:t>
                      </a:r>
                      <a:r>
                        <a:rPr lang="en-IN" sz="1200" b="1" kern="1200" dirty="0" smtClean="0">
                          <a:solidFill>
                            <a:schemeClr val="dk1"/>
                          </a:solidFill>
                          <a:effectLst/>
                          <a:latin typeface="Verdana" pitchFamily="34" charset="0"/>
                          <a:ea typeface="Verdana" pitchFamily="34" charset="0"/>
                          <a:cs typeface="+mn-cs"/>
                        </a:rPr>
                        <a:t>Paragraph 4.1)</a:t>
                      </a:r>
                      <a:endParaRPr lang="en-IN" sz="1200" kern="1200" dirty="0" smtClean="0">
                        <a:solidFill>
                          <a:schemeClr val="dk1"/>
                        </a:solidFill>
                        <a:effectLst/>
                        <a:latin typeface="Verdana" pitchFamily="34" charset="0"/>
                        <a:ea typeface="Verdana" pitchFamily="34" charset="0"/>
                        <a:cs typeface="+mn-cs"/>
                      </a:endParaRPr>
                    </a:p>
                    <a:p>
                      <a:pPr algn="just"/>
                      <a:r>
                        <a:rPr lang="en-IN" sz="1200" b="1" kern="1200" dirty="0" smtClean="0">
                          <a:solidFill>
                            <a:schemeClr val="dk1"/>
                          </a:solidFill>
                          <a:effectLst/>
                          <a:latin typeface="Verdana" pitchFamily="34" charset="0"/>
                          <a:ea typeface="Verdana" pitchFamily="34" charset="0"/>
                          <a:cs typeface="+mn-cs"/>
                        </a:rPr>
                        <a:t> </a:t>
                      </a:r>
                      <a:endParaRPr lang="en-IN" sz="1200" kern="1200" dirty="0" smtClean="0">
                        <a:solidFill>
                          <a:schemeClr val="dk1"/>
                        </a:solidFill>
                        <a:effectLst/>
                        <a:latin typeface="Verdana" pitchFamily="34" charset="0"/>
                        <a:ea typeface="Verdana" pitchFamily="34" charset="0"/>
                        <a:cs typeface="+mn-cs"/>
                      </a:endParaRPr>
                    </a:p>
                    <a:p>
                      <a:pPr algn="just"/>
                      <a:r>
                        <a:rPr lang="en-IN" sz="1200" b="1" kern="1200" dirty="0" smtClean="0">
                          <a:solidFill>
                            <a:schemeClr val="dk1"/>
                          </a:solidFill>
                          <a:effectLst/>
                          <a:latin typeface="Verdana" pitchFamily="34" charset="0"/>
                          <a:ea typeface="Verdana" pitchFamily="34" charset="0"/>
                          <a:cs typeface="+mn-cs"/>
                        </a:rPr>
                        <a:t>(</a:t>
                      </a:r>
                      <a:r>
                        <a:rPr lang="en-IN" sz="1200" b="1" u="sng" kern="1200" dirty="0" smtClean="0">
                          <a:solidFill>
                            <a:schemeClr val="dk1"/>
                          </a:solidFill>
                          <a:effectLst/>
                          <a:latin typeface="Verdana" pitchFamily="34" charset="0"/>
                          <a:ea typeface="Verdana" pitchFamily="34" charset="0"/>
                          <a:cs typeface="+mn-cs"/>
                        </a:rPr>
                        <a:t>Recommendation No. 2)</a:t>
                      </a:r>
                      <a:endParaRPr lang="en-IN" sz="1200" kern="1200" dirty="0" smtClean="0">
                        <a:solidFill>
                          <a:schemeClr val="dk1"/>
                        </a:solidFill>
                        <a:effectLst/>
                        <a:latin typeface="Verdana" pitchFamily="34" charset="0"/>
                        <a:ea typeface="Verdana" pitchFamily="34" charset="0"/>
                        <a:cs typeface="+mn-cs"/>
                      </a:endParaRPr>
                    </a:p>
                    <a:p>
                      <a:pPr algn="just"/>
                      <a:r>
                        <a:rPr lang="en-IN" sz="1200" b="1" i="1" kern="1200" dirty="0" smtClean="0">
                          <a:solidFill>
                            <a:schemeClr val="dk1"/>
                          </a:solidFill>
                          <a:effectLst/>
                          <a:latin typeface="Verdana" pitchFamily="34" charset="0"/>
                          <a:ea typeface="Verdana" pitchFamily="34" charset="0"/>
                          <a:cs typeface="+mn-cs"/>
                        </a:rPr>
                        <a:t>KVIC may ensure that the Departmental Trading Units follow prescribed procedures for effective monitoring of procurement and production such as regular meeting of procurement committee, analysis of market trends, publication of procurement plans on website etc.</a:t>
                      </a:r>
                      <a:endParaRPr lang="en-IN" sz="1200" kern="1200" dirty="0" smtClean="0">
                        <a:solidFill>
                          <a:schemeClr val="dk1"/>
                        </a:solidFill>
                        <a:effectLst/>
                        <a:latin typeface="Verdana" pitchFamily="34" charset="0"/>
                        <a:ea typeface="Verdana" pitchFamily="34" charset="0"/>
                        <a:cs typeface="+mn-cs"/>
                      </a:endParaRPr>
                    </a:p>
                    <a:p>
                      <a:pPr algn="just"/>
                      <a:r>
                        <a:rPr lang="en-IN" sz="1200" b="1" i="1" kern="1200" dirty="0" smtClean="0">
                          <a:solidFill>
                            <a:schemeClr val="dk1"/>
                          </a:solidFill>
                          <a:effectLst/>
                          <a:latin typeface="Verdana" pitchFamily="34" charset="0"/>
                          <a:ea typeface="Verdana" pitchFamily="34" charset="0"/>
                          <a:cs typeface="+mn-cs"/>
                        </a:rPr>
                        <a:t> </a:t>
                      </a:r>
                      <a:endParaRPr lang="en-IN" sz="1200" kern="1200" dirty="0" smtClean="0">
                        <a:solidFill>
                          <a:schemeClr val="dk1"/>
                        </a:solidFill>
                        <a:effectLst/>
                        <a:latin typeface="Verdana" pitchFamily="34" charset="0"/>
                        <a:ea typeface="Verdana" pitchFamily="34" charset="0"/>
                        <a:cs typeface="+mn-cs"/>
                      </a:endParaRPr>
                    </a:p>
                    <a:p>
                      <a:pPr algn="just"/>
                      <a:r>
                        <a:rPr lang="en-IN" sz="1200" b="1" i="1" u="sng" kern="1200" dirty="0" smtClean="0">
                          <a:solidFill>
                            <a:schemeClr val="dk1"/>
                          </a:solidFill>
                          <a:effectLst/>
                          <a:latin typeface="Verdana" pitchFamily="34" charset="0"/>
                          <a:ea typeface="Verdana" pitchFamily="34" charset="0"/>
                          <a:cs typeface="+mn-cs"/>
                        </a:rPr>
                        <a:t>(Recommendation No. 3)</a:t>
                      </a:r>
                      <a:endParaRPr lang="en-IN" sz="1200" kern="1200" dirty="0" smtClean="0">
                        <a:solidFill>
                          <a:schemeClr val="dk1"/>
                        </a:solidFill>
                        <a:effectLst/>
                        <a:latin typeface="Verdana" pitchFamily="34" charset="0"/>
                        <a:ea typeface="Verdana" pitchFamily="34" charset="0"/>
                        <a:cs typeface="+mn-cs"/>
                      </a:endParaRPr>
                    </a:p>
                    <a:p>
                      <a:pPr algn="just"/>
                      <a:r>
                        <a:rPr lang="en-IN" sz="1200" b="1" i="1" kern="1200" dirty="0" smtClean="0">
                          <a:solidFill>
                            <a:schemeClr val="dk1"/>
                          </a:solidFill>
                          <a:effectLst/>
                          <a:latin typeface="Verdana" pitchFamily="34" charset="0"/>
                          <a:ea typeface="Verdana" pitchFamily="34" charset="0"/>
                          <a:cs typeface="+mn-cs"/>
                        </a:rPr>
                        <a:t>The Departmental Trading Units may introduce a system of procurement of products which is based on analysis of demand in the market substantiated by past sales and anticipated demand. Further, </a:t>
                      </a:r>
                      <a:r>
                        <a:rPr lang="en-IN" sz="1200" b="1" i="1" kern="1200" dirty="0" err="1" smtClean="0">
                          <a:solidFill>
                            <a:schemeClr val="dk1"/>
                          </a:solidFill>
                          <a:effectLst/>
                          <a:latin typeface="Verdana" pitchFamily="34" charset="0"/>
                          <a:ea typeface="Verdana" pitchFamily="34" charset="0"/>
                          <a:cs typeface="+mn-cs"/>
                        </a:rPr>
                        <a:t>Khadi</a:t>
                      </a:r>
                      <a:r>
                        <a:rPr lang="en-IN" sz="1200" b="1" i="1" kern="1200" dirty="0" smtClean="0">
                          <a:solidFill>
                            <a:schemeClr val="dk1"/>
                          </a:solidFill>
                          <a:effectLst/>
                          <a:latin typeface="Verdana" pitchFamily="34" charset="0"/>
                          <a:ea typeface="Verdana" pitchFamily="34" charset="0"/>
                          <a:cs typeface="+mn-cs"/>
                        </a:rPr>
                        <a:t> Institution Management Information System may be revamped to ensure that the KVIC is able to extract item-wise/supplier-wise data on procurement and sales so as to enable the procurement committees to identify the market trends and thus prepare realistic and effective procurement plans and also enable the</a:t>
                      </a:r>
                      <a:endParaRPr lang="en-IN" sz="1200" kern="1200" dirty="0" smtClean="0">
                        <a:solidFill>
                          <a:schemeClr val="dk1"/>
                        </a:solidFill>
                        <a:effectLst/>
                        <a:latin typeface="Verdana" pitchFamily="34" charset="0"/>
                        <a:ea typeface="Verdana" pitchFamily="34" charset="0"/>
                        <a:cs typeface="+mn-cs"/>
                      </a:endParaRPr>
                    </a:p>
                    <a:p>
                      <a:pPr algn="just"/>
                      <a:r>
                        <a:rPr lang="en-IN" sz="1200" b="1" i="1" kern="1200" dirty="0" smtClean="0">
                          <a:solidFill>
                            <a:schemeClr val="dk1"/>
                          </a:solidFill>
                          <a:effectLst/>
                          <a:latin typeface="Verdana" pitchFamily="34" charset="0"/>
                          <a:ea typeface="Verdana" pitchFamily="34" charset="0"/>
                          <a:cs typeface="+mn-cs"/>
                        </a:rPr>
                        <a:t>Directorate of Marketing to dynamically monitor the procurement.</a:t>
                      </a:r>
                      <a:endParaRPr lang="en-IN" sz="1200" kern="1200" dirty="0" smtClean="0">
                        <a:solidFill>
                          <a:schemeClr val="dk1"/>
                        </a:solidFill>
                        <a:effectLst/>
                        <a:latin typeface="+mn-lt"/>
                        <a:ea typeface="+mn-ea"/>
                        <a:cs typeface="+mn-cs"/>
                      </a:endParaRPr>
                    </a:p>
                    <a:p>
                      <a:pPr algn="just">
                        <a:lnSpc>
                          <a:spcPct val="107000"/>
                        </a:lnSpc>
                        <a:spcAft>
                          <a:spcPts val="0"/>
                        </a:spcAft>
                      </a:pPr>
                      <a:endParaRPr lang="en-IN" sz="1200" b="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171450" indent="-171450" algn="just">
                        <a:buFont typeface="Wingdings" pitchFamily="2" charset="2"/>
                        <a:buChar char="Ø"/>
                      </a:pPr>
                      <a:r>
                        <a:rPr lang="en-IN" sz="1200" kern="1200" dirty="0" smtClean="0">
                          <a:solidFill>
                            <a:schemeClr val="dk1"/>
                          </a:solidFill>
                          <a:effectLst/>
                          <a:latin typeface="Verdana" pitchFamily="34" charset="0"/>
                          <a:ea typeface="Verdana" pitchFamily="34" charset="0"/>
                          <a:cs typeface="+mn-cs"/>
                        </a:rPr>
                        <a:t>The procurement of goods are made on the basis of Standard Operating Procedure (SOP). </a:t>
                      </a:r>
                    </a:p>
                    <a:p>
                      <a:pPr marL="171450" indent="-171450" algn="just">
                        <a:buFont typeface="Wingdings" pitchFamily="2" charset="2"/>
                        <a:buChar char="Ø"/>
                      </a:pPr>
                      <a:endParaRPr lang="en-IN" sz="1200" kern="1200" dirty="0" smtClean="0">
                        <a:solidFill>
                          <a:schemeClr val="dk1"/>
                        </a:solidFill>
                        <a:effectLst/>
                        <a:latin typeface="Verdana" pitchFamily="34" charset="0"/>
                        <a:ea typeface="Verdana" pitchFamily="34" charset="0"/>
                        <a:cs typeface="+mn-cs"/>
                      </a:endParaRPr>
                    </a:p>
                    <a:p>
                      <a:pPr marL="171450" indent="-171450" algn="just">
                        <a:buFont typeface="Wingdings" pitchFamily="2" charset="2"/>
                        <a:buChar char="Ø"/>
                      </a:pPr>
                      <a:r>
                        <a:rPr lang="en-IN" sz="1200" kern="1200" dirty="0" smtClean="0">
                          <a:solidFill>
                            <a:schemeClr val="dk1"/>
                          </a:solidFill>
                          <a:effectLst/>
                          <a:latin typeface="Verdana" pitchFamily="34" charset="0"/>
                          <a:ea typeface="Verdana" pitchFamily="34" charset="0"/>
                          <a:cs typeface="+mn-cs"/>
                        </a:rPr>
                        <a:t> Periodical review and monitoring is also done by Procurement Committee of KVIC. </a:t>
                      </a:r>
                    </a:p>
                    <a:p>
                      <a:pPr marL="0" indent="0" algn="just">
                        <a:buFont typeface="Wingdings" pitchFamily="2" charset="2"/>
                        <a:buNone/>
                      </a:pPr>
                      <a:endParaRPr lang="en-IN" sz="1200" kern="1200" dirty="0" smtClean="0">
                        <a:solidFill>
                          <a:schemeClr val="dk1"/>
                        </a:solidFill>
                        <a:effectLst/>
                        <a:latin typeface="Verdana" pitchFamily="34" charset="0"/>
                        <a:ea typeface="Verdana" pitchFamily="34" charset="0"/>
                        <a:cs typeface="+mn-cs"/>
                      </a:endParaRPr>
                    </a:p>
                    <a:p>
                      <a:pPr marL="171450" indent="-171450" algn="just">
                        <a:buFont typeface="Wingdings" pitchFamily="2" charset="2"/>
                        <a:buChar char="Ø"/>
                      </a:pPr>
                      <a:r>
                        <a:rPr lang="en-IN" sz="1200" kern="1200" dirty="0" smtClean="0">
                          <a:solidFill>
                            <a:schemeClr val="dk1"/>
                          </a:solidFill>
                          <a:effectLst/>
                          <a:latin typeface="Verdana" pitchFamily="34" charset="0"/>
                          <a:ea typeface="Verdana" pitchFamily="34" charset="0"/>
                          <a:cs typeface="+mn-cs"/>
                        </a:rPr>
                        <a:t>Annual Procurement Plan is prepared on the basis of previous sales performance and consumer demand. </a:t>
                      </a:r>
                    </a:p>
                    <a:p>
                      <a:pPr marL="0" indent="0" algn="just">
                        <a:buFont typeface="Wingdings" pitchFamily="2" charset="2"/>
                        <a:buNone/>
                      </a:pPr>
                      <a:endParaRPr lang="en-IN" sz="1200" kern="1200" dirty="0" smtClean="0">
                        <a:solidFill>
                          <a:schemeClr val="dk1"/>
                        </a:solidFill>
                        <a:effectLst/>
                        <a:latin typeface="Verdana" pitchFamily="34" charset="0"/>
                        <a:ea typeface="Verdana" pitchFamily="34" charset="0"/>
                        <a:cs typeface="+mn-cs"/>
                      </a:endParaRPr>
                    </a:p>
                    <a:p>
                      <a:pPr marL="171450" indent="-171450" algn="just">
                        <a:buFont typeface="Wingdings" pitchFamily="2" charset="2"/>
                        <a:buChar char="Ø"/>
                      </a:pPr>
                      <a:r>
                        <a:rPr lang="en-IN" sz="1200" kern="1200" dirty="0" smtClean="0">
                          <a:solidFill>
                            <a:schemeClr val="dk1"/>
                          </a:solidFill>
                          <a:effectLst/>
                          <a:latin typeface="Verdana" pitchFamily="34" charset="0"/>
                          <a:ea typeface="Verdana" pitchFamily="34" charset="0"/>
                          <a:cs typeface="+mn-cs"/>
                        </a:rPr>
                        <a:t>The details of the Govt. Supplies are uploaded on the website for the interested KIs to participate in the procurement process. </a:t>
                      </a:r>
                    </a:p>
                    <a:p>
                      <a:pPr marL="0" indent="0" algn="just">
                        <a:buFont typeface="Wingdings" pitchFamily="2" charset="2"/>
                        <a:buNone/>
                      </a:pPr>
                      <a:endParaRPr lang="en-IN" sz="1200" kern="1200" dirty="0" smtClean="0">
                        <a:solidFill>
                          <a:schemeClr val="dk1"/>
                        </a:solidFill>
                        <a:effectLst/>
                        <a:latin typeface="Verdana" pitchFamily="34" charset="0"/>
                        <a:ea typeface="Verdana" pitchFamily="34" charset="0"/>
                        <a:cs typeface="+mn-cs"/>
                      </a:endParaRPr>
                    </a:p>
                    <a:p>
                      <a:pPr marL="0" indent="0" algn="just">
                        <a:buFont typeface="Wingdings" pitchFamily="2" charset="2"/>
                        <a:buNone/>
                      </a:pPr>
                      <a:endParaRPr lang="en-IN" sz="1200" kern="1200" dirty="0" smtClean="0">
                        <a:solidFill>
                          <a:schemeClr val="dk1"/>
                        </a:solidFill>
                        <a:effectLst/>
                        <a:latin typeface="Verdana" pitchFamily="34" charset="0"/>
                        <a:ea typeface="Verdana" pitchFamily="34" charset="0"/>
                        <a:cs typeface="+mn-cs"/>
                      </a:endParaRPr>
                    </a:p>
                    <a:p>
                      <a:pPr marL="171450" indent="-171450" algn="just">
                        <a:buFont typeface="Wingdings" pitchFamily="2" charset="2"/>
                        <a:buChar char="Ø"/>
                      </a:pPr>
                      <a:r>
                        <a:rPr lang="en-IN" sz="1200" kern="1200" dirty="0" smtClean="0">
                          <a:solidFill>
                            <a:schemeClr val="dk1"/>
                          </a:solidFill>
                          <a:effectLst/>
                          <a:latin typeface="Verdana" pitchFamily="34" charset="0"/>
                          <a:ea typeface="Verdana" pitchFamily="34" charset="0"/>
                          <a:cs typeface="+mn-cs"/>
                        </a:rPr>
                        <a:t>The revamping of </a:t>
                      </a:r>
                      <a:r>
                        <a:rPr lang="en-IN" sz="1200" kern="1200" dirty="0" err="1" smtClean="0">
                          <a:solidFill>
                            <a:schemeClr val="dk1"/>
                          </a:solidFill>
                          <a:effectLst/>
                          <a:latin typeface="Verdana" pitchFamily="34" charset="0"/>
                          <a:ea typeface="Verdana" pitchFamily="34" charset="0"/>
                          <a:cs typeface="+mn-cs"/>
                        </a:rPr>
                        <a:t>Khadi</a:t>
                      </a:r>
                      <a:r>
                        <a:rPr lang="en-IN" sz="1200" kern="1200" dirty="0" smtClean="0">
                          <a:solidFill>
                            <a:schemeClr val="dk1"/>
                          </a:solidFill>
                          <a:effectLst/>
                          <a:latin typeface="Verdana" pitchFamily="34" charset="0"/>
                          <a:ea typeface="Verdana" pitchFamily="34" charset="0"/>
                          <a:cs typeface="+mn-cs"/>
                        </a:rPr>
                        <a:t> Institution Management Information System (KIMIS) is under process. </a:t>
                      </a:r>
                    </a:p>
                    <a:p>
                      <a:pPr marL="0" indent="0" algn="just">
                        <a:buFont typeface="Wingdings" pitchFamily="2" charset="2"/>
                        <a:buNone/>
                      </a:pPr>
                      <a:endParaRPr lang="en-IN" sz="1200" kern="1200" dirty="0" smtClean="0">
                        <a:solidFill>
                          <a:schemeClr val="dk1"/>
                        </a:solidFill>
                        <a:effectLst/>
                        <a:latin typeface="Verdana" pitchFamily="34" charset="0"/>
                        <a:ea typeface="Verdana" pitchFamily="34" charset="0"/>
                        <a:cs typeface="+mn-cs"/>
                      </a:endParaRPr>
                    </a:p>
                    <a:p>
                      <a:pPr marL="171450" indent="-171450" algn="just">
                        <a:buFont typeface="Wingdings" pitchFamily="2" charset="2"/>
                        <a:buChar char="Ø"/>
                      </a:pPr>
                      <a:r>
                        <a:rPr lang="en-IN" sz="1200" kern="1200" dirty="0" smtClean="0">
                          <a:solidFill>
                            <a:schemeClr val="dk1"/>
                          </a:solidFill>
                          <a:effectLst/>
                          <a:latin typeface="Verdana" pitchFamily="34" charset="0"/>
                          <a:ea typeface="Verdana" pitchFamily="34" charset="0"/>
                          <a:cs typeface="+mn-cs"/>
                        </a:rPr>
                        <a:t>Directorate of Marketing, KVIC is monitoring the procurement periodically and as such there is </a:t>
                      </a:r>
                      <a:r>
                        <a:rPr lang="en-IN" sz="1200" kern="1200" dirty="0" smtClean="0">
                          <a:solidFill>
                            <a:schemeClr val="dk1"/>
                          </a:solidFill>
                          <a:effectLst/>
                          <a:latin typeface="Verdana" pitchFamily="34" charset="0"/>
                          <a:ea typeface="Verdana" pitchFamily="34" charset="0"/>
                          <a:cs typeface="+mn-cs"/>
                        </a:rPr>
                        <a:t>no/less </a:t>
                      </a:r>
                      <a:r>
                        <a:rPr lang="en-IN" sz="1200" kern="1200" dirty="0" smtClean="0">
                          <a:solidFill>
                            <a:schemeClr val="dk1"/>
                          </a:solidFill>
                          <a:effectLst/>
                          <a:latin typeface="Verdana" pitchFamily="34" charset="0"/>
                          <a:ea typeface="Verdana" pitchFamily="34" charset="0"/>
                          <a:cs typeface="+mn-cs"/>
                        </a:rPr>
                        <a:t>accumulation of un-saleable stock.  </a:t>
                      </a:r>
                    </a:p>
                    <a:p>
                      <a:pPr marL="0" indent="0" algn="just">
                        <a:buFont typeface="Wingdings" pitchFamily="2" charset="2"/>
                        <a:buNone/>
                      </a:pPr>
                      <a:endParaRPr lang="en-IN" sz="1200" kern="1200" dirty="0" smtClean="0">
                        <a:solidFill>
                          <a:schemeClr val="dk1"/>
                        </a:solidFill>
                        <a:effectLst/>
                        <a:latin typeface="Verdana" pitchFamily="34" charset="0"/>
                        <a:ea typeface="Verdana" pitchFamily="34" charset="0"/>
                        <a:cs typeface="+mn-cs"/>
                      </a:endParaRPr>
                    </a:p>
                    <a:p>
                      <a:pPr marL="171450" indent="-171450" algn="just">
                        <a:buFont typeface="Wingdings" pitchFamily="2" charset="2"/>
                        <a:buChar char="Ø"/>
                      </a:pPr>
                      <a:r>
                        <a:rPr lang="en-IN" sz="1200" kern="1200" dirty="0" smtClean="0">
                          <a:solidFill>
                            <a:schemeClr val="dk1"/>
                          </a:solidFill>
                          <a:effectLst/>
                          <a:latin typeface="Verdana" pitchFamily="34" charset="0"/>
                          <a:ea typeface="Verdana" pitchFamily="34" charset="0"/>
                          <a:cs typeface="+mn-cs"/>
                        </a:rPr>
                        <a:t>All the </a:t>
                      </a:r>
                      <a:r>
                        <a:rPr lang="en-IN" sz="1200" kern="1200" dirty="0" err="1" smtClean="0">
                          <a:solidFill>
                            <a:schemeClr val="dk1"/>
                          </a:solidFill>
                          <a:effectLst/>
                          <a:latin typeface="Verdana" pitchFamily="34" charset="0"/>
                          <a:ea typeface="Verdana" pitchFamily="34" charset="0"/>
                          <a:cs typeface="+mn-cs"/>
                        </a:rPr>
                        <a:t>Khadi</a:t>
                      </a:r>
                      <a:r>
                        <a:rPr lang="en-IN" sz="1200" kern="1200" dirty="0" smtClean="0">
                          <a:solidFill>
                            <a:schemeClr val="dk1"/>
                          </a:solidFill>
                          <a:effectLst/>
                          <a:latin typeface="Verdana" pitchFamily="34" charset="0"/>
                          <a:ea typeface="Verdana" pitchFamily="34" charset="0"/>
                          <a:cs typeface="+mn-cs"/>
                        </a:rPr>
                        <a:t> </a:t>
                      </a:r>
                      <a:r>
                        <a:rPr lang="en-IN" sz="1200" kern="1200" dirty="0" err="1" smtClean="0">
                          <a:solidFill>
                            <a:schemeClr val="dk1"/>
                          </a:solidFill>
                          <a:effectLst/>
                          <a:latin typeface="Verdana" pitchFamily="34" charset="0"/>
                          <a:ea typeface="Verdana" pitchFamily="34" charset="0"/>
                          <a:cs typeface="+mn-cs"/>
                        </a:rPr>
                        <a:t>Gramodyog</a:t>
                      </a:r>
                      <a:r>
                        <a:rPr lang="en-IN" sz="1200" kern="1200" dirty="0" smtClean="0">
                          <a:solidFill>
                            <a:schemeClr val="dk1"/>
                          </a:solidFill>
                          <a:effectLst/>
                          <a:latin typeface="Verdana" pitchFamily="34" charset="0"/>
                          <a:ea typeface="Verdana" pitchFamily="34" charset="0"/>
                          <a:cs typeface="+mn-cs"/>
                        </a:rPr>
                        <a:t> </a:t>
                      </a:r>
                      <a:r>
                        <a:rPr lang="en-IN" sz="1200" kern="1200" dirty="0" err="1" smtClean="0">
                          <a:solidFill>
                            <a:schemeClr val="dk1"/>
                          </a:solidFill>
                          <a:effectLst/>
                          <a:latin typeface="Verdana" pitchFamily="34" charset="0"/>
                          <a:ea typeface="Verdana" pitchFamily="34" charset="0"/>
                          <a:cs typeface="+mn-cs"/>
                        </a:rPr>
                        <a:t>Bhavans</a:t>
                      </a:r>
                      <a:r>
                        <a:rPr lang="en-IN" sz="1200" kern="1200" dirty="0" smtClean="0">
                          <a:solidFill>
                            <a:schemeClr val="dk1"/>
                          </a:solidFill>
                          <a:effectLst/>
                          <a:latin typeface="Verdana" pitchFamily="34" charset="0"/>
                          <a:ea typeface="Verdana" pitchFamily="34" charset="0"/>
                          <a:cs typeface="+mn-cs"/>
                        </a:rPr>
                        <a:t> (KGBs) are procuring KVI goods on consignment basis and non-sold items are promptly returned to the suppliers at specific intervals. </a:t>
                      </a:r>
                      <a:endParaRPr lang="en-IN" sz="1200" kern="1200" dirty="0" smtClean="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xmlns="" val="486456831"/>
                  </a:ext>
                </a:extLst>
              </a:tr>
            </a:tbl>
          </a:graphicData>
        </a:graphic>
      </p:graphicFrame>
      <p:sp>
        <p:nvSpPr>
          <p:cNvPr id="4" name="Slide Number Placeholder 3"/>
          <p:cNvSpPr>
            <a:spLocks noGrp="1"/>
          </p:cNvSpPr>
          <p:nvPr>
            <p:ph type="sldNum" sz="quarter" idx="12"/>
          </p:nvPr>
        </p:nvSpPr>
        <p:spPr/>
        <p:txBody>
          <a:bodyPr/>
          <a:lstStyle/>
          <a:p>
            <a:fld id="{E9749067-D62A-41AC-84D1-4B0C20AE87F4}" type="slidenum">
              <a:rPr lang="en-US" smtClean="0"/>
              <a:pPr/>
              <a:t>4</a:t>
            </a:fld>
            <a:endParaRPr lang="en-US"/>
          </a:p>
        </p:txBody>
      </p:sp>
    </p:spTree>
    <p:extLst>
      <p:ext uri="{BB962C8B-B14F-4D97-AF65-F5344CB8AC3E}">
        <p14:creationId xmlns:p14="http://schemas.microsoft.com/office/powerpoint/2010/main" val="11470313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9749067-D62A-41AC-84D1-4B0C20AE87F4}" type="slidenum">
              <a:rPr lang="en-US" smtClean="0"/>
              <a:pPr/>
              <a:t>5</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848898536"/>
              </p:ext>
            </p:extLst>
          </p:nvPr>
        </p:nvGraphicFramePr>
        <p:xfrm>
          <a:off x="319017" y="390549"/>
          <a:ext cx="11489266" cy="5949866"/>
        </p:xfrm>
        <a:graphic>
          <a:graphicData uri="http://schemas.openxmlformats.org/drawingml/2006/table">
            <a:tbl>
              <a:tblPr firstRow="1" firstCol="1" bandRow="1">
                <a:tableStyleId>{5C22544A-7EE6-4342-B048-85BDC9FD1C3A}</a:tableStyleId>
              </a:tblPr>
              <a:tblGrid>
                <a:gridCol w="567266"/>
                <a:gridCol w="4955915"/>
                <a:gridCol w="5966085"/>
              </a:tblGrid>
              <a:tr h="540214">
                <a:tc>
                  <a:txBody>
                    <a:bodyPr/>
                    <a:lstStyle/>
                    <a:p>
                      <a:pPr algn="ctr">
                        <a:lnSpc>
                          <a:spcPct val="107000"/>
                        </a:lnSpc>
                        <a:spcAft>
                          <a:spcPts val="0"/>
                        </a:spcAft>
                      </a:pPr>
                      <a:r>
                        <a:rPr lang="en-US" sz="1400" b="1" dirty="0" smtClean="0">
                          <a:effectLst/>
                          <a:latin typeface="Verdana" pitchFamily="34" charset="0"/>
                          <a:ea typeface="Verdana" pitchFamily="34" charset="0"/>
                        </a:rPr>
                        <a:t>Sr. </a:t>
                      </a:r>
                      <a:r>
                        <a:rPr lang="en-US" sz="1400" b="1" dirty="0">
                          <a:effectLst/>
                          <a:latin typeface="Verdana" pitchFamily="34" charset="0"/>
                          <a:ea typeface="Verdana" pitchFamily="34" charset="0"/>
                        </a:rPr>
                        <a:t>No. </a:t>
                      </a:r>
                      <a:endParaRPr lang="en-IN" sz="1400" b="1" dirty="0">
                        <a:effectLst/>
                        <a:latin typeface="Verdana" pitchFamily="34" charset="0"/>
                        <a:ea typeface="Verdana" pitchFamily="34" charset="0"/>
                        <a:cs typeface="Mangal" panose="02040503050203030202" pitchFamily="18" charset="0"/>
                      </a:endParaRPr>
                    </a:p>
                  </a:txBody>
                  <a:tcPr marL="68580" marR="68580" marT="0" marB="0"/>
                </a:tc>
                <a:tc>
                  <a:txBody>
                    <a:bodyPr/>
                    <a:lstStyle/>
                    <a:p>
                      <a:pPr algn="l">
                        <a:lnSpc>
                          <a:spcPct val="107000"/>
                        </a:lnSpc>
                        <a:spcAft>
                          <a:spcPts val="0"/>
                        </a:spcAft>
                      </a:pPr>
                      <a:r>
                        <a:rPr lang="en-IN" sz="1400" b="1" kern="1200" dirty="0" smtClean="0">
                          <a:solidFill>
                            <a:schemeClr val="lt1"/>
                          </a:solidFill>
                          <a:effectLst/>
                          <a:latin typeface="Verdana" pitchFamily="34" charset="0"/>
                          <a:ea typeface="Verdana" pitchFamily="34" charset="0"/>
                          <a:cs typeface="+mn-cs"/>
                        </a:rPr>
                        <a:t>Observations / Recommendations and Compliance made by KVIC thereof</a:t>
                      </a:r>
                      <a:endParaRPr lang="en-IN" sz="1400" b="1" dirty="0">
                        <a:effectLst/>
                        <a:latin typeface="Verdana" pitchFamily="34" charset="0"/>
                        <a:ea typeface="Verdana" pitchFamily="34" charset="0"/>
                        <a:cs typeface="Mangal" panose="02040503050203030202" pitchFamily="18" charset="0"/>
                      </a:endParaRPr>
                    </a:p>
                  </a:txBody>
                  <a:tcPr marL="68580" marR="68580" marT="0" marB="0"/>
                </a:tc>
                <a:tc>
                  <a:txBody>
                    <a:bodyPr/>
                    <a:lstStyle/>
                    <a:p>
                      <a:pPr algn="ctr"/>
                      <a:r>
                        <a:rPr lang="en-IN" sz="1400" b="1" u="sng" kern="1200" dirty="0" smtClean="0">
                          <a:solidFill>
                            <a:schemeClr val="lt1"/>
                          </a:solidFill>
                          <a:effectLst/>
                          <a:latin typeface="Verdana" pitchFamily="34" charset="0"/>
                          <a:ea typeface="Verdana" pitchFamily="34" charset="0"/>
                          <a:cs typeface="+mn-cs"/>
                        </a:rPr>
                        <a:t>Compliance / ATR of KVIC:</a:t>
                      </a:r>
                      <a:endParaRPr lang="en-IN" sz="1400" b="1" kern="1200" dirty="0">
                        <a:solidFill>
                          <a:schemeClr val="lt1"/>
                        </a:solidFill>
                        <a:effectLst/>
                        <a:latin typeface="Verdana" pitchFamily="34" charset="0"/>
                        <a:ea typeface="Verdana" pitchFamily="34" charset="0"/>
                        <a:cs typeface="+mn-cs"/>
                      </a:endParaRPr>
                    </a:p>
                  </a:txBody>
                  <a:tcPr marL="68580" marR="68580" marT="0" marB="0"/>
                </a:tc>
              </a:tr>
              <a:tr h="5409652">
                <a:tc>
                  <a:txBody>
                    <a:bodyPr/>
                    <a:lstStyle/>
                    <a:p>
                      <a:pPr algn="ctr">
                        <a:lnSpc>
                          <a:spcPct val="107000"/>
                        </a:lnSpc>
                        <a:spcAft>
                          <a:spcPts val="0"/>
                        </a:spcAft>
                      </a:pPr>
                      <a:r>
                        <a:rPr lang="en-US" sz="1400" dirty="0" smtClean="0">
                          <a:effectLst/>
                          <a:latin typeface="Verdana" pitchFamily="34" charset="0"/>
                          <a:ea typeface="Verdana" pitchFamily="34" charset="0"/>
                          <a:cs typeface="Mangal" panose="02040503050203030202" pitchFamily="18" charset="0"/>
                        </a:rPr>
                        <a:t>3</a:t>
                      </a:r>
                      <a:endParaRPr lang="en-IN" sz="1400" dirty="0">
                        <a:effectLst/>
                        <a:latin typeface="Verdana" pitchFamily="34" charset="0"/>
                        <a:ea typeface="Verdana" pitchFamily="34" charset="0"/>
                        <a:cs typeface="Mangal" panose="02040503050203030202" pitchFamily="18" charset="0"/>
                      </a:endParaRPr>
                    </a:p>
                  </a:txBody>
                  <a:tcPr marL="68580" marR="68580" marT="0" marB="0"/>
                </a:tc>
                <a:tc>
                  <a:txBody>
                    <a:bodyPr/>
                    <a:lstStyle/>
                    <a:p>
                      <a:pPr algn="just"/>
                      <a:r>
                        <a:rPr lang="en-IN" sz="1200" b="1" i="1" kern="1200" dirty="0" smtClean="0">
                          <a:solidFill>
                            <a:schemeClr val="dk1"/>
                          </a:solidFill>
                          <a:effectLst/>
                          <a:latin typeface="+mn-lt"/>
                          <a:ea typeface="+mn-ea"/>
                          <a:cs typeface="+mn-cs"/>
                        </a:rPr>
                        <a:t> </a:t>
                      </a:r>
                      <a:endParaRPr lang="en-IN" sz="1200" kern="1200" dirty="0" smtClean="0">
                        <a:solidFill>
                          <a:schemeClr val="dk1"/>
                        </a:solidFill>
                        <a:effectLst/>
                        <a:latin typeface="+mn-lt"/>
                        <a:ea typeface="+mn-ea"/>
                        <a:cs typeface="+mn-cs"/>
                      </a:endParaRPr>
                    </a:p>
                    <a:p>
                      <a:pPr algn="just"/>
                      <a:r>
                        <a:rPr lang="en-IN" sz="1200" b="1" i="1" u="sng" kern="1200" dirty="0" smtClean="0">
                          <a:solidFill>
                            <a:schemeClr val="dk1"/>
                          </a:solidFill>
                          <a:effectLst/>
                          <a:latin typeface="Verdana" pitchFamily="34" charset="0"/>
                          <a:ea typeface="Verdana" pitchFamily="34" charset="0"/>
                          <a:cs typeface="+mn-cs"/>
                        </a:rPr>
                        <a:t>(Recommendation No. 4)</a:t>
                      </a:r>
                      <a:endParaRPr lang="en-IN" sz="1200" kern="1200" dirty="0" smtClean="0">
                        <a:solidFill>
                          <a:schemeClr val="dk1"/>
                        </a:solidFill>
                        <a:effectLst/>
                        <a:latin typeface="Verdana" pitchFamily="34" charset="0"/>
                        <a:ea typeface="Verdana" pitchFamily="34" charset="0"/>
                        <a:cs typeface="+mn-cs"/>
                      </a:endParaRPr>
                    </a:p>
                    <a:p>
                      <a:pPr algn="just"/>
                      <a:r>
                        <a:rPr lang="en-IN" sz="1200" b="1" i="1" kern="1200" dirty="0" smtClean="0">
                          <a:solidFill>
                            <a:schemeClr val="dk1"/>
                          </a:solidFill>
                          <a:effectLst/>
                          <a:latin typeface="Verdana" pitchFamily="34" charset="0"/>
                          <a:ea typeface="Verdana" pitchFamily="34" charset="0"/>
                          <a:cs typeface="+mn-cs"/>
                        </a:rPr>
                        <a:t>In order to make the procurement process more efficient, KVIC should provide equal opportunity to all registered </a:t>
                      </a:r>
                      <a:r>
                        <a:rPr lang="en-IN" sz="1200" b="1" i="1" kern="1200" dirty="0" err="1" smtClean="0">
                          <a:solidFill>
                            <a:schemeClr val="dk1"/>
                          </a:solidFill>
                          <a:effectLst/>
                          <a:latin typeface="Verdana" pitchFamily="34" charset="0"/>
                          <a:ea typeface="Verdana" pitchFamily="34" charset="0"/>
                          <a:cs typeface="+mn-cs"/>
                        </a:rPr>
                        <a:t>Khadi</a:t>
                      </a:r>
                      <a:r>
                        <a:rPr lang="en-IN" sz="1200" b="1" i="1" kern="1200" dirty="0" smtClean="0">
                          <a:solidFill>
                            <a:schemeClr val="dk1"/>
                          </a:solidFill>
                          <a:effectLst/>
                          <a:latin typeface="Verdana" pitchFamily="34" charset="0"/>
                          <a:ea typeface="Verdana" pitchFamily="34" charset="0"/>
                          <a:cs typeface="+mn-cs"/>
                        </a:rPr>
                        <a:t> Institutions to sell their products through </a:t>
                      </a:r>
                      <a:r>
                        <a:rPr lang="en-IN" sz="1200" b="1" i="1" kern="1200" dirty="0" err="1" smtClean="0">
                          <a:solidFill>
                            <a:schemeClr val="dk1"/>
                          </a:solidFill>
                          <a:effectLst/>
                          <a:latin typeface="Verdana" pitchFamily="34" charset="0"/>
                          <a:ea typeface="Verdana" pitchFamily="34" charset="0"/>
                          <a:cs typeface="+mn-cs"/>
                        </a:rPr>
                        <a:t>Khadi</a:t>
                      </a:r>
                      <a:r>
                        <a:rPr lang="en-IN" sz="1200" b="1" i="1" kern="1200" dirty="0" smtClean="0">
                          <a:solidFill>
                            <a:schemeClr val="dk1"/>
                          </a:solidFill>
                          <a:effectLst/>
                          <a:latin typeface="Verdana" pitchFamily="34" charset="0"/>
                          <a:ea typeface="Verdana" pitchFamily="34" charset="0"/>
                          <a:cs typeface="+mn-cs"/>
                        </a:rPr>
                        <a:t> </a:t>
                      </a:r>
                      <a:r>
                        <a:rPr lang="en-IN" sz="1200" b="1" i="1" kern="1200" dirty="0" err="1" smtClean="0">
                          <a:solidFill>
                            <a:schemeClr val="dk1"/>
                          </a:solidFill>
                          <a:effectLst/>
                          <a:latin typeface="Verdana" pitchFamily="34" charset="0"/>
                          <a:ea typeface="Verdana" pitchFamily="34" charset="0"/>
                          <a:cs typeface="+mn-cs"/>
                        </a:rPr>
                        <a:t>Gramodyog</a:t>
                      </a:r>
                      <a:r>
                        <a:rPr lang="en-IN" sz="1200" b="1" i="1" kern="1200" dirty="0" smtClean="0">
                          <a:solidFill>
                            <a:schemeClr val="dk1"/>
                          </a:solidFill>
                          <a:effectLst/>
                          <a:latin typeface="Verdana" pitchFamily="34" charset="0"/>
                          <a:ea typeface="Verdana" pitchFamily="34" charset="0"/>
                          <a:cs typeface="+mn-cs"/>
                        </a:rPr>
                        <a:t> </a:t>
                      </a:r>
                      <a:r>
                        <a:rPr lang="en-IN" sz="1200" b="1" i="1" kern="1200" dirty="0" err="1" smtClean="0">
                          <a:solidFill>
                            <a:schemeClr val="dk1"/>
                          </a:solidFill>
                          <a:effectLst/>
                          <a:latin typeface="Verdana" pitchFamily="34" charset="0"/>
                          <a:ea typeface="Verdana" pitchFamily="34" charset="0"/>
                          <a:cs typeface="+mn-cs"/>
                        </a:rPr>
                        <a:t>Bhavans</a:t>
                      </a:r>
                      <a:r>
                        <a:rPr lang="en-IN" sz="1200" b="1" i="1" kern="1200" dirty="0" smtClean="0">
                          <a:solidFill>
                            <a:schemeClr val="dk1"/>
                          </a:solidFill>
                          <a:effectLst/>
                          <a:latin typeface="Verdana" pitchFamily="34" charset="0"/>
                          <a:ea typeface="Verdana" pitchFamily="34" charset="0"/>
                          <a:cs typeface="+mn-cs"/>
                        </a:rPr>
                        <a:t>, give opportunity to new suppliers to register with KVIC and enforce the instructions regarding entering into agreements for supply of goods. KVIC should also ensure that the directions of the Government regarding timely payment to suppliers are duly followed.</a:t>
                      </a:r>
                      <a:endParaRPr lang="en-IN" sz="1200" kern="1200" dirty="0" smtClean="0">
                        <a:solidFill>
                          <a:schemeClr val="dk1"/>
                        </a:solidFill>
                        <a:effectLst/>
                        <a:latin typeface="Verdana" pitchFamily="34" charset="0"/>
                        <a:ea typeface="Verdana" pitchFamily="34" charset="0"/>
                        <a:cs typeface="+mn-cs"/>
                      </a:endParaRPr>
                    </a:p>
                    <a:p>
                      <a:pPr algn="just"/>
                      <a:r>
                        <a:rPr lang="en-IN" sz="1200" b="1" i="1" kern="1200" dirty="0" smtClean="0">
                          <a:solidFill>
                            <a:schemeClr val="dk1"/>
                          </a:solidFill>
                          <a:effectLst/>
                          <a:latin typeface="Verdana" pitchFamily="34" charset="0"/>
                          <a:ea typeface="Verdana" pitchFamily="34" charset="0"/>
                          <a:cs typeface="+mn-cs"/>
                        </a:rPr>
                        <a:t> </a:t>
                      </a:r>
                      <a:endParaRPr lang="en-IN" sz="1200" kern="1200" dirty="0" smtClean="0">
                        <a:solidFill>
                          <a:schemeClr val="dk1"/>
                        </a:solidFill>
                        <a:effectLst/>
                        <a:latin typeface="Verdana" pitchFamily="34" charset="0"/>
                        <a:ea typeface="Verdana" pitchFamily="34" charset="0"/>
                        <a:cs typeface="+mn-cs"/>
                      </a:endParaRPr>
                    </a:p>
                    <a:p>
                      <a:pPr algn="just"/>
                      <a:r>
                        <a:rPr lang="en-IN" sz="1200" b="1" i="1" u="sng" kern="1200" dirty="0" smtClean="0">
                          <a:solidFill>
                            <a:schemeClr val="dk1"/>
                          </a:solidFill>
                          <a:effectLst/>
                          <a:latin typeface="Verdana" pitchFamily="34" charset="0"/>
                          <a:ea typeface="Verdana" pitchFamily="34" charset="0"/>
                          <a:cs typeface="+mn-cs"/>
                        </a:rPr>
                        <a:t>Recommendation No. 5:</a:t>
                      </a:r>
                      <a:endParaRPr lang="en-IN" sz="1200" kern="1200" dirty="0" smtClean="0">
                        <a:solidFill>
                          <a:schemeClr val="dk1"/>
                        </a:solidFill>
                        <a:effectLst/>
                        <a:latin typeface="Verdana" pitchFamily="34" charset="0"/>
                        <a:ea typeface="Verdana" pitchFamily="34" charset="0"/>
                        <a:cs typeface="+mn-cs"/>
                      </a:endParaRPr>
                    </a:p>
                    <a:p>
                      <a:pPr algn="just"/>
                      <a:r>
                        <a:rPr lang="en-IN" sz="1200" b="1" i="1" kern="1200" dirty="0" smtClean="0">
                          <a:solidFill>
                            <a:schemeClr val="dk1"/>
                          </a:solidFill>
                          <a:effectLst/>
                          <a:latin typeface="Verdana" pitchFamily="34" charset="0"/>
                          <a:ea typeface="Verdana" pitchFamily="34" charset="0"/>
                          <a:cs typeface="+mn-cs"/>
                        </a:rPr>
                        <a:t>To ensure that quality of </a:t>
                      </a:r>
                      <a:r>
                        <a:rPr lang="en-IN" sz="1200" b="1" i="1" kern="1200" dirty="0" err="1" smtClean="0">
                          <a:solidFill>
                            <a:schemeClr val="dk1"/>
                          </a:solidFill>
                          <a:effectLst/>
                          <a:latin typeface="Verdana" pitchFamily="34" charset="0"/>
                          <a:ea typeface="Verdana" pitchFamily="34" charset="0"/>
                          <a:cs typeface="+mn-cs"/>
                        </a:rPr>
                        <a:t>khadi</a:t>
                      </a:r>
                      <a:r>
                        <a:rPr lang="en-IN" sz="1200" b="1" i="1" kern="1200" dirty="0" smtClean="0">
                          <a:solidFill>
                            <a:schemeClr val="dk1"/>
                          </a:solidFill>
                          <a:effectLst/>
                          <a:latin typeface="Verdana" pitchFamily="34" charset="0"/>
                          <a:ea typeface="Verdana" pitchFamily="34" charset="0"/>
                          <a:cs typeface="+mn-cs"/>
                        </a:rPr>
                        <a:t> products sold is in line with prescribed standards, KVIC may formulate suitable norms for testing of products by selling institutions including </a:t>
                      </a:r>
                      <a:r>
                        <a:rPr lang="en-IN" sz="1200" b="1" i="1" kern="1200" dirty="0" err="1" smtClean="0">
                          <a:solidFill>
                            <a:schemeClr val="dk1"/>
                          </a:solidFill>
                          <a:effectLst/>
                          <a:latin typeface="Verdana" pitchFamily="34" charset="0"/>
                          <a:ea typeface="Verdana" pitchFamily="34" charset="0"/>
                          <a:cs typeface="+mn-cs"/>
                        </a:rPr>
                        <a:t>Khadi</a:t>
                      </a:r>
                      <a:r>
                        <a:rPr lang="en-IN" sz="1200" b="1" i="1" kern="1200" dirty="0" smtClean="0">
                          <a:solidFill>
                            <a:schemeClr val="dk1"/>
                          </a:solidFill>
                          <a:effectLst/>
                          <a:latin typeface="Verdana" pitchFamily="34" charset="0"/>
                          <a:ea typeface="Verdana" pitchFamily="34" charset="0"/>
                          <a:cs typeface="+mn-cs"/>
                        </a:rPr>
                        <a:t> </a:t>
                      </a:r>
                      <a:r>
                        <a:rPr lang="en-IN" sz="1200" b="1" i="1" kern="1200" dirty="0" err="1" smtClean="0">
                          <a:solidFill>
                            <a:schemeClr val="dk1"/>
                          </a:solidFill>
                          <a:effectLst/>
                          <a:latin typeface="Verdana" pitchFamily="34" charset="0"/>
                          <a:ea typeface="Verdana" pitchFamily="34" charset="0"/>
                          <a:cs typeface="+mn-cs"/>
                        </a:rPr>
                        <a:t>Gramodyog</a:t>
                      </a:r>
                      <a:r>
                        <a:rPr lang="en-IN" sz="1200" b="1" i="1" kern="1200" dirty="0" smtClean="0">
                          <a:solidFill>
                            <a:schemeClr val="dk1"/>
                          </a:solidFill>
                          <a:effectLst/>
                          <a:latin typeface="Verdana" pitchFamily="34" charset="0"/>
                          <a:ea typeface="Verdana" pitchFamily="34" charset="0"/>
                          <a:cs typeface="+mn-cs"/>
                        </a:rPr>
                        <a:t> </a:t>
                      </a:r>
                      <a:r>
                        <a:rPr lang="en-IN" sz="1200" b="1" i="1" kern="1200" dirty="0" err="1" smtClean="0">
                          <a:solidFill>
                            <a:schemeClr val="dk1"/>
                          </a:solidFill>
                          <a:effectLst/>
                          <a:latin typeface="Verdana" pitchFamily="34" charset="0"/>
                          <a:ea typeface="Verdana" pitchFamily="34" charset="0"/>
                          <a:cs typeface="+mn-cs"/>
                        </a:rPr>
                        <a:t>Bhavans</a:t>
                      </a:r>
                      <a:r>
                        <a:rPr lang="en-IN" sz="1200" b="1" i="1" kern="1200" dirty="0" smtClean="0">
                          <a:solidFill>
                            <a:schemeClr val="dk1"/>
                          </a:solidFill>
                          <a:effectLst/>
                          <a:latin typeface="Verdana" pitchFamily="34" charset="0"/>
                          <a:ea typeface="Verdana" pitchFamily="34" charset="0"/>
                          <a:cs typeface="+mn-cs"/>
                        </a:rPr>
                        <a:t> and ensure that adequate testing Is conducted accordingly. Suitable penal measures against institutions may be prescribed and enforced on detection of spurious samples.</a:t>
                      </a:r>
                      <a:endParaRPr lang="en-IN" sz="1200" kern="1200" dirty="0" smtClean="0">
                        <a:solidFill>
                          <a:schemeClr val="dk1"/>
                        </a:solidFill>
                        <a:effectLst/>
                        <a:latin typeface="Verdana" pitchFamily="34" charset="0"/>
                        <a:ea typeface="Verdana" pitchFamily="34" charset="0"/>
                        <a:cs typeface="+mn-cs"/>
                      </a:endParaRPr>
                    </a:p>
                    <a:p>
                      <a:pPr algn="just">
                        <a:lnSpc>
                          <a:spcPct val="107000"/>
                        </a:lnSpc>
                        <a:spcAft>
                          <a:spcPts val="0"/>
                        </a:spcAft>
                      </a:pPr>
                      <a:endParaRPr lang="en-IN" sz="1200" b="1" dirty="0">
                        <a:effectLst/>
                        <a:latin typeface="Verdana" pitchFamily="34" charset="0"/>
                        <a:ea typeface="Verdana" pitchFamily="34" charset="0"/>
                        <a:cs typeface="Mangal" panose="02040503050203030202" pitchFamily="18" charset="0"/>
                      </a:endParaRPr>
                    </a:p>
                  </a:txBody>
                  <a:tcPr marL="68580" marR="68580" marT="0" marB="0"/>
                </a:tc>
                <a:tc>
                  <a:txBody>
                    <a:bodyPr/>
                    <a:lstStyle/>
                    <a:p>
                      <a:pPr marL="171450" indent="-171450" algn="just">
                        <a:buFont typeface="Wingdings" pitchFamily="2" charset="2"/>
                        <a:buChar char="Ø"/>
                      </a:pPr>
                      <a:r>
                        <a:rPr lang="en-IN" sz="1200" kern="1200" dirty="0" smtClean="0">
                          <a:solidFill>
                            <a:schemeClr val="dk1"/>
                          </a:solidFill>
                          <a:effectLst/>
                          <a:latin typeface="Verdana" pitchFamily="34" charset="0"/>
                          <a:ea typeface="Verdana" pitchFamily="34" charset="0"/>
                          <a:cs typeface="+mn-cs"/>
                        </a:rPr>
                        <a:t>Frequent follow up is being done with the State/Divisional Offices to identify and encourage the KVI institutions/Prime Minister Employment Generation Programme (PMEGP)/Rural Employment Generation Programme (REGP)/Scheme of Fund for Regeneration of Traditional Industries (SFURTI) units to supply their products to DTUs</a:t>
                      </a:r>
                    </a:p>
                    <a:p>
                      <a:pPr marL="0" indent="0" algn="just">
                        <a:buFont typeface="Wingdings" pitchFamily="2" charset="2"/>
                        <a:buNone/>
                      </a:pPr>
                      <a:r>
                        <a:rPr lang="en-IN" sz="1200" kern="1200" dirty="0" smtClean="0">
                          <a:solidFill>
                            <a:schemeClr val="dk1"/>
                          </a:solidFill>
                          <a:effectLst/>
                          <a:latin typeface="Verdana" pitchFamily="34" charset="0"/>
                          <a:ea typeface="Verdana" pitchFamily="34" charset="0"/>
                          <a:cs typeface="+mn-cs"/>
                        </a:rPr>
                        <a:t> </a:t>
                      </a:r>
                    </a:p>
                    <a:p>
                      <a:pPr marL="171450" indent="-171450" algn="just">
                        <a:buFont typeface="Wingdings" pitchFamily="2" charset="2"/>
                        <a:buChar char="Ø"/>
                      </a:pPr>
                      <a:r>
                        <a:rPr lang="en-IN" sz="1200" kern="1200" dirty="0" smtClean="0">
                          <a:solidFill>
                            <a:schemeClr val="dk1"/>
                          </a:solidFill>
                          <a:effectLst/>
                          <a:latin typeface="Verdana" pitchFamily="34" charset="0"/>
                          <a:ea typeface="Verdana" pitchFamily="34" charset="0"/>
                          <a:cs typeface="+mn-cs"/>
                        </a:rPr>
                        <a:t>KGBs are insisting for test reports of </a:t>
                      </a:r>
                      <a:r>
                        <a:rPr lang="en-IN" sz="1200" kern="1200" dirty="0" err="1" smtClean="0">
                          <a:solidFill>
                            <a:schemeClr val="dk1"/>
                          </a:solidFill>
                          <a:effectLst/>
                          <a:latin typeface="Verdana" pitchFamily="34" charset="0"/>
                          <a:ea typeface="Verdana" pitchFamily="34" charset="0"/>
                          <a:cs typeface="+mn-cs"/>
                        </a:rPr>
                        <a:t>Khadi</a:t>
                      </a:r>
                      <a:r>
                        <a:rPr lang="en-IN" sz="1200" kern="1200" dirty="0" smtClean="0">
                          <a:solidFill>
                            <a:schemeClr val="dk1"/>
                          </a:solidFill>
                          <a:effectLst/>
                          <a:latin typeface="Verdana" pitchFamily="34" charset="0"/>
                          <a:ea typeface="Verdana" pitchFamily="34" charset="0"/>
                          <a:cs typeface="+mn-cs"/>
                        </a:rPr>
                        <a:t> fabric from the Supplying Institutions as well as making random testing of </a:t>
                      </a:r>
                      <a:r>
                        <a:rPr lang="en-IN" sz="1200" kern="1200" dirty="0" err="1" smtClean="0">
                          <a:solidFill>
                            <a:schemeClr val="dk1"/>
                          </a:solidFill>
                          <a:effectLst/>
                          <a:latin typeface="Verdana" pitchFamily="34" charset="0"/>
                          <a:ea typeface="Verdana" pitchFamily="34" charset="0"/>
                          <a:cs typeface="+mn-cs"/>
                        </a:rPr>
                        <a:t>Khadi</a:t>
                      </a:r>
                      <a:r>
                        <a:rPr lang="en-IN" sz="1200" kern="1200" dirty="0" smtClean="0">
                          <a:solidFill>
                            <a:schemeClr val="dk1"/>
                          </a:solidFill>
                          <a:effectLst/>
                          <a:latin typeface="Verdana" pitchFamily="34" charset="0"/>
                          <a:ea typeface="Verdana" pitchFamily="34" charset="0"/>
                          <a:cs typeface="+mn-cs"/>
                        </a:rPr>
                        <a:t> fabric. </a:t>
                      </a:r>
                    </a:p>
                    <a:p>
                      <a:pPr marL="171450" indent="-171450" algn="just">
                        <a:buFont typeface="Wingdings" pitchFamily="2" charset="2"/>
                        <a:buChar char="Ø"/>
                      </a:pPr>
                      <a:endParaRPr lang="en-IN" sz="1200" kern="1200" dirty="0" smtClean="0">
                        <a:solidFill>
                          <a:schemeClr val="dk1"/>
                        </a:solidFill>
                        <a:effectLst/>
                        <a:latin typeface="Verdana" pitchFamily="34" charset="0"/>
                        <a:ea typeface="Verdana" pitchFamily="34" charset="0"/>
                        <a:cs typeface="+mn-cs"/>
                      </a:endParaRPr>
                    </a:p>
                    <a:p>
                      <a:pPr marL="171450" indent="-171450" algn="just">
                        <a:buFont typeface="Wingdings" pitchFamily="2" charset="2"/>
                        <a:buChar char="Ø"/>
                      </a:pPr>
                      <a:r>
                        <a:rPr lang="en-IN" sz="1200" kern="1200" dirty="0" smtClean="0">
                          <a:solidFill>
                            <a:schemeClr val="dk1"/>
                          </a:solidFill>
                          <a:effectLst/>
                          <a:latin typeface="Verdana" pitchFamily="34" charset="0"/>
                          <a:ea typeface="Verdana" pitchFamily="34" charset="0"/>
                          <a:cs typeface="+mn-cs"/>
                        </a:rPr>
                        <a:t>Sample collection and testing for genuineness of </a:t>
                      </a:r>
                      <a:r>
                        <a:rPr lang="en-IN" sz="1200" kern="1200" dirty="0" err="1" smtClean="0">
                          <a:solidFill>
                            <a:schemeClr val="dk1"/>
                          </a:solidFill>
                          <a:effectLst/>
                          <a:latin typeface="Verdana" pitchFamily="34" charset="0"/>
                          <a:ea typeface="Verdana" pitchFamily="34" charset="0"/>
                          <a:cs typeface="+mn-cs"/>
                        </a:rPr>
                        <a:t>Khadi</a:t>
                      </a:r>
                      <a:r>
                        <a:rPr lang="en-IN" sz="1200" kern="1200" dirty="0" smtClean="0">
                          <a:solidFill>
                            <a:schemeClr val="dk1"/>
                          </a:solidFill>
                          <a:effectLst/>
                          <a:latin typeface="Verdana" pitchFamily="34" charset="0"/>
                          <a:ea typeface="Verdana" pitchFamily="34" charset="0"/>
                          <a:cs typeface="+mn-cs"/>
                        </a:rPr>
                        <a:t> has also been undertaken through the team constituted by the State Office of KVIC. During FY 2022-23, 214 </a:t>
                      </a:r>
                      <a:r>
                        <a:rPr lang="en-IN" sz="1200" kern="1200" dirty="0" err="1" smtClean="0">
                          <a:solidFill>
                            <a:schemeClr val="dk1"/>
                          </a:solidFill>
                          <a:effectLst/>
                          <a:latin typeface="Verdana" pitchFamily="34" charset="0"/>
                          <a:ea typeface="Verdana" pitchFamily="34" charset="0"/>
                          <a:cs typeface="+mn-cs"/>
                        </a:rPr>
                        <a:t>nos</a:t>
                      </a:r>
                      <a:r>
                        <a:rPr lang="en-IN" sz="1200" kern="1200" dirty="0" smtClean="0">
                          <a:solidFill>
                            <a:schemeClr val="dk1"/>
                          </a:solidFill>
                          <a:effectLst/>
                          <a:latin typeface="Verdana" pitchFamily="34" charset="0"/>
                          <a:ea typeface="Verdana" pitchFamily="34" charset="0"/>
                          <a:cs typeface="+mn-cs"/>
                        </a:rPr>
                        <a:t> of samples were tested on random basis by KGBs. </a:t>
                      </a:r>
                    </a:p>
                    <a:p>
                      <a:pPr marL="0" indent="0" algn="just">
                        <a:buFont typeface="Wingdings" pitchFamily="2" charset="2"/>
                        <a:buNone/>
                      </a:pPr>
                      <a:endParaRPr lang="en-IN" sz="1200" kern="1200" dirty="0" smtClean="0">
                        <a:solidFill>
                          <a:schemeClr val="dk1"/>
                        </a:solidFill>
                        <a:effectLst/>
                        <a:latin typeface="Verdana" pitchFamily="34" charset="0"/>
                        <a:ea typeface="Verdana" pitchFamily="34" charset="0"/>
                        <a:cs typeface="+mn-cs"/>
                      </a:endParaRPr>
                    </a:p>
                    <a:p>
                      <a:pPr marL="171450" indent="-171450" algn="just">
                        <a:buFont typeface="Wingdings" pitchFamily="2" charset="2"/>
                        <a:buChar char="Ø"/>
                      </a:pPr>
                      <a:r>
                        <a:rPr lang="en-IN" sz="1200" kern="1200" dirty="0" smtClean="0">
                          <a:solidFill>
                            <a:schemeClr val="dk1"/>
                          </a:solidFill>
                          <a:effectLst/>
                          <a:latin typeface="Verdana" pitchFamily="34" charset="0"/>
                          <a:ea typeface="Verdana" pitchFamily="34" charset="0"/>
                          <a:cs typeface="+mn-cs"/>
                        </a:rPr>
                        <a:t>Action under </a:t>
                      </a:r>
                      <a:r>
                        <a:rPr lang="en-IN" sz="1200" kern="1200" dirty="0" err="1" smtClean="0">
                          <a:solidFill>
                            <a:schemeClr val="dk1"/>
                          </a:solidFill>
                          <a:effectLst/>
                          <a:latin typeface="Verdana" pitchFamily="34" charset="0"/>
                          <a:ea typeface="Verdana" pitchFamily="34" charset="0"/>
                          <a:cs typeface="+mn-cs"/>
                        </a:rPr>
                        <a:t>Khadi</a:t>
                      </a:r>
                      <a:r>
                        <a:rPr lang="en-IN" sz="1200" kern="1200" dirty="0" smtClean="0">
                          <a:solidFill>
                            <a:schemeClr val="dk1"/>
                          </a:solidFill>
                          <a:effectLst/>
                          <a:latin typeface="Verdana" pitchFamily="34" charset="0"/>
                          <a:ea typeface="Verdana" pitchFamily="34" charset="0"/>
                          <a:cs typeface="+mn-cs"/>
                        </a:rPr>
                        <a:t> Certification Rules is initiated in case of spurious </a:t>
                      </a:r>
                      <a:r>
                        <a:rPr lang="en-IN" sz="1200" kern="1200" dirty="0" err="1" smtClean="0">
                          <a:solidFill>
                            <a:schemeClr val="dk1"/>
                          </a:solidFill>
                          <a:effectLst/>
                          <a:latin typeface="Verdana" pitchFamily="34" charset="0"/>
                          <a:ea typeface="Verdana" pitchFamily="34" charset="0"/>
                          <a:cs typeface="+mn-cs"/>
                        </a:rPr>
                        <a:t>Khadi</a:t>
                      </a:r>
                      <a:r>
                        <a:rPr lang="en-IN" sz="1200" kern="1200" dirty="0" smtClean="0">
                          <a:solidFill>
                            <a:schemeClr val="dk1"/>
                          </a:solidFill>
                          <a:effectLst/>
                          <a:latin typeface="Verdana" pitchFamily="34" charset="0"/>
                          <a:ea typeface="Verdana" pitchFamily="34" charset="0"/>
                          <a:cs typeface="+mn-cs"/>
                        </a:rPr>
                        <a:t> samples and issuance of warning to the defaulting KIs which can bar them from supplying to KGBs. </a:t>
                      </a:r>
                    </a:p>
                    <a:p>
                      <a:pPr marL="0" indent="0" algn="just">
                        <a:buFont typeface="Wingdings" pitchFamily="2" charset="2"/>
                        <a:buNone/>
                      </a:pPr>
                      <a:endParaRPr lang="en-IN" sz="1200" kern="1200" dirty="0" smtClean="0">
                        <a:solidFill>
                          <a:schemeClr val="dk1"/>
                        </a:solidFill>
                        <a:effectLst/>
                        <a:latin typeface="Verdana" pitchFamily="34" charset="0"/>
                        <a:ea typeface="Verdana" pitchFamily="34" charset="0"/>
                        <a:cs typeface="+mn-cs"/>
                      </a:endParaRPr>
                    </a:p>
                    <a:p>
                      <a:pPr marL="171450" indent="-171450" algn="just">
                        <a:buFont typeface="Wingdings" pitchFamily="2" charset="2"/>
                        <a:buChar char="Ø"/>
                      </a:pPr>
                      <a:r>
                        <a:rPr lang="en-IN" sz="1200" kern="1200" dirty="0" smtClean="0">
                          <a:solidFill>
                            <a:schemeClr val="dk1"/>
                          </a:solidFill>
                          <a:effectLst/>
                          <a:latin typeface="Verdana" pitchFamily="34" charset="0"/>
                          <a:ea typeface="Verdana" pitchFamily="34" charset="0"/>
                          <a:cs typeface="+mn-cs"/>
                        </a:rPr>
                        <a:t>All </a:t>
                      </a:r>
                      <a:r>
                        <a:rPr lang="en-IN" sz="1200" kern="1200" dirty="0" err="1" smtClean="0">
                          <a:solidFill>
                            <a:schemeClr val="dk1"/>
                          </a:solidFill>
                          <a:effectLst/>
                          <a:latin typeface="Verdana" pitchFamily="34" charset="0"/>
                          <a:ea typeface="Verdana" pitchFamily="34" charset="0"/>
                          <a:cs typeface="+mn-cs"/>
                        </a:rPr>
                        <a:t>Khadi</a:t>
                      </a:r>
                      <a:r>
                        <a:rPr lang="en-IN" sz="1200" kern="1200" dirty="0" smtClean="0">
                          <a:solidFill>
                            <a:schemeClr val="dk1"/>
                          </a:solidFill>
                          <a:effectLst/>
                          <a:latin typeface="Verdana" pitchFamily="34" charset="0"/>
                          <a:ea typeface="Verdana" pitchFamily="34" charset="0"/>
                          <a:cs typeface="+mn-cs"/>
                        </a:rPr>
                        <a:t> fabrics as well as ready-mades have </a:t>
                      </a:r>
                      <a:r>
                        <a:rPr lang="en-IN" sz="1200" kern="1200" dirty="0" err="1" smtClean="0">
                          <a:solidFill>
                            <a:schemeClr val="dk1"/>
                          </a:solidFill>
                          <a:effectLst/>
                          <a:latin typeface="Verdana" pitchFamily="34" charset="0"/>
                          <a:ea typeface="Verdana" pitchFamily="34" charset="0"/>
                          <a:cs typeface="+mn-cs"/>
                        </a:rPr>
                        <a:t>Khadi</a:t>
                      </a:r>
                      <a:r>
                        <a:rPr lang="en-IN" sz="1200" kern="1200" dirty="0" smtClean="0">
                          <a:solidFill>
                            <a:schemeClr val="dk1"/>
                          </a:solidFill>
                          <a:effectLst/>
                          <a:latin typeface="Verdana" pitchFamily="34" charset="0"/>
                          <a:ea typeface="Verdana" pitchFamily="34" charset="0"/>
                          <a:cs typeface="+mn-cs"/>
                        </a:rPr>
                        <a:t> Mark Number, providing the supplier/manufacturer details so as to identify them in case any complaints are received.</a:t>
                      </a:r>
                    </a:p>
                    <a:p>
                      <a:pPr marL="171450" indent="-171450" algn="just">
                        <a:buFont typeface="Wingdings" pitchFamily="2" charset="2"/>
                        <a:buChar char="Ø"/>
                      </a:pPr>
                      <a:endParaRPr lang="en-IN" sz="1200" kern="1200" dirty="0" smtClean="0">
                        <a:solidFill>
                          <a:schemeClr val="dk1"/>
                        </a:solidFill>
                        <a:effectLst/>
                        <a:latin typeface="Verdana" pitchFamily="34" charset="0"/>
                        <a:ea typeface="Verdana" pitchFamily="34" charset="0"/>
                        <a:cs typeface="+mn-cs"/>
                      </a:endParaRPr>
                    </a:p>
                    <a:p>
                      <a:pPr algn="just"/>
                      <a:r>
                        <a:rPr lang="en-IN" sz="1200" kern="1200" dirty="0" smtClean="0">
                          <a:solidFill>
                            <a:schemeClr val="dk1"/>
                          </a:solidFill>
                          <a:effectLst/>
                          <a:latin typeface="Verdana" pitchFamily="34" charset="0"/>
                          <a:ea typeface="Verdana" pitchFamily="34" charset="0"/>
                          <a:cs typeface="+mn-cs"/>
                        </a:rPr>
                        <a:t> </a:t>
                      </a:r>
                    </a:p>
                    <a:p>
                      <a:pPr algn="just"/>
                      <a:r>
                        <a:rPr lang="en-IN" sz="1200" b="1" i="1" kern="1200" dirty="0" smtClean="0">
                          <a:solidFill>
                            <a:schemeClr val="dk1"/>
                          </a:solidFill>
                          <a:effectLst/>
                          <a:latin typeface="Verdana" pitchFamily="34" charset="0"/>
                          <a:ea typeface="Verdana" pitchFamily="34" charset="0"/>
                          <a:cs typeface="+mn-cs"/>
                        </a:rPr>
                        <a:t>The Recommendation No. 2,3,4 &amp; 5 are noted for Compliance.</a:t>
                      </a:r>
                      <a:endParaRPr lang="en-IN" sz="1200" kern="1200" dirty="0" smtClean="0">
                        <a:solidFill>
                          <a:schemeClr val="dk1"/>
                        </a:solidFill>
                        <a:effectLst/>
                        <a:latin typeface="Verdana" pitchFamily="34" charset="0"/>
                        <a:ea typeface="Verdana" pitchFamily="34" charset="0"/>
                        <a:cs typeface="+mn-cs"/>
                      </a:endParaRPr>
                    </a:p>
                    <a:p>
                      <a:pPr algn="just"/>
                      <a:endParaRPr lang="en-IN" sz="1200" kern="1200" dirty="0" smtClean="0">
                        <a:solidFill>
                          <a:schemeClr val="dk1"/>
                        </a:solidFill>
                        <a:effectLst/>
                        <a:latin typeface="+mn-lt"/>
                        <a:ea typeface="+mn-ea"/>
                        <a:cs typeface="+mn-cs"/>
                      </a:endParaRPr>
                    </a:p>
                  </a:txBody>
                  <a:tcPr marL="68580" marR="68580" marT="0" marB="0"/>
                </a:tc>
              </a:tr>
            </a:tbl>
          </a:graphicData>
        </a:graphic>
      </p:graphicFrame>
    </p:spTree>
    <p:extLst>
      <p:ext uri="{BB962C8B-B14F-4D97-AF65-F5344CB8AC3E}">
        <p14:creationId xmlns:p14="http://schemas.microsoft.com/office/powerpoint/2010/main" val="2867242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18130118"/>
              </p:ext>
            </p:extLst>
          </p:nvPr>
        </p:nvGraphicFramePr>
        <p:xfrm>
          <a:off x="491320" y="264741"/>
          <a:ext cx="11341290" cy="5540829"/>
        </p:xfrm>
        <a:graphic>
          <a:graphicData uri="http://schemas.openxmlformats.org/drawingml/2006/table">
            <a:tbl>
              <a:tblPr firstRow="1" firstCol="1" bandRow="1">
                <a:tableStyleId>{5C22544A-7EE6-4342-B048-85BDC9FD1C3A}</a:tableStyleId>
              </a:tblPr>
              <a:tblGrid>
                <a:gridCol w="683694">
                  <a:extLst>
                    <a:ext uri="{9D8B030D-6E8A-4147-A177-3AD203B41FA5}">
                      <a16:colId xmlns:a16="http://schemas.microsoft.com/office/drawing/2014/main" xmlns="" val="2623491105"/>
                    </a:ext>
                  </a:extLst>
                </a:gridCol>
                <a:gridCol w="4839487">
                  <a:extLst>
                    <a:ext uri="{9D8B030D-6E8A-4147-A177-3AD203B41FA5}">
                      <a16:colId xmlns:a16="http://schemas.microsoft.com/office/drawing/2014/main" xmlns="" val="433516233"/>
                    </a:ext>
                  </a:extLst>
                </a:gridCol>
                <a:gridCol w="5818109">
                  <a:extLst>
                    <a:ext uri="{9D8B030D-6E8A-4147-A177-3AD203B41FA5}">
                      <a16:colId xmlns:a16="http://schemas.microsoft.com/office/drawing/2014/main" xmlns="" val="3232519033"/>
                    </a:ext>
                  </a:extLst>
                </a:gridCol>
              </a:tblGrid>
              <a:tr h="597408">
                <a:tc>
                  <a:txBody>
                    <a:bodyPr/>
                    <a:lstStyle/>
                    <a:p>
                      <a:pPr algn="ctr">
                        <a:lnSpc>
                          <a:spcPct val="107000"/>
                        </a:lnSpc>
                        <a:spcAft>
                          <a:spcPts val="0"/>
                        </a:spcAft>
                      </a:pPr>
                      <a:r>
                        <a:rPr lang="en-US" sz="1400" b="1" dirty="0" smtClean="0">
                          <a:effectLst/>
                          <a:latin typeface="Verdana" pitchFamily="34" charset="0"/>
                          <a:ea typeface="Verdana" pitchFamily="34" charset="0"/>
                        </a:rPr>
                        <a:t>Sr. </a:t>
                      </a:r>
                      <a:r>
                        <a:rPr lang="en-US" sz="1400" b="1" dirty="0">
                          <a:effectLst/>
                          <a:latin typeface="Verdana" pitchFamily="34" charset="0"/>
                          <a:ea typeface="Verdana" pitchFamily="34" charset="0"/>
                        </a:rPr>
                        <a:t>No. </a:t>
                      </a:r>
                      <a:endParaRPr lang="en-IN" sz="1400" b="1" dirty="0">
                        <a:effectLst/>
                        <a:latin typeface="Verdana" pitchFamily="34" charset="0"/>
                        <a:ea typeface="Verdana" pitchFamily="34" charset="0"/>
                        <a:cs typeface="Mangal" panose="02040503050203030202" pitchFamily="18" charset="0"/>
                      </a:endParaRPr>
                    </a:p>
                  </a:txBody>
                  <a:tcPr marL="68580" marR="68580" marT="0" marB="0"/>
                </a:tc>
                <a:tc>
                  <a:txBody>
                    <a:bodyPr/>
                    <a:lstStyle/>
                    <a:p>
                      <a:pPr algn="l">
                        <a:lnSpc>
                          <a:spcPct val="107000"/>
                        </a:lnSpc>
                        <a:spcAft>
                          <a:spcPts val="0"/>
                        </a:spcAft>
                      </a:pPr>
                      <a:r>
                        <a:rPr lang="en-IN" sz="1400" b="1" kern="1200" dirty="0" smtClean="0">
                          <a:solidFill>
                            <a:schemeClr val="lt1"/>
                          </a:solidFill>
                          <a:effectLst/>
                          <a:latin typeface="Verdana" pitchFamily="34" charset="0"/>
                          <a:ea typeface="Verdana" pitchFamily="34" charset="0"/>
                          <a:cs typeface="+mn-cs"/>
                        </a:rPr>
                        <a:t>Observations / Recommendations and Compliance made by KVIC thereof</a:t>
                      </a:r>
                      <a:endParaRPr lang="en-IN" sz="1400" b="1" dirty="0">
                        <a:effectLst/>
                        <a:latin typeface="Verdana" pitchFamily="34" charset="0"/>
                        <a:ea typeface="Verdana" pitchFamily="34" charset="0"/>
                        <a:cs typeface="Mangal" panose="02040503050203030202" pitchFamily="18" charset="0"/>
                      </a:endParaRPr>
                    </a:p>
                  </a:txBody>
                  <a:tcPr marL="68580" marR="68580" marT="0" marB="0"/>
                </a:tc>
                <a:tc>
                  <a:txBody>
                    <a:bodyPr/>
                    <a:lstStyle/>
                    <a:p>
                      <a:pPr algn="ctr"/>
                      <a:r>
                        <a:rPr lang="en-IN" sz="1400" b="1" u="sng" kern="1200" dirty="0" smtClean="0">
                          <a:solidFill>
                            <a:schemeClr val="lt1"/>
                          </a:solidFill>
                          <a:effectLst/>
                          <a:latin typeface="Verdana" pitchFamily="34" charset="0"/>
                          <a:ea typeface="Verdana" pitchFamily="34" charset="0"/>
                          <a:cs typeface="+mn-cs"/>
                        </a:rPr>
                        <a:t>Compliance / ATR of KVIC:</a:t>
                      </a:r>
                      <a:endParaRPr lang="en-IN" sz="1400" b="1" kern="1200" dirty="0">
                        <a:solidFill>
                          <a:schemeClr val="lt1"/>
                        </a:solidFill>
                        <a:effectLst/>
                        <a:latin typeface="Verdana" pitchFamily="34" charset="0"/>
                        <a:ea typeface="Verdana" pitchFamily="34" charset="0"/>
                        <a:cs typeface="+mn-cs"/>
                      </a:endParaRPr>
                    </a:p>
                  </a:txBody>
                  <a:tcPr marL="68580" marR="68580" marT="0" marB="0"/>
                </a:tc>
                <a:extLst>
                  <a:ext uri="{0D108BD9-81ED-4DB2-BD59-A6C34878D82A}">
                    <a16:rowId xmlns:a16="http://schemas.microsoft.com/office/drawing/2014/main" xmlns="" val="3881139429"/>
                  </a:ext>
                </a:extLst>
              </a:tr>
              <a:tr h="4943421">
                <a:tc>
                  <a:txBody>
                    <a:bodyPr/>
                    <a:lstStyle/>
                    <a:p>
                      <a:pPr algn="ctr">
                        <a:lnSpc>
                          <a:spcPct val="107000"/>
                        </a:lnSpc>
                        <a:spcAft>
                          <a:spcPts val="0"/>
                        </a:spcAft>
                      </a:pPr>
                      <a:r>
                        <a:rPr lang="en-US" sz="1400" dirty="0" smtClean="0">
                          <a:effectLst/>
                          <a:latin typeface="Verdana" pitchFamily="34" charset="0"/>
                          <a:ea typeface="Verdana" pitchFamily="34" charset="0"/>
                          <a:cs typeface="Mangal" panose="02040503050203030202" pitchFamily="18" charset="0"/>
                        </a:rPr>
                        <a:t>4</a:t>
                      </a:r>
                      <a:endParaRPr lang="en-IN" sz="1400" dirty="0">
                        <a:effectLst/>
                        <a:latin typeface="Verdana" pitchFamily="34" charset="0"/>
                        <a:ea typeface="Verdana" pitchFamily="34" charset="0"/>
                        <a:cs typeface="Mangal" panose="02040503050203030202" pitchFamily="18" charset="0"/>
                      </a:endParaRPr>
                    </a:p>
                  </a:txBody>
                  <a:tcPr marL="68580" marR="68580" marT="0" marB="0"/>
                </a:tc>
                <a:tc>
                  <a:txBody>
                    <a:bodyPr/>
                    <a:lstStyle/>
                    <a:p>
                      <a:pPr algn="just"/>
                      <a:r>
                        <a:rPr lang="en-IN" sz="1200" kern="1200" dirty="0" smtClean="0">
                          <a:solidFill>
                            <a:schemeClr val="dk1"/>
                          </a:solidFill>
                          <a:effectLst/>
                          <a:latin typeface="Verdana" pitchFamily="34" charset="0"/>
                          <a:ea typeface="Verdana" pitchFamily="34" charset="0"/>
                          <a:cs typeface="+mn-cs"/>
                        </a:rPr>
                        <a:t>The </a:t>
                      </a:r>
                      <a:r>
                        <a:rPr lang="en-IN" sz="1200" kern="1200" dirty="0" smtClean="0">
                          <a:solidFill>
                            <a:schemeClr val="dk1"/>
                          </a:solidFill>
                          <a:effectLst/>
                          <a:latin typeface="Verdana" pitchFamily="34" charset="0"/>
                          <a:ea typeface="Verdana" pitchFamily="34" charset="0"/>
                          <a:cs typeface="+mn-cs"/>
                        </a:rPr>
                        <a:t>KGBs were </a:t>
                      </a:r>
                      <a:r>
                        <a:rPr lang="en-IN" sz="1200" kern="1200" dirty="0" smtClean="0">
                          <a:solidFill>
                            <a:schemeClr val="dk1"/>
                          </a:solidFill>
                          <a:effectLst/>
                          <a:latin typeface="Verdana" pitchFamily="34" charset="0"/>
                          <a:ea typeface="Verdana" pitchFamily="34" charset="0"/>
                          <a:cs typeface="+mn-cs"/>
                        </a:rPr>
                        <a:t>collecting excess share of production subsidy due (</a:t>
                      </a:r>
                      <a:r>
                        <a:rPr lang="en-IN" sz="1200" kern="1200" dirty="0" smtClean="0">
                          <a:solidFill>
                            <a:schemeClr val="dk1"/>
                          </a:solidFill>
                          <a:effectLst/>
                          <a:latin typeface="Verdana" pitchFamily="34" charset="0"/>
                          <a:ea typeface="Verdana" pitchFamily="34" charset="0"/>
                          <a:cs typeface="+mn-cs"/>
                        </a:rPr>
                        <a:t>MMDA) </a:t>
                      </a:r>
                      <a:r>
                        <a:rPr lang="en-IN" sz="1200" kern="1200" dirty="0" smtClean="0">
                          <a:solidFill>
                            <a:schemeClr val="dk1"/>
                          </a:solidFill>
                          <a:effectLst/>
                          <a:latin typeface="Verdana" pitchFamily="34" charset="0"/>
                          <a:ea typeface="Verdana" pitchFamily="34" charset="0"/>
                          <a:cs typeface="+mn-cs"/>
                        </a:rPr>
                        <a:t>from the </a:t>
                      </a:r>
                      <a:r>
                        <a:rPr lang="en-IN" sz="1200" kern="1200" dirty="0" smtClean="0">
                          <a:solidFill>
                            <a:schemeClr val="dk1"/>
                          </a:solidFill>
                          <a:effectLst/>
                          <a:latin typeface="Verdana" pitchFamily="34" charset="0"/>
                          <a:ea typeface="Verdana" pitchFamily="34" charset="0"/>
                          <a:cs typeface="+mn-cs"/>
                        </a:rPr>
                        <a:t>KIs </a:t>
                      </a:r>
                      <a:r>
                        <a:rPr lang="en-IN" sz="1200" kern="1200" dirty="0" smtClean="0">
                          <a:solidFill>
                            <a:schemeClr val="dk1"/>
                          </a:solidFill>
                          <a:effectLst/>
                          <a:latin typeface="Verdana" pitchFamily="34" charset="0"/>
                          <a:ea typeface="Verdana" pitchFamily="34" charset="0"/>
                          <a:cs typeface="+mn-cs"/>
                        </a:rPr>
                        <a:t>whose products were being sold through them.</a:t>
                      </a:r>
                    </a:p>
                    <a:p>
                      <a:pPr algn="just"/>
                      <a:r>
                        <a:rPr lang="en-IN" sz="1200" kern="1200" dirty="0" smtClean="0">
                          <a:solidFill>
                            <a:schemeClr val="dk1"/>
                          </a:solidFill>
                          <a:effectLst/>
                          <a:latin typeface="Verdana" pitchFamily="34" charset="0"/>
                          <a:ea typeface="Verdana" pitchFamily="34" charset="0"/>
                          <a:cs typeface="+mn-cs"/>
                        </a:rPr>
                        <a:t>(</a:t>
                      </a:r>
                      <a:r>
                        <a:rPr lang="en-IN" sz="1200" b="1" kern="1200" dirty="0" smtClean="0">
                          <a:solidFill>
                            <a:schemeClr val="dk1"/>
                          </a:solidFill>
                          <a:effectLst/>
                          <a:latin typeface="Verdana" pitchFamily="34" charset="0"/>
                          <a:ea typeface="Verdana" pitchFamily="34" charset="0"/>
                          <a:cs typeface="+mn-cs"/>
                        </a:rPr>
                        <a:t>Paragraph 4.3.1)</a:t>
                      </a:r>
                      <a:endParaRPr lang="en-IN" sz="1200" kern="1200" dirty="0" smtClean="0">
                        <a:solidFill>
                          <a:schemeClr val="dk1"/>
                        </a:solidFill>
                        <a:effectLst/>
                        <a:latin typeface="Verdana" pitchFamily="34" charset="0"/>
                        <a:ea typeface="Verdana" pitchFamily="34" charset="0"/>
                        <a:cs typeface="+mn-cs"/>
                      </a:endParaRPr>
                    </a:p>
                    <a:p>
                      <a:pPr algn="just"/>
                      <a:r>
                        <a:rPr lang="en-IN" sz="1200" b="1" kern="1200" dirty="0" smtClean="0">
                          <a:solidFill>
                            <a:schemeClr val="dk1"/>
                          </a:solidFill>
                          <a:effectLst/>
                          <a:latin typeface="Verdana" pitchFamily="34" charset="0"/>
                          <a:ea typeface="Verdana" pitchFamily="34" charset="0"/>
                          <a:cs typeface="+mn-cs"/>
                        </a:rPr>
                        <a:t> </a:t>
                      </a:r>
                      <a:endParaRPr lang="en-IN" sz="1200" kern="1200" dirty="0" smtClean="0">
                        <a:solidFill>
                          <a:schemeClr val="dk1"/>
                        </a:solidFill>
                        <a:effectLst/>
                        <a:latin typeface="Verdana" pitchFamily="34" charset="0"/>
                        <a:ea typeface="Verdana" pitchFamily="34" charset="0"/>
                        <a:cs typeface="+mn-cs"/>
                      </a:endParaRPr>
                    </a:p>
                    <a:p>
                      <a:pPr algn="just"/>
                      <a:r>
                        <a:rPr lang="en-IN" sz="1200" b="1" i="1" u="sng" kern="1200" dirty="0" smtClean="0">
                          <a:solidFill>
                            <a:schemeClr val="dk1"/>
                          </a:solidFill>
                          <a:effectLst/>
                          <a:latin typeface="Verdana" pitchFamily="34" charset="0"/>
                          <a:ea typeface="Verdana" pitchFamily="34" charset="0"/>
                          <a:cs typeface="+mn-cs"/>
                        </a:rPr>
                        <a:t>Recommendation No. 6: </a:t>
                      </a:r>
                      <a:endParaRPr lang="en-IN" sz="1200" kern="1200" dirty="0" smtClean="0">
                        <a:solidFill>
                          <a:schemeClr val="dk1"/>
                        </a:solidFill>
                        <a:effectLst/>
                        <a:latin typeface="Verdana" pitchFamily="34" charset="0"/>
                        <a:ea typeface="Verdana" pitchFamily="34" charset="0"/>
                        <a:cs typeface="+mn-cs"/>
                      </a:endParaRPr>
                    </a:p>
                    <a:p>
                      <a:pPr algn="just"/>
                      <a:r>
                        <a:rPr lang="en-IN" sz="1200" b="1" i="1" kern="1200" dirty="0" smtClean="0">
                          <a:solidFill>
                            <a:schemeClr val="dk1"/>
                          </a:solidFill>
                          <a:effectLst/>
                          <a:latin typeface="Verdana" pitchFamily="34" charset="0"/>
                          <a:ea typeface="Verdana" pitchFamily="34" charset="0"/>
                          <a:cs typeface="+mn-cs"/>
                        </a:rPr>
                        <a:t>KVIC may review, on a case to case basis, the share of Modified Market Development Assistance passed on to the </a:t>
                      </a:r>
                      <a:r>
                        <a:rPr lang="en-IN" sz="1200" b="1" i="1" kern="1200" dirty="0" err="1" smtClean="0">
                          <a:solidFill>
                            <a:schemeClr val="dk1"/>
                          </a:solidFill>
                          <a:effectLst/>
                          <a:latin typeface="Verdana" pitchFamily="34" charset="0"/>
                          <a:ea typeface="Verdana" pitchFamily="34" charset="0"/>
                          <a:cs typeface="+mn-cs"/>
                        </a:rPr>
                        <a:t>Khadi</a:t>
                      </a:r>
                      <a:r>
                        <a:rPr lang="en-IN" sz="1200" b="1" i="1" kern="1200" dirty="0" smtClean="0">
                          <a:solidFill>
                            <a:schemeClr val="dk1"/>
                          </a:solidFill>
                          <a:effectLst/>
                          <a:latin typeface="Verdana" pitchFamily="34" charset="0"/>
                          <a:ea typeface="Verdana" pitchFamily="34" charset="0"/>
                          <a:cs typeface="+mn-cs"/>
                        </a:rPr>
                        <a:t> </a:t>
                      </a:r>
                      <a:r>
                        <a:rPr lang="en-IN" sz="1200" b="1" i="1" kern="1200" dirty="0" err="1" smtClean="0">
                          <a:solidFill>
                            <a:schemeClr val="dk1"/>
                          </a:solidFill>
                          <a:effectLst/>
                          <a:latin typeface="Verdana" pitchFamily="34" charset="0"/>
                          <a:ea typeface="Verdana" pitchFamily="34" charset="0"/>
                          <a:cs typeface="+mn-cs"/>
                        </a:rPr>
                        <a:t>GramodyogBhavans</a:t>
                      </a:r>
                      <a:r>
                        <a:rPr lang="en-IN" sz="1200" b="1" i="1" kern="1200" dirty="0" smtClean="0">
                          <a:solidFill>
                            <a:schemeClr val="dk1"/>
                          </a:solidFill>
                          <a:effectLst/>
                          <a:latin typeface="Verdana" pitchFamily="34" charset="0"/>
                          <a:ea typeface="Verdana" pitchFamily="34" charset="0"/>
                          <a:cs typeface="+mn-cs"/>
                        </a:rPr>
                        <a:t> by the </a:t>
                      </a:r>
                      <a:r>
                        <a:rPr lang="en-IN" sz="1200" b="1" i="1" kern="1200" dirty="0" err="1" smtClean="0">
                          <a:solidFill>
                            <a:schemeClr val="dk1"/>
                          </a:solidFill>
                          <a:effectLst/>
                          <a:latin typeface="Verdana" pitchFamily="34" charset="0"/>
                          <a:ea typeface="Verdana" pitchFamily="34" charset="0"/>
                          <a:cs typeface="+mn-cs"/>
                        </a:rPr>
                        <a:t>Khadi</a:t>
                      </a:r>
                      <a:r>
                        <a:rPr lang="en-IN" sz="1200" b="1" i="1" kern="1200" dirty="0" smtClean="0">
                          <a:solidFill>
                            <a:schemeClr val="dk1"/>
                          </a:solidFill>
                          <a:effectLst/>
                          <a:latin typeface="Verdana" pitchFamily="34" charset="0"/>
                          <a:ea typeface="Verdana" pitchFamily="34" charset="0"/>
                          <a:cs typeface="+mn-cs"/>
                        </a:rPr>
                        <a:t> Institutions and refund the Modified Market Development Assistance share received in excess of prescribed limit</a:t>
                      </a:r>
                      <a:r>
                        <a:rPr lang="en-IN" sz="1200" i="1" kern="1200" dirty="0" smtClean="0">
                          <a:solidFill>
                            <a:schemeClr val="dk1"/>
                          </a:solidFill>
                          <a:effectLst/>
                          <a:latin typeface="Verdana" pitchFamily="34" charset="0"/>
                          <a:ea typeface="Verdana" pitchFamily="34" charset="0"/>
                          <a:cs typeface="+mn-cs"/>
                        </a:rPr>
                        <a:t>.</a:t>
                      </a:r>
                      <a:endParaRPr lang="en-IN" sz="1200" kern="1200" dirty="0" smtClean="0">
                        <a:solidFill>
                          <a:schemeClr val="dk1"/>
                        </a:solidFill>
                        <a:effectLst/>
                        <a:latin typeface="Verdana" pitchFamily="34" charset="0"/>
                        <a:ea typeface="Verdana" pitchFamily="34" charset="0"/>
                        <a:cs typeface="+mn-cs"/>
                      </a:endParaRPr>
                    </a:p>
                    <a:p>
                      <a:pPr algn="just">
                        <a:lnSpc>
                          <a:spcPct val="107000"/>
                        </a:lnSpc>
                        <a:spcAft>
                          <a:spcPts val="0"/>
                        </a:spcAft>
                      </a:pPr>
                      <a:endParaRPr lang="en-IN" sz="1400" b="1" dirty="0">
                        <a:effectLst/>
                        <a:latin typeface="Verdana" pitchFamily="34" charset="0"/>
                        <a:ea typeface="Verdana" pitchFamily="34" charset="0"/>
                        <a:cs typeface="Mangal" panose="02040503050203030202" pitchFamily="18" charset="0"/>
                      </a:endParaRPr>
                    </a:p>
                  </a:txBody>
                  <a:tcPr marL="68580" marR="68580" marT="0" marB="0"/>
                </a:tc>
                <a:tc>
                  <a:txBody>
                    <a:bodyPr/>
                    <a:lstStyle/>
                    <a:p>
                      <a:pPr marL="285750" marR="0" indent="-285750" algn="just" defTabSz="914400" rtl="0" eaLnBrk="1" fontAlgn="auto" latinLnBrk="0" hangingPunct="1">
                        <a:lnSpc>
                          <a:spcPct val="100000"/>
                        </a:lnSpc>
                        <a:spcBef>
                          <a:spcPts val="0"/>
                        </a:spcBef>
                        <a:spcAft>
                          <a:spcPts val="0"/>
                        </a:spcAft>
                        <a:buClrTx/>
                        <a:buSzTx/>
                        <a:buFont typeface="Wingdings" pitchFamily="2" charset="2"/>
                        <a:buChar char="Ø"/>
                        <a:tabLst/>
                        <a:defRPr/>
                      </a:pPr>
                      <a:r>
                        <a:rPr lang="en-IN" sz="1400" kern="1200" dirty="0" smtClean="0">
                          <a:solidFill>
                            <a:schemeClr val="dk1"/>
                          </a:solidFill>
                          <a:effectLst/>
                          <a:latin typeface="Verdana" pitchFamily="34" charset="0"/>
                          <a:ea typeface="Verdana" pitchFamily="34" charset="0"/>
                          <a:cs typeface="+mn-cs"/>
                        </a:rPr>
                        <a:t>As the KGBs are Trading Outlets functioning as self-supporting units, necessary margin/revenue has to be generated from its own business. </a:t>
                      </a:r>
                    </a:p>
                    <a:p>
                      <a:pPr marL="0" marR="0" indent="0" algn="just" defTabSz="914400" rtl="0" eaLnBrk="1" fontAlgn="auto" latinLnBrk="0" hangingPunct="1">
                        <a:lnSpc>
                          <a:spcPct val="100000"/>
                        </a:lnSpc>
                        <a:spcBef>
                          <a:spcPts val="0"/>
                        </a:spcBef>
                        <a:spcAft>
                          <a:spcPts val="0"/>
                        </a:spcAft>
                        <a:buClrTx/>
                        <a:buSzTx/>
                        <a:buFont typeface="Wingdings" pitchFamily="2" charset="2"/>
                        <a:buNone/>
                        <a:tabLst/>
                        <a:defRPr/>
                      </a:pPr>
                      <a:endParaRPr lang="en-IN" sz="1400" kern="1200" dirty="0" smtClean="0">
                        <a:solidFill>
                          <a:schemeClr val="dk1"/>
                        </a:solidFill>
                        <a:effectLst/>
                        <a:latin typeface="Verdana" pitchFamily="34" charset="0"/>
                        <a:ea typeface="Verdana" pitchFamily="34" charset="0"/>
                        <a:cs typeface="+mn-cs"/>
                      </a:endParaRPr>
                    </a:p>
                    <a:p>
                      <a:pPr marL="285750" marR="0" indent="-285750" algn="just" defTabSz="914400" rtl="0" eaLnBrk="1" fontAlgn="auto" latinLnBrk="0" hangingPunct="1">
                        <a:lnSpc>
                          <a:spcPct val="100000"/>
                        </a:lnSpc>
                        <a:spcBef>
                          <a:spcPts val="0"/>
                        </a:spcBef>
                        <a:spcAft>
                          <a:spcPts val="0"/>
                        </a:spcAft>
                        <a:buClrTx/>
                        <a:buSzTx/>
                        <a:buFont typeface="Wingdings" pitchFamily="2" charset="2"/>
                        <a:buChar char="Ø"/>
                        <a:tabLst/>
                        <a:defRPr/>
                      </a:pPr>
                      <a:r>
                        <a:rPr lang="en-IN" sz="1400" kern="1200" dirty="0" smtClean="0">
                          <a:solidFill>
                            <a:schemeClr val="dk1"/>
                          </a:solidFill>
                          <a:effectLst/>
                          <a:latin typeface="Verdana" pitchFamily="34" charset="0"/>
                          <a:ea typeface="Verdana" pitchFamily="34" charset="0"/>
                          <a:cs typeface="+mn-cs"/>
                        </a:rPr>
                        <a:t>However, any excess collection of </a:t>
                      </a:r>
                      <a:r>
                        <a:rPr lang="en-IN" sz="1400" kern="1200" dirty="0" smtClean="0">
                          <a:solidFill>
                            <a:schemeClr val="dk1"/>
                          </a:solidFill>
                          <a:effectLst/>
                          <a:latin typeface="Verdana" pitchFamily="34" charset="0"/>
                          <a:ea typeface="Verdana" pitchFamily="34" charset="0"/>
                          <a:cs typeface="+mn-cs"/>
                        </a:rPr>
                        <a:t>MMDA</a:t>
                      </a:r>
                      <a:r>
                        <a:rPr lang="en-IN" sz="1400" kern="1200" baseline="0" dirty="0" smtClean="0">
                          <a:solidFill>
                            <a:schemeClr val="dk1"/>
                          </a:solidFill>
                          <a:effectLst/>
                          <a:latin typeface="Verdana" pitchFamily="34" charset="0"/>
                          <a:ea typeface="Verdana" pitchFamily="34" charset="0"/>
                          <a:cs typeface="+mn-cs"/>
                        </a:rPr>
                        <a:t> </a:t>
                      </a:r>
                      <a:r>
                        <a:rPr lang="en-IN" sz="1400" kern="1200" dirty="0" smtClean="0">
                          <a:solidFill>
                            <a:schemeClr val="dk1"/>
                          </a:solidFill>
                          <a:effectLst/>
                          <a:latin typeface="Verdana" pitchFamily="34" charset="0"/>
                          <a:ea typeface="Verdana" pitchFamily="34" charset="0"/>
                          <a:cs typeface="+mn-cs"/>
                        </a:rPr>
                        <a:t>are </a:t>
                      </a:r>
                      <a:r>
                        <a:rPr lang="en-IN" sz="1400" kern="1200" dirty="0" smtClean="0">
                          <a:solidFill>
                            <a:schemeClr val="dk1"/>
                          </a:solidFill>
                          <a:effectLst/>
                          <a:latin typeface="Verdana" pitchFamily="34" charset="0"/>
                          <a:ea typeface="Verdana" pitchFamily="34" charset="0"/>
                          <a:cs typeface="+mn-cs"/>
                        </a:rPr>
                        <a:t>checked and accordingly adjusted with the KI concerned based on the Audit Note.</a:t>
                      </a:r>
                    </a:p>
                    <a:p>
                      <a:pPr algn="just"/>
                      <a:endParaRPr lang="en-IN" sz="1400" kern="1200" dirty="0" smtClean="0">
                        <a:solidFill>
                          <a:schemeClr val="dk1"/>
                        </a:solidFill>
                        <a:effectLst/>
                        <a:latin typeface="Verdana" pitchFamily="34" charset="0"/>
                        <a:ea typeface="Verdana" pitchFamily="34" charset="0"/>
                        <a:cs typeface="+mn-cs"/>
                      </a:endParaRPr>
                    </a:p>
                  </a:txBody>
                  <a:tcPr marL="68580" marR="68580" marT="0" marB="0"/>
                </a:tc>
                <a:extLst>
                  <a:ext uri="{0D108BD9-81ED-4DB2-BD59-A6C34878D82A}">
                    <a16:rowId xmlns:a16="http://schemas.microsoft.com/office/drawing/2014/main" xmlns="" val="486456831"/>
                  </a:ext>
                </a:extLst>
              </a:tr>
            </a:tbl>
          </a:graphicData>
        </a:graphic>
      </p:graphicFrame>
      <p:sp>
        <p:nvSpPr>
          <p:cNvPr id="4" name="Slide Number Placeholder 3"/>
          <p:cNvSpPr>
            <a:spLocks noGrp="1"/>
          </p:cNvSpPr>
          <p:nvPr>
            <p:ph type="sldNum" sz="quarter" idx="12"/>
          </p:nvPr>
        </p:nvSpPr>
        <p:spPr/>
        <p:txBody>
          <a:bodyPr/>
          <a:lstStyle/>
          <a:p>
            <a:fld id="{E9749067-D62A-41AC-84D1-4B0C20AE87F4}" type="slidenum">
              <a:rPr lang="en-US" smtClean="0"/>
              <a:pPr/>
              <a:t>6</a:t>
            </a:fld>
            <a:endParaRPr lang="en-US"/>
          </a:p>
        </p:txBody>
      </p:sp>
    </p:spTree>
    <p:extLst>
      <p:ext uri="{BB962C8B-B14F-4D97-AF65-F5344CB8AC3E}">
        <p14:creationId xmlns:p14="http://schemas.microsoft.com/office/powerpoint/2010/main" val="18216918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814239787"/>
              </p:ext>
            </p:extLst>
          </p:nvPr>
        </p:nvGraphicFramePr>
        <p:xfrm>
          <a:off x="491320" y="264741"/>
          <a:ext cx="11341290" cy="5753947"/>
        </p:xfrm>
        <a:graphic>
          <a:graphicData uri="http://schemas.openxmlformats.org/drawingml/2006/table">
            <a:tbl>
              <a:tblPr firstRow="1" firstCol="1" bandRow="1">
                <a:tableStyleId>{5C22544A-7EE6-4342-B048-85BDC9FD1C3A}</a:tableStyleId>
              </a:tblPr>
              <a:tblGrid>
                <a:gridCol w="683694">
                  <a:extLst>
                    <a:ext uri="{9D8B030D-6E8A-4147-A177-3AD203B41FA5}">
                      <a16:colId xmlns:a16="http://schemas.microsoft.com/office/drawing/2014/main" xmlns="" val="2623491105"/>
                    </a:ext>
                  </a:extLst>
                </a:gridCol>
                <a:gridCol w="4839487">
                  <a:extLst>
                    <a:ext uri="{9D8B030D-6E8A-4147-A177-3AD203B41FA5}">
                      <a16:colId xmlns:a16="http://schemas.microsoft.com/office/drawing/2014/main" xmlns="" val="433516233"/>
                    </a:ext>
                  </a:extLst>
                </a:gridCol>
                <a:gridCol w="5818109">
                  <a:extLst>
                    <a:ext uri="{9D8B030D-6E8A-4147-A177-3AD203B41FA5}">
                      <a16:colId xmlns:a16="http://schemas.microsoft.com/office/drawing/2014/main" xmlns="" val="3232519033"/>
                    </a:ext>
                  </a:extLst>
                </a:gridCol>
              </a:tblGrid>
              <a:tr h="810526">
                <a:tc>
                  <a:txBody>
                    <a:bodyPr/>
                    <a:lstStyle/>
                    <a:p>
                      <a:pPr algn="ctr">
                        <a:lnSpc>
                          <a:spcPct val="107000"/>
                        </a:lnSpc>
                        <a:spcAft>
                          <a:spcPts val="0"/>
                        </a:spcAft>
                      </a:pPr>
                      <a:r>
                        <a:rPr lang="en-US" sz="1400" b="1" dirty="0" smtClean="0">
                          <a:effectLst/>
                          <a:latin typeface="Verdana" pitchFamily="34" charset="0"/>
                          <a:ea typeface="Verdana" pitchFamily="34" charset="0"/>
                        </a:rPr>
                        <a:t>Sr. </a:t>
                      </a:r>
                      <a:r>
                        <a:rPr lang="en-US" sz="1400" b="1" dirty="0">
                          <a:effectLst/>
                          <a:latin typeface="Verdana" pitchFamily="34" charset="0"/>
                          <a:ea typeface="Verdana" pitchFamily="34" charset="0"/>
                        </a:rPr>
                        <a:t>No. </a:t>
                      </a:r>
                      <a:endParaRPr lang="en-IN" sz="1400" b="1" dirty="0">
                        <a:effectLst/>
                        <a:latin typeface="Verdana" pitchFamily="34" charset="0"/>
                        <a:ea typeface="Verdana" pitchFamily="34" charset="0"/>
                        <a:cs typeface="Mangal" panose="02040503050203030202" pitchFamily="18" charset="0"/>
                      </a:endParaRPr>
                    </a:p>
                  </a:txBody>
                  <a:tcPr marL="68580" marR="68580" marT="0" marB="0"/>
                </a:tc>
                <a:tc>
                  <a:txBody>
                    <a:bodyPr/>
                    <a:lstStyle/>
                    <a:p>
                      <a:pPr algn="l">
                        <a:lnSpc>
                          <a:spcPct val="107000"/>
                        </a:lnSpc>
                        <a:spcAft>
                          <a:spcPts val="0"/>
                        </a:spcAft>
                      </a:pPr>
                      <a:r>
                        <a:rPr lang="en-IN" sz="1400" b="1" kern="1200" dirty="0" smtClean="0">
                          <a:solidFill>
                            <a:schemeClr val="lt1"/>
                          </a:solidFill>
                          <a:effectLst/>
                          <a:latin typeface="Verdana" pitchFamily="34" charset="0"/>
                          <a:ea typeface="Verdana" pitchFamily="34" charset="0"/>
                          <a:cs typeface="+mn-cs"/>
                        </a:rPr>
                        <a:t>Observations / Recommendations and Compliance made by KVIC thereof</a:t>
                      </a:r>
                      <a:endParaRPr lang="en-IN" sz="1400" b="1" dirty="0">
                        <a:effectLst/>
                        <a:latin typeface="Verdana" pitchFamily="34" charset="0"/>
                        <a:ea typeface="Verdana" pitchFamily="34" charset="0"/>
                        <a:cs typeface="Mangal" panose="02040503050203030202" pitchFamily="18" charset="0"/>
                      </a:endParaRPr>
                    </a:p>
                  </a:txBody>
                  <a:tcPr marL="68580" marR="68580" marT="0" marB="0"/>
                </a:tc>
                <a:tc>
                  <a:txBody>
                    <a:bodyPr/>
                    <a:lstStyle/>
                    <a:p>
                      <a:pPr algn="ctr"/>
                      <a:r>
                        <a:rPr lang="en-IN" sz="1400" b="1" u="sng" kern="1200" dirty="0" smtClean="0">
                          <a:solidFill>
                            <a:schemeClr val="lt1"/>
                          </a:solidFill>
                          <a:effectLst/>
                          <a:latin typeface="Verdana" pitchFamily="34" charset="0"/>
                          <a:ea typeface="Verdana" pitchFamily="34" charset="0"/>
                          <a:cs typeface="+mn-cs"/>
                        </a:rPr>
                        <a:t>Compliance / ATR of KVIC:</a:t>
                      </a:r>
                      <a:endParaRPr lang="en-IN" sz="1400" b="1" kern="1200" dirty="0">
                        <a:solidFill>
                          <a:schemeClr val="lt1"/>
                        </a:solidFill>
                        <a:effectLst/>
                        <a:latin typeface="Verdana" pitchFamily="34" charset="0"/>
                        <a:ea typeface="Verdana" pitchFamily="34" charset="0"/>
                        <a:cs typeface="+mn-cs"/>
                      </a:endParaRPr>
                    </a:p>
                  </a:txBody>
                  <a:tcPr marL="68580" marR="68580" marT="0" marB="0"/>
                </a:tc>
                <a:extLst>
                  <a:ext uri="{0D108BD9-81ED-4DB2-BD59-A6C34878D82A}">
                    <a16:rowId xmlns:a16="http://schemas.microsoft.com/office/drawing/2014/main" xmlns="" val="3881139429"/>
                  </a:ext>
                </a:extLst>
              </a:tr>
              <a:tr h="4943421">
                <a:tc>
                  <a:txBody>
                    <a:bodyPr/>
                    <a:lstStyle/>
                    <a:p>
                      <a:pPr algn="ctr">
                        <a:lnSpc>
                          <a:spcPct val="107000"/>
                        </a:lnSpc>
                        <a:spcAft>
                          <a:spcPts val="0"/>
                        </a:spcAft>
                      </a:pPr>
                      <a:r>
                        <a:rPr lang="en-US" sz="2000" dirty="0" smtClean="0">
                          <a:effectLst/>
                          <a:latin typeface="Verdana" pitchFamily="34" charset="0"/>
                          <a:ea typeface="Verdana" pitchFamily="34" charset="0"/>
                          <a:cs typeface="Mangal" panose="02040503050203030202" pitchFamily="18" charset="0"/>
                        </a:rPr>
                        <a:t>5</a:t>
                      </a:r>
                      <a:endParaRPr lang="en-IN" sz="2000" dirty="0">
                        <a:effectLst/>
                        <a:latin typeface="Verdana" pitchFamily="34" charset="0"/>
                        <a:ea typeface="Verdana" pitchFamily="34" charset="0"/>
                        <a:cs typeface="Mangal" panose="02040503050203030202" pitchFamily="18" charset="0"/>
                      </a:endParaRPr>
                    </a:p>
                  </a:txBody>
                  <a:tcPr marL="68580" marR="68580" marT="0" marB="0"/>
                </a:tc>
                <a:tc>
                  <a:txBody>
                    <a:bodyPr/>
                    <a:lstStyle/>
                    <a:p>
                      <a:pPr algn="just"/>
                      <a:r>
                        <a:rPr lang="en-IN" sz="1200" kern="1200" dirty="0" smtClean="0">
                          <a:solidFill>
                            <a:schemeClr val="dk1"/>
                          </a:solidFill>
                          <a:effectLst/>
                          <a:latin typeface="Verdana" pitchFamily="34" charset="0"/>
                          <a:ea typeface="Verdana" pitchFamily="34" charset="0"/>
                          <a:cs typeface="+mn-cs"/>
                        </a:rPr>
                        <a:t>Delay in implementation of project for refurbishment of </a:t>
                      </a:r>
                      <a:r>
                        <a:rPr lang="en-IN" sz="1200" kern="1200" dirty="0" smtClean="0">
                          <a:solidFill>
                            <a:schemeClr val="dk1"/>
                          </a:solidFill>
                          <a:effectLst/>
                          <a:latin typeface="Verdana" pitchFamily="34" charset="0"/>
                          <a:ea typeface="Verdana" pitchFamily="34" charset="0"/>
                          <a:cs typeface="+mn-cs"/>
                        </a:rPr>
                        <a:t>CSPs </a:t>
                      </a:r>
                      <a:r>
                        <a:rPr lang="en-IN" sz="1200" kern="1200" dirty="0" smtClean="0">
                          <a:solidFill>
                            <a:schemeClr val="dk1"/>
                          </a:solidFill>
                          <a:effectLst/>
                          <a:latin typeface="Verdana" pitchFamily="34" charset="0"/>
                          <a:ea typeface="Verdana" pitchFamily="34" charset="0"/>
                          <a:cs typeface="+mn-cs"/>
                        </a:rPr>
                        <a:t>under </a:t>
                      </a:r>
                      <a:r>
                        <a:rPr lang="en-IN" sz="1200" kern="1200" dirty="0" smtClean="0">
                          <a:solidFill>
                            <a:schemeClr val="dk1"/>
                          </a:solidFill>
                          <a:effectLst/>
                          <a:latin typeface="Verdana" pitchFamily="34" charset="0"/>
                          <a:ea typeface="Verdana" pitchFamily="34" charset="0"/>
                          <a:cs typeface="+mn-cs"/>
                        </a:rPr>
                        <a:t>KRDP </a:t>
                      </a:r>
                      <a:r>
                        <a:rPr lang="en-IN" sz="1200" kern="1200" dirty="0" smtClean="0">
                          <a:solidFill>
                            <a:schemeClr val="dk1"/>
                          </a:solidFill>
                          <a:effectLst/>
                          <a:latin typeface="Verdana" pitchFamily="34" charset="0"/>
                          <a:ea typeface="Verdana" pitchFamily="34" charset="0"/>
                          <a:cs typeface="+mn-cs"/>
                        </a:rPr>
                        <a:t>financed by </a:t>
                      </a:r>
                      <a:r>
                        <a:rPr lang="en-IN" sz="1200" kern="1200" dirty="0" smtClean="0">
                          <a:solidFill>
                            <a:schemeClr val="dk1"/>
                          </a:solidFill>
                          <a:effectLst/>
                          <a:latin typeface="Verdana" pitchFamily="34" charset="0"/>
                          <a:ea typeface="Verdana" pitchFamily="34" charset="0"/>
                          <a:cs typeface="+mn-cs"/>
                        </a:rPr>
                        <a:t>ADB </a:t>
                      </a:r>
                      <a:r>
                        <a:rPr lang="en-IN" sz="1200" kern="1200" dirty="0" smtClean="0">
                          <a:solidFill>
                            <a:schemeClr val="dk1"/>
                          </a:solidFill>
                          <a:effectLst/>
                          <a:latin typeface="Verdana" pitchFamily="34" charset="0"/>
                          <a:ea typeface="Verdana" pitchFamily="34" charset="0"/>
                          <a:cs typeface="+mn-cs"/>
                        </a:rPr>
                        <a:t>resulted </a:t>
                      </a:r>
                      <a:r>
                        <a:rPr lang="en-IN" sz="1200" kern="1200" dirty="0" smtClean="0">
                          <a:solidFill>
                            <a:schemeClr val="dk1"/>
                          </a:solidFill>
                          <a:effectLst/>
                          <a:latin typeface="Verdana" pitchFamily="34" charset="0"/>
                          <a:ea typeface="Verdana" pitchFamily="34" charset="0"/>
                          <a:cs typeface="+mn-cs"/>
                        </a:rPr>
                        <a:t>in time </a:t>
                      </a:r>
                      <a:r>
                        <a:rPr lang="en-IN" sz="1200" kern="1200" dirty="0" smtClean="0">
                          <a:solidFill>
                            <a:schemeClr val="dk1"/>
                          </a:solidFill>
                          <a:effectLst/>
                          <a:latin typeface="Verdana" pitchFamily="34" charset="0"/>
                          <a:ea typeface="Verdana" pitchFamily="34" charset="0"/>
                          <a:cs typeface="+mn-cs"/>
                        </a:rPr>
                        <a:t>and cost overrun, payment of idle wages (₹89 lakh) and production loss (₹11.15 </a:t>
                      </a:r>
                      <a:r>
                        <a:rPr lang="en-IN" sz="1200" kern="1200" dirty="0" err="1" smtClean="0">
                          <a:solidFill>
                            <a:schemeClr val="dk1"/>
                          </a:solidFill>
                          <a:effectLst/>
                          <a:latin typeface="Verdana" pitchFamily="34" charset="0"/>
                          <a:ea typeface="Verdana" pitchFamily="34" charset="0"/>
                          <a:cs typeface="+mn-cs"/>
                        </a:rPr>
                        <a:t>croreper</a:t>
                      </a:r>
                      <a:r>
                        <a:rPr lang="en-IN" sz="1200" kern="1200" dirty="0" smtClean="0">
                          <a:solidFill>
                            <a:schemeClr val="dk1"/>
                          </a:solidFill>
                          <a:effectLst/>
                          <a:latin typeface="Verdana" pitchFamily="34" charset="0"/>
                          <a:ea typeface="Verdana" pitchFamily="34" charset="0"/>
                          <a:cs typeface="+mn-cs"/>
                        </a:rPr>
                        <a:t> annum).</a:t>
                      </a:r>
                    </a:p>
                    <a:p>
                      <a:pPr algn="just"/>
                      <a:r>
                        <a:rPr lang="en-IN" sz="1200" b="1" kern="1200" dirty="0" smtClean="0">
                          <a:solidFill>
                            <a:schemeClr val="dk1"/>
                          </a:solidFill>
                          <a:effectLst/>
                          <a:latin typeface="Verdana" pitchFamily="34" charset="0"/>
                          <a:ea typeface="Verdana" pitchFamily="34" charset="0"/>
                          <a:cs typeface="+mn-cs"/>
                        </a:rPr>
                        <a:t>(Paragraph 4.4.2.2)</a:t>
                      </a:r>
                      <a:endParaRPr lang="en-IN" sz="1200" kern="1200" dirty="0" smtClean="0">
                        <a:solidFill>
                          <a:schemeClr val="dk1"/>
                        </a:solidFill>
                        <a:effectLst/>
                        <a:latin typeface="Verdana" pitchFamily="34" charset="0"/>
                        <a:ea typeface="Verdana" pitchFamily="34" charset="0"/>
                        <a:cs typeface="+mn-cs"/>
                      </a:endParaRPr>
                    </a:p>
                    <a:p>
                      <a:pPr algn="just"/>
                      <a:r>
                        <a:rPr lang="en-IN" sz="1200" b="1" i="1" u="sng" kern="1200" dirty="0" smtClean="0">
                          <a:solidFill>
                            <a:schemeClr val="dk1"/>
                          </a:solidFill>
                          <a:effectLst/>
                          <a:latin typeface="Verdana" pitchFamily="34" charset="0"/>
                          <a:ea typeface="Verdana" pitchFamily="34" charset="0"/>
                          <a:cs typeface="+mn-cs"/>
                        </a:rPr>
                        <a:t>Recommendation No. 7:</a:t>
                      </a:r>
                      <a:endParaRPr lang="en-IN" sz="1200" kern="1200" dirty="0" smtClean="0">
                        <a:solidFill>
                          <a:schemeClr val="dk1"/>
                        </a:solidFill>
                        <a:effectLst/>
                        <a:latin typeface="Verdana" pitchFamily="34" charset="0"/>
                        <a:ea typeface="Verdana" pitchFamily="34" charset="0"/>
                        <a:cs typeface="+mn-cs"/>
                      </a:endParaRPr>
                    </a:p>
                    <a:p>
                      <a:pPr algn="just"/>
                      <a:r>
                        <a:rPr lang="en-IN" sz="1200" b="1" i="1" kern="1200" dirty="0" smtClean="0">
                          <a:solidFill>
                            <a:schemeClr val="dk1"/>
                          </a:solidFill>
                          <a:effectLst/>
                          <a:latin typeface="Verdana" pitchFamily="34" charset="0"/>
                          <a:ea typeface="Verdana" pitchFamily="34" charset="0"/>
                          <a:cs typeface="+mn-cs"/>
                        </a:rPr>
                        <a:t>The refurbishment project needs to be implemented at the earliest to arrest the cost escalations and production losses.</a:t>
                      </a:r>
                      <a:endParaRPr lang="en-IN" sz="1200" kern="1200" dirty="0" smtClean="0">
                        <a:solidFill>
                          <a:schemeClr val="dk1"/>
                        </a:solidFill>
                        <a:effectLst/>
                        <a:latin typeface="Verdana" pitchFamily="34" charset="0"/>
                        <a:ea typeface="Verdana" pitchFamily="34" charset="0"/>
                        <a:cs typeface="+mn-cs"/>
                      </a:endParaRPr>
                    </a:p>
                    <a:p>
                      <a:pPr algn="just"/>
                      <a:r>
                        <a:rPr lang="en-IN" sz="1200" b="1" kern="1200" dirty="0" smtClean="0">
                          <a:solidFill>
                            <a:schemeClr val="dk1"/>
                          </a:solidFill>
                          <a:effectLst/>
                          <a:latin typeface="Verdana" pitchFamily="34" charset="0"/>
                          <a:ea typeface="Verdana" pitchFamily="34" charset="0"/>
                          <a:cs typeface="+mn-cs"/>
                        </a:rPr>
                        <a:t> </a:t>
                      </a:r>
                    </a:p>
                  </a:txBody>
                  <a:tcPr marL="68580" marR="68580" marT="0" marB="0"/>
                </a:tc>
                <a:tc>
                  <a:txBody>
                    <a:bodyPr/>
                    <a:lstStyle/>
                    <a:p>
                      <a:pPr marL="285750" indent="-285750" algn="just">
                        <a:buFont typeface="Wingdings" pitchFamily="2" charset="2"/>
                        <a:buChar char="Ø"/>
                      </a:pPr>
                      <a:r>
                        <a:rPr lang="en-IN" sz="1200" kern="1200" dirty="0" smtClean="0">
                          <a:solidFill>
                            <a:schemeClr val="dk1"/>
                          </a:solidFill>
                          <a:effectLst/>
                          <a:latin typeface="Verdana" pitchFamily="34" charset="0"/>
                          <a:ea typeface="Verdana" pitchFamily="34" charset="0"/>
                          <a:cs typeface="+mn-cs"/>
                        </a:rPr>
                        <a:t>The Directorate of </a:t>
                      </a:r>
                      <a:r>
                        <a:rPr lang="en-IN" sz="1200" kern="1200" dirty="0" smtClean="0">
                          <a:solidFill>
                            <a:schemeClr val="dk1"/>
                          </a:solidFill>
                          <a:effectLst/>
                          <a:latin typeface="Verdana" pitchFamily="34" charset="0"/>
                          <a:ea typeface="Verdana" pitchFamily="34" charset="0"/>
                          <a:cs typeface="+mn-cs"/>
                        </a:rPr>
                        <a:t>KRM </a:t>
                      </a:r>
                      <a:r>
                        <a:rPr lang="en-IN" sz="1200" kern="1200" dirty="0" smtClean="0">
                          <a:solidFill>
                            <a:schemeClr val="dk1"/>
                          </a:solidFill>
                          <a:effectLst/>
                          <a:latin typeface="Verdana" pitchFamily="34" charset="0"/>
                          <a:ea typeface="Verdana" pitchFamily="34" charset="0"/>
                          <a:cs typeface="+mn-cs"/>
                        </a:rPr>
                        <a:t>has received fund in the month of February 2019  for refurbishment of </a:t>
                      </a:r>
                      <a:r>
                        <a:rPr lang="en-IN" sz="1200" kern="1200" dirty="0" smtClean="0">
                          <a:solidFill>
                            <a:schemeClr val="dk1"/>
                          </a:solidFill>
                          <a:effectLst/>
                          <a:latin typeface="Verdana" pitchFamily="34" charset="0"/>
                          <a:ea typeface="Verdana" pitchFamily="34" charset="0"/>
                          <a:cs typeface="+mn-cs"/>
                        </a:rPr>
                        <a:t>CSPs.</a:t>
                      </a:r>
                    </a:p>
                    <a:p>
                      <a:pPr marL="285750" indent="-285750" algn="just">
                        <a:buFont typeface="Wingdings" pitchFamily="2" charset="2"/>
                        <a:buChar char="Ø"/>
                      </a:pPr>
                      <a:endParaRPr lang="en-IN" sz="1200" kern="1200" dirty="0" smtClean="0">
                        <a:solidFill>
                          <a:schemeClr val="dk1"/>
                        </a:solidFill>
                        <a:effectLst/>
                        <a:latin typeface="Verdana" pitchFamily="34" charset="0"/>
                        <a:ea typeface="Verdana" pitchFamily="34" charset="0"/>
                        <a:cs typeface="+mn-cs"/>
                      </a:endParaRPr>
                    </a:p>
                    <a:p>
                      <a:pPr marL="285750" indent="-285750" algn="just">
                        <a:buFont typeface="Wingdings" pitchFamily="2" charset="2"/>
                        <a:buChar char="Ø"/>
                      </a:pPr>
                      <a:r>
                        <a:rPr lang="en-IN" sz="1200" kern="1200" dirty="0" smtClean="0">
                          <a:solidFill>
                            <a:schemeClr val="dk1"/>
                          </a:solidFill>
                          <a:effectLst/>
                          <a:latin typeface="Verdana" pitchFamily="34" charset="0"/>
                          <a:ea typeface="Verdana" pitchFamily="34" charset="0"/>
                          <a:cs typeface="+mn-cs"/>
                        </a:rPr>
                        <a:t>The </a:t>
                      </a:r>
                      <a:r>
                        <a:rPr lang="en-IN" sz="1200" kern="1200" dirty="0" smtClean="0">
                          <a:solidFill>
                            <a:schemeClr val="dk1"/>
                          </a:solidFill>
                          <a:effectLst/>
                          <a:latin typeface="Verdana" pitchFamily="34" charset="0"/>
                          <a:ea typeface="Verdana" pitchFamily="34" charset="0"/>
                          <a:cs typeface="+mn-cs"/>
                        </a:rPr>
                        <a:t>KRM </a:t>
                      </a:r>
                      <a:r>
                        <a:rPr lang="en-IN" sz="1200" kern="1200" dirty="0" smtClean="0">
                          <a:solidFill>
                            <a:schemeClr val="dk1"/>
                          </a:solidFill>
                          <a:effectLst/>
                          <a:latin typeface="Verdana" pitchFamily="34" charset="0"/>
                          <a:ea typeface="Verdana" pitchFamily="34" charset="0"/>
                          <a:cs typeface="+mn-cs"/>
                        </a:rPr>
                        <a:t>has started process of estimation of technical specification of the machineries looking into the requirement of CSPs for which KVIC has appointed National Textile Corporation Limited (NTC Ltd.) as a knowledge partner.</a:t>
                      </a:r>
                    </a:p>
                    <a:p>
                      <a:pPr marL="0" indent="0" algn="just">
                        <a:buFont typeface="Wingdings" pitchFamily="2" charset="2"/>
                        <a:buNone/>
                      </a:pPr>
                      <a:endParaRPr lang="en-IN" sz="1200" kern="1200" dirty="0" smtClean="0">
                        <a:solidFill>
                          <a:schemeClr val="dk1"/>
                        </a:solidFill>
                        <a:effectLst/>
                        <a:latin typeface="Verdana" pitchFamily="34" charset="0"/>
                        <a:ea typeface="Verdana" pitchFamily="34" charset="0"/>
                        <a:cs typeface="+mn-cs"/>
                      </a:endParaRPr>
                    </a:p>
                    <a:p>
                      <a:pPr marL="285750" indent="-285750" algn="just">
                        <a:buFont typeface="Wingdings" pitchFamily="2" charset="2"/>
                        <a:buChar char="Ø"/>
                      </a:pPr>
                      <a:r>
                        <a:rPr lang="en-IN" sz="1200" kern="1200" dirty="0" smtClean="0">
                          <a:solidFill>
                            <a:schemeClr val="dk1"/>
                          </a:solidFill>
                          <a:effectLst/>
                          <a:latin typeface="Verdana" pitchFamily="34" charset="0"/>
                          <a:ea typeface="Verdana" pitchFamily="34" charset="0"/>
                          <a:cs typeface="+mn-cs"/>
                        </a:rPr>
                        <a:t> NTC Limited has visited CSP plants and has given  report on the machineries required to be replaced, machineries required to be purchased including Request For Proposal (RFP) approval, issuance of tender, pre bid meetings, finalization of tender, advance payment for machineries, etc</a:t>
                      </a:r>
                      <a:r>
                        <a:rPr lang="en-IN" sz="1200" kern="1200" dirty="0" smtClean="0">
                          <a:solidFill>
                            <a:schemeClr val="dk1"/>
                          </a:solidFill>
                          <a:effectLst/>
                          <a:latin typeface="Verdana" pitchFamily="34" charset="0"/>
                          <a:ea typeface="Verdana" pitchFamily="34" charset="0"/>
                          <a:cs typeface="+mn-cs"/>
                        </a:rPr>
                        <a:t>.</a:t>
                      </a:r>
                    </a:p>
                    <a:p>
                      <a:pPr marL="0" indent="0" algn="just">
                        <a:buFont typeface="Wingdings" pitchFamily="2" charset="2"/>
                        <a:buNone/>
                      </a:pPr>
                      <a:endParaRPr lang="en-IN" sz="1200" kern="1200" dirty="0" smtClean="0">
                        <a:solidFill>
                          <a:schemeClr val="dk1"/>
                        </a:solidFill>
                        <a:effectLst/>
                        <a:latin typeface="Verdana" pitchFamily="34" charset="0"/>
                        <a:ea typeface="Verdana" pitchFamily="34" charset="0"/>
                        <a:cs typeface="+mn-cs"/>
                      </a:endParaRPr>
                    </a:p>
                    <a:p>
                      <a:pPr marL="285750" indent="-285750" algn="just">
                        <a:buFont typeface="Wingdings" pitchFamily="2" charset="2"/>
                        <a:buChar char="Ø"/>
                      </a:pPr>
                      <a:r>
                        <a:rPr lang="en-IN" sz="1200" kern="1200" dirty="0" smtClean="0">
                          <a:solidFill>
                            <a:schemeClr val="dk1"/>
                          </a:solidFill>
                          <a:effectLst/>
                          <a:latin typeface="Verdana" pitchFamily="34" charset="0"/>
                          <a:ea typeface="Verdana" pitchFamily="34" charset="0"/>
                          <a:cs typeface="+mn-cs"/>
                        </a:rPr>
                        <a:t>Refurbishment</a:t>
                      </a:r>
                      <a:r>
                        <a:rPr lang="en-IN" sz="1200" kern="1200" baseline="0" dirty="0" smtClean="0">
                          <a:solidFill>
                            <a:schemeClr val="dk1"/>
                          </a:solidFill>
                          <a:effectLst/>
                          <a:latin typeface="Verdana" pitchFamily="34" charset="0"/>
                          <a:ea typeface="Verdana" pitchFamily="34" charset="0"/>
                          <a:cs typeface="+mn-cs"/>
                        </a:rPr>
                        <a:t> and repairing of 2 CSPs (</a:t>
                      </a:r>
                      <a:r>
                        <a:rPr lang="en-IN" sz="1200" kern="1200" baseline="0" dirty="0" err="1" smtClean="0">
                          <a:solidFill>
                            <a:schemeClr val="dk1"/>
                          </a:solidFill>
                          <a:effectLst/>
                          <a:latin typeface="Verdana" pitchFamily="34" charset="0"/>
                          <a:ea typeface="Verdana" pitchFamily="34" charset="0"/>
                          <a:cs typeface="+mn-cs"/>
                        </a:rPr>
                        <a:t>Chitradurga</a:t>
                      </a:r>
                      <a:r>
                        <a:rPr lang="en-IN" sz="1200" kern="1200" baseline="0" dirty="0" smtClean="0">
                          <a:solidFill>
                            <a:schemeClr val="dk1"/>
                          </a:solidFill>
                          <a:effectLst/>
                          <a:latin typeface="Verdana" pitchFamily="34" charset="0"/>
                          <a:ea typeface="Verdana" pitchFamily="34" charset="0"/>
                          <a:cs typeface="+mn-cs"/>
                        </a:rPr>
                        <a:t> &amp; </a:t>
                      </a:r>
                      <a:r>
                        <a:rPr lang="en-IN" sz="1200" kern="1200" baseline="0" dirty="0" err="1" smtClean="0">
                          <a:solidFill>
                            <a:schemeClr val="dk1"/>
                          </a:solidFill>
                          <a:effectLst/>
                          <a:latin typeface="Verdana" pitchFamily="34" charset="0"/>
                          <a:ea typeface="Verdana" pitchFamily="34" charset="0"/>
                          <a:cs typeface="+mn-cs"/>
                        </a:rPr>
                        <a:t>Kuttur</a:t>
                      </a:r>
                      <a:r>
                        <a:rPr lang="en-IN" sz="1200" kern="1200" baseline="0" dirty="0" smtClean="0">
                          <a:solidFill>
                            <a:schemeClr val="dk1"/>
                          </a:solidFill>
                          <a:effectLst/>
                          <a:latin typeface="Verdana" pitchFamily="34" charset="0"/>
                          <a:ea typeface="Verdana" pitchFamily="34" charset="0"/>
                          <a:cs typeface="+mn-cs"/>
                        </a:rPr>
                        <a:t>) are already completed and </a:t>
                      </a:r>
                      <a:r>
                        <a:rPr lang="en-IN" sz="1200" kern="1200" dirty="0" smtClean="0">
                          <a:solidFill>
                            <a:schemeClr val="dk1"/>
                          </a:solidFill>
                          <a:effectLst/>
                          <a:latin typeface="Verdana" pitchFamily="34" charset="0"/>
                          <a:ea typeface="Verdana" pitchFamily="34" charset="0"/>
                          <a:cs typeface="+mn-cs"/>
                        </a:rPr>
                        <a:t> </a:t>
                      </a:r>
                      <a:r>
                        <a:rPr lang="en-IN" sz="1200" kern="1200" dirty="0" smtClean="0">
                          <a:solidFill>
                            <a:schemeClr val="dk1"/>
                          </a:solidFill>
                          <a:effectLst/>
                          <a:latin typeface="Verdana" pitchFamily="34" charset="0"/>
                          <a:ea typeface="Verdana" pitchFamily="34" charset="0"/>
                          <a:cs typeface="+mn-cs"/>
                        </a:rPr>
                        <a:t>remaining</a:t>
                      </a:r>
                      <a:r>
                        <a:rPr lang="en-IN" sz="1200" kern="1200" baseline="0" dirty="0" smtClean="0">
                          <a:solidFill>
                            <a:schemeClr val="dk1"/>
                          </a:solidFill>
                          <a:effectLst/>
                          <a:latin typeface="Verdana" pitchFamily="34" charset="0"/>
                          <a:ea typeface="Verdana" pitchFamily="34" charset="0"/>
                          <a:cs typeface="+mn-cs"/>
                        </a:rPr>
                        <a:t> 3 CSPs are under process. </a:t>
                      </a:r>
                      <a:endParaRPr lang="en-IN" sz="1200" kern="1200" dirty="0" smtClean="0">
                        <a:solidFill>
                          <a:schemeClr val="dk1"/>
                        </a:solidFill>
                        <a:effectLst/>
                        <a:latin typeface="Verdana" pitchFamily="34" charset="0"/>
                        <a:ea typeface="Verdana" pitchFamily="34" charset="0"/>
                        <a:cs typeface="+mn-cs"/>
                      </a:endParaRPr>
                    </a:p>
                    <a:p>
                      <a:pPr algn="just"/>
                      <a:r>
                        <a:rPr lang="en-IN" sz="1200" kern="1200" dirty="0" smtClean="0">
                          <a:solidFill>
                            <a:schemeClr val="dk1"/>
                          </a:solidFill>
                          <a:effectLst/>
                          <a:latin typeface="Verdana" pitchFamily="34" charset="0"/>
                          <a:ea typeface="Verdana" pitchFamily="34" charset="0"/>
                          <a:cs typeface="+mn-cs"/>
                        </a:rPr>
                        <a:t> </a:t>
                      </a:r>
                    </a:p>
                    <a:p>
                      <a:pPr marL="0" indent="0" algn="just">
                        <a:buFont typeface="Wingdings" pitchFamily="2" charset="2"/>
                        <a:buNone/>
                      </a:pPr>
                      <a:endParaRPr lang="en-IN" sz="1200" kern="1200" dirty="0" smtClean="0">
                        <a:solidFill>
                          <a:schemeClr val="dk1"/>
                        </a:solidFill>
                        <a:effectLst/>
                        <a:latin typeface="Verdana" pitchFamily="34" charset="0"/>
                        <a:ea typeface="Verdana" pitchFamily="34" charset="0"/>
                        <a:cs typeface="+mn-cs"/>
                      </a:endParaRPr>
                    </a:p>
                  </a:txBody>
                  <a:tcPr marL="68580" marR="68580" marT="0" marB="0"/>
                </a:tc>
                <a:extLst>
                  <a:ext uri="{0D108BD9-81ED-4DB2-BD59-A6C34878D82A}">
                    <a16:rowId xmlns:a16="http://schemas.microsoft.com/office/drawing/2014/main" xmlns="" val="486456831"/>
                  </a:ext>
                </a:extLst>
              </a:tr>
            </a:tbl>
          </a:graphicData>
        </a:graphic>
      </p:graphicFrame>
      <p:sp>
        <p:nvSpPr>
          <p:cNvPr id="4" name="Slide Number Placeholder 3"/>
          <p:cNvSpPr>
            <a:spLocks noGrp="1"/>
          </p:cNvSpPr>
          <p:nvPr>
            <p:ph type="sldNum" sz="quarter" idx="12"/>
          </p:nvPr>
        </p:nvSpPr>
        <p:spPr/>
        <p:txBody>
          <a:bodyPr/>
          <a:lstStyle/>
          <a:p>
            <a:fld id="{E9749067-D62A-41AC-84D1-4B0C20AE87F4}" type="slidenum">
              <a:rPr lang="en-US" smtClean="0"/>
              <a:pPr/>
              <a:t>7</a:t>
            </a:fld>
            <a:endParaRPr lang="en-US"/>
          </a:p>
        </p:txBody>
      </p:sp>
    </p:spTree>
    <p:extLst>
      <p:ext uri="{BB962C8B-B14F-4D97-AF65-F5344CB8AC3E}">
        <p14:creationId xmlns:p14="http://schemas.microsoft.com/office/powerpoint/2010/main" val="17778771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428479920"/>
              </p:ext>
            </p:extLst>
          </p:nvPr>
        </p:nvGraphicFramePr>
        <p:xfrm>
          <a:off x="491320" y="264741"/>
          <a:ext cx="11341290" cy="5739985"/>
        </p:xfrm>
        <a:graphic>
          <a:graphicData uri="http://schemas.openxmlformats.org/drawingml/2006/table">
            <a:tbl>
              <a:tblPr firstRow="1" firstCol="1" bandRow="1">
                <a:tableStyleId>{5C22544A-7EE6-4342-B048-85BDC9FD1C3A}</a:tableStyleId>
              </a:tblPr>
              <a:tblGrid>
                <a:gridCol w="683694">
                  <a:extLst>
                    <a:ext uri="{9D8B030D-6E8A-4147-A177-3AD203B41FA5}">
                      <a16:colId xmlns:a16="http://schemas.microsoft.com/office/drawing/2014/main" xmlns="" val="2623491105"/>
                    </a:ext>
                  </a:extLst>
                </a:gridCol>
                <a:gridCol w="4839487">
                  <a:extLst>
                    <a:ext uri="{9D8B030D-6E8A-4147-A177-3AD203B41FA5}">
                      <a16:colId xmlns:a16="http://schemas.microsoft.com/office/drawing/2014/main" xmlns="" val="433516233"/>
                    </a:ext>
                  </a:extLst>
                </a:gridCol>
                <a:gridCol w="5818109">
                  <a:extLst>
                    <a:ext uri="{9D8B030D-6E8A-4147-A177-3AD203B41FA5}">
                      <a16:colId xmlns:a16="http://schemas.microsoft.com/office/drawing/2014/main" xmlns="" val="3232519033"/>
                    </a:ext>
                  </a:extLst>
                </a:gridCol>
              </a:tblGrid>
              <a:tr h="796564">
                <a:tc>
                  <a:txBody>
                    <a:bodyPr/>
                    <a:lstStyle/>
                    <a:p>
                      <a:pPr algn="just">
                        <a:lnSpc>
                          <a:spcPct val="107000"/>
                        </a:lnSpc>
                        <a:spcAft>
                          <a:spcPts val="0"/>
                        </a:spcAft>
                      </a:pPr>
                      <a:r>
                        <a:rPr lang="en-US" sz="2000" b="1" dirty="0" smtClean="0">
                          <a:effectLst/>
                        </a:rPr>
                        <a:t>Sr. </a:t>
                      </a:r>
                      <a:r>
                        <a:rPr lang="en-US" sz="2000" b="1" dirty="0">
                          <a:effectLst/>
                        </a:rPr>
                        <a:t>No. </a:t>
                      </a:r>
                      <a:endParaRPr lang="en-IN" sz="2000" b="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07000"/>
                        </a:lnSpc>
                        <a:spcAft>
                          <a:spcPts val="0"/>
                        </a:spcAft>
                      </a:pPr>
                      <a:r>
                        <a:rPr lang="en-IN" sz="1800" b="1" kern="1200" dirty="0" smtClean="0">
                          <a:solidFill>
                            <a:schemeClr val="lt1"/>
                          </a:solidFill>
                          <a:effectLst/>
                          <a:latin typeface="+mn-lt"/>
                          <a:ea typeface="+mn-ea"/>
                          <a:cs typeface="+mn-cs"/>
                        </a:rPr>
                        <a:t>Observations / Recommendations and Compliance made by KVIC thereof</a:t>
                      </a:r>
                      <a:endParaRPr lang="en-IN" sz="2000" b="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r>
                        <a:rPr lang="en-IN" sz="1800" b="1" u="sng" kern="1200" dirty="0" smtClean="0">
                          <a:solidFill>
                            <a:schemeClr val="lt1"/>
                          </a:solidFill>
                          <a:effectLst/>
                          <a:latin typeface="+mn-lt"/>
                          <a:ea typeface="+mn-ea"/>
                          <a:cs typeface="+mn-cs"/>
                        </a:rPr>
                        <a:t>Compliance / ATR of KVIC:</a:t>
                      </a:r>
                      <a:endParaRPr lang="en-IN" sz="1800" b="1" kern="1200" dirty="0">
                        <a:solidFill>
                          <a:schemeClr val="lt1"/>
                        </a:solidFill>
                        <a:effectLst/>
                        <a:latin typeface="+mn-lt"/>
                        <a:ea typeface="+mn-ea"/>
                        <a:cs typeface="+mn-cs"/>
                      </a:endParaRPr>
                    </a:p>
                  </a:txBody>
                  <a:tcPr marL="68580" marR="68580" marT="0" marB="0"/>
                </a:tc>
                <a:extLst>
                  <a:ext uri="{0D108BD9-81ED-4DB2-BD59-A6C34878D82A}">
                    <a16:rowId xmlns:a16="http://schemas.microsoft.com/office/drawing/2014/main" xmlns="" val="3881139429"/>
                  </a:ext>
                </a:extLst>
              </a:tr>
              <a:tr h="4943421">
                <a:tc>
                  <a:txBody>
                    <a:bodyPr/>
                    <a:lstStyle/>
                    <a:p>
                      <a:pPr algn="ctr">
                        <a:lnSpc>
                          <a:spcPct val="107000"/>
                        </a:lnSpc>
                        <a:spcAft>
                          <a:spcPts val="0"/>
                        </a:spcAft>
                      </a:pPr>
                      <a:r>
                        <a:rPr lang="en-US" sz="2000" dirty="0" smtClean="0">
                          <a:effectLst/>
                          <a:latin typeface="Calibri" panose="020F0502020204030204" pitchFamily="34" charset="0"/>
                          <a:ea typeface="Calibri" panose="020F0502020204030204" pitchFamily="34" charset="0"/>
                          <a:cs typeface="Mangal" panose="02040503050203030202" pitchFamily="18" charset="0"/>
                        </a:rPr>
                        <a:t>6</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r>
                        <a:rPr lang="en-IN" sz="1200" b="1" i="1" u="sng" kern="1200" dirty="0" smtClean="0">
                          <a:solidFill>
                            <a:schemeClr val="dk1"/>
                          </a:solidFill>
                          <a:effectLst/>
                          <a:latin typeface="Verdana" pitchFamily="34" charset="0"/>
                          <a:ea typeface="Verdana" pitchFamily="34" charset="0"/>
                          <a:cs typeface="+mn-cs"/>
                        </a:rPr>
                        <a:t>Recommendation No. 8:</a:t>
                      </a:r>
                      <a:endParaRPr lang="en-IN" sz="1200" kern="1200" dirty="0" smtClean="0">
                        <a:solidFill>
                          <a:schemeClr val="dk1"/>
                        </a:solidFill>
                        <a:effectLst/>
                        <a:latin typeface="Verdana" pitchFamily="34" charset="0"/>
                        <a:ea typeface="Verdana" pitchFamily="34" charset="0"/>
                        <a:cs typeface="+mn-cs"/>
                      </a:endParaRPr>
                    </a:p>
                    <a:p>
                      <a:pPr algn="just"/>
                      <a:r>
                        <a:rPr lang="en-IN" sz="1200" b="1" i="1" kern="1200" dirty="0" smtClean="0">
                          <a:solidFill>
                            <a:schemeClr val="dk1"/>
                          </a:solidFill>
                          <a:effectLst/>
                          <a:latin typeface="Verdana" pitchFamily="34" charset="0"/>
                          <a:ea typeface="Verdana" pitchFamily="34" charset="0"/>
                          <a:cs typeface="+mn-cs"/>
                        </a:rPr>
                        <a:t>The Central Sliver Plants may ensure implementing the KVIC instructions to improve production efficiency such as conducting regular and preventive maintenance, implementing the recommendations brought out in energy audits, installing solar panels etc.</a:t>
                      </a:r>
                      <a:endParaRPr lang="en-IN" sz="1200" b="1" dirty="0">
                        <a:effectLst/>
                        <a:latin typeface="Verdana" pitchFamily="34" charset="0"/>
                        <a:ea typeface="Verdana" pitchFamily="34" charset="0"/>
                        <a:cs typeface="Mangal" panose="02040503050203030202" pitchFamily="18" charset="0"/>
                      </a:endParaRPr>
                    </a:p>
                  </a:txBody>
                  <a:tcPr marL="68580" marR="68580" marT="0" marB="0"/>
                </a:tc>
                <a:tc>
                  <a:txBody>
                    <a:bodyPr/>
                    <a:lstStyle/>
                    <a:p>
                      <a:pPr algn="just"/>
                      <a:r>
                        <a:rPr lang="en-IN" sz="1400" kern="1200" dirty="0" smtClean="0">
                          <a:solidFill>
                            <a:schemeClr val="dk1"/>
                          </a:solidFill>
                          <a:effectLst/>
                          <a:latin typeface="Verdana" pitchFamily="34" charset="0"/>
                          <a:ea typeface="Verdana" pitchFamily="34" charset="0"/>
                          <a:cs typeface="+mn-cs"/>
                        </a:rPr>
                        <a:t> </a:t>
                      </a:r>
                    </a:p>
                    <a:p>
                      <a:pPr marL="285750" indent="-285750" algn="just">
                        <a:buFont typeface="Wingdings" pitchFamily="2" charset="2"/>
                        <a:buChar char="Ø"/>
                      </a:pPr>
                      <a:r>
                        <a:rPr lang="en-IN" sz="1200" kern="1200" dirty="0" smtClean="0">
                          <a:solidFill>
                            <a:schemeClr val="dk1"/>
                          </a:solidFill>
                          <a:effectLst/>
                          <a:latin typeface="Verdana" pitchFamily="34" charset="0"/>
                          <a:ea typeface="Verdana" pitchFamily="34" charset="0"/>
                          <a:cs typeface="+mn-cs"/>
                        </a:rPr>
                        <a:t>The Central Sliver Plants are taking all necessary preventive and routine maintenance as per the standards of machinery manufacturer’s recommendations. </a:t>
                      </a:r>
                    </a:p>
                    <a:p>
                      <a:pPr marL="285750" indent="-285750" algn="just">
                        <a:buFont typeface="Wingdings" pitchFamily="2" charset="2"/>
                        <a:buChar char="Ø"/>
                      </a:pPr>
                      <a:endParaRPr lang="en-IN" sz="1200" kern="1200" dirty="0" smtClean="0">
                        <a:solidFill>
                          <a:schemeClr val="dk1"/>
                        </a:solidFill>
                        <a:effectLst/>
                        <a:latin typeface="Verdana" pitchFamily="34" charset="0"/>
                        <a:ea typeface="Verdana" pitchFamily="34" charset="0"/>
                        <a:cs typeface="+mn-cs"/>
                      </a:endParaRPr>
                    </a:p>
                    <a:p>
                      <a:pPr marL="285750" indent="-285750" algn="just">
                        <a:buFont typeface="Wingdings" pitchFamily="2" charset="2"/>
                        <a:buChar char="Ø"/>
                      </a:pPr>
                      <a:r>
                        <a:rPr lang="en-IN" sz="1200" kern="1200" dirty="0" smtClean="0">
                          <a:solidFill>
                            <a:schemeClr val="dk1"/>
                          </a:solidFill>
                          <a:effectLst/>
                          <a:latin typeface="Verdana" pitchFamily="34" charset="0"/>
                          <a:ea typeface="Verdana" pitchFamily="34" charset="0"/>
                          <a:cs typeface="+mn-cs"/>
                        </a:rPr>
                        <a:t>The CSPs at </a:t>
                      </a:r>
                      <a:r>
                        <a:rPr lang="en-IN" sz="1200" kern="1200" dirty="0" err="1" smtClean="0">
                          <a:solidFill>
                            <a:schemeClr val="dk1"/>
                          </a:solidFill>
                          <a:effectLst/>
                          <a:latin typeface="Verdana" pitchFamily="34" charset="0"/>
                          <a:ea typeface="Verdana" pitchFamily="34" charset="0"/>
                          <a:cs typeface="+mn-cs"/>
                        </a:rPr>
                        <a:t>Sehore</a:t>
                      </a:r>
                      <a:r>
                        <a:rPr lang="en-IN" sz="1200" kern="1200" dirty="0" smtClean="0">
                          <a:solidFill>
                            <a:schemeClr val="dk1"/>
                          </a:solidFill>
                          <a:effectLst/>
                          <a:latin typeface="Verdana" pitchFamily="34" charset="0"/>
                          <a:ea typeface="Verdana" pitchFamily="34" charset="0"/>
                          <a:cs typeface="+mn-cs"/>
                        </a:rPr>
                        <a:t>, </a:t>
                      </a:r>
                      <a:r>
                        <a:rPr lang="en-IN" sz="1200" kern="1200" dirty="0" err="1" smtClean="0">
                          <a:solidFill>
                            <a:schemeClr val="dk1"/>
                          </a:solidFill>
                          <a:effectLst/>
                          <a:latin typeface="Verdana" pitchFamily="34" charset="0"/>
                          <a:ea typeface="Verdana" pitchFamily="34" charset="0"/>
                          <a:cs typeface="+mn-cs"/>
                        </a:rPr>
                        <a:t>Raebareily</a:t>
                      </a:r>
                      <a:r>
                        <a:rPr lang="en-IN" sz="1200" kern="1200" dirty="0" smtClean="0">
                          <a:solidFill>
                            <a:schemeClr val="dk1"/>
                          </a:solidFill>
                          <a:effectLst/>
                          <a:latin typeface="Verdana" pitchFamily="34" charset="0"/>
                          <a:ea typeface="Verdana" pitchFamily="34" charset="0"/>
                          <a:cs typeface="+mn-cs"/>
                        </a:rPr>
                        <a:t> and </a:t>
                      </a:r>
                      <a:r>
                        <a:rPr lang="en-IN" sz="1200" kern="1200" dirty="0" err="1" smtClean="0">
                          <a:solidFill>
                            <a:schemeClr val="dk1"/>
                          </a:solidFill>
                          <a:effectLst/>
                          <a:latin typeface="Verdana" pitchFamily="34" charset="0"/>
                          <a:ea typeface="Verdana" pitchFamily="34" charset="0"/>
                          <a:cs typeface="+mn-cs"/>
                        </a:rPr>
                        <a:t>Hajipur</a:t>
                      </a:r>
                      <a:r>
                        <a:rPr lang="en-IN" sz="1200" kern="1200" dirty="0" smtClean="0">
                          <a:solidFill>
                            <a:schemeClr val="dk1"/>
                          </a:solidFill>
                          <a:effectLst/>
                          <a:latin typeface="Verdana" pitchFamily="34" charset="0"/>
                          <a:ea typeface="Verdana" pitchFamily="34" charset="0"/>
                          <a:cs typeface="+mn-cs"/>
                        </a:rPr>
                        <a:t> have increased the production as against last year achievements and it was found that there is no adverse effect on production efficiency due to breakdowns/repairs of machineries.</a:t>
                      </a:r>
                    </a:p>
                    <a:p>
                      <a:pPr marL="285750" indent="-285750" algn="just">
                        <a:buFont typeface="Wingdings" pitchFamily="2" charset="2"/>
                        <a:buChar char="Ø"/>
                      </a:pPr>
                      <a:endParaRPr lang="en-IN" sz="1200" kern="1200" dirty="0" smtClean="0">
                        <a:solidFill>
                          <a:schemeClr val="dk1"/>
                        </a:solidFill>
                        <a:effectLst/>
                        <a:latin typeface="Verdana" pitchFamily="34" charset="0"/>
                        <a:ea typeface="Verdana" pitchFamily="34" charset="0"/>
                        <a:cs typeface="+mn-cs"/>
                      </a:endParaRPr>
                    </a:p>
                    <a:p>
                      <a:pPr marL="285750" indent="-285750" algn="just">
                        <a:buFont typeface="Wingdings" pitchFamily="2" charset="2"/>
                        <a:buChar char="Ø"/>
                      </a:pPr>
                      <a:r>
                        <a:rPr lang="en-IN" sz="1200" kern="1200" dirty="0" smtClean="0">
                          <a:solidFill>
                            <a:schemeClr val="dk1"/>
                          </a:solidFill>
                          <a:effectLst/>
                          <a:latin typeface="Verdana" pitchFamily="34" charset="0"/>
                          <a:ea typeface="Verdana" pitchFamily="34" charset="0"/>
                          <a:cs typeface="+mn-cs"/>
                        </a:rPr>
                        <a:t>Corrective measures have been taken as per recommendation of the energy audit, because of that the power cost of the </a:t>
                      </a:r>
                      <a:r>
                        <a:rPr lang="en-IN" sz="1200" kern="1200" dirty="0" smtClean="0">
                          <a:solidFill>
                            <a:schemeClr val="dk1"/>
                          </a:solidFill>
                          <a:effectLst/>
                          <a:latin typeface="Verdana" pitchFamily="34" charset="0"/>
                          <a:ea typeface="Verdana" pitchFamily="34" charset="0"/>
                          <a:cs typeface="+mn-cs"/>
                        </a:rPr>
                        <a:t>CSPs</a:t>
                      </a:r>
                      <a:r>
                        <a:rPr lang="en-IN" sz="1200" kern="1200" baseline="0" dirty="0" smtClean="0">
                          <a:solidFill>
                            <a:schemeClr val="dk1"/>
                          </a:solidFill>
                          <a:effectLst/>
                          <a:latin typeface="Verdana" pitchFamily="34" charset="0"/>
                          <a:ea typeface="Verdana" pitchFamily="34" charset="0"/>
                          <a:cs typeface="+mn-cs"/>
                        </a:rPr>
                        <a:t> has </a:t>
                      </a:r>
                      <a:r>
                        <a:rPr lang="en-IN" sz="1200" kern="1200" dirty="0" smtClean="0">
                          <a:solidFill>
                            <a:schemeClr val="dk1"/>
                          </a:solidFill>
                          <a:effectLst/>
                          <a:latin typeface="Verdana" pitchFamily="34" charset="0"/>
                          <a:ea typeface="Verdana" pitchFamily="34" charset="0"/>
                          <a:cs typeface="+mn-cs"/>
                        </a:rPr>
                        <a:t>reduced </a:t>
                      </a:r>
                      <a:r>
                        <a:rPr lang="en-IN" sz="1200" kern="1200" dirty="0" smtClean="0">
                          <a:solidFill>
                            <a:schemeClr val="dk1"/>
                          </a:solidFill>
                          <a:effectLst/>
                          <a:latin typeface="Verdana" pitchFamily="34" charset="0"/>
                          <a:ea typeface="Verdana" pitchFamily="34" charset="0"/>
                          <a:cs typeface="+mn-cs"/>
                        </a:rPr>
                        <a:t>as compared to the previous </a:t>
                      </a:r>
                      <a:r>
                        <a:rPr lang="en-IN" sz="1200" kern="1200" dirty="0" smtClean="0">
                          <a:solidFill>
                            <a:schemeClr val="dk1"/>
                          </a:solidFill>
                          <a:effectLst/>
                          <a:latin typeface="Verdana" pitchFamily="34" charset="0"/>
                          <a:ea typeface="Verdana" pitchFamily="34" charset="0"/>
                          <a:cs typeface="+mn-cs"/>
                        </a:rPr>
                        <a:t>years. E.g. </a:t>
                      </a:r>
                      <a:r>
                        <a:rPr lang="en-IN" sz="1200" kern="1200" dirty="0" err="1" smtClean="0">
                          <a:solidFill>
                            <a:schemeClr val="dk1"/>
                          </a:solidFill>
                          <a:effectLst/>
                          <a:latin typeface="Verdana" pitchFamily="34" charset="0"/>
                          <a:ea typeface="Verdana" pitchFamily="34" charset="0"/>
                          <a:cs typeface="+mn-cs"/>
                        </a:rPr>
                        <a:t>Raibarely</a:t>
                      </a:r>
                      <a:r>
                        <a:rPr lang="en-IN" sz="1200" kern="1200" baseline="0" dirty="0" smtClean="0">
                          <a:solidFill>
                            <a:schemeClr val="dk1"/>
                          </a:solidFill>
                          <a:effectLst/>
                          <a:latin typeface="Verdana" pitchFamily="34" charset="0"/>
                          <a:ea typeface="Verdana" pitchFamily="34" charset="0"/>
                          <a:cs typeface="+mn-cs"/>
                        </a:rPr>
                        <a:t>: Electricity Cost of ₹9.38/Kg to ₹6.70/Kg .i.e. reduction of electricity bill from ₹39.42 lakhs (2017-18 pre audit) to ₹6.42 lakhs (2022-23 post audit). </a:t>
                      </a:r>
                      <a:r>
                        <a:rPr lang="en-IN" sz="1200" kern="1200" dirty="0" smtClean="0">
                          <a:solidFill>
                            <a:schemeClr val="dk1"/>
                          </a:solidFill>
                          <a:effectLst/>
                          <a:latin typeface="Verdana" pitchFamily="34" charset="0"/>
                          <a:ea typeface="Verdana" pitchFamily="34" charset="0"/>
                          <a:cs typeface="+mn-cs"/>
                        </a:rPr>
                        <a:t> </a:t>
                      </a:r>
                      <a:endParaRPr lang="en-IN" sz="1200" kern="1200" dirty="0" smtClean="0">
                        <a:solidFill>
                          <a:schemeClr val="dk1"/>
                        </a:solidFill>
                        <a:effectLst/>
                        <a:latin typeface="Verdana" pitchFamily="34" charset="0"/>
                        <a:ea typeface="Verdana" pitchFamily="34" charset="0"/>
                        <a:cs typeface="+mn-cs"/>
                      </a:endParaRPr>
                    </a:p>
                    <a:p>
                      <a:pPr marL="0" indent="0" algn="just">
                        <a:buFont typeface="Wingdings" pitchFamily="2" charset="2"/>
                        <a:buNone/>
                      </a:pPr>
                      <a:endParaRPr lang="en-IN" sz="1200" kern="1200" dirty="0" smtClean="0">
                        <a:solidFill>
                          <a:schemeClr val="dk1"/>
                        </a:solidFill>
                        <a:effectLst/>
                        <a:latin typeface="Verdana" pitchFamily="34" charset="0"/>
                        <a:ea typeface="Verdana" pitchFamily="34" charset="0"/>
                        <a:cs typeface="+mn-cs"/>
                      </a:endParaRPr>
                    </a:p>
                    <a:p>
                      <a:pPr marL="285750" indent="-285750" algn="just">
                        <a:buFont typeface="Wingdings" pitchFamily="2" charset="2"/>
                        <a:buChar char="Ø"/>
                      </a:pPr>
                      <a:r>
                        <a:rPr lang="en-IN" sz="1200" kern="1200" dirty="0" smtClean="0">
                          <a:solidFill>
                            <a:schemeClr val="dk1"/>
                          </a:solidFill>
                          <a:effectLst/>
                          <a:latin typeface="Verdana" pitchFamily="34" charset="0"/>
                          <a:ea typeface="Verdana" pitchFamily="34" charset="0"/>
                          <a:cs typeface="+mn-cs"/>
                        </a:rPr>
                        <a:t>The Directorate of </a:t>
                      </a:r>
                      <a:r>
                        <a:rPr lang="en-IN" sz="1200" kern="1200" dirty="0" smtClean="0">
                          <a:solidFill>
                            <a:schemeClr val="dk1"/>
                          </a:solidFill>
                          <a:effectLst/>
                          <a:latin typeface="Verdana" pitchFamily="34" charset="0"/>
                          <a:ea typeface="Verdana" pitchFamily="34" charset="0"/>
                          <a:cs typeface="+mn-cs"/>
                        </a:rPr>
                        <a:t>KRM is taking necessary steps in collaboration with Solar Corporatio</a:t>
                      </a:r>
                      <a:r>
                        <a:rPr lang="en-IN" sz="1200" kern="1200" baseline="0" dirty="0" smtClean="0">
                          <a:solidFill>
                            <a:schemeClr val="dk1"/>
                          </a:solidFill>
                          <a:effectLst/>
                          <a:latin typeface="Verdana" pitchFamily="34" charset="0"/>
                          <a:ea typeface="Verdana" pitchFamily="34" charset="0"/>
                          <a:cs typeface="+mn-cs"/>
                        </a:rPr>
                        <a:t>n of India </a:t>
                      </a:r>
                      <a:r>
                        <a:rPr lang="en-IN" sz="1200" kern="1200" dirty="0" smtClean="0">
                          <a:solidFill>
                            <a:schemeClr val="dk1"/>
                          </a:solidFill>
                          <a:effectLst/>
                          <a:latin typeface="Verdana" pitchFamily="34" charset="0"/>
                          <a:ea typeface="Verdana" pitchFamily="34" charset="0"/>
                          <a:cs typeface="+mn-cs"/>
                        </a:rPr>
                        <a:t>to </a:t>
                      </a:r>
                      <a:r>
                        <a:rPr lang="en-IN" sz="1200" kern="1200" dirty="0" smtClean="0">
                          <a:solidFill>
                            <a:schemeClr val="dk1"/>
                          </a:solidFill>
                          <a:effectLst/>
                          <a:latin typeface="Verdana" pitchFamily="34" charset="0"/>
                          <a:ea typeface="Verdana" pitchFamily="34" charset="0"/>
                          <a:cs typeface="+mn-cs"/>
                        </a:rPr>
                        <a:t>install the solar roof top panels in CSP, </a:t>
                      </a:r>
                      <a:r>
                        <a:rPr lang="en-IN" sz="1200" kern="1200" dirty="0" err="1" smtClean="0">
                          <a:solidFill>
                            <a:schemeClr val="dk1"/>
                          </a:solidFill>
                          <a:effectLst/>
                          <a:latin typeface="Verdana" pitchFamily="34" charset="0"/>
                          <a:ea typeface="Verdana" pitchFamily="34" charset="0"/>
                          <a:cs typeface="+mn-cs"/>
                        </a:rPr>
                        <a:t>Kuttur</a:t>
                      </a:r>
                      <a:r>
                        <a:rPr lang="en-IN" sz="1200" kern="1200" dirty="0" smtClean="0">
                          <a:solidFill>
                            <a:schemeClr val="dk1"/>
                          </a:solidFill>
                          <a:effectLst/>
                          <a:latin typeface="Verdana" pitchFamily="34" charset="0"/>
                          <a:ea typeface="Verdana" pitchFamily="34" charset="0"/>
                          <a:cs typeface="+mn-cs"/>
                        </a:rPr>
                        <a:t> and </a:t>
                      </a:r>
                      <a:r>
                        <a:rPr lang="en-IN" sz="1200" kern="1200" dirty="0" err="1" smtClean="0">
                          <a:solidFill>
                            <a:schemeClr val="dk1"/>
                          </a:solidFill>
                          <a:effectLst/>
                          <a:latin typeface="Verdana" pitchFamily="34" charset="0"/>
                          <a:ea typeface="Verdana" pitchFamily="34" charset="0"/>
                          <a:cs typeface="+mn-cs"/>
                        </a:rPr>
                        <a:t>Chitradurga</a:t>
                      </a:r>
                      <a:r>
                        <a:rPr lang="en-IN" sz="1200" kern="1200" dirty="0" smtClean="0">
                          <a:solidFill>
                            <a:schemeClr val="dk1"/>
                          </a:solidFill>
                          <a:effectLst/>
                          <a:latin typeface="Verdana" pitchFamily="34" charset="0"/>
                          <a:ea typeface="Verdana" pitchFamily="34" charset="0"/>
                          <a:cs typeface="+mn-cs"/>
                        </a:rPr>
                        <a:t> </a:t>
                      </a:r>
                      <a:r>
                        <a:rPr lang="en-IN" sz="1200" kern="1200" dirty="0" smtClean="0">
                          <a:solidFill>
                            <a:schemeClr val="dk1"/>
                          </a:solidFill>
                          <a:effectLst/>
                          <a:latin typeface="Verdana" pitchFamily="34" charset="0"/>
                          <a:ea typeface="Verdana" pitchFamily="34" charset="0"/>
                          <a:cs typeface="+mn-cs"/>
                        </a:rPr>
                        <a:t>initially.</a:t>
                      </a:r>
                      <a:endParaRPr lang="en-IN" sz="1200" kern="1200" dirty="0" smtClean="0">
                        <a:solidFill>
                          <a:schemeClr val="dk1"/>
                        </a:solidFill>
                        <a:effectLst/>
                        <a:latin typeface="Verdana" pitchFamily="34" charset="0"/>
                        <a:ea typeface="Verdana" pitchFamily="34" charset="0"/>
                        <a:cs typeface="+mn-cs"/>
                      </a:endParaRPr>
                    </a:p>
                    <a:p>
                      <a:pPr marL="0" indent="0" algn="just">
                        <a:buFont typeface="Wingdings" pitchFamily="2" charset="2"/>
                        <a:buNone/>
                      </a:pPr>
                      <a:endParaRPr lang="en-IN" sz="1200" kern="1200" dirty="0" smtClean="0">
                        <a:solidFill>
                          <a:schemeClr val="dk1"/>
                        </a:solidFill>
                        <a:effectLst/>
                        <a:latin typeface="Verdana" pitchFamily="34" charset="0"/>
                        <a:ea typeface="Verdana" pitchFamily="34" charset="0"/>
                        <a:cs typeface="+mn-cs"/>
                      </a:endParaRPr>
                    </a:p>
                    <a:p>
                      <a:pPr algn="just"/>
                      <a:r>
                        <a:rPr lang="en-IN" sz="1300" kern="1200" dirty="0" smtClean="0">
                          <a:solidFill>
                            <a:schemeClr val="dk1"/>
                          </a:solidFill>
                          <a:effectLst/>
                          <a:latin typeface="Verdana" pitchFamily="34" charset="0"/>
                          <a:ea typeface="Verdana" pitchFamily="34" charset="0"/>
                          <a:cs typeface="+mn-cs"/>
                        </a:rPr>
                        <a:t> </a:t>
                      </a:r>
                      <a:r>
                        <a:rPr lang="en-IN" sz="1300" kern="1200" baseline="0" dirty="0" smtClean="0">
                          <a:solidFill>
                            <a:schemeClr val="dk1"/>
                          </a:solidFill>
                          <a:effectLst/>
                          <a:latin typeface="Verdana" pitchFamily="34" charset="0"/>
                          <a:ea typeface="Verdana" pitchFamily="34" charset="0"/>
                          <a:cs typeface="+mn-cs"/>
                        </a:rPr>
                        <a:t>      </a:t>
                      </a:r>
                      <a:r>
                        <a:rPr lang="en-IN" sz="1300" b="1" kern="1200" dirty="0" smtClean="0">
                          <a:solidFill>
                            <a:schemeClr val="dk1"/>
                          </a:solidFill>
                          <a:effectLst/>
                          <a:latin typeface="Verdana" pitchFamily="34" charset="0"/>
                          <a:ea typeface="Verdana" pitchFamily="34" charset="0"/>
                          <a:cs typeface="+mn-cs"/>
                        </a:rPr>
                        <a:t>The Recommendation No. 8 noted for Compliance.</a:t>
                      </a:r>
                      <a:endParaRPr lang="en-IN" sz="1300" kern="1200" dirty="0" smtClean="0">
                        <a:solidFill>
                          <a:schemeClr val="dk1"/>
                        </a:solidFill>
                        <a:effectLst/>
                        <a:latin typeface="Verdana" pitchFamily="34" charset="0"/>
                        <a:ea typeface="Verdana" pitchFamily="34" charset="0"/>
                        <a:cs typeface="+mn-cs"/>
                      </a:endParaRPr>
                    </a:p>
                  </a:txBody>
                  <a:tcPr marL="68580" marR="68580" marT="0" marB="0"/>
                </a:tc>
                <a:extLst>
                  <a:ext uri="{0D108BD9-81ED-4DB2-BD59-A6C34878D82A}">
                    <a16:rowId xmlns:a16="http://schemas.microsoft.com/office/drawing/2014/main" xmlns="" val="486456831"/>
                  </a:ext>
                </a:extLst>
              </a:tr>
            </a:tbl>
          </a:graphicData>
        </a:graphic>
      </p:graphicFrame>
      <p:sp>
        <p:nvSpPr>
          <p:cNvPr id="4" name="Slide Number Placeholder 3"/>
          <p:cNvSpPr>
            <a:spLocks noGrp="1"/>
          </p:cNvSpPr>
          <p:nvPr>
            <p:ph type="sldNum" sz="quarter" idx="12"/>
          </p:nvPr>
        </p:nvSpPr>
        <p:spPr/>
        <p:txBody>
          <a:bodyPr/>
          <a:lstStyle/>
          <a:p>
            <a:fld id="{E9749067-D62A-41AC-84D1-4B0C20AE87F4}" type="slidenum">
              <a:rPr lang="en-US" smtClean="0"/>
              <a:pPr/>
              <a:t>8</a:t>
            </a:fld>
            <a:endParaRPr lang="en-US"/>
          </a:p>
        </p:txBody>
      </p:sp>
    </p:spTree>
    <p:extLst>
      <p:ext uri="{BB962C8B-B14F-4D97-AF65-F5344CB8AC3E}">
        <p14:creationId xmlns:p14="http://schemas.microsoft.com/office/powerpoint/2010/main" val="20964250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101853923"/>
              </p:ext>
            </p:extLst>
          </p:nvPr>
        </p:nvGraphicFramePr>
        <p:xfrm>
          <a:off x="491320" y="264741"/>
          <a:ext cx="11341290" cy="5479869"/>
        </p:xfrm>
        <a:graphic>
          <a:graphicData uri="http://schemas.openxmlformats.org/drawingml/2006/table">
            <a:tbl>
              <a:tblPr firstRow="1" firstCol="1" bandRow="1">
                <a:tableStyleId>{5C22544A-7EE6-4342-B048-85BDC9FD1C3A}</a:tableStyleId>
              </a:tblPr>
              <a:tblGrid>
                <a:gridCol w="683694">
                  <a:extLst>
                    <a:ext uri="{9D8B030D-6E8A-4147-A177-3AD203B41FA5}">
                      <a16:colId xmlns:a16="http://schemas.microsoft.com/office/drawing/2014/main" xmlns="" val="2623491105"/>
                    </a:ext>
                  </a:extLst>
                </a:gridCol>
                <a:gridCol w="4839487">
                  <a:extLst>
                    <a:ext uri="{9D8B030D-6E8A-4147-A177-3AD203B41FA5}">
                      <a16:colId xmlns:a16="http://schemas.microsoft.com/office/drawing/2014/main" xmlns="" val="433516233"/>
                    </a:ext>
                  </a:extLst>
                </a:gridCol>
                <a:gridCol w="5818109">
                  <a:extLst>
                    <a:ext uri="{9D8B030D-6E8A-4147-A177-3AD203B41FA5}">
                      <a16:colId xmlns:a16="http://schemas.microsoft.com/office/drawing/2014/main" xmlns="" val="3232519033"/>
                    </a:ext>
                  </a:extLst>
                </a:gridCol>
              </a:tblGrid>
              <a:tr h="536448">
                <a:tc>
                  <a:txBody>
                    <a:bodyPr/>
                    <a:lstStyle/>
                    <a:p>
                      <a:pPr algn="ctr">
                        <a:lnSpc>
                          <a:spcPct val="107000"/>
                        </a:lnSpc>
                        <a:spcAft>
                          <a:spcPts val="0"/>
                        </a:spcAft>
                      </a:pPr>
                      <a:r>
                        <a:rPr lang="en-US" sz="1400" b="1" dirty="0" smtClean="0">
                          <a:effectLst/>
                          <a:latin typeface="Verdana" pitchFamily="34" charset="0"/>
                          <a:ea typeface="Verdana" pitchFamily="34" charset="0"/>
                        </a:rPr>
                        <a:t>Sr. </a:t>
                      </a:r>
                      <a:r>
                        <a:rPr lang="en-US" sz="1400" b="1" dirty="0">
                          <a:effectLst/>
                          <a:latin typeface="Verdana" pitchFamily="34" charset="0"/>
                          <a:ea typeface="Verdana" pitchFamily="34" charset="0"/>
                        </a:rPr>
                        <a:t>No. </a:t>
                      </a:r>
                      <a:endParaRPr lang="en-IN" sz="1400" b="1" dirty="0">
                        <a:effectLst/>
                        <a:latin typeface="Verdana" pitchFamily="34" charset="0"/>
                        <a:ea typeface="Verdana" pitchFamily="34" charset="0"/>
                        <a:cs typeface="Mangal" panose="02040503050203030202" pitchFamily="18" charset="0"/>
                      </a:endParaRPr>
                    </a:p>
                  </a:txBody>
                  <a:tcPr marL="68580" marR="68580" marT="0" marB="0"/>
                </a:tc>
                <a:tc>
                  <a:txBody>
                    <a:bodyPr/>
                    <a:lstStyle/>
                    <a:p>
                      <a:pPr algn="ctr">
                        <a:lnSpc>
                          <a:spcPct val="107000"/>
                        </a:lnSpc>
                        <a:spcAft>
                          <a:spcPts val="0"/>
                        </a:spcAft>
                      </a:pPr>
                      <a:r>
                        <a:rPr lang="en-IN" sz="1400" b="1" kern="1200" dirty="0" smtClean="0">
                          <a:solidFill>
                            <a:schemeClr val="lt1"/>
                          </a:solidFill>
                          <a:effectLst/>
                          <a:latin typeface="Verdana" pitchFamily="34" charset="0"/>
                          <a:ea typeface="Verdana" pitchFamily="34" charset="0"/>
                          <a:cs typeface="+mn-cs"/>
                        </a:rPr>
                        <a:t>Observations / Recommendations and Compliance made by KVIC thereof</a:t>
                      </a:r>
                      <a:endParaRPr lang="en-IN" sz="1400" b="1" dirty="0">
                        <a:effectLst/>
                        <a:latin typeface="Verdana" pitchFamily="34" charset="0"/>
                        <a:ea typeface="Verdana" pitchFamily="34" charset="0"/>
                        <a:cs typeface="Mangal" panose="02040503050203030202" pitchFamily="18" charset="0"/>
                      </a:endParaRPr>
                    </a:p>
                  </a:txBody>
                  <a:tcPr marL="68580" marR="68580" marT="0" marB="0"/>
                </a:tc>
                <a:tc>
                  <a:txBody>
                    <a:bodyPr/>
                    <a:lstStyle/>
                    <a:p>
                      <a:pPr algn="ctr"/>
                      <a:r>
                        <a:rPr lang="en-IN" sz="1400" b="1" u="sng" kern="1200" dirty="0" smtClean="0">
                          <a:solidFill>
                            <a:schemeClr val="lt1"/>
                          </a:solidFill>
                          <a:effectLst/>
                          <a:latin typeface="Verdana" pitchFamily="34" charset="0"/>
                          <a:ea typeface="Verdana" pitchFamily="34" charset="0"/>
                          <a:cs typeface="+mn-cs"/>
                        </a:rPr>
                        <a:t>Compliance / ATR of KVIC:</a:t>
                      </a:r>
                      <a:endParaRPr lang="en-IN" sz="1400" b="1" kern="1200" dirty="0">
                        <a:solidFill>
                          <a:schemeClr val="lt1"/>
                        </a:solidFill>
                        <a:effectLst/>
                        <a:latin typeface="Verdana" pitchFamily="34" charset="0"/>
                        <a:ea typeface="Verdana" pitchFamily="34" charset="0"/>
                        <a:cs typeface="+mn-cs"/>
                      </a:endParaRPr>
                    </a:p>
                  </a:txBody>
                  <a:tcPr marL="68580" marR="68580" marT="0" marB="0"/>
                </a:tc>
                <a:extLst>
                  <a:ext uri="{0D108BD9-81ED-4DB2-BD59-A6C34878D82A}">
                    <a16:rowId xmlns:a16="http://schemas.microsoft.com/office/drawing/2014/main" xmlns="" val="3881139429"/>
                  </a:ext>
                </a:extLst>
              </a:tr>
              <a:tr h="4943421">
                <a:tc>
                  <a:txBody>
                    <a:bodyPr/>
                    <a:lstStyle/>
                    <a:p>
                      <a:pPr algn="ctr">
                        <a:lnSpc>
                          <a:spcPct val="107000"/>
                        </a:lnSpc>
                        <a:spcAft>
                          <a:spcPts val="0"/>
                        </a:spcAft>
                      </a:pPr>
                      <a:r>
                        <a:rPr lang="en-US" sz="2000" dirty="0" smtClean="0">
                          <a:effectLst/>
                          <a:latin typeface="Calibri" panose="020F0502020204030204" pitchFamily="34" charset="0"/>
                          <a:ea typeface="Calibri" panose="020F0502020204030204" pitchFamily="34" charset="0"/>
                          <a:cs typeface="Mangal" panose="02040503050203030202" pitchFamily="18" charset="0"/>
                        </a:rPr>
                        <a:t>7</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r>
                        <a:rPr lang="en-IN" sz="1200" kern="1200" dirty="0" smtClean="0">
                          <a:solidFill>
                            <a:schemeClr val="dk1"/>
                          </a:solidFill>
                          <a:effectLst/>
                          <a:latin typeface="Verdana" pitchFamily="34" charset="0"/>
                          <a:ea typeface="Verdana" pitchFamily="34" charset="0"/>
                          <a:cs typeface="+mn-cs"/>
                        </a:rPr>
                        <a:t>DTUs </a:t>
                      </a:r>
                      <a:r>
                        <a:rPr lang="en-IN" sz="1200" kern="1200" dirty="0" smtClean="0">
                          <a:solidFill>
                            <a:schemeClr val="dk1"/>
                          </a:solidFill>
                          <a:effectLst/>
                          <a:latin typeface="Verdana" pitchFamily="34" charset="0"/>
                          <a:ea typeface="Verdana" pitchFamily="34" charset="0"/>
                          <a:cs typeface="+mn-cs"/>
                        </a:rPr>
                        <a:t>and </a:t>
                      </a:r>
                      <a:r>
                        <a:rPr lang="en-IN" sz="1200" kern="1200" dirty="0" smtClean="0">
                          <a:solidFill>
                            <a:schemeClr val="dk1"/>
                          </a:solidFill>
                          <a:effectLst/>
                          <a:latin typeface="Verdana" pitchFamily="34" charset="0"/>
                          <a:ea typeface="Verdana" pitchFamily="34" charset="0"/>
                          <a:cs typeface="+mn-cs"/>
                        </a:rPr>
                        <a:t>KIs could not got </a:t>
                      </a:r>
                      <a:r>
                        <a:rPr lang="en-IN" sz="1200" kern="1200" dirty="0" smtClean="0">
                          <a:solidFill>
                            <a:schemeClr val="dk1"/>
                          </a:solidFill>
                          <a:effectLst/>
                          <a:latin typeface="Verdana" pitchFamily="34" charset="0"/>
                          <a:ea typeface="Verdana" pitchFamily="34" charset="0"/>
                          <a:cs typeface="+mn-cs"/>
                        </a:rPr>
                        <a:t>their products tested at the </a:t>
                      </a:r>
                      <a:r>
                        <a:rPr lang="en-IN" sz="1200" kern="1200" dirty="0" smtClean="0">
                          <a:solidFill>
                            <a:schemeClr val="dk1"/>
                          </a:solidFill>
                          <a:effectLst/>
                          <a:latin typeface="Verdana" pitchFamily="34" charset="0"/>
                          <a:ea typeface="Verdana" pitchFamily="34" charset="0"/>
                          <a:cs typeface="+mn-cs"/>
                        </a:rPr>
                        <a:t>CSPs </a:t>
                      </a:r>
                      <a:r>
                        <a:rPr lang="en-IN" sz="1200" kern="1200" dirty="0" smtClean="0">
                          <a:solidFill>
                            <a:schemeClr val="dk1"/>
                          </a:solidFill>
                          <a:effectLst/>
                          <a:latin typeface="Verdana" pitchFamily="34" charset="0"/>
                          <a:ea typeface="Verdana" pitchFamily="34" charset="0"/>
                          <a:cs typeface="+mn-cs"/>
                        </a:rPr>
                        <a:t>so as to fully utilise the installed capacity and to guarantee the authenticity of </a:t>
                      </a:r>
                      <a:r>
                        <a:rPr lang="en-IN" sz="1200" kern="1200" dirty="0" smtClean="0">
                          <a:solidFill>
                            <a:schemeClr val="dk1"/>
                          </a:solidFill>
                          <a:effectLst/>
                          <a:latin typeface="Verdana" pitchFamily="34" charset="0"/>
                          <a:ea typeface="Verdana" pitchFamily="34" charset="0"/>
                          <a:cs typeface="+mn-cs"/>
                        </a:rPr>
                        <a:t>Khadi </a:t>
                      </a:r>
                      <a:r>
                        <a:rPr lang="en-IN" sz="1200" kern="1200" dirty="0" smtClean="0">
                          <a:solidFill>
                            <a:schemeClr val="dk1"/>
                          </a:solidFill>
                          <a:effectLst/>
                          <a:latin typeface="Verdana" pitchFamily="34" charset="0"/>
                          <a:ea typeface="Verdana" pitchFamily="34" charset="0"/>
                          <a:cs typeface="+mn-cs"/>
                        </a:rPr>
                        <a:t>fabric.</a:t>
                      </a:r>
                    </a:p>
                    <a:p>
                      <a:pPr algn="just"/>
                      <a:r>
                        <a:rPr lang="en-IN" sz="1200" b="1" kern="1200" dirty="0" smtClean="0">
                          <a:solidFill>
                            <a:schemeClr val="dk1"/>
                          </a:solidFill>
                          <a:effectLst/>
                          <a:latin typeface="Verdana" pitchFamily="34" charset="0"/>
                          <a:ea typeface="Verdana" pitchFamily="34" charset="0"/>
                          <a:cs typeface="+mn-cs"/>
                        </a:rPr>
                        <a:t>(Paragraph 4.4.3)</a:t>
                      </a:r>
                      <a:endParaRPr lang="en-IN" sz="1200" kern="1200" dirty="0" smtClean="0">
                        <a:solidFill>
                          <a:schemeClr val="dk1"/>
                        </a:solidFill>
                        <a:effectLst/>
                        <a:latin typeface="Verdana" pitchFamily="34" charset="0"/>
                        <a:ea typeface="Verdana" pitchFamily="34" charset="0"/>
                        <a:cs typeface="+mn-cs"/>
                      </a:endParaRPr>
                    </a:p>
                    <a:p>
                      <a:pPr algn="just"/>
                      <a:r>
                        <a:rPr lang="en-IN" sz="1200" b="1" kern="1200" dirty="0" smtClean="0">
                          <a:solidFill>
                            <a:schemeClr val="dk1"/>
                          </a:solidFill>
                          <a:effectLst/>
                          <a:latin typeface="Verdana" pitchFamily="34" charset="0"/>
                          <a:ea typeface="Verdana" pitchFamily="34" charset="0"/>
                          <a:cs typeface="+mn-cs"/>
                        </a:rPr>
                        <a:t> </a:t>
                      </a:r>
                      <a:endParaRPr lang="en-IN" sz="1200" kern="1200" dirty="0" smtClean="0">
                        <a:solidFill>
                          <a:schemeClr val="dk1"/>
                        </a:solidFill>
                        <a:effectLst/>
                        <a:latin typeface="Verdana" pitchFamily="34" charset="0"/>
                        <a:ea typeface="Verdana" pitchFamily="34" charset="0"/>
                        <a:cs typeface="+mn-cs"/>
                      </a:endParaRPr>
                    </a:p>
                    <a:p>
                      <a:pPr algn="just"/>
                      <a:r>
                        <a:rPr lang="en-IN" sz="1200" b="1" i="1" u="sng" kern="1200" dirty="0" smtClean="0">
                          <a:solidFill>
                            <a:schemeClr val="dk1"/>
                          </a:solidFill>
                          <a:effectLst/>
                          <a:latin typeface="Verdana" pitchFamily="34" charset="0"/>
                          <a:ea typeface="Verdana" pitchFamily="34" charset="0"/>
                          <a:cs typeface="+mn-cs"/>
                        </a:rPr>
                        <a:t>Recommendation No. 9:</a:t>
                      </a:r>
                      <a:endParaRPr lang="en-IN" sz="1200" kern="1200" dirty="0" smtClean="0">
                        <a:solidFill>
                          <a:schemeClr val="dk1"/>
                        </a:solidFill>
                        <a:effectLst/>
                        <a:latin typeface="Verdana" pitchFamily="34" charset="0"/>
                        <a:ea typeface="Verdana" pitchFamily="34" charset="0"/>
                        <a:cs typeface="+mn-cs"/>
                      </a:endParaRPr>
                    </a:p>
                    <a:p>
                      <a:pPr algn="just"/>
                      <a:r>
                        <a:rPr lang="en-IN" sz="1200" b="1" i="1" kern="1200" dirty="0" smtClean="0">
                          <a:solidFill>
                            <a:schemeClr val="dk1"/>
                          </a:solidFill>
                          <a:effectLst/>
                          <a:latin typeface="Verdana" pitchFamily="34" charset="0"/>
                          <a:ea typeface="Verdana" pitchFamily="34" charset="0"/>
                          <a:cs typeface="+mn-cs"/>
                        </a:rPr>
                        <a:t>KVIC may ensure that </a:t>
                      </a:r>
                      <a:r>
                        <a:rPr lang="en-IN" sz="1200" b="1" i="1" kern="1200" dirty="0" err="1" smtClean="0">
                          <a:solidFill>
                            <a:schemeClr val="dk1"/>
                          </a:solidFill>
                          <a:effectLst/>
                          <a:latin typeface="Verdana" pitchFamily="34" charset="0"/>
                          <a:ea typeface="Verdana" pitchFamily="34" charset="0"/>
                          <a:cs typeface="+mn-cs"/>
                        </a:rPr>
                        <a:t>Khadi</a:t>
                      </a:r>
                      <a:r>
                        <a:rPr lang="en-IN" sz="1200" b="1" i="1" kern="1200" dirty="0" smtClean="0">
                          <a:solidFill>
                            <a:schemeClr val="dk1"/>
                          </a:solidFill>
                          <a:effectLst/>
                          <a:latin typeface="Verdana" pitchFamily="34" charset="0"/>
                          <a:ea typeface="Verdana" pitchFamily="34" charset="0"/>
                          <a:cs typeface="+mn-cs"/>
                        </a:rPr>
                        <a:t> Institutions supplying </a:t>
                      </a:r>
                      <a:r>
                        <a:rPr lang="en-IN" sz="1200" b="1" i="1" kern="1200" dirty="0" err="1" smtClean="0">
                          <a:solidFill>
                            <a:schemeClr val="dk1"/>
                          </a:solidFill>
                          <a:effectLst/>
                          <a:latin typeface="Verdana" pitchFamily="34" charset="0"/>
                          <a:ea typeface="Verdana" pitchFamily="34" charset="0"/>
                          <a:cs typeface="+mn-cs"/>
                        </a:rPr>
                        <a:t>khadi</a:t>
                      </a:r>
                      <a:r>
                        <a:rPr lang="en-IN" sz="1200" b="1" i="1" kern="1200" dirty="0" smtClean="0">
                          <a:solidFill>
                            <a:schemeClr val="dk1"/>
                          </a:solidFill>
                          <a:effectLst/>
                          <a:latin typeface="Verdana" pitchFamily="34" charset="0"/>
                          <a:ea typeface="Verdana" pitchFamily="34" charset="0"/>
                          <a:cs typeface="+mn-cs"/>
                        </a:rPr>
                        <a:t> products to KVIC get test certificates from the Central Sliver Plants as per the norms prescribed so as to ensure quality as well as to utilise the testing capacity available.</a:t>
                      </a:r>
                      <a:endParaRPr lang="en-IN" sz="1200" kern="1200" dirty="0" smtClean="0">
                        <a:solidFill>
                          <a:schemeClr val="dk1"/>
                        </a:solidFill>
                        <a:effectLst/>
                        <a:latin typeface="Verdana" pitchFamily="34" charset="0"/>
                        <a:ea typeface="Verdana" pitchFamily="34" charset="0"/>
                        <a:cs typeface="+mn-cs"/>
                      </a:endParaRPr>
                    </a:p>
                    <a:p>
                      <a:pPr algn="just"/>
                      <a:r>
                        <a:rPr lang="en-IN" sz="1200" b="1" i="1" kern="1200" dirty="0" smtClean="0">
                          <a:solidFill>
                            <a:schemeClr val="dk1"/>
                          </a:solidFill>
                          <a:effectLst/>
                          <a:latin typeface="Verdana" pitchFamily="34" charset="0"/>
                          <a:ea typeface="Verdana" pitchFamily="34" charset="0"/>
                          <a:cs typeface="+mn-cs"/>
                        </a:rPr>
                        <a:t> </a:t>
                      </a:r>
                      <a:endParaRPr lang="en-IN" sz="1200" kern="1200" dirty="0" smtClean="0">
                        <a:solidFill>
                          <a:schemeClr val="dk1"/>
                        </a:solidFill>
                        <a:effectLst/>
                        <a:latin typeface="Verdana" pitchFamily="34" charset="0"/>
                        <a:ea typeface="Verdana" pitchFamily="34" charset="0"/>
                        <a:cs typeface="+mn-cs"/>
                      </a:endParaRPr>
                    </a:p>
                    <a:p>
                      <a:pPr algn="just"/>
                      <a:r>
                        <a:rPr lang="en-IN" sz="1200" b="1" i="1" u="sng" kern="1200" dirty="0" smtClean="0">
                          <a:solidFill>
                            <a:schemeClr val="dk1"/>
                          </a:solidFill>
                          <a:effectLst/>
                          <a:latin typeface="Verdana" pitchFamily="34" charset="0"/>
                          <a:ea typeface="Verdana" pitchFamily="34" charset="0"/>
                          <a:cs typeface="+mn-cs"/>
                        </a:rPr>
                        <a:t>Recommendation No. 10:</a:t>
                      </a:r>
                      <a:endParaRPr lang="en-IN" sz="1200" kern="1200" dirty="0" smtClean="0">
                        <a:solidFill>
                          <a:schemeClr val="dk1"/>
                        </a:solidFill>
                        <a:effectLst/>
                        <a:latin typeface="Verdana" pitchFamily="34" charset="0"/>
                        <a:ea typeface="Verdana" pitchFamily="34" charset="0"/>
                        <a:cs typeface="+mn-cs"/>
                      </a:endParaRPr>
                    </a:p>
                    <a:p>
                      <a:pPr algn="just"/>
                      <a:r>
                        <a:rPr lang="en-IN" sz="1200" b="1" i="1" kern="1200" dirty="0" smtClean="0">
                          <a:solidFill>
                            <a:schemeClr val="dk1"/>
                          </a:solidFill>
                          <a:effectLst/>
                          <a:latin typeface="Verdana" pitchFamily="34" charset="0"/>
                          <a:ea typeface="Verdana" pitchFamily="34" charset="0"/>
                          <a:cs typeface="+mn-cs"/>
                        </a:rPr>
                        <a:t>KVIC may devise a procedure for sample testing of </a:t>
                      </a:r>
                      <a:r>
                        <a:rPr lang="en-IN" sz="1200" b="1" i="1" kern="1200" dirty="0" err="1" smtClean="0">
                          <a:solidFill>
                            <a:schemeClr val="dk1"/>
                          </a:solidFill>
                          <a:effectLst/>
                          <a:latin typeface="Verdana" pitchFamily="34" charset="0"/>
                          <a:ea typeface="Verdana" pitchFamily="34" charset="0"/>
                          <a:cs typeface="+mn-cs"/>
                        </a:rPr>
                        <a:t>khadi</a:t>
                      </a:r>
                      <a:r>
                        <a:rPr lang="en-IN" sz="1200" b="1" i="1" kern="1200" dirty="0" smtClean="0">
                          <a:solidFill>
                            <a:schemeClr val="dk1"/>
                          </a:solidFill>
                          <a:effectLst/>
                          <a:latin typeface="Verdana" pitchFamily="34" charset="0"/>
                          <a:ea typeface="Verdana" pitchFamily="34" charset="0"/>
                          <a:cs typeface="+mn-cs"/>
                        </a:rPr>
                        <a:t> products also sold in Private Sector to ensure the quality of the products.</a:t>
                      </a:r>
                      <a:endParaRPr lang="en-IN" sz="1200" kern="1200" dirty="0" smtClean="0">
                        <a:solidFill>
                          <a:schemeClr val="dk1"/>
                        </a:solidFill>
                        <a:effectLst/>
                        <a:latin typeface="Verdana" pitchFamily="34" charset="0"/>
                        <a:ea typeface="Verdana" pitchFamily="34" charset="0"/>
                        <a:cs typeface="+mn-cs"/>
                      </a:endParaRPr>
                    </a:p>
                    <a:p>
                      <a:pPr algn="just"/>
                      <a:r>
                        <a:rPr lang="en-IN" sz="1200" b="1" i="1" kern="1200" dirty="0" smtClean="0">
                          <a:solidFill>
                            <a:schemeClr val="dk1"/>
                          </a:solidFill>
                          <a:effectLst/>
                          <a:latin typeface="Verdana" pitchFamily="34" charset="0"/>
                          <a:ea typeface="Verdana" pitchFamily="34" charset="0"/>
                          <a:cs typeface="+mn-cs"/>
                        </a:rPr>
                        <a:t> </a:t>
                      </a:r>
                      <a:endParaRPr lang="en-IN" sz="1200" kern="1200" dirty="0" smtClean="0">
                        <a:solidFill>
                          <a:schemeClr val="dk1"/>
                        </a:solidFill>
                        <a:effectLst/>
                        <a:latin typeface="Verdana" pitchFamily="34" charset="0"/>
                        <a:ea typeface="Verdana" pitchFamily="34" charset="0"/>
                        <a:cs typeface="+mn-cs"/>
                      </a:endParaRPr>
                    </a:p>
                  </a:txBody>
                  <a:tcPr marL="68580" marR="68580" marT="0" marB="0"/>
                </a:tc>
                <a:tc>
                  <a:txBody>
                    <a:bodyPr/>
                    <a:lstStyle/>
                    <a:p>
                      <a:pPr marL="285750" indent="-285750" algn="just">
                        <a:buFont typeface="Wingdings" pitchFamily="2" charset="2"/>
                        <a:buChar char="Ø"/>
                      </a:pPr>
                      <a:r>
                        <a:rPr lang="en-IN" sz="1200" kern="1200" dirty="0" smtClean="0">
                          <a:solidFill>
                            <a:schemeClr val="dk1"/>
                          </a:solidFill>
                          <a:effectLst/>
                          <a:latin typeface="Verdana" pitchFamily="34" charset="0"/>
                          <a:ea typeface="Verdana" pitchFamily="34" charset="0"/>
                          <a:cs typeface="+mn-cs"/>
                        </a:rPr>
                        <a:t>100% procurement of </a:t>
                      </a:r>
                      <a:r>
                        <a:rPr lang="en-IN" sz="1200" kern="1200" dirty="0" err="1" smtClean="0">
                          <a:solidFill>
                            <a:schemeClr val="dk1"/>
                          </a:solidFill>
                          <a:effectLst/>
                          <a:latin typeface="Verdana" pitchFamily="34" charset="0"/>
                          <a:ea typeface="Verdana" pitchFamily="34" charset="0"/>
                          <a:cs typeface="+mn-cs"/>
                        </a:rPr>
                        <a:t>Khadi</a:t>
                      </a:r>
                      <a:r>
                        <a:rPr lang="en-IN" sz="1200" kern="1200" dirty="0" smtClean="0">
                          <a:solidFill>
                            <a:schemeClr val="dk1"/>
                          </a:solidFill>
                          <a:effectLst/>
                          <a:latin typeface="Verdana" pitchFamily="34" charset="0"/>
                          <a:ea typeface="Verdana" pitchFamily="34" charset="0"/>
                          <a:cs typeface="+mn-cs"/>
                        </a:rPr>
                        <a:t> has been made from approved/certified </a:t>
                      </a:r>
                      <a:r>
                        <a:rPr lang="en-IN" sz="1200" kern="1200" dirty="0" err="1" smtClean="0">
                          <a:solidFill>
                            <a:schemeClr val="dk1"/>
                          </a:solidFill>
                          <a:effectLst/>
                          <a:latin typeface="Verdana" pitchFamily="34" charset="0"/>
                          <a:ea typeface="Verdana" pitchFamily="34" charset="0"/>
                          <a:cs typeface="+mn-cs"/>
                        </a:rPr>
                        <a:t>Khadi</a:t>
                      </a:r>
                      <a:r>
                        <a:rPr lang="en-IN" sz="1200" kern="1200" dirty="0" smtClean="0">
                          <a:solidFill>
                            <a:schemeClr val="dk1"/>
                          </a:solidFill>
                          <a:effectLst/>
                          <a:latin typeface="Verdana" pitchFamily="34" charset="0"/>
                          <a:ea typeface="Verdana" pitchFamily="34" charset="0"/>
                          <a:cs typeface="+mn-cs"/>
                        </a:rPr>
                        <a:t> Institutions who are having </a:t>
                      </a:r>
                      <a:r>
                        <a:rPr lang="en-IN" sz="1200" kern="1200" dirty="0" err="1" smtClean="0">
                          <a:solidFill>
                            <a:schemeClr val="dk1"/>
                          </a:solidFill>
                          <a:effectLst/>
                          <a:latin typeface="Verdana" pitchFamily="34" charset="0"/>
                          <a:ea typeface="Verdana" pitchFamily="34" charset="0"/>
                          <a:cs typeface="+mn-cs"/>
                        </a:rPr>
                        <a:t>Khadi</a:t>
                      </a:r>
                      <a:r>
                        <a:rPr lang="en-IN" sz="1200" kern="1200" dirty="0" smtClean="0">
                          <a:solidFill>
                            <a:schemeClr val="dk1"/>
                          </a:solidFill>
                          <a:effectLst/>
                          <a:latin typeface="Verdana" pitchFamily="34" charset="0"/>
                          <a:ea typeface="Verdana" pitchFamily="34" charset="0"/>
                          <a:cs typeface="+mn-cs"/>
                        </a:rPr>
                        <a:t> Mark Certification based on </a:t>
                      </a:r>
                      <a:r>
                        <a:rPr lang="en-IN" sz="1200" kern="1200" dirty="0" err="1" smtClean="0">
                          <a:solidFill>
                            <a:schemeClr val="dk1"/>
                          </a:solidFill>
                          <a:effectLst/>
                          <a:latin typeface="Verdana" pitchFamily="34" charset="0"/>
                          <a:ea typeface="Verdana" pitchFamily="34" charset="0"/>
                          <a:cs typeface="+mn-cs"/>
                        </a:rPr>
                        <a:t>Khadi</a:t>
                      </a:r>
                      <a:r>
                        <a:rPr lang="en-IN" sz="1200" kern="1200" dirty="0" smtClean="0">
                          <a:solidFill>
                            <a:schemeClr val="dk1"/>
                          </a:solidFill>
                          <a:effectLst/>
                          <a:latin typeface="Verdana" pitchFamily="34" charset="0"/>
                          <a:ea typeface="Verdana" pitchFamily="34" charset="0"/>
                          <a:cs typeface="+mn-cs"/>
                        </a:rPr>
                        <a:t> Mark Regulations 2013. </a:t>
                      </a:r>
                    </a:p>
                    <a:p>
                      <a:pPr marL="0" indent="0" algn="just">
                        <a:buFont typeface="Wingdings" pitchFamily="2" charset="2"/>
                        <a:buNone/>
                      </a:pPr>
                      <a:endParaRPr lang="en-IN" sz="1200" kern="1200" dirty="0" smtClean="0">
                        <a:solidFill>
                          <a:schemeClr val="dk1"/>
                        </a:solidFill>
                        <a:effectLst/>
                        <a:latin typeface="Verdana" pitchFamily="34" charset="0"/>
                        <a:ea typeface="Verdana" pitchFamily="34" charset="0"/>
                        <a:cs typeface="+mn-cs"/>
                      </a:endParaRPr>
                    </a:p>
                    <a:p>
                      <a:pPr marL="285750" indent="-285750" algn="just">
                        <a:buFont typeface="Wingdings" pitchFamily="2" charset="2"/>
                        <a:buChar char="Ø"/>
                      </a:pPr>
                      <a:r>
                        <a:rPr lang="en-IN" sz="1200" kern="1200" dirty="0" smtClean="0">
                          <a:solidFill>
                            <a:schemeClr val="dk1"/>
                          </a:solidFill>
                          <a:effectLst/>
                          <a:latin typeface="Verdana" pitchFamily="34" charset="0"/>
                          <a:ea typeface="Verdana" pitchFamily="34" charset="0"/>
                          <a:cs typeface="+mn-cs"/>
                        </a:rPr>
                        <a:t>KGBs are insisting for test reports of Khadi fabric from the Supplying Institutions as well as making random testing of Khadi fabric in case of any doubt. </a:t>
                      </a:r>
                    </a:p>
                    <a:p>
                      <a:pPr marL="0" indent="0" algn="just">
                        <a:buFont typeface="Wingdings" pitchFamily="2" charset="2"/>
                        <a:buNone/>
                      </a:pPr>
                      <a:endParaRPr lang="en-IN" sz="1200" kern="1200" dirty="0" smtClean="0">
                        <a:solidFill>
                          <a:schemeClr val="dk1"/>
                        </a:solidFill>
                        <a:effectLst/>
                        <a:latin typeface="Verdana" pitchFamily="34" charset="0"/>
                        <a:ea typeface="Verdana" pitchFamily="34" charset="0"/>
                        <a:cs typeface="+mn-cs"/>
                      </a:endParaRPr>
                    </a:p>
                    <a:p>
                      <a:pPr marL="285750" indent="-285750" algn="just">
                        <a:buFont typeface="Wingdings" pitchFamily="2" charset="2"/>
                        <a:buChar char="Ø"/>
                      </a:pPr>
                      <a:r>
                        <a:rPr lang="en-IN" sz="1200" kern="1200" dirty="0" smtClean="0">
                          <a:solidFill>
                            <a:schemeClr val="dk1"/>
                          </a:solidFill>
                          <a:effectLst/>
                          <a:latin typeface="Verdana" pitchFamily="34" charset="0"/>
                          <a:ea typeface="Verdana" pitchFamily="34" charset="0"/>
                          <a:cs typeface="+mn-cs"/>
                        </a:rPr>
                        <a:t>All Khadi fabrics as well as ready-mades have Khadi Mark Number, providing the supplier/manufacturer details so as to identify the supplier/ manufacturer in case any complaints are received. </a:t>
                      </a:r>
                      <a:endParaRPr lang="en-IN" sz="1200" kern="1200" dirty="0" smtClean="0">
                        <a:solidFill>
                          <a:schemeClr val="dk1"/>
                        </a:solidFill>
                        <a:effectLst/>
                        <a:latin typeface="Verdana" pitchFamily="34" charset="0"/>
                        <a:ea typeface="Verdana" pitchFamily="34" charset="0"/>
                        <a:cs typeface="+mn-cs"/>
                      </a:endParaRPr>
                    </a:p>
                    <a:p>
                      <a:pPr marL="0" indent="0" algn="just">
                        <a:buFont typeface="Wingdings" pitchFamily="2" charset="2"/>
                        <a:buNone/>
                      </a:pPr>
                      <a:endParaRPr lang="en-IN" sz="1200" kern="1200" dirty="0" smtClean="0">
                        <a:solidFill>
                          <a:schemeClr val="dk1"/>
                        </a:solidFill>
                        <a:effectLst/>
                        <a:latin typeface="Verdana" pitchFamily="34" charset="0"/>
                        <a:ea typeface="Verdana" pitchFamily="34" charset="0"/>
                        <a:cs typeface="+mn-cs"/>
                      </a:endParaRPr>
                    </a:p>
                    <a:p>
                      <a:pPr marL="285750" indent="-285750" algn="just">
                        <a:buFont typeface="Wingdings" pitchFamily="2" charset="2"/>
                        <a:buChar char="Ø"/>
                      </a:pPr>
                      <a:r>
                        <a:rPr lang="en-IN" sz="1200" kern="1200" dirty="0" smtClean="0">
                          <a:solidFill>
                            <a:schemeClr val="dk1"/>
                          </a:solidFill>
                          <a:effectLst/>
                          <a:latin typeface="Verdana" pitchFamily="34" charset="0"/>
                          <a:ea typeface="Verdana" pitchFamily="34" charset="0"/>
                          <a:cs typeface="+mn-cs"/>
                        </a:rPr>
                        <a:t>Khadi Certification</a:t>
                      </a:r>
                      <a:r>
                        <a:rPr lang="en-IN" sz="1200" kern="1200" baseline="0" dirty="0" smtClean="0">
                          <a:solidFill>
                            <a:schemeClr val="dk1"/>
                          </a:solidFill>
                          <a:effectLst/>
                          <a:latin typeface="Verdana" pitchFamily="34" charset="0"/>
                          <a:ea typeface="Verdana" pitchFamily="34" charset="0"/>
                          <a:cs typeface="+mn-cs"/>
                        </a:rPr>
                        <a:t> Committee under </a:t>
                      </a:r>
                      <a:r>
                        <a:rPr lang="en-IN" sz="1200" kern="1200" baseline="0" dirty="0" err="1" smtClean="0">
                          <a:solidFill>
                            <a:schemeClr val="dk1"/>
                          </a:solidFill>
                          <a:effectLst/>
                          <a:latin typeface="Verdana" pitchFamily="34" charset="0"/>
                          <a:ea typeface="Verdana" pitchFamily="34" charset="0"/>
                          <a:cs typeface="+mn-cs"/>
                        </a:rPr>
                        <a:t>Dte</a:t>
                      </a:r>
                      <a:r>
                        <a:rPr lang="en-IN" sz="1200" kern="1200" baseline="0" dirty="0" smtClean="0">
                          <a:solidFill>
                            <a:schemeClr val="dk1"/>
                          </a:solidFill>
                          <a:effectLst/>
                          <a:latin typeface="Verdana" pitchFamily="34" charset="0"/>
                          <a:ea typeface="Verdana" pitchFamily="34" charset="0"/>
                          <a:cs typeface="+mn-cs"/>
                        </a:rPr>
                        <a:t>. of Khadi has signed an </a:t>
                      </a:r>
                      <a:r>
                        <a:rPr lang="en-IN" sz="1200" kern="1200" baseline="0" dirty="0" err="1" smtClean="0">
                          <a:solidFill>
                            <a:schemeClr val="dk1"/>
                          </a:solidFill>
                          <a:effectLst/>
                          <a:latin typeface="Verdana" pitchFamily="34" charset="0"/>
                          <a:ea typeface="Verdana" pitchFamily="34" charset="0"/>
                          <a:cs typeface="+mn-cs"/>
                        </a:rPr>
                        <a:t>MoU</a:t>
                      </a:r>
                      <a:r>
                        <a:rPr lang="en-IN" sz="1200" kern="1200" baseline="0" dirty="0" smtClean="0">
                          <a:solidFill>
                            <a:schemeClr val="dk1"/>
                          </a:solidFill>
                          <a:effectLst/>
                          <a:latin typeface="Verdana" pitchFamily="34" charset="0"/>
                          <a:ea typeface="Verdana" pitchFamily="34" charset="0"/>
                          <a:cs typeface="+mn-cs"/>
                        </a:rPr>
                        <a:t> with Textile Committee and tested 1584 samples from the year 2019-20 to 2022-23, 381 samples found spurious. Necessary action against defaulting </a:t>
                      </a:r>
                      <a:r>
                        <a:rPr lang="en-IN" sz="1200" kern="1200" baseline="0" dirty="0" err="1" smtClean="0">
                          <a:solidFill>
                            <a:schemeClr val="dk1"/>
                          </a:solidFill>
                          <a:effectLst/>
                          <a:latin typeface="Verdana" pitchFamily="34" charset="0"/>
                          <a:ea typeface="Verdana" pitchFamily="34" charset="0"/>
                          <a:cs typeface="+mn-cs"/>
                        </a:rPr>
                        <a:t>Kis</a:t>
                      </a:r>
                      <a:r>
                        <a:rPr lang="en-IN" sz="1200" kern="1200" baseline="0" dirty="0" smtClean="0">
                          <a:solidFill>
                            <a:schemeClr val="dk1"/>
                          </a:solidFill>
                          <a:effectLst/>
                          <a:latin typeface="Verdana" pitchFamily="34" charset="0"/>
                          <a:ea typeface="Verdana" pitchFamily="34" charset="0"/>
                          <a:cs typeface="+mn-cs"/>
                        </a:rPr>
                        <a:t> have been taken by </a:t>
                      </a:r>
                      <a:r>
                        <a:rPr lang="en-IN" sz="1200" kern="1200" baseline="0" dirty="0" err="1" smtClean="0">
                          <a:solidFill>
                            <a:schemeClr val="dk1"/>
                          </a:solidFill>
                          <a:effectLst/>
                          <a:latin typeface="Verdana" pitchFamily="34" charset="0"/>
                          <a:ea typeface="Verdana" pitchFamily="34" charset="0"/>
                          <a:cs typeface="+mn-cs"/>
                        </a:rPr>
                        <a:t>Dte</a:t>
                      </a:r>
                      <a:r>
                        <a:rPr lang="en-IN" sz="1200" kern="1200" baseline="0" dirty="0" smtClean="0">
                          <a:solidFill>
                            <a:schemeClr val="dk1"/>
                          </a:solidFill>
                          <a:effectLst/>
                          <a:latin typeface="Verdana" pitchFamily="34" charset="0"/>
                          <a:ea typeface="Verdana" pitchFamily="34" charset="0"/>
                          <a:cs typeface="+mn-cs"/>
                        </a:rPr>
                        <a:t>. of Khadi.</a:t>
                      </a:r>
                      <a:endParaRPr lang="en-IN" sz="1200" kern="1200" dirty="0" smtClean="0">
                        <a:solidFill>
                          <a:schemeClr val="dk1"/>
                        </a:solidFill>
                        <a:effectLst/>
                        <a:latin typeface="Verdana" pitchFamily="34" charset="0"/>
                        <a:ea typeface="Verdana" pitchFamily="34" charset="0"/>
                        <a:cs typeface="+mn-cs"/>
                      </a:endParaRPr>
                    </a:p>
                    <a:p>
                      <a:pPr marL="0" indent="0" algn="just">
                        <a:buFont typeface="Wingdings" pitchFamily="2" charset="2"/>
                        <a:buNone/>
                      </a:pPr>
                      <a:endParaRPr lang="en-IN" sz="1400" kern="1200" dirty="0" smtClean="0">
                        <a:solidFill>
                          <a:schemeClr val="dk1"/>
                        </a:solidFill>
                        <a:effectLst/>
                        <a:latin typeface="Verdana" pitchFamily="34" charset="0"/>
                        <a:ea typeface="Verdana" pitchFamily="34" charset="0"/>
                        <a:cs typeface="+mn-cs"/>
                      </a:endParaRPr>
                    </a:p>
                  </a:txBody>
                  <a:tcPr marL="68580" marR="68580" marT="0" marB="0"/>
                </a:tc>
                <a:extLst>
                  <a:ext uri="{0D108BD9-81ED-4DB2-BD59-A6C34878D82A}">
                    <a16:rowId xmlns:a16="http://schemas.microsoft.com/office/drawing/2014/main" xmlns="" val="486456831"/>
                  </a:ext>
                </a:extLst>
              </a:tr>
            </a:tbl>
          </a:graphicData>
        </a:graphic>
      </p:graphicFrame>
      <p:sp>
        <p:nvSpPr>
          <p:cNvPr id="4" name="Slide Number Placeholder 3"/>
          <p:cNvSpPr>
            <a:spLocks noGrp="1"/>
          </p:cNvSpPr>
          <p:nvPr>
            <p:ph type="sldNum" sz="quarter" idx="12"/>
          </p:nvPr>
        </p:nvSpPr>
        <p:spPr/>
        <p:txBody>
          <a:bodyPr/>
          <a:lstStyle/>
          <a:p>
            <a:fld id="{E9749067-D62A-41AC-84D1-4B0C20AE87F4}" type="slidenum">
              <a:rPr lang="en-US" smtClean="0"/>
              <a:pPr/>
              <a:t>9</a:t>
            </a:fld>
            <a:endParaRPr lang="en-US"/>
          </a:p>
        </p:txBody>
      </p:sp>
    </p:spTree>
    <p:extLst>
      <p:ext uri="{BB962C8B-B14F-4D97-AF65-F5344CB8AC3E}">
        <p14:creationId xmlns:p14="http://schemas.microsoft.com/office/powerpoint/2010/main" val="23964486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2037</TotalTime>
  <Words>3253</Words>
  <Application>Microsoft Office PowerPoint</Application>
  <PresentationFormat>Custom</PresentationFormat>
  <Paragraphs>411</Paragraphs>
  <Slides>19</Slides>
  <Notes>17</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DIRECTORATE OF AUDIT  KVIC, MUMBAI  </vt:lpstr>
      <vt:lpstr>Brief overview and timelines…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DIRECTORATE OF AUDIT   AUDIT OBECTION SECTION</dc:title>
  <dc:creator>lenovo</dc:creator>
  <cp:lastModifiedBy>DELL</cp:lastModifiedBy>
  <cp:revision>182</cp:revision>
  <cp:lastPrinted>2022-11-30T06:24:35Z</cp:lastPrinted>
  <dcterms:created xsi:type="dcterms:W3CDTF">2021-06-04T07:08:11Z</dcterms:created>
  <dcterms:modified xsi:type="dcterms:W3CDTF">2023-12-12T11:11:15Z</dcterms:modified>
</cp:coreProperties>
</file>