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BBE7-E48A-4E2E-99DD-404C7C03B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B7CDD-9771-43FA-AD45-E09670D25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F042-68F7-4CAA-8036-53DE5AD6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56F-4D78-496E-A84B-E1ADDA1F23F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FC20-BA67-44F7-BBEF-2681FF2E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7E80-762A-4A9A-82AB-9E78157F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7653-2782-480C-BC77-46861FA68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75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5972-11FC-4485-B9BD-19E0CFD3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22EF-233E-4053-9682-5F4C2AF3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D7493-578C-4252-AB76-FED9A4B6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56F-4D78-496E-A84B-E1ADDA1F23F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D3E6-E10B-4642-BD85-FD6E5942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ADFF-70B2-4198-978C-4B4A145F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7653-2782-480C-BC77-46861FA68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8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FB7F1-3711-43FC-AEE1-2695B658E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96D80-9872-4637-8060-AD900E2F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9026-D142-4463-8157-01FBF3F7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56F-4D78-496E-A84B-E1ADDA1F23F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3B84-03D7-4ADF-AEE9-4AD57D9C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CAC1-B508-4D5D-8261-21573224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7653-2782-480C-BC77-46861FA68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6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AE56-F817-4545-A228-460A1559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2FF4-1765-46C2-A34D-30B12B20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C246-68EC-4067-94F9-6533DC69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56F-4D78-496E-A84B-E1ADDA1F23F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E8529-EF3B-4DDD-9200-C63C9B11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20D25-B662-4823-A26D-E7205450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7653-2782-480C-BC77-46861FA68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4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5DF1-739B-42AA-9DBE-7A0D1995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7BC8F-EF77-43D6-8098-11D32951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60D0-49F3-439B-BA06-3A9D3799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56F-4D78-496E-A84B-E1ADDA1F23F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A1D6-327E-4B68-A935-3916657E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CE38-6CFC-4FFB-9B1F-A4BE5ABA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7653-2782-480C-BC77-46861FA68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F5F6-4D97-4AAA-889C-62FACA36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B122-6E59-400F-95E3-953639881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C365B-1811-4FCB-B921-3EC965112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C6099-BDC3-4169-8BC3-C5CD4DB2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56F-4D78-496E-A84B-E1ADDA1F23F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48188-A2C8-4EC3-8B39-AECCAC22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078-EC78-4371-9F72-2CC37136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7653-2782-480C-BC77-46861FA68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083B-3005-4EA0-AD3F-60FA71CC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559C-50F2-40E3-88CD-A3ADC7ED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8614E-8376-487D-BDC0-145FE1963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81727-9013-49CB-8CDA-C9C53617C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C1F56-FFCF-41D1-95F3-00156E7D2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CC2D8-22C0-4337-B225-5370D150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56F-4D78-496E-A84B-E1ADDA1F23F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73EC0-5797-4637-8F3A-1BFB0DB4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953FA-335B-4FAC-9837-811FFD9A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7653-2782-480C-BC77-46861FA68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EEC3-CB46-4BE4-AAE9-D33F0E94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6E296-1556-4FDF-87F0-8660A9A7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56F-4D78-496E-A84B-E1ADDA1F23F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05DE1-C167-4B87-8965-6A788327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9D533-EF97-4F73-9518-01730E82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7653-2782-480C-BC77-46861FA68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7AF48-D3B4-4F01-8C6C-551A46E4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56F-4D78-496E-A84B-E1ADDA1F23F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0A100-B85B-4454-9ECC-01FC9588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BF9F1-2174-4E91-8080-DA131DDE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7653-2782-480C-BC77-46861FA68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0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09E8-EDD0-436F-8A19-B4D75779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5EC2-77ED-430C-A929-8C5F7C48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E0BE5-6412-4A1C-943C-16CF319C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EEB3-31A1-430B-9F92-29E7BE60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56F-4D78-496E-A84B-E1ADDA1F23F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14809-CBE3-4412-9395-18758ACB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1750F-105F-47AF-B554-2761E41F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7653-2782-480C-BC77-46861FA68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2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EA05-BC6A-48CB-8B83-730DEDB2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BB161-39CC-4156-AE80-AA16FB4E5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5DBDB-8AB1-4966-B8AD-020017563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EB015-AD90-4EA9-9EEC-D23F3694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456F-4D78-496E-A84B-E1ADDA1F23F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43BA-7585-4A02-887F-D700B427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B2F46-453E-4BE3-9AF5-D6FEE45B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7653-2782-480C-BC77-46861FA68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43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FDCF6-D489-4349-9E6B-114833B0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9124-40C5-4A59-BBAF-3EE1DF23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39A2-2CA6-4894-A33A-B6678F9B8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456F-4D78-496E-A84B-E1ADDA1F23FD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F688-85BA-46B3-B2F7-B9EB7287D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C7F88-1FAA-4851-AB32-D84E4140D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7653-2782-480C-BC77-46861FA68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2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5AF3A7-51E2-4ADE-A5C5-A38E002E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4347552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 Proposal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Optimization of</a:t>
            </a:r>
            <a:r>
              <a:rPr lang="en-US" sz="40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4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US" sz="4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40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4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Cotton</a:t>
            </a:r>
            <a:r>
              <a:rPr lang="en-US" sz="4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Khadi</a:t>
            </a:r>
            <a:r>
              <a:rPr lang="en-US" sz="4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Fabrics”</a:t>
            </a:r>
            <a:br>
              <a:rPr lang="en-U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1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roject Cost:  Rs.14.97 Lakhs   </a:t>
            </a:r>
            <a:br>
              <a:rPr lang="en-US" sz="31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Duration:1 year</a:t>
            </a:r>
            <a:br>
              <a:rPr lang="en-IN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EDA688-4B82-4FE3-8E88-A223A209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2677"/>
            <a:ext cx="10515600" cy="146428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/>
              <a:t>Project Co-Ordinator </a:t>
            </a:r>
          </a:p>
          <a:p>
            <a:pPr marL="0" indent="0" algn="ctr">
              <a:buNone/>
            </a:pPr>
            <a:r>
              <a:rPr lang="en-GB" sz="2400" b="1" dirty="0"/>
              <a:t>Mahesh Kumar Singh, Sr. Scientific Officer </a:t>
            </a:r>
          </a:p>
          <a:p>
            <a:pPr marL="0" indent="0" algn="ctr">
              <a:buNone/>
            </a:pPr>
            <a:r>
              <a:rPr lang="en-GB" sz="2400" b="1" dirty="0"/>
              <a:t>Khadi &amp; Textile </a:t>
            </a:r>
            <a:r>
              <a:rPr lang="en-GB" sz="2400" b="1" dirty="0" err="1"/>
              <a:t>Dept.MGIRI,Wardha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0507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AB2A-06FE-4D11-A473-243CB006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745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Parameters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Cotton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Khadi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Fabrics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0A8D-E147-4310-8775-63D9A68E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17452"/>
            <a:ext cx="11105271" cy="59224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endParaRPr lang="en-US" b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optimization may be done for below mentioned parameters of Cotton Khadi fabrics using for the purpose of shirting, suiting, Sari and Kurta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Payjama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Warp count,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Weft count,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Number of Ends and Picks per Inch,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Mass per unit area,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Thickness of Fabric,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Tensile strength,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Cover Factors,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Crease Recovery and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Tearing strength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above parameters may be changed as per guidance by the constituted committee/Availability of number of cotton Khadi Fabric samples.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6810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9C61-F588-47E7-9500-5CA1B6EB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3" y="365125"/>
            <a:ext cx="11380763" cy="61961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/>
              <a:t>Needs for Optimization of Cotton Khadi Quality Parameters 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E1D3-13EA-4C6C-B763-08382311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153552"/>
            <a:ext cx="11535508" cy="50234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Standard specifications related to cotton Khadi fabrics using for shirting, </a:t>
            </a:r>
            <a:r>
              <a:rPr lang="en-GB" dirty="0" err="1"/>
              <a:t>suiting,Saris,Kurta</a:t>
            </a:r>
            <a:r>
              <a:rPr lang="en-GB" dirty="0"/>
              <a:t> </a:t>
            </a:r>
            <a:r>
              <a:rPr lang="en-GB" dirty="0" err="1"/>
              <a:t>payjama</a:t>
            </a:r>
            <a:r>
              <a:rPr lang="en-GB" dirty="0"/>
              <a:t> are not available.</a:t>
            </a:r>
          </a:p>
          <a:p>
            <a:pPr algn="just"/>
            <a:r>
              <a:rPr lang="en-GB" dirty="0"/>
              <a:t>A few norms related to warp &amp; weft count, Ends and Picks per inch, mass per unit area and breaking loads are available on BIS portal for bed sheets, bunting cloth, </a:t>
            </a:r>
            <a:r>
              <a:rPr lang="en-GB" dirty="0" err="1"/>
              <a:t>pugree</a:t>
            </a:r>
            <a:r>
              <a:rPr lang="en-GB" dirty="0"/>
              <a:t> cloth, </a:t>
            </a:r>
            <a:r>
              <a:rPr lang="en-GB" dirty="0" err="1"/>
              <a:t>dosuti</a:t>
            </a:r>
            <a:r>
              <a:rPr lang="en-GB" dirty="0"/>
              <a:t>, lining, sheeting, </a:t>
            </a:r>
            <a:r>
              <a:rPr lang="en-GB" dirty="0" err="1"/>
              <a:t>dungri</a:t>
            </a:r>
            <a:r>
              <a:rPr lang="en-GB" dirty="0"/>
              <a:t> cloth, sponge cloth etc. whereas very few norms are also found through unauthenticated source.    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Variations in testing parameters values are seen by going through the testing reports of cotton khadi samples (fabrics using for shirting, saris, </a:t>
            </a:r>
            <a:r>
              <a:rPr lang="en-GB" dirty="0" err="1"/>
              <a:t>gamcha</a:t>
            </a:r>
            <a:r>
              <a:rPr lang="en-GB" dirty="0"/>
              <a:t>, suiting etc.) received from Khadi institutions.</a:t>
            </a:r>
          </a:p>
          <a:p>
            <a:pPr algn="just"/>
            <a:r>
              <a:rPr lang="en-GB" dirty="0"/>
              <a:t>Hence to minimize rejection in end products due to the variations in their properties, there should be some standardized norms  to which the Khadi fabric manufacturers should follow . This will be helpful in manufacturing a product with a minimum variations of quality parameters.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29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AE20-16DF-45F2-97D9-648D3CA2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/>
              <a:t>Methodology/Action Plan 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CF99-1FEE-47D2-8534-DD005C54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7" y="970672"/>
            <a:ext cx="11746523" cy="520629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guidance in preparation of “Optimization of   quality parameters for Cotton Khadi Fabric”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National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Committee may be constituted under the chairmanship of Director MGIRI and representatives from S&amp;T KVIC, BIS, Textile Research Institutes and Khadi Institutions would be the members.</a:t>
            </a:r>
          </a:p>
          <a:p>
            <a:pPr algn="just"/>
            <a:r>
              <a:rPr lang="en-US" sz="2400" spc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 of maximum numbers of cotton khadi fabric samples in the category of </a:t>
            </a:r>
            <a:r>
              <a:rPr lang="en-US" sz="2400" spc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Shirtings</a:t>
            </a:r>
            <a:r>
              <a:rPr lang="en-US" sz="2400" spc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pc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Suitings</a:t>
            </a:r>
            <a:r>
              <a:rPr lang="en-US" sz="2400" spc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Kurta </a:t>
            </a:r>
            <a:r>
              <a:rPr lang="en-US" sz="2400" spc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Payjama</a:t>
            </a:r>
            <a:r>
              <a:rPr lang="en-US" sz="2400" spc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Saris etc. from Khadi Institutions with the support of S&amp;T KVIC and State offices and Divisional offices of </a:t>
            </a:r>
            <a:r>
              <a:rPr lang="en-US" sz="2400" spc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KVIC.Some</a:t>
            </a:r>
            <a:r>
              <a:rPr lang="en-US" sz="2400" spc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mill fabrics will be also purchased for comparative study.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samples of each category through internal laboratory and some are from external laboratory.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test reports and draft preparation of optimized norms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Circulation of draft reports to the committee members and rectify as per their remarks.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final reports for quality parameters of cotton Khadi fabrics.  </a:t>
            </a:r>
          </a:p>
        </p:txBody>
      </p:sp>
    </p:spTree>
    <p:extLst>
      <p:ext uri="{BB962C8B-B14F-4D97-AF65-F5344CB8AC3E}">
        <p14:creationId xmlns:p14="http://schemas.microsoft.com/office/powerpoint/2010/main" val="38753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B372F3-D657-4689-8D0E-C90AC72E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Implementation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41143E-7A42-4EAB-AB05-D905CB17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1195754"/>
            <a:ext cx="11549575" cy="4981209"/>
          </a:xfrm>
        </p:spPr>
        <p:txBody>
          <a:bodyPr>
            <a:normAutofit/>
          </a:bodyPr>
          <a:lstStyle/>
          <a:p>
            <a:pPr marR="142875" lvl="0" algn="just">
              <a:spcBef>
                <a:spcPts val="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39115" algn="l"/>
                <a:tab pos="54038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 project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optimized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parameters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S&amp;T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KVIC, Mumbai. </a:t>
            </a:r>
          </a:p>
          <a:p>
            <a:pPr marR="142875" lvl="0" algn="just">
              <a:spcBef>
                <a:spcPts val="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39115" algn="l"/>
                <a:tab pos="540385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manual based on these optimized Quality parameters will be prepared.</a:t>
            </a:r>
          </a:p>
          <a:p>
            <a:pPr marR="142875" lvl="0" algn="just">
              <a:spcBef>
                <a:spcPts val="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39115" algn="l"/>
                <a:tab pos="54038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manual will be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forwarded to the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Khadi institutions through KVIC State offices and Divisional offices for implementation.</a:t>
            </a:r>
          </a:p>
          <a:p>
            <a:pPr marR="142875" lvl="0" algn="just">
              <a:spcBef>
                <a:spcPts val="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39115" algn="l"/>
                <a:tab pos="540385" algn="l"/>
              </a:tabLst>
            </a:pPr>
            <a:endParaRPr lang="en-IN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ts val="1375"/>
              </a:lnSpc>
              <a:spcBef>
                <a:spcPts val="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interested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Khadi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institutions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directly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contact</a:t>
            </a:r>
            <a:r>
              <a:rPr lang="en-US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Khadi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Textile</a:t>
            </a:r>
          </a:p>
          <a:p>
            <a:pPr marL="342900" lvl="0" indent="-342900" algn="just">
              <a:lnSpc>
                <a:spcPts val="1375"/>
              </a:lnSpc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romanLcParenR"/>
              <a:tabLst>
                <a:tab pos="539750" algn="l"/>
              </a:tabLst>
            </a:pPr>
            <a:endParaRPr lang="en-IN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58750" lvl="0" indent="0" algn="just">
              <a:lnSpc>
                <a:spcPct val="96000"/>
              </a:lnSpc>
              <a:spcBef>
                <a:spcPts val="30"/>
              </a:spcBef>
              <a:spcAft>
                <a:spcPts val="0"/>
              </a:spcAft>
              <a:buSzPts val="1200"/>
              <a:buNone/>
              <a:tabLst>
                <a:tab pos="541655" algn="l"/>
                <a:tab pos="543560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Dept. MGIRI, Wardha for any clarifications. </a:t>
            </a:r>
          </a:p>
          <a:p>
            <a:pPr marR="158750" lvl="0" algn="just">
              <a:lnSpc>
                <a:spcPct val="96000"/>
              </a:lnSpc>
              <a:spcBef>
                <a:spcPts val="3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541655" algn="l"/>
                <a:tab pos="543560" algn="l"/>
              </a:tabLst>
            </a:pP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Dissemination of these optimized parameters will be carried out for Khadi Institutions through</a:t>
            </a:r>
            <a:r>
              <a:rPr lang="en-US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conducting of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workshop</a:t>
            </a:r>
            <a:r>
              <a:rPr lang="en-US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programs</a:t>
            </a:r>
            <a:r>
              <a:rPr lang="en-US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MGIRI,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Wardha</a:t>
            </a:r>
            <a:r>
              <a:rPr lang="en-US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proposing</a:t>
            </a:r>
            <a:r>
              <a:rPr lang="en-US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separate</a:t>
            </a:r>
            <a:r>
              <a:rPr lang="en-US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proposals.</a:t>
            </a:r>
            <a:endParaRPr lang="en-IN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40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A397-8E28-4458-B9B9-B30958E1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4863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7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Tentative</a:t>
            </a:r>
            <a:r>
              <a:rPr lang="en-US" sz="2700" b="1" kern="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Budget Requirements</a:t>
            </a:r>
            <a:br>
              <a:rPr lang="en-IN" sz="18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FF19C8-235C-4AB1-9A7C-EDE5B36E2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507398"/>
              </p:ext>
            </p:extLst>
          </p:nvPr>
        </p:nvGraphicFramePr>
        <p:xfrm>
          <a:off x="281352" y="548641"/>
          <a:ext cx="11296357" cy="56572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2709">
                  <a:extLst>
                    <a:ext uri="{9D8B030D-6E8A-4147-A177-3AD203B41FA5}">
                      <a16:colId xmlns:a16="http://schemas.microsoft.com/office/drawing/2014/main" val="2886962286"/>
                    </a:ext>
                  </a:extLst>
                </a:gridCol>
                <a:gridCol w="2293034">
                  <a:extLst>
                    <a:ext uri="{9D8B030D-6E8A-4147-A177-3AD203B41FA5}">
                      <a16:colId xmlns:a16="http://schemas.microsoft.com/office/drawing/2014/main" val="3445494819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val="199149429"/>
                    </a:ext>
                  </a:extLst>
                </a:gridCol>
                <a:gridCol w="6471137">
                  <a:extLst>
                    <a:ext uri="{9D8B030D-6E8A-4147-A177-3AD203B41FA5}">
                      <a16:colId xmlns:a16="http://schemas.microsoft.com/office/drawing/2014/main" val="1803720749"/>
                    </a:ext>
                  </a:extLst>
                </a:gridCol>
              </a:tblGrid>
              <a:tr h="481690">
                <a:tc>
                  <a:txBody>
                    <a:bodyPr/>
                    <a:lstStyle/>
                    <a:p>
                      <a:pPr marL="66675">
                        <a:spcBef>
                          <a:spcPts val="5"/>
                        </a:spcBef>
                      </a:pPr>
                      <a:r>
                        <a:rPr lang="en-US" sz="1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45720" indent="-635"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Tentative</a:t>
                      </a:r>
                      <a:r>
                        <a:rPr lang="en-US" sz="1800" spc="-7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 </a:t>
                      </a:r>
                    </a:p>
                    <a:p>
                      <a:pPr marL="66040" marR="45720" indent="-635"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040" marR="45720" indent="-635"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Rs.in Lakhs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190390"/>
                  </a:ext>
                </a:extLst>
              </a:tr>
              <a:tr h="566607">
                <a:tc>
                  <a:txBody>
                    <a:bodyPr/>
                    <a:lstStyle/>
                    <a:p>
                      <a:pPr marL="66675">
                        <a:lnSpc>
                          <a:spcPts val="1360"/>
                        </a:lnSpc>
                      </a:pPr>
                      <a:r>
                        <a:rPr lang="en-US" sz="1800" spc="-2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63500" algn="ctr">
                        <a:lnSpc>
                          <a:spcPct val="98000"/>
                        </a:lnSpc>
                        <a:tabLst>
                          <a:tab pos="786765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en-US" sz="1800" spc="4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 </a:t>
                      </a:r>
                      <a:r>
                        <a:rPr lang="en-US" sz="18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8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Charges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360"/>
                        </a:lnSpc>
                      </a:pPr>
                      <a:endParaRPr lang="en-US" sz="1800" spc="-2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040" algn="ctr">
                        <a:lnSpc>
                          <a:spcPts val="1360"/>
                        </a:lnSpc>
                      </a:pPr>
                      <a:r>
                        <a:rPr lang="en-US" sz="1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98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Charges for Sample collection  (from Khadi Institutions and some from mills) and testing charges by external labs.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77189523"/>
                  </a:ext>
                </a:extLst>
              </a:tr>
              <a:tr h="520616">
                <a:tc>
                  <a:txBody>
                    <a:bodyPr/>
                    <a:lstStyle/>
                    <a:p>
                      <a:pPr marL="66675">
                        <a:spcBef>
                          <a:spcPts val="5"/>
                        </a:spcBef>
                      </a:pPr>
                      <a:r>
                        <a:rPr lang="en-US" sz="1800" spc="-2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algn="ctr">
                        <a:spcBef>
                          <a:spcPts val="5"/>
                        </a:spcBef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 </a:t>
                      </a:r>
                      <a:r>
                        <a:rPr lang="en-US" sz="18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59055" algn="jus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8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carry</a:t>
                      </a:r>
                      <a:r>
                        <a:rPr lang="en-US" sz="18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en-US" sz="18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r>
                        <a:rPr lang="en-US" sz="18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</a:t>
                      </a:r>
                      <a:r>
                        <a:rPr lang="en-US" sz="1800" spc="-4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8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collection , maintain records, testing, organization</a:t>
                      </a:r>
                      <a:r>
                        <a:rPr lang="en-US" sz="1800" spc="28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spc="28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sz="1800" spc="29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data,</a:t>
                      </a:r>
                      <a:r>
                        <a:rPr lang="en-US" sz="1800" spc="28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1800" spc="29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  <a:r>
                        <a:rPr lang="en-US" sz="1800" spc="26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-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eport</a:t>
                      </a:r>
                      <a:r>
                        <a:rPr lang="en-US" sz="1800" spc="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making</a:t>
                      </a:r>
                      <a:r>
                        <a:rPr lang="en-US" sz="18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3944949"/>
                  </a:ext>
                </a:extLst>
              </a:tr>
              <a:tr h="780923">
                <a:tc>
                  <a:txBody>
                    <a:bodyPr/>
                    <a:lstStyle/>
                    <a:p>
                      <a:pPr marL="66675">
                        <a:lnSpc>
                          <a:spcPts val="1365"/>
                        </a:lnSpc>
                      </a:pPr>
                      <a:r>
                        <a:rPr lang="en-US" sz="1800" spc="-2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&amp; meeting </a:t>
                      </a:r>
                      <a:r>
                        <a:rPr lang="en-US" sz="18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expenditures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365"/>
                        </a:lnSpc>
                      </a:pPr>
                      <a:endParaRPr lang="en-US" sz="1800" spc="-2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040" algn="ctr">
                        <a:lnSpc>
                          <a:spcPts val="1365"/>
                        </a:lnSpc>
                      </a:pPr>
                      <a:r>
                        <a:rPr lang="en-US" sz="18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59055" lvl="0" indent="0" algn="just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None/>
                        <a:tabLst>
                          <a:tab pos="159385" algn="l"/>
                        </a:tabLst>
                      </a:pPr>
                      <a:r>
                        <a:rPr lang="en-US" sz="1800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for PI, Project assistants, to concerned institutions and Meeting expenditure like travel, accommodation, meals, stationary etc. for Committee members at MGIRI Wardha.</a:t>
                      </a:r>
                      <a:endParaRPr lang="en-IN" sz="1800" spc="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2842447"/>
                  </a:ext>
                </a:extLst>
              </a:tr>
              <a:tr h="867693">
                <a:tc>
                  <a:txBody>
                    <a:bodyPr/>
                    <a:lstStyle/>
                    <a:p>
                      <a:pPr marL="66675">
                        <a:lnSpc>
                          <a:spcPts val="1365"/>
                        </a:lnSpc>
                      </a:pPr>
                      <a:r>
                        <a:rPr lang="en-US" sz="20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64770" algn="ctr">
                        <a:lnSpc>
                          <a:spcPct val="100000"/>
                        </a:lnSpc>
                        <a:tabLst>
                          <a:tab pos="969645" algn="l"/>
                        </a:tabLst>
                      </a:pPr>
                      <a:endParaRPr lang="en-US" sz="20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 marR="64770" algn="ctr">
                        <a:lnSpc>
                          <a:spcPct val="100000"/>
                        </a:lnSpc>
                        <a:tabLst>
                          <a:tab pos="969645" algn="l"/>
                        </a:tabLst>
                      </a:pP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Stationery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20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Contingencies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365"/>
                        </a:lnSpc>
                      </a:pPr>
                      <a:endParaRPr lang="en-US" sz="20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040" algn="ctr">
                        <a:lnSpc>
                          <a:spcPts val="1365"/>
                        </a:lnSpc>
                      </a:pPr>
                      <a:endParaRPr lang="en-US" sz="2000" spc="-2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040" algn="ctr">
                        <a:lnSpc>
                          <a:spcPts val="1365"/>
                        </a:lnSpc>
                      </a:pPr>
                      <a:r>
                        <a:rPr lang="en-US" sz="20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6032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Purchase of hard disks, pen drives for record keeping, photocopy, stationary</a:t>
                      </a:r>
                      <a:r>
                        <a:rPr lang="en-US" sz="2000" spc="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printer cartridge, postal charges, report preparation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5529707"/>
                  </a:ext>
                </a:extLst>
              </a:tr>
              <a:tr h="765669">
                <a:tc>
                  <a:txBody>
                    <a:bodyPr/>
                    <a:lstStyle/>
                    <a:p>
                      <a:pPr marL="66675"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365"/>
                        </a:lnSpc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 algn="ctr">
                        <a:lnSpc>
                          <a:spcPts val="1365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 </a:t>
                      </a: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365"/>
                        </a:lnSpc>
                      </a:pPr>
                      <a:endParaRPr lang="en-US" sz="20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040" algn="ctr">
                        <a:lnSpc>
                          <a:spcPts val="1365"/>
                        </a:lnSpc>
                      </a:pP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13.25*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15779964"/>
                  </a:ext>
                </a:extLst>
              </a:tr>
              <a:tr h="765669">
                <a:tc>
                  <a:txBody>
                    <a:bodyPr/>
                    <a:lstStyle/>
                    <a:p>
                      <a:pPr marL="66675" algn="ctr"/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169545" algn="ctr">
                        <a:lnSpc>
                          <a:spcPts val="1370"/>
                        </a:lnSpc>
                      </a:pPr>
                      <a:endParaRPr lang="en-US" sz="20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 marR="169545" algn="ctr">
                        <a:lnSpc>
                          <a:spcPts val="1370"/>
                        </a:lnSpc>
                      </a:pP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Institutional</a:t>
                      </a:r>
                    </a:p>
                    <a:p>
                      <a:pPr marL="66675" marR="169545" algn="ctr">
                        <a:lnSpc>
                          <a:spcPts val="1370"/>
                        </a:lnSpc>
                      </a:pP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overhead</a:t>
                      </a:r>
                      <a:r>
                        <a:rPr lang="en-US" sz="2000" spc="-7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@13%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1365"/>
                        </a:lnSpc>
                      </a:pPr>
                      <a:endParaRPr lang="en-US" sz="20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040" algn="ctr">
                        <a:lnSpc>
                          <a:spcPts val="1365"/>
                        </a:lnSpc>
                      </a:pP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1.7225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/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43956883"/>
                  </a:ext>
                </a:extLst>
              </a:tr>
              <a:tr h="765669">
                <a:tc>
                  <a:txBody>
                    <a:bodyPr/>
                    <a:lstStyle/>
                    <a:p>
                      <a:pPr marL="66675"/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endParaRPr lang="en-US" sz="20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675">
                        <a:lnSpc>
                          <a:spcPts val="1290"/>
                        </a:lnSpc>
                      </a:pP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Total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90"/>
                        </a:lnSpc>
                      </a:pPr>
                      <a:endParaRPr lang="en-US" sz="20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6040">
                        <a:lnSpc>
                          <a:spcPts val="1290"/>
                        </a:lnSpc>
                      </a:pPr>
                      <a:r>
                        <a:rPr lang="en-US" sz="20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14.9725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/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742521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7E43F1-9AF4-4A6F-B94A-CC9A108A671F}"/>
              </a:ext>
            </a:extLst>
          </p:cNvPr>
          <p:cNvSpPr txBox="1"/>
          <p:nvPr/>
        </p:nvSpPr>
        <p:spPr>
          <a:xfrm>
            <a:off x="838200" y="6211669"/>
            <a:ext cx="8601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950">
              <a:spcBef>
                <a:spcPts val="135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spc="-2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1C1C1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1800" b="1" spc="220" dirty="0">
                <a:solidFill>
                  <a:srgbClr val="1C1C1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 head  </a:t>
            </a:r>
            <a:r>
              <a:rPr lang="en-US" sz="1800" b="1" dirty="0">
                <a:solidFill>
                  <a:srgbClr val="27272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 adjustment should be </a:t>
            </a:r>
            <a:r>
              <a:rPr lang="en-US" sz="1800" b="1" spc="-10" dirty="0">
                <a:solidFill>
                  <a:srgbClr val="3535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permitted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1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760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 Title of the Project Proposal  “Optimization of the Quality Parameters of Cotton Khadi Fabrics”  Project Cost:  Rs.14.97 Lakhs    Project Duration:1 year </vt:lpstr>
      <vt:lpstr>Objective: Optimize the Quality Parameters of Cotton Khadi Fabrics </vt:lpstr>
      <vt:lpstr>Needs for Optimization of Cotton Khadi Quality Parameters </vt:lpstr>
      <vt:lpstr>Methodology/Action Plan </vt:lpstr>
      <vt:lpstr>Methods for Implementation</vt:lpstr>
      <vt:lpstr>  Tentative Budget 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Title of the Project Proposal  “Optimize the Quality Parameters of Cotton Khadi Fabrics” </dc:title>
  <dc:creator>Mahesh Kumar</dc:creator>
  <cp:lastModifiedBy>Mahesh Kumar</cp:lastModifiedBy>
  <cp:revision>27</cp:revision>
  <dcterms:created xsi:type="dcterms:W3CDTF">2024-03-10T12:28:47Z</dcterms:created>
  <dcterms:modified xsi:type="dcterms:W3CDTF">2024-03-13T04:20:09Z</dcterms:modified>
</cp:coreProperties>
</file>