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6" r:id="rId5"/>
    <p:sldId id="274" r:id="rId6"/>
    <p:sldId id="277" r:id="rId7"/>
    <p:sldId id="279" r:id="rId8"/>
    <p:sldId id="278" r:id="rId9"/>
    <p:sldId id="27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82" d="100"/>
          <a:sy n="82" d="100"/>
        </p:scale>
        <p:origin x="46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6DCB-47A4-4B32-A6EA-65AC8FBF9A6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F9B7-1046-4CE5-A90F-8FD1CF27A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5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6DCB-47A4-4B32-A6EA-65AC8FBF9A6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F9B7-1046-4CE5-A90F-8FD1CF27A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1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6DCB-47A4-4B32-A6EA-65AC8FBF9A6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F9B7-1046-4CE5-A90F-8FD1CF27A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9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6DCB-47A4-4B32-A6EA-65AC8FBF9A6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F9B7-1046-4CE5-A90F-8FD1CF27A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9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6DCB-47A4-4B32-A6EA-65AC8FBF9A6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F9B7-1046-4CE5-A90F-8FD1CF27A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5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6DCB-47A4-4B32-A6EA-65AC8FBF9A6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F9B7-1046-4CE5-A90F-8FD1CF27A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0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6DCB-47A4-4B32-A6EA-65AC8FBF9A6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F9B7-1046-4CE5-A90F-8FD1CF27A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2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6DCB-47A4-4B32-A6EA-65AC8FBF9A6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F9B7-1046-4CE5-A90F-8FD1CF27A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3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6DCB-47A4-4B32-A6EA-65AC8FBF9A6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F9B7-1046-4CE5-A90F-8FD1CF27A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6DCB-47A4-4B32-A6EA-65AC8FBF9A6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F9B7-1046-4CE5-A90F-8FD1CF27A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4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6DCB-47A4-4B32-A6EA-65AC8FBF9A6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F9B7-1046-4CE5-A90F-8FD1CF27A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2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6DCB-47A4-4B32-A6EA-65AC8FBF9A6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F9B7-1046-4CE5-A90F-8FD1CF27A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4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1335806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Project Proposal</a:t>
            </a:r>
            <a:r>
              <a:rPr lang="en-GB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GB" sz="2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</a:p>
          <a:p>
            <a:pPr algn="ctr"/>
            <a:r>
              <a:rPr lang="en-GB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Development of Standards &amp; </a:t>
            </a:r>
          </a:p>
          <a:p>
            <a:pPr algn="ctr"/>
            <a:r>
              <a:rPr lang="en-GB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Testing Methodology of Agarbatti</a:t>
            </a:r>
          </a:p>
          <a:p>
            <a:pPr algn="ctr"/>
            <a:r>
              <a:rPr lang="en-GB" sz="2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(Scheme under Science &amp; Technology for </a:t>
            </a:r>
            <a:r>
              <a:rPr lang="en-GB" sz="26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</a:t>
            </a:r>
            <a:r>
              <a:rPr lang="en-GB" sz="2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96692" y="5548058"/>
            <a:ext cx="426360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S.V. Shukla</a:t>
            </a:r>
          </a:p>
          <a:p>
            <a:pPr algn="r"/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</a:t>
            </a:r>
          </a:p>
          <a:p>
            <a:pPr algn="r"/>
            <a:r>
              <a:rPr lang="en-US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Fragrance &amp; Flavour Development Centre</a:t>
            </a:r>
            <a:endParaRPr lang="en-US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Ministry of MSME, Govt. of India, Kannauj</a:t>
            </a:r>
            <a:endParaRPr lang="en-US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422" y="644316"/>
            <a:ext cx="1157511" cy="7709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23" y="586149"/>
            <a:ext cx="2071027" cy="9906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537" y="3809219"/>
            <a:ext cx="3315556" cy="207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6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362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Methodology: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965201" y="1400487"/>
            <a:ext cx="3911599" cy="609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Selection of </a:t>
            </a:r>
            <a:r>
              <a:rPr lang="en-US" sz="2800" b="1" dirty="0" smtClean="0"/>
              <a:t>Manpower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2705101" y="2199069"/>
            <a:ext cx="5537199" cy="846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2800" b="1" dirty="0" smtClean="0"/>
              <a:t>Formulation of </a:t>
            </a:r>
            <a:r>
              <a:rPr lang="en-GB" sz="2800" b="1" dirty="0"/>
              <a:t>raw materials ranges &amp; trail for Agarbatti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013202" y="3172785"/>
            <a:ext cx="5537198" cy="816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2800" b="1" dirty="0"/>
              <a:t>Literature survey and finalization of testing parameters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5537200" y="4097092"/>
            <a:ext cx="5181600" cy="830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2800" b="1" dirty="0"/>
              <a:t>Development of standard testing methodology</a:t>
            </a:r>
            <a:endParaRPr lang="en-US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6901235" y="5037276"/>
            <a:ext cx="4521200" cy="831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2800" b="1" dirty="0" smtClean="0"/>
              <a:t>Data compilation submission of report to KVIC</a:t>
            </a:r>
            <a:endParaRPr lang="en-US" sz="2800" b="1" dirty="0"/>
          </a:p>
        </p:txBody>
      </p:sp>
      <p:sp>
        <p:nvSpPr>
          <p:cNvPr id="13" name="Bent-Up Arrow 12"/>
          <p:cNvSpPr/>
          <p:nvPr/>
        </p:nvSpPr>
        <p:spPr>
          <a:xfrm rot="5400000">
            <a:off x="1937816" y="1990852"/>
            <a:ext cx="715963" cy="779835"/>
          </a:xfrm>
          <a:prstGeom prst="bent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ent-Up Arrow 13"/>
          <p:cNvSpPr/>
          <p:nvPr/>
        </p:nvSpPr>
        <p:spPr>
          <a:xfrm rot="5400000">
            <a:off x="3245916" y="3023008"/>
            <a:ext cx="715963" cy="779835"/>
          </a:xfrm>
          <a:prstGeom prst="bent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-Up Arrow 14"/>
          <p:cNvSpPr/>
          <p:nvPr/>
        </p:nvSpPr>
        <p:spPr>
          <a:xfrm rot="5400000">
            <a:off x="4763901" y="3969962"/>
            <a:ext cx="715963" cy="779835"/>
          </a:xfrm>
          <a:prstGeom prst="bent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ent-Up Arrow 15"/>
          <p:cNvSpPr/>
          <p:nvPr/>
        </p:nvSpPr>
        <p:spPr>
          <a:xfrm rot="5400000">
            <a:off x="6127936" y="4908364"/>
            <a:ext cx="715963" cy="779835"/>
          </a:xfrm>
          <a:prstGeom prst="bent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7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49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Trial of </a:t>
            </a:r>
            <a:r>
              <a:rPr lang="en-US" sz="49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390650"/>
            <a:ext cx="10515600" cy="600075"/>
          </a:xfrm>
        </p:spPr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Lab </a:t>
            </a:r>
            <a:r>
              <a:rPr lang="en-US" dirty="0">
                <a:solidFill>
                  <a:srgbClr val="000066"/>
                </a:solidFill>
              </a:rPr>
              <a:t>trial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863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9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Backward Linkages: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362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9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 Linkages: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35100" y="2889250"/>
            <a:ext cx="10515600" cy="600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rgbClr val="000066"/>
                </a:solidFill>
              </a:rPr>
              <a:t>Quality </a:t>
            </a:r>
            <a:r>
              <a:rPr lang="en-GB" dirty="0">
                <a:solidFill>
                  <a:srgbClr val="000066"/>
                </a:solidFill>
              </a:rPr>
              <a:t>of raw materials &amp; product will standardise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35100" y="4560887"/>
            <a:ext cx="10515600" cy="989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rgbClr val="000066"/>
                </a:solidFill>
              </a:rPr>
              <a:t>Testing </a:t>
            </a:r>
            <a:r>
              <a:rPr lang="en-GB" dirty="0">
                <a:solidFill>
                  <a:srgbClr val="000066"/>
                </a:solidFill>
              </a:rPr>
              <a:t>methodology &amp; standards will available for Agarbatti industry &amp; artisans </a:t>
            </a:r>
          </a:p>
        </p:txBody>
      </p:sp>
    </p:spTree>
    <p:extLst>
      <p:ext uri="{BB962C8B-B14F-4D97-AF65-F5344CB8AC3E}">
        <p14:creationId xmlns:p14="http://schemas.microsoft.com/office/powerpoint/2010/main" val="226812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GB" sz="49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Potential areas identified for promotion of micro-enterprises: 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400" y="1825625"/>
            <a:ext cx="9804400" cy="714375"/>
          </a:xfrm>
        </p:spPr>
        <p:txBody>
          <a:bodyPr/>
          <a:lstStyle/>
          <a:p>
            <a:r>
              <a:rPr lang="en-GB" dirty="0" smtClean="0">
                <a:solidFill>
                  <a:srgbClr val="000066"/>
                </a:solidFill>
              </a:rPr>
              <a:t>Existing </a:t>
            </a:r>
            <a:r>
              <a:rPr lang="en-GB" dirty="0">
                <a:solidFill>
                  <a:srgbClr val="000066"/>
                </a:solidFill>
              </a:rPr>
              <a:t>entrepreneurs in Kannauj &amp; nearby areas.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524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Follow-up mechanism: </a:t>
            </a:r>
            <a:endParaRPr lang="en-US" sz="45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49400" y="3527426"/>
            <a:ext cx="9804400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GB" dirty="0">
                <a:solidFill>
                  <a:srgbClr val="000066"/>
                </a:solidFill>
              </a:rPr>
              <a:t>Standard specification &amp; testing </a:t>
            </a:r>
            <a:r>
              <a:rPr lang="en-GB" dirty="0" smtClean="0">
                <a:solidFill>
                  <a:srgbClr val="000066"/>
                </a:solidFill>
              </a:rPr>
              <a:t>methodology </a:t>
            </a:r>
            <a:r>
              <a:rPr lang="en-GB" dirty="0">
                <a:solidFill>
                  <a:srgbClr val="000066"/>
                </a:solidFill>
              </a:rPr>
              <a:t>will be given to Industry &amp; further to BIS for final acceptance.</a:t>
            </a:r>
            <a:endParaRPr lang="en-US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36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</a:t>
            </a:r>
            <a:r>
              <a:rPr lang="en-GB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Strategy (plan after completion of project): 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3266" y="1825625"/>
            <a:ext cx="9770533" cy="4351338"/>
          </a:xfrm>
        </p:spPr>
        <p:txBody>
          <a:bodyPr/>
          <a:lstStyle/>
          <a:p>
            <a:pPr algn="just"/>
            <a:r>
              <a:rPr lang="en-GB" dirty="0" smtClean="0">
                <a:solidFill>
                  <a:srgbClr val="000066"/>
                </a:solidFill>
              </a:rPr>
              <a:t>FFDC </a:t>
            </a:r>
            <a:r>
              <a:rPr lang="en-GB" dirty="0">
                <a:solidFill>
                  <a:srgbClr val="000066"/>
                </a:solidFill>
              </a:rPr>
              <a:t>will take the final specification to BIS to make it as national standard. </a:t>
            </a:r>
          </a:p>
          <a:p>
            <a:pPr algn="just"/>
            <a:r>
              <a:rPr lang="en-GB" dirty="0" smtClean="0">
                <a:solidFill>
                  <a:srgbClr val="000066"/>
                </a:solidFill>
              </a:rPr>
              <a:t>FFDC </a:t>
            </a:r>
            <a:r>
              <a:rPr lang="en-GB" dirty="0">
                <a:solidFill>
                  <a:srgbClr val="000066"/>
                </a:solidFill>
              </a:rPr>
              <a:t>will continue to render testing &amp; technical support to industry</a:t>
            </a:r>
            <a:r>
              <a:rPr lang="en-GB" dirty="0" smtClean="0">
                <a:solidFill>
                  <a:srgbClr val="000066"/>
                </a:solidFill>
              </a:rPr>
              <a:t>/ artisan</a:t>
            </a:r>
            <a:r>
              <a:rPr lang="en-GB" dirty="0">
                <a:solidFill>
                  <a:srgbClr val="000066"/>
                </a:solidFill>
              </a:rPr>
              <a:t>. </a:t>
            </a:r>
          </a:p>
          <a:p>
            <a:pPr algn="just"/>
            <a:r>
              <a:rPr lang="en-GB" dirty="0" smtClean="0">
                <a:solidFill>
                  <a:srgbClr val="000066"/>
                </a:solidFill>
              </a:rPr>
              <a:t>FFDC </a:t>
            </a:r>
            <a:r>
              <a:rPr lang="en-GB" dirty="0">
                <a:solidFill>
                  <a:srgbClr val="000066"/>
                </a:solidFill>
              </a:rPr>
              <a:t>will keep giving standard methodology for raw materials &amp; Agarbatti.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7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686" y="103869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Budget: </a:t>
            </a:r>
            <a:r>
              <a:rPr lang="en-US" dirty="0" smtClean="0">
                <a:solidFill>
                  <a:srgbClr val="002060"/>
                </a:solidFill>
              </a:rPr>
              <a:t>Machine /Equipment Development 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111988"/>
              </p:ext>
            </p:extLst>
          </p:nvPr>
        </p:nvGraphicFramePr>
        <p:xfrm>
          <a:off x="1012371" y="1070883"/>
          <a:ext cx="11019972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72"/>
                <a:gridCol w="4223657"/>
                <a:gridCol w="1524000"/>
                <a:gridCol w="47171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S. No.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Item/Activity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Expenditure</a:t>
                      </a:r>
                      <a:r>
                        <a:rPr lang="en-US" sz="2000" baseline="0" dirty="0" smtClean="0"/>
                        <a:t> (Rs. in Lakh)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Remarks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Manpower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7.87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Scientific Administrative Assistant (02 Nos) @ Rs. 18000 + 10% HRA (PM) &amp; Skilled worker (02 Nos.) @Rs. 13000/- (PM) for one year. 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Hiring &amp; rental charges for dryer, grinding machine &amp; other equipment</a:t>
                      </a:r>
                      <a:r>
                        <a:rPr lang="en-US" sz="2000" baseline="0" dirty="0" smtClean="0"/>
                        <a:t> including energy &amp; fuel expenses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1.50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Hiring &amp; rental charges for various machine &amp; other equipment including energy and fuel.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Consumable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4.00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raw materials 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50" dirty="0" smtClean="0"/>
                        <a:t>Stationery, typing, printing/contingency</a:t>
                      </a:r>
                      <a:endParaRPr lang="en-US" sz="19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0.45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Stationery, typing, printing/contingency etc.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Travel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2.00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Extensive visits of FFDC &amp; Project staff for selection of artisans, data collection &amp; performance study etc.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Field Trial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Miscellaneous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Institutional Cost @13% of project cost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2.08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TOTAL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18.10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72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Budget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Narrative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9485" y="1313997"/>
            <a:ext cx="10218057" cy="1323974"/>
          </a:xfrm>
        </p:spPr>
        <p:txBody>
          <a:bodyPr/>
          <a:lstStyle/>
          <a:p>
            <a:pPr algn="just"/>
            <a:r>
              <a:rPr lang="en-GB" dirty="0" smtClean="0">
                <a:solidFill>
                  <a:srgbClr val="000066"/>
                </a:solidFill>
              </a:rPr>
              <a:t>The </a:t>
            </a:r>
            <a:r>
              <a:rPr lang="en-GB" dirty="0">
                <a:solidFill>
                  <a:srgbClr val="000066"/>
                </a:solidFill>
              </a:rPr>
              <a:t>above budgets </a:t>
            </a:r>
            <a:r>
              <a:rPr lang="en-GB" dirty="0" smtClean="0">
                <a:solidFill>
                  <a:srgbClr val="000066"/>
                </a:solidFill>
              </a:rPr>
              <a:t>in different </a:t>
            </a:r>
            <a:r>
              <a:rPr lang="en-GB" dirty="0">
                <a:solidFill>
                  <a:srgbClr val="000066"/>
                </a:solidFill>
              </a:rPr>
              <a:t>heads will required for manpower engagement, in development of standards &amp; testing facility for Agarbatti.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199" y="2533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Risk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Management: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199" y="45918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09485" y="3519998"/>
            <a:ext cx="10218057" cy="13239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rgbClr val="000066"/>
                </a:solidFill>
              </a:rPr>
              <a:t>Risk </a:t>
            </a:r>
            <a:r>
              <a:rPr lang="en-GB" dirty="0">
                <a:solidFill>
                  <a:srgbClr val="000066"/>
                </a:solidFill>
              </a:rPr>
              <a:t>related to: </a:t>
            </a:r>
            <a:r>
              <a:rPr lang="en-GB" dirty="0" smtClean="0">
                <a:solidFill>
                  <a:srgbClr val="000066"/>
                </a:solidFill>
              </a:rPr>
              <a:t>Development of </a:t>
            </a:r>
            <a:r>
              <a:rPr lang="en-GB" dirty="0">
                <a:solidFill>
                  <a:srgbClr val="000066"/>
                </a:solidFill>
              </a:rPr>
              <a:t>standards </a:t>
            </a:r>
          </a:p>
          <a:p>
            <a:pPr algn="just"/>
            <a:r>
              <a:rPr lang="en-GB" dirty="0" smtClean="0">
                <a:solidFill>
                  <a:srgbClr val="000066"/>
                </a:solidFill>
              </a:rPr>
              <a:t>Risk </a:t>
            </a:r>
            <a:r>
              <a:rPr lang="en-GB" dirty="0">
                <a:solidFill>
                  <a:srgbClr val="000066"/>
                </a:solidFill>
              </a:rPr>
              <a:t>management Plan: Action plan will be </a:t>
            </a:r>
            <a:r>
              <a:rPr lang="en-GB" dirty="0" smtClean="0">
                <a:solidFill>
                  <a:srgbClr val="000066"/>
                </a:solidFill>
              </a:rPr>
              <a:t>developed </a:t>
            </a:r>
            <a:r>
              <a:rPr lang="en-GB" dirty="0">
                <a:solidFill>
                  <a:srgbClr val="000066"/>
                </a:solidFill>
              </a:rPr>
              <a:t>to minimize any type of risk. 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09484" y="5525519"/>
            <a:ext cx="10218058" cy="1323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dirty="0">
                <a:solidFill>
                  <a:srgbClr val="000066"/>
                </a:solidFill>
              </a:rPr>
              <a:t>The proposed study will standardize the testing parameter and methodology for testing of Agarbatti. </a:t>
            </a:r>
            <a:endParaRPr lang="en-US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2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55169" y="5319345"/>
            <a:ext cx="395727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7200" b="1" cap="none" spc="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Thanks</a:t>
            </a:r>
            <a:r>
              <a:rPr lang="en-US" sz="5400" b="0" cap="none" spc="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78" y="258625"/>
            <a:ext cx="6266717" cy="465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6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12800" y="420451"/>
            <a:ext cx="10515600" cy="1047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of Identification of Problem:</a:t>
            </a:r>
            <a:r>
              <a:rPr lang="en-US" dirty="0" smtClean="0">
                <a:solidFill>
                  <a:srgbClr val="002060"/>
                </a:solidFill>
              </a:rPr>
              <a:t>	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09700" y="1290374"/>
            <a:ext cx="9920785" cy="740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0066"/>
                </a:solidFill>
              </a:rPr>
              <a:t>Interaction with Agarbatti industry &amp; Literature Search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3533" y="2131217"/>
            <a:ext cx="10515600" cy="80248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 of the study: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09700" y="2871371"/>
            <a:ext cx="9918700" cy="1906369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>
                <a:solidFill>
                  <a:srgbClr val="000066"/>
                </a:solidFill>
              </a:rPr>
              <a:t>To </a:t>
            </a:r>
            <a:r>
              <a:rPr lang="en-GB" dirty="0">
                <a:solidFill>
                  <a:srgbClr val="000066"/>
                </a:solidFill>
              </a:rPr>
              <a:t>develop standard specifications for Handmade, machine made &amp; Masala Agarbatti. </a:t>
            </a:r>
            <a:endParaRPr lang="en-GB" dirty="0" smtClean="0">
              <a:solidFill>
                <a:srgbClr val="000066"/>
              </a:solidFill>
            </a:endParaRPr>
          </a:p>
          <a:p>
            <a:pPr marL="0" indent="0" algn="just">
              <a:buNone/>
            </a:pPr>
            <a:endParaRPr lang="en-GB" sz="100" dirty="0">
              <a:solidFill>
                <a:srgbClr val="000066"/>
              </a:solidFill>
            </a:endParaRPr>
          </a:p>
          <a:p>
            <a:pPr algn="just"/>
            <a:r>
              <a:rPr lang="en-GB" dirty="0" smtClean="0">
                <a:solidFill>
                  <a:srgbClr val="000066"/>
                </a:solidFill>
              </a:rPr>
              <a:t>To </a:t>
            </a:r>
            <a:r>
              <a:rPr lang="en-GB" dirty="0">
                <a:solidFill>
                  <a:srgbClr val="000066"/>
                </a:solidFill>
              </a:rPr>
              <a:t>standardize/develop testing methodology for Handmade, machine made &amp; Masala </a:t>
            </a:r>
            <a:r>
              <a:rPr lang="en-GB" dirty="0" smtClean="0">
                <a:solidFill>
                  <a:srgbClr val="000066"/>
                </a:solidFill>
              </a:rPr>
              <a:t>Agarbatti.</a:t>
            </a:r>
            <a:endParaRPr lang="en-GB" dirty="0">
              <a:solidFill>
                <a:srgbClr val="000066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53533" y="4812876"/>
            <a:ext cx="10515600" cy="1071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</a:t>
            </a:r>
            <a:r>
              <a:rPr lang="en-GB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Beneficiary</a:t>
            </a:r>
            <a:r>
              <a:rPr lang="en-GB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GB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09700" y="5698913"/>
            <a:ext cx="10515600" cy="579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0066"/>
                </a:solidFill>
              </a:rPr>
              <a:t>Agarbatti Industry/artisans/ raw material suppliers </a:t>
            </a:r>
          </a:p>
        </p:txBody>
      </p:sp>
    </p:spTree>
    <p:extLst>
      <p:ext uri="{BB962C8B-B14F-4D97-AF65-F5344CB8AC3E}">
        <p14:creationId xmlns:p14="http://schemas.microsoft.com/office/powerpoint/2010/main" val="222358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408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 of Agarbatti Industry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88533"/>
            <a:ext cx="9076268" cy="47243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66"/>
                </a:solidFill>
              </a:rPr>
              <a:t>INR 5000 crore – Organized Sector</a:t>
            </a:r>
          </a:p>
          <a:p>
            <a:r>
              <a:rPr lang="en-US" dirty="0" smtClean="0">
                <a:solidFill>
                  <a:srgbClr val="000066"/>
                </a:solidFill>
              </a:rPr>
              <a:t>INR 9000 crore – Including organized &amp; unorganized sector</a:t>
            </a:r>
          </a:p>
          <a:p>
            <a:r>
              <a:rPr lang="en-US" dirty="0" smtClean="0">
                <a:solidFill>
                  <a:srgbClr val="000066"/>
                </a:solidFill>
              </a:rPr>
              <a:t>Growth Rate – 13% </a:t>
            </a:r>
          </a:p>
          <a:p>
            <a:r>
              <a:rPr lang="en-US" dirty="0" smtClean="0">
                <a:solidFill>
                  <a:srgbClr val="000066"/>
                </a:solidFill>
              </a:rPr>
              <a:t>Variation in Agarbatti formulation across the country. </a:t>
            </a:r>
          </a:p>
          <a:p>
            <a:r>
              <a:rPr lang="en-US" dirty="0" smtClean="0">
                <a:solidFill>
                  <a:srgbClr val="000066"/>
                </a:solidFill>
              </a:rPr>
              <a:t>Availability of different materials.</a:t>
            </a:r>
          </a:p>
          <a:p>
            <a:r>
              <a:rPr lang="en-US" dirty="0" smtClean="0">
                <a:solidFill>
                  <a:srgbClr val="000066"/>
                </a:solidFill>
              </a:rPr>
              <a:t>Lack of standard formulation</a:t>
            </a:r>
          </a:p>
          <a:p>
            <a:r>
              <a:rPr lang="en-US" dirty="0" smtClean="0">
                <a:solidFill>
                  <a:srgbClr val="000066"/>
                </a:solidFill>
              </a:rPr>
              <a:t>Different traditional information at regional level. </a:t>
            </a:r>
          </a:p>
          <a:p>
            <a:r>
              <a:rPr lang="en-US" dirty="0" smtClean="0">
                <a:solidFill>
                  <a:srgbClr val="000066"/>
                </a:solidFill>
              </a:rPr>
              <a:t>Even explosive is being added</a:t>
            </a:r>
          </a:p>
        </p:txBody>
      </p:sp>
    </p:spTree>
    <p:extLst>
      <p:ext uri="{BB962C8B-B14F-4D97-AF65-F5344CB8AC3E}">
        <p14:creationId xmlns:p14="http://schemas.microsoft.com/office/powerpoint/2010/main" val="34736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734" y="177556"/>
            <a:ext cx="4586328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Agarbatti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1540933" y="1690952"/>
            <a:ext cx="3999971" cy="1320798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Handmade Agarbatti</a:t>
            </a:r>
            <a:endParaRPr lang="en-US" sz="3200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6900333" y="1713966"/>
            <a:ext cx="4512734" cy="1297784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made Agarbatti</a:t>
            </a:r>
            <a:endParaRPr lang="en-US" sz="3200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3877734" y="4146281"/>
            <a:ext cx="4402666" cy="1289319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Masala Agarbatti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5418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Expected Outcome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>
                <a:solidFill>
                  <a:srgbClr val="000066"/>
                </a:solidFill>
              </a:rPr>
              <a:t>Standard specifications for Handmade, Machine &amp; Masala Agarbatti will be available. </a:t>
            </a:r>
          </a:p>
          <a:p>
            <a:endParaRPr lang="en-US" sz="3200" dirty="0" smtClean="0">
              <a:solidFill>
                <a:srgbClr val="000066"/>
              </a:solidFill>
            </a:endParaRPr>
          </a:p>
          <a:p>
            <a:r>
              <a:rPr lang="en-US" sz="3200" dirty="0" smtClean="0">
                <a:solidFill>
                  <a:srgbClr val="000066"/>
                </a:solidFill>
              </a:rPr>
              <a:t>Testing methodology will be develop/standardize</a:t>
            </a:r>
          </a:p>
          <a:p>
            <a:endParaRPr lang="en-US" sz="3200" dirty="0" smtClean="0">
              <a:solidFill>
                <a:srgbClr val="000066"/>
              </a:solidFill>
            </a:endParaRPr>
          </a:p>
          <a:p>
            <a:r>
              <a:rPr lang="en-US" sz="3200" dirty="0" smtClean="0">
                <a:solidFill>
                  <a:srgbClr val="000066"/>
                </a:solidFill>
              </a:rPr>
              <a:t>Overall boost to Agarbatti industry &amp; export</a:t>
            </a:r>
            <a:endParaRPr lang="en-US" sz="32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88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261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Justification of Project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824"/>
            <a:ext cx="10515600" cy="5337176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002060"/>
                </a:solidFill>
              </a:rPr>
              <a:t>Different formulation across the country like: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r>
              <a:rPr lang="en-US" sz="3000" dirty="0" smtClean="0">
                <a:solidFill>
                  <a:srgbClr val="002060"/>
                </a:solidFill>
              </a:rPr>
              <a:t>Even Explosive are used</a:t>
            </a:r>
          </a:p>
          <a:p>
            <a:r>
              <a:rPr lang="en-US" sz="3000" dirty="0" smtClean="0">
                <a:solidFill>
                  <a:srgbClr val="002060"/>
                </a:solidFill>
              </a:rPr>
              <a:t>Combination of dough is secret of industry</a:t>
            </a:r>
          </a:p>
          <a:p>
            <a:r>
              <a:rPr lang="en-US" sz="3000" dirty="0" smtClean="0">
                <a:solidFill>
                  <a:srgbClr val="002060"/>
                </a:solidFill>
              </a:rPr>
              <a:t>Restrict artisan to grow as entrepreneur</a:t>
            </a:r>
          </a:p>
          <a:p>
            <a:r>
              <a:rPr lang="en-US" sz="3000" dirty="0" smtClean="0">
                <a:solidFill>
                  <a:srgbClr val="002060"/>
                </a:solidFill>
              </a:rPr>
              <a:t>No Negative List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1006475" y="2028824"/>
            <a:ext cx="3311525" cy="116205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South</a:t>
            </a:r>
            <a:r>
              <a:rPr lang="en-US" sz="2400" dirty="0"/>
              <a:t> </a:t>
            </a:r>
            <a:endParaRPr lang="en-US" sz="2400" dirty="0" smtClean="0"/>
          </a:p>
          <a:p>
            <a:pPr algn="ctr"/>
            <a:r>
              <a:rPr lang="en-US" sz="2400" dirty="0" err="1" smtClean="0"/>
              <a:t>Halmaddi</a:t>
            </a:r>
            <a:endParaRPr lang="en-US" sz="2400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4486275" y="2028824"/>
            <a:ext cx="4012956" cy="1957022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North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200" dirty="0" smtClean="0"/>
              <a:t>De-oiled aromatic material of Nagarmotha, </a:t>
            </a:r>
            <a:r>
              <a:rPr lang="en-US" sz="2200" dirty="0" err="1" smtClean="0"/>
              <a:t>Sugandhbala</a:t>
            </a:r>
            <a:r>
              <a:rPr lang="en-US" sz="2200" dirty="0" smtClean="0"/>
              <a:t>, Sugandh-</a:t>
            </a:r>
            <a:r>
              <a:rPr lang="en-US" sz="2200" dirty="0" err="1" smtClean="0"/>
              <a:t>mantri</a:t>
            </a:r>
            <a:r>
              <a:rPr lang="en-US" sz="2200" dirty="0" smtClean="0"/>
              <a:t>, </a:t>
            </a:r>
            <a:r>
              <a:rPr lang="en-US" sz="2200" dirty="0" err="1" smtClean="0"/>
              <a:t>jatamansi</a:t>
            </a:r>
            <a:r>
              <a:rPr lang="en-US" sz="2200" dirty="0" smtClean="0"/>
              <a:t>, de-oiled material attar </a:t>
            </a:r>
            <a:r>
              <a:rPr lang="en-US" sz="2200" dirty="0" err="1" smtClean="0"/>
              <a:t>hina</a:t>
            </a:r>
            <a:r>
              <a:rPr lang="en-US" sz="2200" dirty="0" smtClean="0"/>
              <a:t>/ </a:t>
            </a:r>
            <a:r>
              <a:rPr lang="en-US" sz="2200" dirty="0" err="1" smtClean="0"/>
              <a:t>shamama</a:t>
            </a:r>
            <a:r>
              <a:rPr lang="en-US" sz="2200" dirty="0" smtClean="0"/>
              <a:t>, acacia powder</a:t>
            </a:r>
            <a:endParaRPr lang="en-US" sz="2200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8667506" y="2029556"/>
            <a:ext cx="3311525" cy="116205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Similarly the raw materials used in Gujarat &amp; Bihar are different.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1527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2868"/>
            <a:ext cx="10515600" cy="525409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No BIS specification</a:t>
            </a:r>
          </a:p>
          <a:p>
            <a:r>
              <a:rPr lang="en-US" sz="3000" dirty="0" smtClean="0">
                <a:solidFill>
                  <a:srgbClr val="002060"/>
                </a:solidFill>
              </a:rPr>
              <a:t>No </a:t>
            </a:r>
            <a:r>
              <a:rPr lang="en-US" sz="3000" dirty="0">
                <a:solidFill>
                  <a:srgbClr val="002060"/>
                </a:solidFill>
              </a:rPr>
              <a:t>Testing method for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800" dirty="0">
                <a:solidFill>
                  <a:srgbClr val="002060"/>
                </a:solidFill>
              </a:rPr>
              <a:t>Moisture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800" dirty="0">
                <a:solidFill>
                  <a:srgbClr val="002060"/>
                </a:solidFill>
              </a:rPr>
              <a:t>Volatile fraction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800" dirty="0">
                <a:solidFill>
                  <a:srgbClr val="002060"/>
                </a:solidFill>
              </a:rPr>
              <a:t>Fragrance evaluation</a:t>
            </a:r>
          </a:p>
          <a:p>
            <a:pPr marL="342900" lvl="1" indent="-342900"/>
            <a:r>
              <a:rPr lang="en-US" sz="3000" dirty="0" smtClean="0">
                <a:solidFill>
                  <a:srgbClr val="002060"/>
                </a:solidFill>
              </a:rPr>
              <a:t>Restrict </a:t>
            </a:r>
            <a:r>
              <a:rPr lang="en-US" sz="3000" dirty="0">
                <a:solidFill>
                  <a:srgbClr val="002060"/>
                </a:solidFill>
              </a:rPr>
              <a:t>us in use by NGOs</a:t>
            </a:r>
          </a:p>
          <a:p>
            <a:pPr marL="342900" lvl="1" indent="-342900"/>
            <a:r>
              <a:rPr lang="en-US" sz="3000" dirty="0">
                <a:solidFill>
                  <a:srgbClr val="002060"/>
                </a:solidFill>
              </a:rPr>
              <a:t>More employment</a:t>
            </a:r>
          </a:p>
          <a:p>
            <a:pPr marL="342900" lvl="1" indent="-342900"/>
            <a:r>
              <a:rPr lang="en-US" sz="3000" dirty="0">
                <a:solidFill>
                  <a:srgbClr val="002060"/>
                </a:solidFill>
              </a:rPr>
              <a:t>More production &amp; </a:t>
            </a:r>
            <a:r>
              <a:rPr lang="en-US" sz="3000" dirty="0" smtClean="0">
                <a:solidFill>
                  <a:srgbClr val="002060"/>
                </a:solidFill>
              </a:rPr>
              <a:t>export</a:t>
            </a:r>
          </a:p>
          <a:p>
            <a:pPr marL="342900" lvl="1" indent="-342900"/>
            <a:r>
              <a:rPr lang="en-US" sz="3000" dirty="0">
                <a:solidFill>
                  <a:srgbClr val="002060"/>
                </a:solidFill>
              </a:rPr>
              <a:t>Restricted </a:t>
            </a:r>
            <a:r>
              <a:rPr lang="en-US" sz="3000" dirty="0" smtClean="0">
                <a:solidFill>
                  <a:srgbClr val="002060"/>
                </a:solidFill>
              </a:rPr>
              <a:t>agarbatti material import  </a:t>
            </a:r>
            <a:r>
              <a:rPr lang="en-US" sz="3000" dirty="0">
                <a:solidFill>
                  <a:srgbClr val="002060"/>
                </a:solidFill>
              </a:rPr>
              <a:t>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38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4134"/>
            <a:ext cx="10515600" cy="2282296"/>
          </a:xfrm>
        </p:spPr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More production have more employment to rural artisan &amp; women</a:t>
            </a:r>
          </a:p>
          <a:p>
            <a:r>
              <a:rPr lang="en-US" dirty="0" smtClean="0">
                <a:solidFill>
                  <a:srgbClr val="000066"/>
                </a:solidFill>
              </a:rPr>
              <a:t>Utilization of dried plant waste in village</a:t>
            </a:r>
          </a:p>
          <a:p>
            <a:r>
              <a:rPr lang="en-US" dirty="0" smtClean="0">
                <a:solidFill>
                  <a:srgbClr val="000066"/>
                </a:solidFill>
              </a:rPr>
              <a:t>Enhance consumption of Honey, Charcoal &amp; </a:t>
            </a:r>
            <a:r>
              <a:rPr lang="en-US" dirty="0" err="1" smtClean="0">
                <a:solidFill>
                  <a:srgbClr val="000066"/>
                </a:solidFill>
              </a:rPr>
              <a:t>Jigat</a:t>
            </a:r>
            <a:r>
              <a:rPr lang="en-US" dirty="0" smtClean="0">
                <a:solidFill>
                  <a:srgbClr val="000066"/>
                </a:solidFill>
              </a:rPr>
              <a:t>.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4185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Relevance of proposed work to KVI</a:t>
            </a:r>
          </a:p>
        </p:txBody>
      </p:sp>
    </p:spTree>
    <p:extLst>
      <p:ext uri="{BB962C8B-B14F-4D97-AF65-F5344CB8AC3E}">
        <p14:creationId xmlns:p14="http://schemas.microsoft.com/office/powerpoint/2010/main" val="344196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287867" y="2167467"/>
            <a:ext cx="2328333" cy="248920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schedule for </a:t>
            </a:r>
            <a:r>
              <a:rPr lang="en-GB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</a:t>
            </a: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project</a:t>
            </a:r>
            <a:r>
              <a:rPr lang="en-GB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Months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3606800" y="5717326"/>
            <a:ext cx="1841500" cy="5715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12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Month</a:t>
            </a:r>
            <a:endParaRPr lang="en-US" sz="2000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3606800" y="4717943"/>
            <a:ext cx="1841500" cy="5715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r>
              <a:rPr lang="en-US" baseline="30000" dirty="0" smtClean="0"/>
              <a:t>th</a:t>
            </a:r>
            <a:r>
              <a:rPr lang="en-US" dirty="0" smtClean="0"/>
              <a:t> &amp; 11 Month</a:t>
            </a:r>
            <a:endParaRPr lang="en-US" dirty="0"/>
          </a:p>
        </p:txBody>
      </p:sp>
      <p:sp>
        <p:nvSpPr>
          <p:cNvPr id="9" name="Flowchart: Alternate Process 8"/>
          <p:cNvSpPr/>
          <p:nvPr/>
        </p:nvSpPr>
        <p:spPr>
          <a:xfrm>
            <a:off x="3606800" y="3718029"/>
            <a:ext cx="1841500" cy="5715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9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Month</a:t>
            </a:r>
            <a:endParaRPr lang="en-US" sz="2000" dirty="0"/>
          </a:p>
        </p:txBody>
      </p:sp>
      <p:sp>
        <p:nvSpPr>
          <p:cNvPr id="10" name="Flowchart: Alternate Process 9"/>
          <p:cNvSpPr/>
          <p:nvPr/>
        </p:nvSpPr>
        <p:spPr>
          <a:xfrm>
            <a:off x="3606800" y="2719177"/>
            <a:ext cx="1841500" cy="5715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to 8</a:t>
            </a:r>
            <a:r>
              <a:rPr lang="en-US" baseline="30000" dirty="0" smtClean="0"/>
              <a:t>th</a:t>
            </a:r>
            <a:r>
              <a:rPr lang="en-US" dirty="0" smtClean="0"/>
              <a:t> Month</a:t>
            </a:r>
            <a:endParaRPr lang="en-US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3606800" y="1719263"/>
            <a:ext cx="1841500" cy="5715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Month</a:t>
            </a:r>
            <a:endParaRPr lang="en-US" sz="2000" dirty="0"/>
          </a:p>
        </p:txBody>
      </p:sp>
      <p:sp>
        <p:nvSpPr>
          <p:cNvPr id="12" name="Flowchart: Alternate Process 11"/>
          <p:cNvSpPr/>
          <p:nvPr/>
        </p:nvSpPr>
        <p:spPr>
          <a:xfrm>
            <a:off x="3606800" y="651616"/>
            <a:ext cx="1841500" cy="5715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Month</a:t>
            </a:r>
            <a:endParaRPr lang="en-US" sz="2000" dirty="0"/>
          </a:p>
        </p:txBody>
      </p:sp>
      <p:sp>
        <p:nvSpPr>
          <p:cNvPr id="13" name="Flowchart: Alternate Process 12"/>
          <p:cNvSpPr/>
          <p:nvPr/>
        </p:nvSpPr>
        <p:spPr>
          <a:xfrm>
            <a:off x="5448301" y="5717326"/>
            <a:ext cx="6388096" cy="5715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2000" dirty="0">
                <a:solidFill>
                  <a:schemeClr val="bg1"/>
                </a:solidFill>
              </a:rPr>
              <a:t>Review meeting Data compilation, report preparation &amp; submission to KVIC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5448301" y="4717943"/>
            <a:ext cx="6388096" cy="57150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000000"/>
                </a:solidFill>
              </a:rPr>
              <a:t>Development of testing methodology for different parameters of testing of </a:t>
            </a:r>
            <a:r>
              <a:rPr lang="en-GB" sz="2000" dirty="0" smtClean="0">
                <a:solidFill>
                  <a:srgbClr val="000000"/>
                </a:solidFill>
              </a:rPr>
              <a:t>Agarbatti</a:t>
            </a:r>
            <a:endParaRPr lang="en-US" sz="2000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5448301" y="3718560"/>
            <a:ext cx="6388096" cy="5715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000000"/>
                </a:solidFill>
              </a:rPr>
              <a:t>Literature survey and finalization of testing parameters for </a:t>
            </a:r>
            <a:r>
              <a:rPr lang="en-GB" sz="2000" dirty="0" smtClean="0">
                <a:solidFill>
                  <a:srgbClr val="000000"/>
                </a:solidFill>
              </a:rPr>
              <a:t>Agarbatti</a:t>
            </a:r>
            <a:endParaRPr lang="en-US" sz="2000" dirty="0"/>
          </a:p>
        </p:txBody>
      </p:sp>
      <p:sp>
        <p:nvSpPr>
          <p:cNvPr id="16" name="Flowchart: Alternate Process 15"/>
          <p:cNvSpPr/>
          <p:nvPr/>
        </p:nvSpPr>
        <p:spPr>
          <a:xfrm>
            <a:off x="5448300" y="2719177"/>
            <a:ext cx="6388096" cy="57150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000000"/>
                </a:solidFill>
              </a:rPr>
              <a:t>Formulation </a:t>
            </a:r>
            <a:r>
              <a:rPr lang="en-GB" sz="2000" dirty="0" smtClean="0">
                <a:solidFill>
                  <a:srgbClr val="000000"/>
                </a:solidFill>
              </a:rPr>
              <a:t>&amp; Trial </a:t>
            </a:r>
            <a:r>
              <a:rPr lang="en-GB" sz="2000" dirty="0">
                <a:solidFill>
                  <a:srgbClr val="000000"/>
                </a:solidFill>
              </a:rPr>
              <a:t>of developed raw materials range &amp; its evaluation on various types of Agarbatti </a:t>
            </a:r>
            <a:endParaRPr lang="en-US" sz="2000" dirty="0"/>
          </a:p>
        </p:txBody>
      </p:sp>
      <p:sp>
        <p:nvSpPr>
          <p:cNvPr id="17" name="Flowchart: Alternate Process 16"/>
          <p:cNvSpPr/>
          <p:nvPr/>
        </p:nvSpPr>
        <p:spPr>
          <a:xfrm>
            <a:off x="5448300" y="1719263"/>
            <a:ext cx="6388096" cy="57150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000000"/>
                </a:solidFill>
              </a:rPr>
              <a:t>Procurement &amp; processing of raw materials to formulate in different types of agarbatti and testing </a:t>
            </a:r>
            <a:r>
              <a:rPr lang="en-GB" sz="2000" dirty="0" smtClean="0">
                <a:solidFill>
                  <a:srgbClr val="000000"/>
                </a:solidFill>
              </a:rPr>
              <a:t>parameters</a:t>
            </a:r>
            <a:endParaRPr lang="en-US" sz="2000" dirty="0"/>
          </a:p>
        </p:txBody>
      </p:sp>
      <p:sp>
        <p:nvSpPr>
          <p:cNvPr id="18" name="Flowchart: Alternate Process 17"/>
          <p:cNvSpPr/>
          <p:nvPr/>
        </p:nvSpPr>
        <p:spPr>
          <a:xfrm>
            <a:off x="5448300" y="651616"/>
            <a:ext cx="6388097" cy="57150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Engagement of manpower &amp; visit to local industries for collection of </a:t>
            </a:r>
            <a:r>
              <a:rPr lang="en-GB" sz="2000" dirty="0" smtClean="0">
                <a:solidFill>
                  <a:schemeClr val="bg1"/>
                </a:solidFill>
              </a:rPr>
              <a:t>data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4" idx="3"/>
            <a:endCxn id="12" idx="1"/>
          </p:cNvCxnSpPr>
          <p:nvPr/>
        </p:nvCxnSpPr>
        <p:spPr>
          <a:xfrm flipV="1">
            <a:off x="2616200" y="937366"/>
            <a:ext cx="990600" cy="2474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3"/>
            <a:endCxn id="11" idx="1"/>
          </p:cNvCxnSpPr>
          <p:nvPr/>
        </p:nvCxnSpPr>
        <p:spPr>
          <a:xfrm flipV="1">
            <a:off x="2616200" y="2005013"/>
            <a:ext cx="990600" cy="140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3"/>
            <a:endCxn id="10" idx="1"/>
          </p:cNvCxnSpPr>
          <p:nvPr/>
        </p:nvCxnSpPr>
        <p:spPr>
          <a:xfrm flipV="1">
            <a:off x="2616200" y="3004927"/>
            <a:ext cx="990600" cy="407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3"/>
            <a:endCxn id="9" idx="1"/>
          </p:cNvCxnSpPr>
          <p:nvPr/>
        </p:nvCxnSpPr>
        <p:spPr>
          <a:xfrm>
            <a:off x="2616200" y="3412067"/>
            <a:ext cx="990600" cy="591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" idx="3"/>
            <a:endCxn id="8" idx="1"/>
          </p:cNvCxnSpPr>
          <p:nvPr/>
        </p:nvCxnSpPr>
        <p:spPr>
          <a:xfrm>
            <a:off x="2616200" y="3412067"/>
            <a:ext cx="990600" cy="159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4" idx="3"/>
            <a:endCxn id="5" idx="1"/>
          </p:cNvCxnSpPr>
          <p:nvPr/>
        </p:nvCxnSpPr>
        <p:spPr>
          <a:xfrm>
            <a:off x="2616200" y="3412067"/>
            <a:ext cx="990600" cy="2591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4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</TotalTime>
  <Words>778</Words>
  <Application>Microsoft Office PowerPoint</Application>
  <PresentationFormat>Widescreen</PresentationFormat>
  <Paragraphs>142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Office Theme</vt:lpstr>
      <vt:lpstr>PowerPoint Presentation</vt:lpstr>
      <vt:lpstr>Objectives of the study: </vt:lpstr>
      <vt:lpstr>Status of Agarbatti Industry</vt:lpstr>
      <vt:lpstr>Types of Agarbatti</vt:lpstr>
      <vt:lpstr>Expected Outcome of the Project</vt:lpstr>
      <vt:lpstr>Justification of Project</vt:lpstr>
      <vt:lpstr>PowerPoint Presentation</vt:lpstr>
      <vt:lpstr>PowerPoint Presentation</vt:lpstr>
      <vt:lpstr>PowerPoint Presentation</vt:lpstr>
      <vt:lpstr>Methodology:</vt:lpstr>
      <vt:lpstr> Trial of Technology: </vt:lpstr>
      <vt:lpstr> Potential areas identified for promotion of micro-enterprises:  </vt:lpstr>
      <vt:lpstr>Exit Strategy (plan after completion of project): </vt:lpstr>
      <vt:lpstr>Budget: Machine /Equipment Development </vt:lpstr>
      <vt:lpstr>Budget Narrative: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ffdc</cp:lastModifiedBy>
  <cp:revision>59</cp:revision>
  <dcterms:created xsi:type="dcterms:W3CDTF">2022-08-29T11:39:47Z</dcterms:created>
  <dcterms:modified xsi:type="dcterms:W3CDTF">2024-03-12T10:31:12Z</dcterms:modified>
</cp:coreProperties>
</file>