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7"/>
  </p:notesMasterIdLst>
  <p:handoutMasterIdLst>
    <p:handoutMasterId r:id="rId18"/>
  </p:handoutMasterIdLst>
  <p:sldIdLst>
    <p:sldId id="382" r:id="rId2"/>
    <p:sldId id="515" r:id="rId3"/>
    <p:sldId id="505" r:id="rId4"/>
    <p:sldId id="531" r:id="rId5"/>
    <p:sldId id="532" r:id="rId6"/>
    <p:sldId id="533" r:id="rId7"/>
    <p:sldId id="535" r:id="rId8"/>
    <p:sldId id="536" r:id="rId9"/>
    <p:sldId id="523" r:id="rId10"/>
    <p:sldId id="517" r:id="rId11"/>
    <p:sldId id="528" r:id="rId12"/>
    <p:sldId id="518" r:id="rId13"/>
    <p:sldId id="529" r:id="rId14"/>
    <p:sldId id="530" r:id="rId15"/>
    <p:sldId id="514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339966"/>
    <a:srgbClr val="008000"/>
    <a:srgbClr val="FF00FF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6" autoAdjust="0"/>
    <p:restoredTop sz="96057" autoAdjust="0"/>
  </p:normalViewPr>
  <p:slideViewPr>
    <p:cSldViewPr>
      <p:cViewPr varScale="1">
        <p:scale>
          <a:sx n="80" d="100"/>
          <a:sy n="80" d="100"/>
        </p:scale>
        <p:origin x="19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7F12B-A854-405C-86AA-88E8E5A1EA4F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63922-C7B5-43FB-96A7-C94C538251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C704C-2986-4D4E-8DB6-DCFFD5FEC994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42878-814F-499A-AC0C-BA7821609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2878-814F-499A-AC0C-BA78216090A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A392-A23D-42B1-B5DA-2227E2A8DAD6}" type="datetime1">
              <a:rPr lang="en-US" smtClean="0"/>
              <a:pPr/>
              <a:t>3/13/2024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9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9F92-0053-44AA-8559-644F4C9F07FF}" type="datetime1">
              <a:rPr lang="en-US" smtClean="0"/>
              <a:pPr/>
              <a:t>3/13/2024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3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9223-EC20-449F-BEE3-098A0CDA19BB}" type="datetime1">
              <a:rPr lang="en-US" smtClean="0"/>
              <a:pPr/>
              <a:t>3/13/2024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63A2-3274-4ABC-886D-5DF6B783A68E}" type="datetime1">
              <a:rPr lang="en-US" smtClean="0"/>
              <a:pPr/>
              <a:t>3/13/2024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67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CB98-E93A-4537-8AC6-5D780E5E8E99}" type="datetime1">
              <a:rPr lang="en-US" smtClean="0"/>
              <a:pPr/>
              <a:t>3/13/2024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46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E498-02D8-4F0F-877E-C32924C7F4C2}" type="datetime1">
              <a:rPr lang="en-US" smtClean="0"/>
              <a:pPr/>
              <a:t>3/13/2024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69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7289-720B-4133-857B-B009A3436A04}" type="datetime1">
              <a:rPr lang="en-US" smtClean="0"/>
              <a:pPr/>
              <a:t>3/13/2024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4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840C-41A9-4382-951B-EED5996DFD8F}" type="datetime1">
              <a:rPr lang="en-US" smtClean="0"/>
              <a:pPr/>
              <a:t>3/13/2024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3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6690-4B47-4E6E-97F2-2D34E791E52C}" type="datetime1">
              <a:rPr lang="en-US" smtClean="0"/>
              <a:pPr/>
              <a:t>3/13/2024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6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F10C-49DD-4733-A92A-B8A5CA36FC3A}" type="datetime1">
              <a:rPr lang="en-US" smtClean="0"/>
              <a:pPr/>
              <a:t>3/13/2024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16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931C-3B35-4FDC-ABCC-FC8FC43E4012}" type="datetime1">
              <a:rPr lang="en-US" smtClean="0"/>
              <a:pPr/>
              <a:t>3/13/2024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3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85EF-7570-4B37-A3C5-461E5AFE1DCF}" type="datetime1">
              <a:rPr lang="en-US" smtClean="0"/>
              <a:pPr/>
              <a:t>3/13/2024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64E9-DC52-4425-9907-B56A5B4DE7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8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mailto:tbhowmick@gmail.com" TargetMode="External"/><Relationship Id="rId4" Type="http://schemas.openxmlformats.org/officeDocument/2006/relationships/hyperlink" Target="mailto:kgayen123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185" y="260648"/>
            <a:ext cx="8677628" cy="1930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Revised Project Proposal (submitted on 20.02.2024)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on</a:t>
            </a:r>
          </a:p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n-US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Development of Equipment and Process of Jackfruit Suitable for Rural Area</a:t>
            </a:r>
            <a:endParaRPr lang="en-US" sz="3200" b="1" dirty="0">
              <a:solidFill>
                <a:srgbClr val="7030A0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Picture 4" descr="logo nita 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9028" y="5766856"/>
            <a:ext cx="1212128" cy="997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4089" y="2351602"/>
            <a:ext cx="5066195" cy="426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300" dirty="0"/>
              <a:t>Under Scheme of</a:t>
            </a:r>
          </a:p>
          <a:p>
            <a:pPr algn="ctr">
              <a:lnSpc>
                <a:spcPts val="2500"/>
              </a:lnSpc>
            </a:pPr>
            <a:r>
              <a:rPr lang="en-US" sz="2300" dirty="0"/>
              <a:t>S&amp;T Scheme of KVIC</a:t>
            </a:r>
          </a:p>
          <a:p>
            <a:pPr algn="ctr">
              <a:lnSpc>
                <a:spcPts val="2500"/>
              </a:lnSpc>
            </a:pPr>
            <a:r>
              <a:rPr lang="en-US" sz="2300" dirty="0" err="1"/>
              <a:t>Agro</a:t>
            </a:r>
            <a:r>
              <a:rPr lang="en-US" sz="2300" dirty="0"/>
              <a:t> Based &amp; Food Processing Industry</a:t>
            </a:r>
          </a:p>
          <a:p>
            <a:pPr algn="ctr">
              <a:lnSpc>
                <a:spcPts val="2500"/>
              </a:lnSpc>
            </a:pPr>
            <a:r>
              <a:rPr lang="en-US" sz="2300" dirty="0"/>
              <a:t>(Fruit &amp; Vegetable processing Industry)</a:t>
            </a:r>
          </a:p>
          <a:p>
            <a:pPr algn="ctr">
              <a:lnSpc>
                <a:spcPts val="2500"/>
              </a:lnSpc>
            </a:pPr>
            <a:endParaRPr lang="en-US" sz="2300" dirty="0"/>
          </a:p>
          <a:p>
            <a:pPr algn="ctr">
              <a:lnSpc>
                <a:spcPts val="2500"/>
              </a:lnSpc>
            </a:pPr>
            <a:r>
              <a:rPr lang="en-US" sz="2300" dirty="0"/>
              <a:t>Presented by</a:t>
            </a:r>
          </a:p>
          <a:p>
            <a:pPr algn="ctr">
              <a:lnSpc>
                <a:spcPts val="2500"/>
              </a:lnSpc>
            </a:pPr>
            <a:r>
              <a:rPr lang="en-US" sz="2300" dirty="0">
                <a:solidFill>
                  <a:srgbClr val="0000FF"/>
                </a:solidFill>
              </a:rPr>
              <a:t>Dr. Kalyan Gayen (PI-1)</a:t>
            </a:r>
          </a:p>
          <a:p>
            <a:pPr algn="ctr">
              <a:lnSpc>
                <a:spcPts val="2500"/>
              </a:lnSpc>
            </a:pPr>
            <a:r>
              <a:rPr lang="en-US" sz="2300" dirty="0">
                <a:solidFill>
                  <a:srgbClr val="FF0000"/>
                </a:solidFill>
              </a:rPr>
              <a:t>Email: </a:t>
            </a:r>
            <a:r>
              <a:rPr lang="en-US" sz="2300" dirty="0">
                <a:solidFill>
                  <a:srgbClr val="FF0000"/>
                </a:solidFill>
                <a:hlinkClick r:id="rId4"/>
              </a:rPr>
              <a:t>kgayen123@gmail.com</a:t>
            </a:r>
            <a:endParaRPr lang="en-US" sz="2300" dirty="0">
              <a:solidFill>
                <a:srgbClr val="FF0000"/>
              </a:solidFill>
            </a:endParaRPr>
          </a:p>
          <a:p>
            <a:pPr algn="ctr">
              <a:lnSpc>
                <a:spcPts val="2500"/>
              </a:lnSpc>
            </a:pPr>
            <a:r>
              <a:rPr lang="en-US" sz="2300" dirty="0">
                <a:solidFill>
                  <a:srgbClr val="008000"/>
                </a:solidFill>
              </a:rPr>
              <a:t>&amp;</a:t>
            </a:r>
          </a:p>
          <a:p>
            <a:pPr algn="ctr">
              <a:lnSpc>
                <a:spcPts val="2500"/>
              </a:lnSpc>
            </a:pPr>
            <a:r>
              <a:rPr lang="en-US" sz="2300" dirty="0">
                <a:solidFill>
                  <a:srgbClr val="0000FF"/>
                </a:solidFill>
              </a:rPr>
              <a:t>Dr. Tridib  Kumar </a:t>
            </a:r>
            <a:r>
              <a:rPr lang="en-US" sz="2300" dirty="0" err="1">
                <a:solidFill>
                  <a:srgbClr val="0000FF"/>
                </a:solidFill>
              </a:rPr>
              <a:t>Bhowmick</a:t>
            </a:r>
            <a:r>
              <a:rPr lang="en-US" sz="2300" dirty="0">
                <a:solidFill>
                  <a:srgbClr val="0000FF"/>
                </a:solidFill>
              </a:rPr>
              <a:t> (PI-2)</a:t>
            </a:r>
          </a:p>
          <a:p>
            <a:pPr algn="ctr">
              <a:lnSpc>
                <a:spcPts val="2500"/>
              </a:lnSpc>
            </a:pPr>
            <a:r>
              <a:rPr lang="en-US" sz="2300" dirty="0">
                <a:solidFill>
                  <a:srgbClr val="FF0000"/>
                </a:solidFill>
              </a:rPr>
              <a:t>Email: </a:t>
            </a:r>
            <a:r>
              <a:rPr lang="en-US" sz="2300" dirty="0">
                <a:solidFill>
                  <a:srgbClr val="FF0000"/>
                </a:solidFill>
                <a:hlinkClick r:id="rId5"/>
              </a:rPr>
              <a:t>tbhowmick@gmail.com</a:t>
            </a:r>
            <a:endParaRPr lang="en-US" sz="2300" dirty="0">
              <a:solidFill>
                <a:srgbClr val="FF0000"/>
              </a:solidFill>
            </a:endParaRPr>
          </a:p>
          <a:p>
            <a:pPr algn="ctr">
              <a:lnSpc>
                <a:spcPts val="2500"/>
              </a:lnSpc>
            </a:pPr>
            <a:endParaRPr lang="en-US" sz="2300" dirty="0">
              <a:solidFill>
                <a:srgbClr val="FF0000"/>
              </a:solidFill>
            </a:endParaRPr>
          </a:p>
          <a:p>
            <a:pPr algn="ctr">
              <a:lnSpc>
                <a:spcPts val="2500"/>
              </a:lnSpc>
            </a:pPr>
            <a:r>
              <a:rPr lang="en-US" sz="2300" dirty="0">
                <a:solidFill>
                  <a:srgbClr val="FF00FF"/>
                </a:solidFill>
              </a:rPr>
              <a:t>National Institute of Technology Agartala</a:t>
            </a:r>
            <a:endParaRPr lang="en-US" sz="23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E780DA-5663-CA96-E26C-316D7750CB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" y="5496609"/>
            <a:ext cx="1212126" cy="12682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2"/>
          <p:cNvSpPr txBox="1">
            <a:spLocks noGrp="1" noChangeArrowheads="1"/>
          </p:cNvSpPr>
          <p:nvPr>
            <p:ph type="title"/>
          </p:nvPr>
        </p:nvSpPr>
        <p:spPr>
          <a:xfrm>
            <a:off x="4900" y="4177"/>
            <a:ext cx="9139100" cy="535531"/>
          </a:xfr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dirty="0">
                <a:solidFill>
                  <a:srgbClr val="7030A0"/>
                </a:solidFill>
                <a:latin typeface="+mn-lt"/>
              </a:rPr>
              <a:t>Financial budget (INR)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10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513175"/>
              </p:ext>
            </p:extLst>
          </p:nvPr>
        </p:nvGraphicFramePr>
        <p:xfrm>
          <a:off x="214282" y="889300"/>
          <a:ext cx="8715437" cy="531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04635835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132981441"/>
                    </a:ext>
                  </a:extLst>
                </a:gridCol>
                <a:gridCol w="1477399">
                  <a:extLst>
                    <a:ext uri="{9D8B030D-6E8A-4147-A177-3AD203B41FA5}">
                      <a16:colId xmlns:a16="http://schemas.microsoft.com/office/drawing/2014/main" val="1140728358"/>
                    </a:ext>
                  </a:extLst>
                </a:gridCol>
              </a:tblGrid>
              <a:tr h="7427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>
                          <a:latin typeface="+mn-lt"/>
                        </a:rPr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dirty="0">
                          <a:latin typeface="+mn-lt"/>
                        </a:rPr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+mn-lt"/>
                        </a:rPr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+mn-lt"/>
                        </a:rPr>
                        <a:t>Year 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+mn-lt"/>
                        </a:rPr>
                        <a:t>Total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Non - recurring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9,25,000</a:t>
                      </a:r>
                      <a:endParaRPr lang="en-IN" sz="2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4138" indent="0" algn="ctr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4138" indent="0" algn="ctr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4138" indent="0" algn="ctr">
                        <a:lnSpc>
                          <a:spcPct val="100000"/>
                        </a:lnSpc>
                      </a:pPr>
                      <a:r>
                        <a:rPr lang="en-US" sz="2200" b="1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9,25,000</a:t>
                      </a:r>
                      <a:endParaRPr lang="en-IN" sz="2200" b="1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Recurring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167910"/>
                  </a:ext>
                </a:extLst>
              </a:tr>
              <a:tr h="4419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Manpower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2,64,000</a:t>
                      </a:r>
                      <a:endParaRPr lang="en-IN" sz="2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2,64,000</a:t>
                      </a:r>
                      <a:endParaRPr lang="en-IN" sz="2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3,03,600</a:t>
                      </a:r>
                      <a:endParaRPr lang="en-IN" sz="2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22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8,31,600</a:t>
                      </a:r>
                      <a:endParaRPr lang="en-IN" sz="22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454480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Consumables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2,50,000</a:t>
                      </a:r>
                      <a:endParaRPr lang="en-IN" sz="2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2,00,000</a:t>
                      </a:r>
                      <a:endParaRPr lang="en-IN" sz="2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1,50,000</a:t>
                      </a:r>
                      <a:endParaRPr lang="en-IN" sz="2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22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6,00,000</a:t>
                      </a:r>
                      <a:endParaRPr lang="en-IN" sz="22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2538231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Travel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10,000</a:t>
                      </a:r>
                      <a:endParaRPr lang="en-IN" sz="2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10,000</a:t>
                      </a:r>
                      <a:endParaRPr lang="en-IN" sz="2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10,000</a:t>
                      </a:r>
                      <a:endParaRPr lang="en-IN" sz="2200" kern="10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22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30,000</a:t>
                      </a:r>
                      <a:endParaRPr lang="en-IN" sz="22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395593"/>
                  </a:ext>
                </a:extLst>
              </a:tr>
              <a:tr h="6535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Training Programme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25,000</a:t>
                      </a:r>
                      <a:endParaRPr lang="en-IN" sz="2200" kern="10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50,000</a:t>
                      </a:r>
                      <a:endParaRPr lang="en-IN" sz="2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22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75,000</a:t>
                      </a:r>
                      <a:endParaRPr lang="en-IN" sz="22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3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Contingency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50,000</a:t>
                      </a:r>
                      <a:endParaRPr lang="en-IN" sz="2200" kern="10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50,000</a:t>
                      </a:r>
                      <a:endParaRPr lang="en-IN" sz="2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50,000</a:t>
                      </a:r>
                      <a:endParaRPr lang="en-IN" sz="2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22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1,50,000</a:t>
                      </a:r>
                      <a:endParaRPr lang="en-IN" sz="22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5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Institute Over head @ 15%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74,950</a:t>
                      </a:r>
                      <a:endParaRPr lang="en-IN" sz="2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27,450</a:t>
                      </a:r>
                      <a:endParaRPr lang="en-IN" sz="2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28,180</a:t>
                      </a:r>
                      <a:endParaRPr lang="en-IN" sz="2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22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1,30,580</a:t>
                      </a:r>
                      <a:endParaRPr lang="en-IN" sz="22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899613"/>
                  </a:ext>
                </a:extLst>
              </a:tr>
              <a:tr h="6063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200" b="1" kern="1200" dirty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1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15,73,950</a:t>
                      </a:r>
                      <a:endParaRPr lang="en-IN" sz="2200" b="1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1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5,76,450</a:t>
                      </a:r>
                      <a:endParaRPr lang="en-IN" sz="2200" b="1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200" b="1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5,91,780</a:t>
                      </a:r>
                      <a:endParaRPr lang="en-IN" sz="2200" b="1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975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2200" b="1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27,42,180</a:t>
                      </a:r>
                      <a:endParaRPr lang="en-IN" sz="2200" b="1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3903D-EB13-7C10-CEAC-60EBE821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81126598-5785-23F1-01FC-6240F7631B80}"/>
              </a:ext>
            </a:extLst>
          </p:cNvPr>
          <p:cNvSpPr txBox="1">
            <a:spLocks noChangeArrowheads="1"/>
          </p:cNvSpPr>
          <p:nvPr/>
        </p:nvSpPr>
        <p:spPr>
          <a:xfrm>
            <a:off x="18046" y="0"/>
            <a:ext cx="914400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anchor="b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sz="3200" b="1" kern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Dr. Kalyan Gayen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D383FBA-C11F-6284-C217-E92A87D1B1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119377"/>
              </p:ext>
            </p:extLst>
          </p:nvPr>
        </p:nvGraphicFramePr>
        <p:xfrm>
          <a:off x="416224" y="1250884"/>
          <a:ext cx="8208912" cy="4104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69836">
                  <a:extLst>
                    <a:ext uri="{9D8B030D-6E8A-4147-A177-3AD203B41FA5}">
                      <a16:colId xmlns:a16="http://schemas.microsoft.com/office/drawing/2014/main" val="2789041358"/>
                    </a:ext>
                  </a:extLst>
                </a:gridCol>
                <a:gridCol w="2572480">
                  <a:extLst>
                    <a:ext uri="{9D8B030D-6E8A-4147-A177-3AD203B41FA5}">
                      <a16:colId xmlns:a16="http://schemas.microsoft.com/office/drawing/2014/main" val="3195361621"/>
                    </a:ext>
                  </a:extLst>
                </a:gridCol>
                <a:gridCol w="907934">
                  <a:extLst>
                    <a:ext uri="{9D8B030D-6E8A-4147-A177-3AD203B41FA5}">
                      <a16:colId xmlns:a16="http://schemas.microsoft.com/office/drawing/2014/main" val="3607793155"/>
                    </a:ext>
                  </a:extLst>
                </a:gridCol>
                <a:gridCol w="1134918">
                  <a:extLst>
                    <a:ext uri="{9D8B030D-6E8A-4147-A177-3AD203B41FA5}">
                      <a16:colId xmlns:a16="http://schemas.microsoft.com/office/drawing/2014/main" val="764525055"/>
                    </a:ext>
                  </a:extLst>
                </a:gridCol>
                <a:gridCol w="1323744">
                  <a:extLst>
                    <a:ext uri="{9D8B030D-6E8A-4147-A177-3AD203B41FA5}">
                      <a16:colId xmlns:a16="http://schemas.microsoft.com/office/drawing/2014/main" val="2978695204"/>
                    </a:ext>
                  </a:extLst>
                </a:gridCol>
              </a:tblGrid>
              <a:tr h="459699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Degree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Institute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Year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Marks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NIRF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943451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B. Tech (Chemical </a:t>
                      </a:r>
                      <a:r>
                        <a:rPr lang="en-US" sz="2200" dirty="0" err="1">
                          <a:latin typeface="+mn-lt"/>
                        </a:rPr>
                        <a:t>Engg</a:t>
                      </a:r>
                      <a:r>
                        <a:rPr lang="en-US" sz="2200" dirty="0">
                          <a:latin typeface="+mn-lt"/>
                        </a:rPr>
                        <a:t>.)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+mn-lt"/>
                        </a:rPr>
                        <a:t>University of Calcutta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1999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74.9%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+mn-lt"/>
                        </a:rPr>
                        <a:t>8-2022/ 12-2023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22114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M. Tech (Chemical </a:t>
                      </a:r>
                      <a:r>
                        <a:rPr lang="en-US" sz="2200" dirty="0" err="1">
                          <a:latin typeface="+mn-lt"/>
                        </a:rPr>
                        <a:t>Engg</a:t>
                      </a:r>
                      <a:r>
                        <a:rPr lang="en-US" sz="2200" dirty="0">
                          <a:latin typeface="+mn-lt"/>
                        </a:rPr>
                        <a:t>.)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IIT Kharagpur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2003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8.41/10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+mn-lt"/>
                        </a:rPr>
                        <a:t>5-2022/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+mn-lt"/>
                        </a:rPr>
                        <a:t> 6-2023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68238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PhD (Chemical Engineering)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IIT Bombay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2007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9.63/10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+mn-lt"/>
                        </a:rPr>
                        <a:t>3-2022/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+mn-lt"/>
                        </a:rPr>
                        <a:t> 3-2023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23398"/>
                  </a:ext>
                </a:extLst>
              </a:tr>
              <a:tr h="118208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Post Doc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University of California Santabarbara, USA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2007-2009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-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QS: 134-2022/</a:t>
                      </a:r>
                    </a:p>
                    <a:p>
                      <a:r>
                        <a:rPr lang="en-US" sz="2200" dirty="0">
                          <a:latin typeface="+mn-lt"/>
                        </a:rPr>
                        <a:t>163-2023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085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2C1A0F-8371-CFB4-A8C1-15BBE80A50E4}"/>
              </a:ext>
            </a:extLst>
          </p:cNvPr>
          <p:cNvSpPr txBox="1"/>
          <p:nvPr/>
        </p:nvSpPr>
        <p:spPr>
          <a:xfrm>
            <a:off x="323529" y="5469031"/>
            <a:ext cx="885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Post PhD experience: </a:t>
            </a:r>
            <a:r>
              <a:rPr lang="en-US" sz="2400" dirty="0"/>
              <a:t>17 years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Teaching experience: </a:t>
            </a:r>
            <a:r>
              <a:rPr lang="en-US" sz="2400" dirty="0"/>
              <a:t>15 years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Industrial experience: </a:t>
            </a:r>
            <a:r>
              <a:rPr lang="en-US" sz="2400" dirty="0"/>
              <a:t>~ 1 year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E7842-786C-9C82-098D-4977A0F51848}"/>
              </a:ext>
            </a:extLst>
          </p:cNvPr>
          <p:cNvSpPr txBox="1"/>
          <p:nvPr/>
        </p:nvSpPr>
        <p:spPr>
          <a:xfrm>
            <a:off x="412177" y="591671"/>
            <a:ext cx="35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0" dirty="0">
                <a:solidFill>
                  <a:srgbClr val="0000FF"/>
                </a:solidFill>
                <a:cs typeface="Arial" panose="020B0604020202020204" pitchFamily="34" charset="0"/>
              </a:rPr>
              <a:t>Academic Credentials</a:t>
            </a:r>
            <a:endParaRPr lang="en-IN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5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88098-CA40-C3EE-FFEA-4C7299656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012" y="1281724"/>
            <a:ext cx="4038600" cy="5009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00FF"/>
                </a:solidFill>
                <a:cs typeface="Arial" panose="020B0604020202020204" pitchFamily="34" charset="0"/>
              </a:rPr>
              <a:t>Research outputs:</a:t>
            </a:r>
          </a:p>
          <a:p>
            <a:r>
              <a:rPr lang="en-US" sz="2200" dirty="0">
                <a:solidFill>
                  <a:srgbClr val="0000FF"/>
                </a:solidFill>
                <a:cs typeface="Arial" panose="020B0604020202020204" pitchFamily="34" charset="0"/>
              </a:rPr>
              <a:t>Journal Publications: </a:t>
            </a:r>
            <a:r>
              <a:rPr lang="en-US" sz="2200" dirty="0">
                <a:cs typeface="Arial" panose="020B0604020202020204" pitchFamily="34" charset="0"/>
              </a:rPr>
              <a:t>48</a:t>
            </a:r>
          </a:p>
          <a:p>
            <a:r>
              <a:rPr lang="en-US" sz="2200" dirty="0">
                <a:solidFill>
                  <a:srgbClr val="0000FF"/>
                </a:solidFill>
                <a:cs typeface="Arial" panose="020B0604020202020204" pitchFamily="34" charset="0"/>
              </a:rPr>
              <a:t>Books: </a:t>
            </a:r>
            <a:r>
              <a:rPr lang="en-US" sz="2200" dirty="0">
                <a:cs typeface="Arial" panose="020B0604020202020204" pitchFamily="34" charset="0"/>
              </a:rPr>
              <a:t>02</a:t>
            </a:r>
          </a:p>
          <a:p>
            <a:r>
              <a:rPr lang="en-US" sz="2200" dirty="0">
                <a:solidFill>
                  <a:srgbClr val="0000FF"/>
                </a:solidFill>
                <a:cs typeface="Arial" panose="020B0604020202020204" pitchFamily="34" charset="0"/>
              </a:rPr>
              <a:t>Book Chapters: </a:t>
            </a:r>
            <a:r>
              <a:rPr lang="en-US" sz="2200" dirty="0">
                <a:cs typeface="Arial" panose="020B0604020202020204" pitchFamily="34" charset="0"/>
              </a:rPr>
              <a:t>14</a:t>
            </a:r>
          </a:p>
          <a:p>
            <a:r>
              <a:rPr lang="en-US" sz="2200" dirty="0">
                <a:solidFill>
                  <a:srgbClr val="0000FF"/>
                </a:solidFill>
                <a:cs typeface="Arial" panose="020B0604020202020204" pitchFamily="34" charset="0"/>
              </a:rPr>
              <a:t>Conferences: </a:t>
            </a:r>
            <a:r>
              <a:rPr lang="en-US" sz="2200" dirty="0">
                <a:cs typeface="Arial" panose="020B0604020202020204" pitchFamily="34" charset="0"/>
              </a:rPr>
              <a:t>49</a:t>
            </a:r>
          </a:p>
          <a:p>
            <a:r>
              <a:rPr lang="en-US" sz="2200" dirty="0">
                <a:solidFill>
                  <a:srgbClr val="0000FF"/>
                </a:solidFill>
                <a:cs typeface="Arial" panose="020B0604020202020204" pitchFamily="34" charset="0"/>
              </a:rPr>
              <a:t>PhD supervised: </a:t>
            </a:r>
            <a:r>
              <a:rPr lang="en-US" sz="2200" dirty="0">
                <a:cs typeface="Arial" panose="020B0604020202020204" pitchFamily="34" charset="0"/>
              </a:rPr>
              <a:t>04 as Principal Supervisor</a:t>
            </a:r>
          </a:p>
          <a:p>
            <a:r>
              <a:rPr lang="en-US" sz="2200" dirty="0">
                <a:solidFill>
                  <a:srgbClr val="0000FF"/>
                </a:solidFill>
                <a:cs typeface="Arial" panose="020B0604020202020204" pitchFamily="34" charset="0"/>
              </a:rPr>
              <a:t>PhD ongoing: </a:t>
            </a:r>
            <a:r>
              <a:rPr lang="en-US" sz="2200" dirty="0">
                <a:cs typeface="Arial" panose="020B0604020202020204" pitchFamily="34" charset="0"/>
              </a:rPr>
              <a:t>05 as Principal Supervisor</a:t>
            </a:r>
          </a:p>
          <a:p>
            <a:pPr marL="271463" indent="0">
              <a:buNone/>
            </a:pPr>
            <a:r>
              <a:rPr lang="en-US" sz="2200" dirty="0">
                <a:solidFill>
                  <a:srgbClr val="C00000"/>
                </a:solidFill>
                <a:cs typeface="Arial" panose="020B0604020202020204" pitchFamily="34" charset="0"/>
              </a:rPr>
              <a:t>Citations: </a:t>
            </a:r>
            <a:r>
              <a:rPr lang="en-US" sz="2200" dirty="0">
                <a:cs typeface="Arial" panose="020B0604020202020204" pitchFamily="34" charset="0"/>
              </a:rPr>
              <a:t>2354</a:t>
            </a:r>
          </a:p>
          <a:p>
            <a:pPr marL="271463" indent="0">
              <a:buNone/>
            </a:pPr>
            <a:r>
              <a:rPr lang="en-US" sz="2200" dirty="0">
                <a:solidFill>
                  <a:srgbClr val="C00000"/>
                </a:solidFill>
                <a:cs typeface="Arial" panose="020B0604020202020204" pitchFamily="34" charset="0"/>
              </a:rPr>
              <a:t>h-index: </a:t>
            </a:r>
            <a:r>
              <a:rPr lang="en-US" sz="2200" dirty="0">
                <a:cs typeface="Arial" panose="020B0604020202020204" pitchFamily="34" charset="0"/>
              </a:rPr>
              <a:t>22</a:t>
            </a:r>
          </a:p>
          <a:p>
            <a:pPr marL="271463" indent="0">
              <a:buNone/>
            </a:pPr>
            <a:r>
              <a:rPr lang="en-US" sz="2200" dirty="0">
                <a:solidFill>
                  <a:srgbClr val="C00000"/>
                </a:solidFill>
                <a:cs typeface="Arial" panose="020B0604020202020204" pitchFamily="34" charset="0"/>
              </a:rPr>
              <a:t>i-10 index: </a:t>
            </a:r>
            <a:r>
              <a:rPr lang="en-US" sz="2200" dirty="0">
                <a:cs typeface="Arial" panose="020B0604020202020204" pitchFamily="34" charset="0"/>
              </a:rPr>
              <a:t>32</a:t>
            </a:r>
            <a:endParaRPr lang="en-US" sz="22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endParaRPr lang="en-IN" sz="2200" dirty="0"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C9BD7-78DA-9AF3-6F0B-BC76E36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388" y="1161632"/>
            <a:ext cx="4373180" cy="4865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  <a:cs typeface="Arial" panose="020B0604020202020204" pitchFamily="34" charset="0"/>
              </a:rPr>
              <a:t>Sponsored and consultancy projects:</a:t>
            </a:r>
          </a:p>
          <a:p>
            <a:r>
              <a:rPr 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Sponsored projects: </a:t>
            </a:r>
            <a:r>
              <a:rPr lang="en-US" sz="2400" dirty="0">
                <a:cs typeface="Arial" panose="020B0604020202020204" pitchFamily="34" charset="0"/>
              </a:rPr>
              <a:t>09 (DST, DBT, SERB, DRDO, DBT – Tripura)</a:t>
            </a:r>
          </a:p>
          <a:p>
            <a:r>
              <a:rPr 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Total amount: </a:t>
            </a:r>
            <a:r>
              <a:rPr lang="en-US" sz="2400" dirty="0">
                <a:cs typeface="Arial" panose="020B0604020202020204" pitchFamily="34" charset="0"/>
              </a:rPr>
              <a:t>356 Lakhs</a:t>
            </a:r>
          </a:p>
          <a:p>
            <a:r>
              <a:rPr 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Consultancy project: </a:t>
            </a:r>
            <a:r>
              <a:rPr lang="en-US" sz="2400" dirty="0">
                <a:cs typeface="Arial" panose="020B0604020202020204" pitchFamily="34" charset="0"/>
              </a:rPr>
              <a:t>01</a:t>
            </a:r>
          </a:p>
          <a:p>
            <a:r>
              <a:rPr 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Total amount: 7</a:t>
            </a:r>
            <a:r>
              <a:rPr lang="en-US" sz="2400" dirty="0">
                <a:cs typeface="Arial" panose="020B0604020202020204" pitchFamily="34" charset="0"/>
              </a:rPr>
              <a:t> Lakhs</a:t>
            </a:r>
          </a:p>
          <a:p>
            <a:r>
              <a:rPr 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Technology developed: 03</a:t>
            </a:r>
          </a:p>
          <a:p>
            <a:pPr marL="0" indent="0">
              <a:buNone/>
            </a:pPr>
            <a:endParaRPr lang="en-IN" sz="2400" dirty="0"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20201-AE02-359F-28D2-C8DF0AB6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4B10D1-77F2-C188-3E3D-C722CCF1BB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65"/>
          <a:stretch/>
        </p:blipFill>
        <p:spPr>
          <a:xfrm>
            <a:off x="124807" y="5013176"/>
            <a:ext cx="1641740" cy="16146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84757BF-1B1A-9C47-7C35-5017982C70EF}"/>
              </a:ext>
            </a:extLst>
          </p:cNvPr>
          <p:cNvGrpSpPr/>
          <p:nvPr/>
        </p:nvGrpSpPr>
        <p:grpSpPr>
          <a:xfrm>
            <a:off x="1795147" y="5013176"/>
            <a:ext cx="1641740" cy="1614650"/>
            <a:chOff x="2771800" y="3889598"/>
            <a:chExt cx="2198528" cy="19783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47AA9B-9E6D-C4D2-B056-C6AA483D9E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00" t="25850" r="29359"/>
            <a:stretch/>
          </p:blipFill>
          <p:spPr>
            <a:xfrm>
              <a:off x="2771800" y="3889598"/>
              <a:ext cx="1110622" cy="197834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5C857F-E7CE-D7FC-9190-5FB2E87D5E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01" t="24801" r="30759"/>
            <a:stretch/>
          </p:blipFill>
          <p:spPr>
            <a:xfrm>
              <a:off x="3859706" y="3889598"/>
              <a:ext cx="1110622" cy="197834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2898CB9-F459-B38D-B661-8369E703CB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t="2750"/>
          <a:stretch/>
        </p:blipFill>
        <p:spPr>
          <a:xfrm>
            <a:off x="3461150" y="5013176"/>
            <a:ext cx="1170681" cy="1614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3E4CD3-28A1-6AD0-4A85-79DACC0ECFB9}"/>
              </a:ext>
            </a:extLst>
          </p:cNvPr>
          <p:cNvSpPr txBox="1"/>
          <p:nvPr/>
        </p:nvSpPr>
        <p:spPr>
          <a:xfrm>
            <a:off x="406388" y="64237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0" dirty="0">
                <a:solidFill>
                  <a:srgbClr val="7030A0"/>
                </a:solidFill>
                <a:cs typeface="Arial" panose="020B0604020202020204" pitchFamily="34" charset="0"/>
              </a:rPr>
              <a:t>Achievements</a:t>
            </a:r>
            <a:endParaRPr lang="en-IN" sz="2400" dirty="0"/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8CAE4D69-91EB-5482-E34E-B467CF2B4C62}"/>
              </a:ext>
            </a:extLst>
          </p:cNvPr>
          <p:cNvSpPr txBox="1">
            <a:spLocks noChangeArrowheads="1"/>
          </p:cNvSpPr>
          <p:nvPr/>
        </p:nvSpPr>
        <p:spPr>
          <a:xfrm>
            <a:off x="18046" y="0"/>
            <a:ext cx="914400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anchor="b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sz="3200" b="1" kern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Dr. Kalyan Gayen</a:t>
            </a:r>
          </a:p>
        </p:txBody>
      </p:sp>
    </p:spTree>
    <p:extLst>
      <p:ext uri="{BB962C8B-B14F-4D97-AF65-F5344CB8AC3E}">
        <p14:creationId xmlns:p14="http://schemas.microsoft.com/office/powerpoint/2010/main" val="156614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3903D-EB13-7C10-CEAC-60EBE821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81126598-5785-23F1-01FC-6240F7631B8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172"/>
            <a:ext cx="9036496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anchor="b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sz="3200" b="1" kern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Dr. Tridib Kumar </a:t>
            </a:r>
            <a:r>
              <a:rPr lang="en-US" sz="3200" b="1" kern="0" dirty="0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Bhowmick</a:t>
            </a:r>
            <a:endParaRPr lang="en-US" sz="3200" b="1" kern="0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D383FBA-C11F-6284-C217-E92A87D1B1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513497"/>
              </p:ext>
            </p:extLst>
          </p:nvPr>
        </p:nvGraphicFramePr>
        <p:xfrm>
          <a:off x="413792" y="1136617"/>
          <a:ext cx="8478687" cy="43808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8003">
                  <a:extLst>
                    <a:ext uri="{9D8B030D-6E8A-4147-A177-3AD203B41FA5}">
                      <a16:colId xmlns:a16="http://schemas.microsoft.com/office/drawing/2014/main" val="2789041358"/>
                    </a:ext>
                  </a:extLst>
                </a:gridCol>
                <a:gridCol w="2863450">
                  <a:extLst>
                    <a:ext uri="{9D8B030D-6E8A-4147-A177-3AD203B41FA5}">
                      <a16:colId xmlns:a16="http://schemas.microsoft.com/office/drawing/2014/main" val="3195361621"/>
                    </a:ext>
                  </a:extLst>
                </a:gridCol>
                <a:gridCol w="937772">
                  <a:extLst>
                    <a:ext uri="{9D8B030D-6E8A-4147-A177-3AD203B41FA5}">
                      <a16:colId xmlns:a16="http://schemas.microsoft.com/office/drawing/2014/main" val="3607793155"/>
                    </a:ext>
                  </a:extLst>
                </a:gridCol>
                <a:gridCol w="956231">
                  <a:extLst>
                    <a:ext uri="{9D8B030D-6E8A-4147-A177-3AD203B41FA5}">
                      <a16:colId xmlns:a16="http://schemas.microsoft.com/office/drawing/2014/main" val="764525055"/>
                    </a:ext>
                  </a:extLst>
                </a:gridCol>
                <a:gridCol w="1583231">
                  <a:extLst>
                    <a:ext uri="{9D8B030D-6E8A-4147-A177-3AD203B41FA5}">
                      <a16:colId xmlns:a16="http://schemas.microsoft.com/office/drawing/2014/main" val="2978695204"/>
                    </a:ext>
                  </a:extLst>
                </a:gridCol>
              </a:tblGrid>
              <a:tr h="459699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Degree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Institute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Year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Marks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NIRF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943451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B. Tech (</a:t>
                      </a:r>
                      <a:r>
                        <a:rPr lang="en-US" sz="2200" dirty="0" err="1">
                          <a:latin typeface="+mn-lt"/>
                        </a:rPr>
                        <a:t>Pharmacutical</a:t>
                      </a:r>
                      <a:r>
                        <a:rPr lang="en-US" sz="2200" dirty="0">
                          <a:latin typeface="+mn-lt"/>
                        </a:rPr>
                        <a:t> Tech.)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+mn-lt"/>
                        </a:rPr>
                        <a:t>Jadavpur</a:t>
                      </a:r>
                      <a:r>
                        <a:rPr lang="en-US" sz="2200" dirty="0">
                          <a:latin typeface="+mn-lt"/>
                        </a:rPr>
                        <a:t> University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1996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65%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+mn-lt"/>
                        </a:rPr>
                        <a:t>12-2022/ 4-2023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22114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M. Tech (Biotechnology)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+mn-lt"/>
                        </a:rPr>
                        <a:t>Jadavpur</a:t>
                      </a:r>
                      <a:r>
                        <a:rPr lang="en-US" sz="2200" dirty="0">
                          <a:latin typeface="+mn-lt"/>
                        </a:rPr>
                        <a:t> University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+mn-lt"/>
                        </a:rPr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71%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+mn-lt"/>
                        </a:rPr>
                        <a:t>12-2022/ 4-2023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68238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PhD (Chemical Engineering)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IIT Bombay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2009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7.38/10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+mn-lt"/>
                        </a:rPr>
                        <a:t>3-2022/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+mn-lt"/>
                        </a:rPr>
                        <a:t> 3-2023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23398"/>
                  </a:ext>
                </a:extLst>
              </a:tr>
              <a:tr h="118208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Post Doc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University of Maryland College Park, USA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2007-2013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-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QS: 152-2021/</a:t>
                      </a:r>
                    </a:p>
                    <a:p>
                      <a:r>
                        <a:rPr lang="en-US" sz="2200" dirty="0">
                          <a:latin typeface="+mn-lt"/>
                        </a:rPr>
                        <a:t>158-2022</a:t>
                      </a:r>
                      <a:endParaRPr lang="en-IN" sz="2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085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2C1A0F-8371-CFB4-A8C1-15BBE80A50E4}"/>
              </a:ext>
            </a:extLst>
          </p:cNvPr>
          <p:cNvSpPr txBox="1"/>
          <p:nvPr/>
        </p:nvSpPr>
        <p:spPr>
          <a:xfrm>
            <a:off x="399427" y="5463966"/>
            <a:ext cx="823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Post PhD experience: </a:t>
            </a:r>
            <a:r>
              <a:rPr lang="en-US" sz="2400" dirty="0"/>
              <a:t>16 years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Teaching experience: </a:t>
            </a:r>
            <a:r>
              <a:rPr lang="en-US" sz="2400" dirty="0"/>
              <a:t>11 years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Industrial experience: </a:t>
            </a:r>
            <a:r>
              <a:rPr lang="en-US" sz="2400" dirty="0"/>
              <a:t>~ 2 year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10E00-0FB3-FE7E-ADE2-37354D391ECA}"/>
              </a:ext>
            </a:extLst>
          </p:cNvPr>
          <p:cNvSpPr txBox="1"/>
          <p:nvPr/>
        </p:nvSpPr>
        <p:spPr>
          <a:xfrm>
            <a:off x="277708" y="6458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0" dirty="0">
                <a:solidFill>
                  <a:srgbClr val="0000FF"/>
                </a:solidFill>
                <a:cs typeface="Arial" panose="020B0604020202020204" pitchFamily="34" charset="0"/>
              </a:rPr>
              <a:t>Academic Credentials</a:t>
            </a:r>
            <a:endParaRPr lang="en-IN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5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88098-CA40-C3EE-FFEA-4C7299656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7980" y="1490807"/>
            <a:ext cx="4038600" cy="5009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  <a:cs typeface="Arial" panose="020B0604020202020204" pitchFamily="34" charset="0"/>
              </a:rPr>
              <a:t>Research outputs:</a:t>
            </a:r>
          </a:p>
          <a:p>
            <a:r>
              <a:rPr 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Journal Publications: </a:t>
            </a:r>
            <a:r>
              <a:rPr lang="en-US" sz="2400" dirty="0">
                <a:cs typeface="Arial" panose="020B0604020202020204" pitchFamily="34" charset="0"/>
              </a:rPr>
              <a:t>40</a:t>
            </a:r>
          </a:p>
          <a:p>
            <a:r>
              <a:rPr 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Books: </a:t>
            </a:r>
            <a:r>
              <a:rPr lang="en-US" sz="2400" dirty="0">
                <a:cs typeface="Arial" panose="020B0604020202020204" pitchFamily="34" charset="0"/>
              </a:rPr>
              <a:t>02</a:t>
            </a:r>
          </a:p>
          <a:p>
            <a:r>
              <a:rPr 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Book Chapters: </a:t>
            </a:r>
            <a:r>
              <a:rPr lang="en-US" sz="2400" dirty="0">
                <a:cs typeface="Arial" panose="020B0604020202020204" pitchFamily="34" charset="0"/>
              </a:rPr>
              <a:t>10</a:t>
            </a:r>
          </a:p>
          <a:p>
            <a:r>
              <a:rPr 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Conferences: </a:t>
            </a:r>
            <a:r>
              <a:rPr lang="en-US" sz="2400" dirty="0">
                <a:cs typeface="Arial" panose="020B0604020202020204" pitchFamily="34" charset="0"/>
              </a:rPr>
              <a:t>30</a:t>
            </a:r>
          </a:p>
          <a:p>
            <a:r>
              <a:rPr 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PhD supervised: </a:t>
            </a:r>
            <a:r>
              <a:rPr lang="en-US" sz="2400" dirty="0">
                <a:cs typeface="Arial" panose="020B0604020202020204" pitchFamily="34" charset="0"/>
              </a:rPr>
              <a:t>02</a:t>
            </a:r>
          </a:p>
          <a:p>
            <a:r>
              <a:rPr 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PhD ongoing: </a:t>
            </a:r>
            <a:r>
              <a:rPr lang="en-US" sz="2400" dirty="0">
                <a:cs typeface="Arial" panose="020B0604020202020204" pitchFamily="34" charset="0"/>
              </a:rPr>
              <a:t>04</a:t>
            </a:r>
          </a:p>
          <a:p>
            <a:pPr marL="271463" indent="0">
              <a:buNone/>
            </a:pPr>
            <a:r>
              <a:rPr 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Citations: </a:t>
            </a:r>
            <a:r>
              <a:rPr lang="en-US" sz="2400" dirty="0">
                <a:cs typeface="Arial" panose="020B0604020202020204" pitchFamily="34" charset="0"/>
              </a:rPr>
              <a:t>1550</a:t>
            </a:r>
          </a:p>
          <a:p>
            <a:pPr marL="271463" indent="0">
              <a:buNone/>
            </a:pPr>
            <a:r>
              <a:rPr 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h-index: </a:t>
            </a:r>
            <a:r>
              <a:rPr lang="en-US" sz="2400" dirty="0">
                <a:cs typeface="Arial" panose="020B0604020202020204" pitchFamily="34" charset="0"/>
              </a:rPr>
              <a:t>18</a:t>
            </a:r>
          </a:p>
          <a:p>
            <a:pPr marL="271463" indent="0">
              <a:buNone/>
            </a:pPr>
            <a:r>
              <a:rPr 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i-10 index: </a:t>
            </a:r>
            <a:r>
              <a:rPr lang="en-US" sz="2400" dirty="0">
                <a:cs typeface="Arial" panose="020B0604020202020204" pitchFamily="34" charset="0"/>
              </a:rPr>
              <a:t>24</a:t>
            </a:r>
            <a:endParaRPr lang="en-US" sz="24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endParaRPr lang="en-IN" sz="2400" dirty="0"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C9BD7-78DA-9AF3-6F0B-BC76E36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797" y="1269866"/>
            <a:ext cx="4373180" cy="4865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  <a:cs typeface="Arial" panose="020B0604020202020204" pitchFamily="34" charset="0"/>
              </a:rPr>
              <a:t>Sponsored and consultancy projects:</a:t>
            </a:r>
          </a:p>
          <a:p>
            <a:r>
              <a:rPr 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Sponsored projects: </a:t>
            </a:r>
            <a:r>
              <a:rPr lang="en-US" sz="2400" dirty="0">
                <a:cs typeface="Arial" panose="020B0604020202020204" pitchFamily="34" charset="0"/>
              </a:rPr>
              <a:t>05 (DST, DBT, SERB, DRDO, DBT – Tripura)</a:t>
            </a:r>
          </a:p>
          <a:p>
            <a:r>
              <a:rPr 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Total amount: </a:t>
            </a:r>
            <a:r>
              <a:rPr lang="en-US" sz="2400" dirty="0">
                <a:cs typeface="Arial" panose="020B0604020202020204" pitchFamily="34" charset="0"/>
              </a:rPr>
              <a:t>133.5 Lakhs</a:t>
            </a:r>
          </a:p>
          <a:p>
            <a:r>
              <a:rPr 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Consultancy project: </a:t>
            </a:r>
            <a:r>
              <a:rPr lang="en-US" sz="2400" dirty="0">
                <a:cs typeface="Arial" panose="020B0604020202020204" pitchFamily="34" charset="0"/>
              </a:rPr>
              <a:t>01</a:t>
            </a:r>
          </a:p>
          <a:p>
            <a:r>
              <a:rPr 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Total amount: 7</a:t>
            </a:r>
            <a:r>
              <a:rPr lang="en-US" sz="2400" dirty="0">
                <a:cs typeface="Arial" panose="020B0604020202020204" pitchFamily="34" charset="0"/>
              </a:rPr>
              <a:t> Lakhs</a:t>
            </a:r>
          </a:p>
          <a:p>
            <a:r>
              <a:rPr lang="en-US" sz="2400" dirty="0">
                <a:solidFill>
                  <a:srgbClr val="0000FF"/>
                </a:solidFill>
                <a:cs typeface="Arial" panose="020B0604020202020204" pitchFamily="34" charset="0"/>
              </a:rPr>
              <a:t>Technology developed: 03</a:t>
            </a:r>
          </a:p>
          <a:p>
            <a:pPr marL="0" indent="0">
              <a:buNone/>
            </a:pPr>
            <a:endParaRPr lang="en-IN" sz="2400" dirty="0"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20201-AE02-359F-28D2-C8DF0AB6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4B10D1-77F2-C188-3E3D-C722CCF1BB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65"/>
          <a:stretch/>
        </p:blipFill>
        <p:spPr>
          <a:xfrm>
            <a:off x="124807" y="5085184"/>
            <a:ext cx="1641740" cy="154264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84757BF-1B1A-9C47-7C35-5017982C70EF}"/>
              </a:ext>
            </a:extLst>
          </p:cNvPr>
          <p:cNvGrpSpPr/>
          <p:nvPr/>
        </p:nvGrpSpPr>
        <p:grpSpPr>
          <a:xfrm>
            <a:off x="1795147" y="5085184"/>
            <a:ext cx="1641740" cy="1542642"/>
            <a:chOff x="2771800" y="3889598"/>
            <a:chExt cx="2198528" cy="19783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47AA9B-9E6D-C4D2-B056-C6AA483D9E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00" t="25850" r="29359"/>
            <a:stretch/>
          </p:blipFill>
          <p:spPr>
            <a:xfrm>
              <a:off x="2771800" y="3889598"/>
              <a:ext cx="1110622" cy="197834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5C857F-E7CE-D7FC-9190-5FB2E87D5E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01" t="24801" r="30759"/>
            <a:stretch/>
          </p:blipFill>
          <p:spPr>
            <a:xfrm>
              <a:off x="3859706" y="3889598"/>
              <a:ext cx="1110622" cy="197834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2898CB9-F459-B38D-B661-8369E703CB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t="2750"/>
          <a:stretch/>
        </p:blipFill>
        <p:spPr>
          <a:xfrm>
            <a:off x="3461150" y="5085184"/>
            <a:ext cx="1170681" cy="15426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0ABB35-A900-8DBE-3D7B-24D813574CC6}"/>
              </a:ext>
            </a:extLst>
          </p:cNvPr>
          <p:cNvSpPr txBox="1"/>
          <p:nvPr/>
        </p:nvSpPr>
        <p:spPr>
          <a:xfrm>
            <a:off x="410797" y="6248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0" dirty="0">
                <a:solidFill>
                  <a:srgbClr val="7030A0"/>
                </a:solidFill>
                <a:cs typeface="Arial" panose="020B0604020202020204" pitchFamily="34" charset="0"/>
              </a:rPr>
              <a:t>Achievements</a:t>
            </a:r>
            <a:endParaRPr lang="en-IN" sz="2400" dirty="0"/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476D6C20-7030-4CA4-3CA0-4AC93067511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172"/>
            <a:ext cx="914400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anchor="b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sz="3200" b="1" kern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Dr. Tridib Kumar </a:t>
            </a:r>
            <a:r>
              <a:rPr lang="en-US" sz="3200" b="1" kern="0" dirty="0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Bhowmick</a:t>
            </a:r>
            <a:endParaRPr lang="en-US" sz="3200" b="1" kern="0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140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35167"/>
            <a:ext cx="85689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00FF"/>
                </a:solidFill>
              </a:rPr>
              <a:t>Thank you  </a:t>
            </a:r>
          </a:p>
          <a:p>
            <a:pPr algn="ctr"/>
            <a:r>
              <a:rPr lang="en-US" sz="6600" dirty="0">
                <a:solidFill>
                  <a:srgbClr val="0000FF"/>
                </a:solidFill>
              </a:rPr>
              <a:t>for </a:t>
            </a:r>
          </a:p>
          <a:p>
            <a:pPr algn="ctr"/>
            <a:r>
              <a:rPr lang="en-US" sz="6600" dirty="0">
                <a:solidFill>
                  <a:srgbClr val="0000FF"/>
                </a:solidFill>
              </a:rPr>
              <a:t>Providing opportunity to present our revised 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2"/>
          <p:cNvSpPr txBox="1">
            <a:spLocks noGrp="1" noChangeArrowheads="1"/>
          </p:cNvSpPr>
          <p:nvPr>
            <p:ph type="title"/>
          </p:nvPr>
        </p:nvSpPr>
        <p:spPr>
          <a:xfrm>
            <a:off x="0" y="37699"/>
            <a:ext cx="9064428" cy="549381"/>
          </a:xfr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cap="none" dirty="0">
                <a:solidFill>
                  <a:srgbClr val="7030A0"/>
                </a:solidFill>
                <a:latin typeface="+mn-lt"/>
              </a:rPr>
              <a:t>Motivation  &amp; Objectives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726112"/>
            <a:ext cx="8956924" cy="540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ts val="3200"/>
              </a:lnSpc>
              <a:buFont typeface="Wingdings" pitchFamily="2" charset="2"/>
              <a:buChar char="ü"/>
            </a:pPr>
            <a:r>
              <a:rPr lang="en-US" sz="2400" dirty="0"/>
              <a:t>Jackfruit available in large quantity (7</a:t>
            </a:r>
            <a:r>
              <a:rPr lang="en-US" sz="2400" baseline="30000" dirty="0"/>
              <a:t>th</a:t>
            </a:r>
            <a:r>
              <a:rPr lang="en-US" sz="2400" dirty="0"/>
              <a:t> producer) in Tripura</a:t>
            </a:r>
          </a:p>
          <a:p>
            <a:pPr marL="355600" indent="-355600">
              <a:lnSpc>
                <a:spcPts val="3200"/>
              </a:lnSpc>
              <a:buFont typeface="Wingdings" pitchFamily="2" charset="2"/>
              <a:buChar char="ü"/>
            </a:pPr>
            <a:r>
              <a:rPr lang="en-US" sz="2400" dirty="0"/>
              <a:t>Tripura is highest producer of Jackfruit on per hector basis</a:t>
            </a:r>
          </a:p>
          <a:p>
            <a:pPr marL="355600" indent="-355600">
              <a:lnSpc>
                <a:spcPts val="3200"/>
              </a:lnSpc>
              <a:buFont typeface="Wingdings" pitchFamily="2" charset="2"/>
              <a:buChar char="ü"/>
            </a:pPr>
            <a:r>
              <a:rPr lang="en-US" sz="2400" dirty="0"/>
              <a:t>Cultivation of 1.34 million tones / year in Tripura (2022)</a:t>
            </a:r>
          </a:p>
          <a:p>
            <a:pPr marL="355600" indent="-355600">
              <a:lnSpc>
                <a:spcPts val="3200"/>
              </a:lnSpc>
              <a:buFont typeface="Wingdings" pitchFamily="2" charset="2"/>
              <a:buChar char="ü"/>
            </a:pPr>
            <a:r>
              <a:rPr lang="en-US" sz="2400" dirty="0"/>
              <a:t>Processed tender jackfruit - Potential in micro scale sectors / farmers in rural area (Tripura)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rgbClr val="0000FF"/>
                </a:solidFill>
              </a:rPr>
              <a:t>Objectives:</a:t>
            </a:r>
          </a:p>
          <a:p>
            <a:pPr marL="541338" indent="-457200">
              <a:lnSpc>
                <a:spcPts val="3200"/>
              </a:lnSpc>
              <a:buFont typeface="+mj-lt"/>
              <a:buAutoNum type="arabicPeriod"/>
            </a:pPr>
            <a:r>
              <a:rPr lang="en-US" sz="2400" dirty="0"/>
              <a:t>Process development for removing browning effect of fresh cut tender jackfruit </a:t>
            </a:r>
          </a:p>
          <a:p>
            <a:pPr marL="541338" indent="-457200">
              <a:lnSpc>
                <a:spcPts val="3200"/>
              </a:lnSpc>
              <a:buFont typeface="+mj-lt"/>
              <a:buAutoNum type="arabicPeriod"/>
            </a:pPr>
            <a:r>
              <a:rPr lang="en-US" sz="2400" dirty="0"/>
              <a:t>Development of cheap process and packaging toolkit for long term preservation of tender jackfruits as per FASSI guideline</a:t>
            </a:r>
          </a:p>
          <a:p>
            <a:pPr marL="541338" indent="-457200">
              <a:lnSpc>
                <a:spcPts val="3200"/>
              </a:lnSpc>
              <a:buFont typeface="+mj-lt"/>
              <a:buAutoNum type="arabicPeriod"/>
            </a:pPr>
            <a:r>
              <a:rPr lang="en-US" sz="2400" dirty="0"/>
              <a:t>Estimation of nutritional values of processed and tender jackfruits</a:t>
            </a:r>
          </a:p>
          <a:p>
            <a:pPr marL="541338" indent="-457200">
              <a:lnSpc>
                <a:spcPts val="3200"/>
              </a:lnSpc>
              <a:buFont typeface="+mj-lt"/>
              <a:buAutoNum type="arabicPeriod"/>
            </a:pPr>
            <a:r>
              <a:rPr lang="en-US" sz="2400" dirty="0"/>
              <a:t>Training to the stakeholders (rural village) on processing and packaging of tender-jackfruits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2"/>
          <p:cNvSpPr txBox="1">
            <a:spLocks noGrp="1" noChangeArrowheads="1"/>
          </p:cNvSpPr>
          <p:nvPr>
            <p:ph type="title"/>
          </p:nvPr>
        </p:nvSpPr>
        <p:spPr>
          <a:xfrm>
            <a:off x="2904" y="31867"/>
            <a:ext cx="9141096" cy="535531"/>
          </a:xfr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dirty="0">
                <a:solidFill>
                  <a:srgbClr val="7030A0"/>
                </a:solidFill>
                <a:latin typeface="+mn-lt"/>
              </a:rPr>
              <a:t>Objective 1 &amp; Work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02B7F-6D1A-D906-A865-C2478B4F24B7}"/>
              </a:ext>
            </a:extLst>
          </p:cNvPr>
          <p:cNvSpPr txBox="1"/>
          <p:nvPr/>
        </p:nvSpPr>
        <p:spPr>
          <a:xfrm>
            <a:off x="143508" y="692696"/>
            <a:ext cx="8856984" cy="1302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1:</a:t>
            </a:r>
            <a:r>
              <a:rPr lang="en-US" sz="2400" dirty="0">
                <a:solidFill>
                  <a:srgbClr val="0000FF"/>
                </a:solidFill>
                <a:latin typeface="Calibri" panose="020F0502020204030204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development for removing browning effect of fresh cut tender-jackfruit</a:t>
            </a:r>
          </a:p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0000"/>
                </a:solidFill>
                <a:latin typeface="Calibri" panose="020F0502020204030204"/>
              </a:rPr>
              <a:t>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sues: Browning Effect			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C5846D-1FA2-EE0C-A3ED-B61EABEB0D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t="12200" r="3105" b="13250"/>
          <a:stretch/>
        </p:blipFill>
        <p:spPr>
          <a:xfrm rot="10800000">
            <a:off x="217069" y="1973350"/>
            <a:ext cx="2016224" cy="1201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C372F5-2A95-F965-2944-BA65158E48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8274" r="10625" b="7315"/>
          <a:stretch/>
        </p:blipFill>
        <p:spPr>
          <a:xfrm>
            <a:off x="2286238" y="1987062"/>
            <a:ext cx="2462116" cy="12011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679A38-BF64-8885-76FA-88B87C805A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15193" r="13333" b="9049"/>
          <a:stretch/>
        </p:blipFill>
        <p:spPr>
          <a:xfrm rot="5400000">
            <a:off x="526764" y="3002361"/>
            <a:ext cx="1290538" cy="19650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796FD7-37A7-B928-22F8-0B22BAD51E4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1990" r="5113" b="1990"/>
          <a:stretch/>
        </p:blipFill>
        <p:spPr>
          <a:xfrm>
            <a:off x="2305294" y="3339621"/>
            <a:ext cx="2443060" cy="1290539"/>
          </a:xfrm>
          <a:prstGeom prst="rect">
            <a:avLst/>
          </a:prstGeom>
        </p:spPr>
      </p:pic>
      <p:pic>
        <p:nvPicPr>
          <p:cNvPr id="25" name="Picture 24" descr="Kerala Auto Driver Injured in Freak Accident After Jackfruit Hits Him On  Head">
            <a:extLst>
              <a:ext uri="{FF2B5EF4-FFF2-40B4-BE49-F238E27FC236}">
                <a16:creationId xmlns:a16="http://schemas.microsoft.com/office/drawing/2014/main" id="{5AFABA97-88F3-0BEE-368B-6134B2578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6692" y="5109373"/>
            <a:ext cx="2055744" cy="151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9" descr="E:\Tridib Documents\Conference\9th Vibrant India 2023 Exhibition\Pictures for booklet\IMG_20230403_152719.jpg">
            <a:extLst>
              <a:ext uri="{FF2B5EF4-FFF2-40B4-BE49-F238E27FC236}">
                <a16:creationId xmlns:a16="http://schemas.microsoft.com/office/drawing/2014/main" id="{F66CA271-2E74-0FE1-4DC1-0682E6ED3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/>
          <a:srcRect l="12574" r="19064"/>
          <a:stretch/>
        </p:blipFill>
        <p:spPr bwMode="auto">
          <a:xfrm rot="5400000">
            <a:off x="6702161" y="4558630"/>
            <a:ext cx="1584170" cy="205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Down Arrow 98">
            <a:extLst>
              <a:ext uri="{FF2B5EF4-FFF2-40B4-BE49-F238E27FC236}">
                <a16:creationId xmlns:a16="http://schemas.microsoft.com/office/drawing/2014/main" id="{EC79C458-AF9F-4381-DF37-D690BD45FC99}"/>
              </a:ext>
            </a:extLst>
          </p:cNvPr>
          <p:cNvSpPr>
            <a:spLocks noChangeAspect="1"/>
          </p:cNvSpPr>
          <p:nvPr/>
        </p:nvSpPr>
        <p:spPr>
          <a:xfrm rot="16200000">
            <a:off x="4581278" y="4251454"/>
            <a:ext cx="431149" cy="3228829"/>
          </a:xfrm>
          <a:prstGeom prst="downArrow">
            <a:avLst/>
          </a:prstGeom>
          <a:solidFill>
            <a:srgbClr val="4242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D59089-BA0A-0231-BC53-5360DFFDE12A}"/>
              </a:ext>
            </a:extLst>
          </p:cNvPr>
          <p:cNvSpPr txBox="1"/>
          <p:nvPr/>
        </p:nvSpPr>
        <p:spPr>
          <a:xfrm>
            <a:off x="151311" y="4686388"/>
            <a:ext cx="3613653" cy="481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339966"/>
                </a:solidFill>
                <a:latin typeface="Calibri" panose="020F0502020204030204"/>
              </a:rPr>
              <a:t>Our Product (Lab Scale)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A0D6D2-F8A4-DFC6-A0EB-3C8ABB7F052B}"/>
              </a:ext>
            </a:extLst>
          </p:cNvPr>
          <p:cNvSpPr txBox="1"/>
          <p:nvPr/>
        </p:nvSpPr>
        <p:spPr>
          <a:xfrm>
            <a:off x="5853975" y="6309357"/>
            <a:ext cx="2612347" cy="481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C00000"/>
                </a:solidFill>
                <a:latin typeface="Calibri" panose="020F0502020204030204"/>
              </a:rPr>
              <a:t>No Browning Effect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E9BB66-75FF-3FCE-C545-EB80D89AA4AF}"/>
              </a:ext>
            </a:extLst>
          </p:cNvPr>
          <p:cNvSpPr txBox="1"/>
          <p:nvPr/>
        </p:nvSpPr>
        <p:spPr>
          <a:xfrm>
            <a:off x="3309751" y="5161555"/>
            <a:ext cx="2974201" cy="481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339966"/>
                </a:solidFill>
                <a:latin typeface="Calibri" panose="020F0502020204030204"/>
              </a:rPr>
              <a:t>Processing 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2"/>
          <p:cNvSpPr txBox="1">
            <a:spLocks noGrp="1" noChangeArrowheads="1"/>
          </p:cNvSpPr>
          <p:nvPr>
            <p:ph type="title"/>
          </p:nvPr>
        </p:nvSpPr>
        <p:spPr>
          <a:xfrm>
            <a:off x="2904" y="31867"/>
            <a:ext cx="9141096" cy="535531"/>
          </a:xfr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dirty="0">
                <a:solidFill>
                  <a:srgbClr val="7030A0"/>
                </a:solidFill>
                <a:latin typeface="+mn-lt"/>
              </a:rPr>
              <a:t>Objective 1 &amp; Work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BCD9B-EFB6-2D88-452A-F68AC3AC0728}"/>
              </a:ext>
            </a:extLst>
          </p:cNvPr>
          <p:cNvSpPr txBox="1"/>
          <p:nvPr/>
        </p:nvSpPr>
        <p:spPr>
          <a:xfrm>
            <a:off x="5508104" y="743803"/>
            <a:ext cx="3550088" cy="4578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 Plan for Objective 1:</a:t>
            </a:r>
          </a:p>
          <a:p>
            <a:pPr marL="457200" marR="0" lvl="0" indent="-4572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 of tender jackfruit processing  at pilot scale to produce tender jackfruit with no browning </a:t>
            </a:r>
          </a:p>
          <a:p>
            <a:pPr marL="457200" marR="0" lvl="0" indent="-4572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This technology will be developed by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following the guideline 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of Food Safety and Standards Authority of India (FSSAI)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B88C83-3129-6057-4A09-7C23640FB22F}"/>
              </a:ext>
            </a:extLst>
          </p:cNvPr>
          <p:cNvGrpSpPr/>
          <p:nvPr/>
        </p:nvGrpSpPr>
        <p:grpSpPr>
          <a:xfrm>
            <a:off x="35496" y="764704"/>
            <a:ext cx="5328592" cy="3672408"/>
            <a:chOff x="35496" y="764704"/>
            <a:chExt cx="5328592" cy="3672408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475656" y="764704"/>
              <a:ext cx="3729318" cy="36004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Collection of Green Jackfruit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23528" y="1264857"/>
              <a:ext cx="2051720" cy="435951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1600" b="1" noProof="1">
                  <a:latin typeface="Calibri" pitchFamily="34" charset="0"/>
                  <a:cs typeface="Arial" pitchFamily="34" charset="0"/>
                </a:rPr>
                <a:t>Washing</a:t>
              </a:r>
              <a:r>
                <a:rPr kumimoji="0" lang="en-US" sz="1600" b="1" i="0" u="none" strike="noStrike" cap="none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with water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1547664" y="1772816"/>
              <a:ext cx="3729600" cy="36004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Removal of outer surface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547664" y="2780928"/>
              <a:ext cx="3729600" cy="504056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Cutting into pices of required size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79512" y="2204864"/>
              <a:ext cx="2736304" cy="435951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b="1" noProof="1">
                  <a:latin typeface="Calibri" pitchFamily="34" charset="0"/>
                  <a:cs typeface="Arial" pitchFamily="34" charset="0"/>
                </a:rPr>
                <a:t>Washing</a:t>
              </a:r>
              <a:r>
                <a:rPr kumimoji="0" lang="en-US" b="1" i="0" u="none" strike="noStrike" cap="none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with salt solution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496" y="3429000"/>
              <a:ext cx="3168352" cy="435951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Processing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634488" y="3933056"/>
              <a:ext cx="3729600" cy="50405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Blancing of the cut jackfruit pices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Down Arrow 15"/>
            <p:cNvSpPr>
              <a:spLocks noChangeAspect="1"/>
            </p:cNvSpPr>
            <p:nvPr/>
          </p:nvSpPr>
          <p:spPr>
            <a:xfrm>
              <a:off x="3340704" y="1124744"/>
              <a:ext cx="367200" cy="540000"/>
            </a:xfrm>
            <a:prstGeom prst="downArrow">
              <a:avLst/>
            </a:prstGeom>
            <a:solidFill>
              <a:srgbClr val="424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>
              <a:spLocks noChangeAspect="1"/>
            </p:cNvSpPr>
            <p:nvPr/>
          </p:nvSpPr>
          <p:spPr>
            <a:xfrm>
              <a:off x="3347864" y="2132856"/>
              <a:ext cx="367200" cy="540000"/>
            </a:xfrm>
            <a:prstGeom prst="downArrow">
              <a:avLst/>
            </a:prstGeom>
            <a:solidFill>
              <a:srgbClr val="424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>
              <a:spLocks noChangeAspect="1"/>
            </p:cNvSpPr>
            <p:nvPr/>
          </p:nvSpPr>
          <p:spPr>
            <a:xfrm>
              <a:off x="3347864" y="3321048"/>
              <a:ext cx="367200" cy="540000"/>
            </a:xfrm>
            <a:prstGeom prst="downArrow">
              <a:avLst/>
            </a:prstGeom>
            <a:solidFill>
              <a:srgbClr val="424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153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2"/>
          <p:cNvSpPr txBox="1">
            <a:spLocks noGrp="1" noChangeArrowheads="1"/>
          </p:cNvSpPr>
          <p:nvPr>
            <p:ph type="title"/>
          </p:nvPr>
        </p:nvSpPr>
        <p:spPr>
          <a:xfrm>
            <a:off x="2904" y="31867"/>
            <a:ext cx="9141096" cy="535531"/>
          </a:xfr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dirty="0">
                <a:solidFill>
                  <a:srgbClr val="7030A0"/>
                </a:solidFill>
                <a:latin typeface="+mn-lt"/>
              </a:rPr>
              <a:t>Objective 2 &amp; Work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02B7F-6D1A-D906-A865-C2478B4F24B7}"/>
              </a:ext>
            </a:extLst>
          </p:cNvPr>
          <p:cNvSpPr txBox="1"/>
          <p:nvPr/>
        </p:nvSpPr>
        <p:spPr>
          <a:xfrm>
            <a:off x="143508" y="692696"/>
            <a:ext cx="8856984" cy="89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ts val="3200"/>
              </a:lnSpc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2:</a:t>
            </a:r>
            <a:r>
              <a:rPr lang="en-US" sz="2400" dirty="0">
                <a:solidFill>
                  <a:srgbClr val="0000FF"/>
                </a:solidFill>
                <a:latin typeface="Calibri" panose="020F0502020204030204"/>
              </a:rPr>
              <a:t> </a:t>
            </a:r>
            <a:r>
              <a:rPr lang="en-US" sz="2400" dirty="0"/>
              <a:t>Development of cheap process and packaging toolkit for long term preservation of tender jackfruits as per FASSI guideline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C372F5-2A95-F965-2944-BA65158E48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8274" r="10625" b="7315"/>
          <a:stretch/>
        </p:blipFill>
        <p:spPr>
          <a:xfrm>
            <a:off x="127611" y="2017452"/>
            <a:ext cx="2136184" cy="1540221"/>
          </a:xfrm>
          <a:prstGeom prst="rect">
            <a:avLst/>
          </a:prstGeom>
        </p:spPr>
      </p:pic>
      <p:pic>
        <p:nvPicPr>
          <p:cNvPr id="25" name="Picture 24" descr="Kerala Auto Driver Injured in Freak Accident After Jackfruit Hits Him On  Head">
            <a:extLst>
              <a:ext uri="{FF2B5EF4-FFF2-40B4-BE49-F238E27FC236}">
                <a16:creationId xmlns:a16="http://schemas.microsoft.com/office/drawing/2014/main" id="{5AFABA97-88F3-0BEE-368B-6134B2578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32" y="4262172"/>
            <a:ext cx="2055744" cy="151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Down Arrow 98">
            <a:extLst>
              <a:ext uri="{FF2B5EF4-FFF2-40B4-BE49-F238E27FC236}">
                <a16:creationId xmlns:a16="http://schemas.microsoft.com/office/drawing/2014/main" id="{EC79C458-AF9F-4381-DF37-D690BD45FC99}"/>
              </a:ext>
            </a:extLst>
          </p:cNvPr>
          <p:cNvSpPr>
            <a:spLocks noChangeAspect="1"/>
          </p:cNvSpPr>
          <p:nvPr/>
        </p:nvSpPr>
        <p:spPr>
          <a:xfrm rot="16200000">
            <a:off x="3488420" y="3444425"/>
            <a:ext cx="431149" cy="3148976"/>
          </a:xfrm>
          <a:prstGeom prst="downArrow">
            <a:avLst/>
          </a:prstGeom>
          <a:solidFill>
            <a:srgbClr val="4242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D59089-BA0A-0231-BC53-5360DFFDE12A}"/>
              </a:ext>
            </a:extLst>
          </p:cNvPr>
          <p:cNvSpPr txBox="1"/>
          <p:nvPr/>
        </p:nvSpPr>
        <p:spPr>
          <a:xfrm>
            <a:off x="2108477" y="5581395"/>
            <a:ext cx="3170006" cy="1302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00FF"/>
                </a:solidFill>
                <a:latin typeface="Calibri" panose="020F0502020204030204"/>
              </a:rPr>
              <a:t>(Lab Scale)</a:t>
            </a:r>
          </a:p>
          <a:p>
            <a:pPr marL="0" marR="0" lvl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CC00"/>
                </a:solidFill>
                <a:latin typeface="Calibri" panose="020F0502020204030204"/>
              </a:rPr>
              <a:t>Production Cost: </a:t>
            </a:r>
          </a:p>
          <a:p>
            <a:pPr marL="0" marR="0" lvl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CC00"/>
                </a:solidFill>
                <a:latin typeface="Calibri" panose="020F0502020204030204"/>
              </a:rPr>
              <a:t>INR 200 /kg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A0D6D2-F8A4-DFC6-A0EB-3C8ABB7F052B}"/>
              </a:ext>
            </a:extLst>
          </p:cNvPr>
          <p:cNvSpPr txBox="1"/>
          <p:nvPr/>
        </p:nvSpPr>
        <p:spPr>
          <a:xfrm>
            <a:off x="2115486" y="4250860"/>
            <a:ext cx="3093868" cy="1302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C00000"/>
                </a:solidFill>
                <a:latin typeface="Calibri" panose="020F0502020204030204"/>
              </a:rPr>
              <a:t>Processed Jackfruit</a:t>
            </a:r>
          </a:p>
          <a:p>
            <a:pPr marL="0" marR="0" lvl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C00000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C00000"/>
                </a:solidFill>
                <a:latin typeface="Calibri" panose="020F0502020204030204"/>
              </a:rPr>
              <a:t>Best before 12 months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E2F06-B94C-F106-C27B-86E3046392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6" t="12201" r="31193" b="7340"/>
          <a:stretch/>
        </p:blipFill>
        <p:spPr>
          <a:xfrm>
            <a:off x="6843217" y="1726683"/>
            <a:ext cx="2300783" cy="5131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CA042-2A89-57E3-AB37-DF4ECB6D2C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8" t="7240" r="26908"/>
          <a:stretch/>
        </p:blipFill>
        <p:spPr>
          <a:xfrm>
            <a:off x="5292503" y="3565950"/>
            <a:ext cx="1550713" cy="3381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F85583-38F4-701A-10E0-EEB4CEADCFB3}"/>
              </a:ext>
            </a:extLst>
          </p:cNvPr>
          <p:cNvSpPr txBox="1"/>
          <p:nvPr/>
        </p:nvSpPr>
        <p:spPr>
          <a:xfrm>
            <a:off x="-1" y="1486008"/>
            <a:ext cx="5364089" cy="481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0000"/>
                </a:solidFill>
                <a:latin typeface="Calibri" panose="020F0502020204030204"/>
              </a:rPr>
              <a:t>Products in Market   Price: INR 800/kg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C6E5A-C3E7-2D8E-A13A-DE724071FFE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t="38450" r="40200" b="21651"/>
          <a:stretch/>
        </p:blipFill>
        <p:spPr>
          <a:xfrm rot="16200000">
            <a:off x="2834838" y="1555733"/>
            <a:ext cx="1584172" cy="25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7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2"/>
          <p:cNvSpPr txBox="1">
            <a:spLocks noGrp="1" noChangeArrowheads="1"/>
          </p:cNvSpPr>
          <p:nvPr>
            <p:ph type="title"/>
          </p:nvPr>
        </p:nvSpPr>
        <p:spPr>
          <a:xfrm>
            <a:off x="2904" y="31867"/>
            <a:ext cx="9141096" cy="535531"/>
          </a:xfr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dirty="0">
                <a:solidFill>
                  <a:srgbClr val="7030A0"/>
                </a:solidFill>
                <a:latin typeface="+mn-lt"/>
              </a:rPr>
              <a:t>Objective 2 &amp; Work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BCD9B-EFB6-2D88-452A-F68AC3AC0728}"/>
              </a:ext>
            </a:extLst>
          </p:cNvPr>
          <p:cNvSpPr txBox="1"/>
          <p:nvPr/>
        </p:nvSpPr>
        <p:spPr>
          <a:xfrm>
            <a:off x="104079" y="931297"/>
            <a:ext cx="8935842" cy="4174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 Plan for Objective 2:</a:t>
            </a:r>
          </a:p>
          <a:p>
            <a:pPr marL="457200" marR="0" lvl="0" indent="-4572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Long term preservation of processed tender jackfruit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as per FASSI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guideline </a:t>
            </a:r>
          </a:p>
          <a:p>
            <a:pPr marL="457200" marR="0" lvl="0" indent="-4572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Development of cheap packaging technique</a:t>
            </a:r>
          </a:p>
          <a:p>
            <a:pPr marL="457200" marR="0" lvl="0" indent="-4572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Scale up the processing technology from Lab scale to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pilot scale</a:t>
            </a:r>
          </a:p>
          <a:p>
            <a:pPr marL="457200" marR="0" lvl="0" indent="-4572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Selection and testing of cheap tool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-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kits relevant to  the rural area</a:t>
            </a:r>
          </a:p>
          <a:p>
            <a:pPr marL="457200" marR="0" lvl="0" indent="-4572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Development of processing technology to start </a:t>
            </a:r>
            <a:r>
              <a:rPr lang="en-US" sz="2400" dirty="0" err="1">
                <a:solidFill>
                  <a:srgbClr val="008000"/>
                </a:solidFill>
                <a:latin typeface="Calibri" panose="020F0502020204030204"/>
              </a:rPr>
              <a:t>aff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Micro-scale b</a:t>
            </a:r>
            <a:r>
              <a:rPr lang="en-US" sz="2400" dirty="0" err="1">
                <a:solidFill>
                  <a:srgbClr val="008000"/>
                </a:solidFill>
                <a:latin typeface="Calibri" panose="020F0502020204030204"/>
              </a:rPr>
              <a:t>usiness</a:t>
            </a:r>
            <a:r>
              <a:rPr lang="en-US" sz="2400" dirty="0">
                <a:solidFill>
                  <a:srgbClr val="008000"/>
                </a:solidFill>
                <a:latin typeface="Calibri" panose="020F0502020204030204"/>
              </a:rPr>
              <a:t> with capital cost with in 1-1.5 Lakhs</a:t>
            </a:r>
          </a:p>
          <a:p>
            <a:pPr marL="457200" marR="0" lvl="0" indent="-4572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Tender jackfruit ready to cook, Tender jackfruit Chunk and Tender jackfruit flour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0" y="5517232"/>
            <a:ext cx="3995936" cy="50405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Packaging of the cut jackfruits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716016" y="5517232"/>
            <a:ext cx="4355976" cy="504056"/>
          </a:xfrm>
          <a:prstGeom prst="rect">
            <a:avLst/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Storing of packaged jackfruit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Down Arrow 7"/>
          <p:cNvSpPr>
            <a:spLocks noChangeAspect="1"/>
          </p:cNvSpPr>
          <p:nvPr/>
        </p:nvSpPr>
        <p:spPr>
          <a:xfrm rot="16200000">
            <a:off x="4154344" y="5502840"/>
            <a:ext cx="367200" cy="540000"/>
          </a:xfrm>
          <a:prstGeom prst="downArrow">
            <a:avLst/>
          </a:prstGeom>
          <a:solidFill>
            <a:srgbClr val="4242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2"/>
          <p:cNvSpPr txBox="1">
            <a:spLocks noGrp="1" noChangeArrowheads="1"/>
          </p:cNvSpPr>
          <p:nvPr>
            <p:ph type="title"/>
          </p:nvPr>
        </p:nvSpPr>
        <p:spPr>
          <a:xfrm>
            <a:off x="2904" y="31867"/>
            <a:ext cx="9141096" cy="535531"/>
          </a:xfr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dirty="0">
                <a:solidFill>
                  <a:srgbClr val="7030A0"/>
                </a:solidFill>
                <a:latin typeface="+mn-lt"/>
              </a:rPr>
              <a:t>Objective 3  &amp; Work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02B7F-6D1A-D906-A865-C2478B4F24B7}"/>
              </a:ext>
            </a:extLst>
          </p:cNvPr>
          <p:cNvSpPr txBox="1"/>
          <p:nvPr/>
        </p:nvSpPr>
        <p:spPr>
          <a:xfrm>
            <a:off x="143508" y="692696"/>
            <a:ext cx="8856984" cy="1302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ts val="3200"/>
              </a:lnSpc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3:</a:t>
            </a:r>
            <a:r>
              <a:rPr lang="en-US" sz="2400" dirty="0">
                <a:solidFill>
                  <a:srgbClr val="0000FF"/>
                </a:solidFill>
                <a:latin typeface="Calibri" panose="020F0502020204030204"/>
              </a:rPr>
              <a:t> </a:t>
            </a:r>
            <a:r>
              <a:rPr lang="en-US" sz="2400" dirty="0"/>
              <a:t>Estimation of nutritional values of processed and tender-jackfruits</a:t>
            </a:r>
          </a:p>
          <a:p>
            <a:pPr defTabSz="914400">
              <a:lnSpc>
                <a:spcPts val="3200"/>
              </a:lnSpc>
              <a:defRPr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BCD9B-EFB6-2D88-452A-F68AC3AC0728}"/>
              </a:ext>
            </a:extLst>
          </p:cNvPr>
          <p:cNvSpPr txBox="1"/>
          <p:nvPr/>
        </p:nvSpPr>
        <p:spPr>
          <a:xfrm>
            <a:off x="143508" y="1706362"/>
            <a:ext cx="8935842" cy="171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 Plan for Objective 3:</a:t>
            </a:r>
          </a:p>
          <a:p>
            <a:pPr marR="0" lvl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Analysis nutritional values of packed processed jackfruit and raw jackfruits (e.g., carbohydrate, protein, fat, color, vitamin C, </a:t>
            </a:r>
            <a:r>
              <a:rPr kumimoji="0" lang="en-US" sz="240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titrable</a:t>
            </a:r>
            <a:r>
              <a:rPr kumimoji="0" lang="en-US" sz="24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acidity ) as per FASSI guidelines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5307E8-9DC6-76E1-4D72-61E21C5CF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85031"/>
              </p:ext>
            </p:extLst>
          </p:nvPr>
        </p:nvGraphicFramePr>
        <p:xfrm>
          <a:off x="276328" y="3660722"/>
          <a:ext cx="8240837" cy="2504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2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887">
                <a:tc>
                  <a:txBody>
                    <a:bodyPr/>
                    <a:lstStyle/>
                    <a:p>
                      <a:pPr algn="l"/>
                      <a:r>
                        <a:rPr lang="en-IN" sz="24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Arial" charset="0"/>
                        </a:rPr>
                        <a:t>Jackfruit </a:t>
                      </a:r>
                      <a:endParaRPr lang="en-US" sz="2400" b="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291840" rtl="0" eaLnBrk="1" latinLnBrk="0" hangingPunct="1"/>
                      <a:r>
                        <a:rPr lang="en-IN" sz="24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Arial" charset="0"/>
                        </a:rPr>
                        <a:t> % of dry biomass</a:t>
                      </a:r>
                      <a:endParaRPr lang="en-US" sz="2400" b="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24">
                <a:tc>
                  <a:txBody>
                    <a:bodyPr/>
                    <a:lstStyle/>
                    <a:p>
                      <a:pPr marL="0" marR="0" lvl="0" indent="0" algn="l" defTabSz="32918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Carbohydrate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35-45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424">
                <a:tc>
                  <a:txBody>
                    <a:bodyPr/>
                    <a:lstStyle/>
                    <a:p>
                      <a:pPr marL="0" marR="0" lvl="0" indent="0" algn="l" defTabSz="32918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Protein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45-55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424">
                <a:tc>
                  <a:txBody>
                    <a:bodyPr/>
                    <a:lstStyle/>
                    <a:p>
                      <a:pPr marL="0" marR="0" lvl="0" indent="0" algn="l" defTabSz="32918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Lipid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3-5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424">
                <a:tc>
                  <a:txBody>
                    <a:bodyPr/>
                    <a:lstStyle/>
                    <a:p>
                      <a:pPr marL="0" marR="0" lvl="0" indent="0" algn="l" defTabSz="32918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Ash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2-3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4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2"/>
          <p:cNvSpPr txBox="1">
            <a:spLocks noGrp="1" noChangeArrowheads="1"/>
          </p:cNvSpPr>
          <p:nvPr>
            <p:ph type="title"/>
          </p:nvPr>
        </p:nvSpPr>
        <p:spPr>
          <a:xfrm>
            <a:off x="2904" y="31867"/>
            <a:ext cx="9141096" cy="535531"/>
          </a:xfr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dirty="0">
                <a:solidFill>
                  <a:srgbClr val="7030A0"/>
                </a:solidFill>
                <a:latin typeface="+mn-lt"/>
              </a:rPr>
              <a:t>Objective 4  &amp; Work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02B7F-6D1A-D906-A865-C2478B4F24B7}"/>
              </a:ext>
            </a:extLst>
          </p:cNvPr>
          <p:cNvSpPr txBox="1"/>
          <p:nvPr/>
        </p:nvSpPr>
        <p:spPr>
          <a:xfrm>
            <a:off x="143508" y="692696"/>
            <a:ext cx="8856984" cy="171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ts val="3200"/>
              </a:lnSpc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4:</a:t>
            </a:r>
            <a:r>
              <a:rPr lang="en-US" sz="2400" dirty="0">
                <a:solidFill>
                  <a:srgbClr val="0000FF"/>
                </a:solidFill>
                <a:latin typeface="Calibri" panose="020F0502020204030204"/>
              </a:rPr>
              <a:t> </a:t>
            </a:r>
            <a:r>
              <a:rPr lang="en-US" sz="2400" dirty="0"/>
              <a:t>Training to the stakeholders (rural village) on processing and packaging of tender-jackfruits</a:t>
            </a:r>
          </a:p>
          <a:p>
            <a:pPr defTabSz="914400">
              <a:lnSpc>
                <a:spcPts val="3200"/>
              </a:lnSpc>
              <a:defRPr/>
            </a:pPr>
            <a:endParaRPr lang="en-US" sz="2400" dirty="0"/>
          </a:p>
          <a:p>
            <a:pPr defTabSz="914400">
              <a:lnSpc>
                <a:spcPts val="3200"/>
              </a:lnSpc>
              <a:defRPr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BCD9B-EFB6-2D88-452A-F68AC3AC0728}"/>
              </a:ext>
            </a:extLst>
          </p:cNvPr>
          <p:cNvSpPr txBox="1"/>
          <p:nvPr/>
        </p:nvSpPr>
        <p:spPr>
          <a:xfrm>
            <a:off x="143508" y="1706362"/>
            <a:ext cx="8935842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 Plan for Objective 4:</a:t>
            </a:r>
          </a:p>
          <a:p>
            <a:r>
              <a:rPr kumimoji="0" lang="en-IN" sz="24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Demonstration and training – stakeholders (rural village)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8F44E-2EAF-679C-97A8-5BDE1A9AB0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91141"/>
            <a:ext cx="8028384" cy="361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4E9-DC52-4425-9907-B56A5B4DE7BA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11560" y="944914"/>
            <a:ext cx="7560840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buFont typeface="+mj-lt"/>
              <a:buAutoNum type="arabicPeriod"/>
            </a:pPr>
            <a:r>
              <a:rPr lang="en-US" sz="2400" dirty="0" err="1"/>
              <a:t>Agro</a:t>
            </a:r>
            <a:r>
              <a:rPr lang="en-US" sz="2400" dirty="0"/>
              <a:t>-based product development utilizing the local resources (Processed Tender Jackfruit).</a:t>
            </a:r>
          </a:p>
          <a:p>
            <a:pPr marL="457200" indent="-457200">
              <a:lnSpc>
                <a:spcPts val="3200"/>
              </a:lnSpc>
              <a:buFont typeface="+mj-lt"/>
              <a:buAutoNum type="arabicPeriod"/>
            </a:pPr>
            <a:r>
              <a:rPr lang="en-US" sz="2400" dirty="0"/>
              <a:t>Economic development of the rural people </a:t>
            </a:r>
          </a:p>
          <a:p>
            <a:pPr marL="457200" indent="-457200">
              <a:lnSpc>
                <a:spcPts val="3200"/>
              </a:lnSpc>
              <a:buFont typeface="+mj-lt"/>
              <a:buAutoNum type="arabicPeriod"/>
            </a:pPr>
            <a:r>
              <a:rPr lang="en-US" sz="2400" dirty="0"/>
              <a:t>Employment generation in rural are</a:t>
            </a:r>
          </a:p>
          <a:p>
            <a:pPr marL="457200" indent="-457200">
              <a:lnSpc>
                <a:spcPts val="3200"/>
              </a:lnSpc>
              <a:buFont typeface="+mj-lt"/>
              <a:buAutoNum type="arabicPeriod"/>
            </a:pPr>
            <a:r>
              <a:rPr lang="en-US" sz="2400" dirty="0"/>
              <a:t>Generation of micro-scale business/ startup business</a:t>
            </a:r>
          </a:p>
          <a:p>
            <a:pPr marL="457200" indent="-457200">
              <a:lnSpc>
                <a:spcPts val="3200"/>
              </a:lnSpc>
              <a:buFont typeface="+mj-lt"/>
              <a:buAutoNum type="arabicPeriod"/>
            </a:pPr>
            <a:r>
              <a:rPr lang="en-US" sz="2400" dirty="0"/>
              <a:t>Training to the manpower</a:t>
            </a:r>
          </a:p>
          <a:p>
            <a:pPr marL="457200" indent="-457200">
              <a:lnSpc>
                <a:spcPts val="3200"/>
              </a:lnSpc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17D4D851-10F4-1F1A-B0AC-919EF68814D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3519" y="64335"/>
            <a:ext cx="9141096" cy="535531"/>
          </a:xfr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dirty="0">
                <a:solidFill>
                  <a:srgbClr val="7030A0"/>
                </a:solidFill>
                <a:latin typeface="+mn-lt"/>
              </a:rPr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1098213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314&quot;&gt;&lt;property id=&quot;20148&quot; value=&quot;5&quot;/&gt;&lt;property id=&quot;20300&quot; value=&quot;Slide 3 - &amp;quot;Quantification in Biology&amp;quot;&quot;/&gt;&lt;property id=&quot;20307&quot; value=&quot;280&quot;/&gt;&lt;/object&gt;&lt;object type=&quot;3&quot; unique_id=&quot;10315&quot;&gt;&lt;property id=&quot;20148&quot; value=&quot;5&quot;/&gt;&lt;property id=&quot;20300&quot; value=&quot;Slide 4 - &amp;quot;Genotype to Phenotype&amp;quot;&quot;/&gt;&lt;property id=&quot;20307&quot; value=&quot;281&quot;/&gt;&lt;/object&gt;&lt;object type=&quot;3&quot; unique_id=&quot;10316&quot;&gt;&lt;property id=&quot;20148&quot; value=&quot;5&quot;/&gt;&lt;property id=&quot;20300&quot; value=&quot;Slide 5 - &amp;quot;Genotype to Phenotype&amp;quot;&quot;/&gt;&lt;property id=&quot;20307&quot; value=&quot;282&quot;/&gt;&lt;/object&gt;&lt;object type=&quot;3&quot; unique_id=&quot;10319&quot;&gt;&lt;property id=&quot;20148&quot; value=&quot;5&quot;/&gt;&lt;property id=&quot;20300&quot; value=&quot;Slide 7 - &amp;quot;Quantification of Systems&amp;quot;&quot;/&gt;&lt;property id=&quot;20307&quot; value=&quot;285&quot;/&gt;&lt;/object&gt;&lt;object type=&quot;3&quot; unique_id=&quot;10899&quot;&gt;&lt;property id=&quot;20148&quot; value=&quot;5&quot;/&gt;&lt;property id=&quot;20300&quot; value=&quot;Slide 1&quot;/&gt;&lt;property id=&quot;20307&quot; value=&quot;382&quot;/&gt;&lt;/object&gt;&lt;object type=&quot;3&quot; unique_id=&quot;10900&quot;&gt;&lt;property id=&quot;20148&quot; value=&quot;5&quot;/&gt;&lt;property id=&quot;20300&quot; value=&quot;Slide 2 - &amp;quot;Highlights&amp;quot;&quot;/&gt;&lt;property id=&quot;20307&quot; value=&quot;317&quot;/&gt;&lt;/object&gt;&lt;object type=&quot;3&quot; unique_id=&quot;10901&quot;&gt;&lt;property id=&quot;20148&quot; value=&quot;5&quot;/&gt;&lt;property id=&quot;20300&quot; value=&quot;Slide 6 - &amp;quot;&amp;#x0D;&amp;#x0A;&amp;#x0D;&amp;#x0A;&amp;#x0D;&amp;#x0A;&amp;#x0D;&amp;#x0A;&amp;#x0D;&amp;#x0A;&amp;#x0D;&amp;#x0A;&amp;#x0D;&amp;#x0A;&amp;#x0D;&amp;#x0A;&amp;#x0D;&amp;#x0A;&amp;#x0D;&amp;#x0A;Engineering System vs. Biological system&amp;quot;&quot;/&gt;&lt;property id=&quot;20307&quot; value=&quot;388&quot;/&gt;&lt;/object&gt;&lt;object type=&quot;3&quot; unique_id=&quot;10902&quot;&gt;&lt;property id=&quot;20148&quot; value=&quot;5&quot;/&gt;&lt;property id=&quot;20300&quot; value=&quot;Slide 8 - &amp;quot;&amp;#x0D;&amp;#x0A;Biological Network analysis strategies&amp;quot;&quot;/&gt;&lt;property id=&quot;20307&quot; value=&quot;318&quot;/&gt;&lt;/object&gt;&lt;object type=&quot;3&quot; unique_id=&quot;10903&quot;&gt;&lt;property id=&quot;20148&quot; value=&quot;5&quot;/&gt;&lt;property id=&quot;20300&quot; value=&quot;Slide 9 - &amp;quot;&amp;#x0D;&amp;#x0A;Case study for kinetic modeling &amp;#x0D;&amp;#x0A;Molecular modeling of ovarian steriodogenesis for Fathead Minnow and linking to t&quot;/&gt;&lt;property id=&quot;20307&quot; value=&quot;320&quot;/&gt;&lt;/object&gt;&lt;object type=&quot;3&quot; unique_id=&quot;10904&quot;&gt;&lt;property id=&quot;20148&quot; value=&quot;5&quot;/&gt;&lt;property id=&quot;20300&quot; value=&quot;Slide 10 - &amp;quot;Steroidogenesis of Fathead minnow (FHM)&amp;quot;&quot;/&gt;&lt;property id=&quot;20307&quot; value=&quot;322&quot;/&gt;&lt;/object&gt;&lt;object type=&quot;3&quot; unique_id=&quot;10905&quot;&gt;&lt;property id=&quot;20148&quot; value=&quot;5&quot;/&gt;&lt;property id=&quot;20300&quot; value=&quot;Slide 11 - &amp;quot;Steroidogenesis of Fathead minnow (FHM)&amp;quot;&quot;/&gt;&lt;property id=&quot;20307&quot; value=&quot;324&quot;/&gt;&lt;/object&gt;&lt;object type=&quot;3&quot; unique_id=&quot;10906&quot;&gt;&lt;property id=&quot;20148&quot; value=&quot;5&quot;/&gt;&lt;property id=&quot;20300&quot; value=&quot;Slide 12&quot;/&gt;&lt;property id=&quot;20307&quot; value=&quot;323&quot;/&gt;&lt;/object&gt;&lt;object type=&quot;3&quot; unique_id=&quot;10907&quot;&gt;&lt;property id=&quot;20148&quot; value=&quot;5&quot;/&gt;&lt;property id=&quot;20300&quot; value=&quot;Slide 13 - &amp;quot;Model along Liver-Pituitary -Gonad axis of FHM&amp;quot;&quot;/&gt;&lt;property id=&quot;20307&quot; value=&quot;330&quot;/&gt;&lt;/object&gt;&lt;object type=&quot;3&quot; unique_id=&quot;10908&quot;&gt;&lt;property id=&quot;20148&quot; value=&quot;5&quot;/&gt;&lt;property id=&quot;20300&quot; value=&quot;Slide 14 - &amp;quot;Simulations  under various FAD exposure&amp;quot;&quot;/&gt;&lt;property id=&quot;20307&quot; value=&quot;387&quot;/&gt;&lt;/object&gt;&lt;object type=&quot;3&quot; unique_id=&quot;10909&quot;&gt;&lt;property id=&quot;20148&quot; value=&quot;5&quot;/&gt;&lt;property id=&quot;20300&quot; value=&quot;Slide 15 - &amp;quot;Model prediction of E2 and T under 50 μg/L FAD exposure&amp;quot;&quot;/&gt;&lt;property id=&quot;20307&quot; value=&quot;327&quot;/&gt;&lt;/object&gt;&lt;object type=&quot;3&quot; unique_id=&quot;10910&quot;&gt;&lt;property id=&quot;20148&quot; value=&quot;5&quot;/&gt;&lt;property id=&quot;20300&quot; value=&quot;Slide 16 - &amp;quot;Responses of T, E2 and Vtg under FAD exposure&amp;quot;&quot;/&gt;&lt;property id=&quot;20307&quot; value=&quot;332&quot;/&gt;&lt;/object&gt;&lt;object type=&quot;3&quot; unique_id=&quot;10911&quot;&gt;&lt;property id=&quot;20148&quot; value=&quot;5&quot;/&gt;&lt;property id=&quot;20300&quot; value=&quot;Slide 17 - &amp;quot;Linkage of network model to Population level &amp;quot;&quot;/&gt;&lt;property id=&quot;20307&quot; value=&quot;329&quot;/&gt;&lt;/object&gt;&lt;object type=&quot;3&quot; unique_id=&quot;10912&quot;&gt;&lt;property id=&quot;20148&quot; value=&quot;5&quot;/&gt;&lt;property id=&quot;20300&quot; value=&quot;Slide 18 - &amp;quot;Linkage of network model to Population level &amp;quot;&quot;/&gt;&lt;property id=&quot;20307&quot; value=&quot;333&quot;/&gt;&lt;/object&gt;&lt;object type=&quot;3&quot; unique_id=&quot;10913&quot;&gt;&lt;property id=&quot;20148&quot; value=&quot;5&quot;/&gt;&lt;property id=&quot;20300&quot; value=&quot;Slide 19 - &amp;quot;Population trajectory forecasted under exposure of fadrozole&amp;quot;&quot;/&gt;&lt;property id=&quot;20307&quot; value=&quot;355&quot;/&gt;&lt;/object&gt;&lt;object type=&quot;3&quot; unique_id=&quot;10914&quot;&gt;&lt;property id=&quot;20148&quot; value=&quot;5&quot;/&gt;&lt;property id=&quot;20300&quot; value=&quot;Slide 20&quot;/&gt;&lt;property id=&quot;20307&quot; value=&quot;337&quot;/&gt;&lt;/object&gt;&lt;object type=&quot;3&quot; unique_id=&quot;10915&quot;&gt;&lt;property id=&quot;20148&quot; value=&quot;5&quot;/&gt;&lt;property id=&quot;20300&quot; value=&quot;Slide 21 - &amp;quot;Elementary modes from a network&amp;quot;&quot;/&gt;&lt;property id=&quot;20307&quot; value=&quot;380&quot;/&gt;&lt;/object&gt;&lt;object type=&quot;3&quot; unique_id=&quot;10916&quot;&gt;&lt;property id=&quot;20148&quot; value=&quot;5&quot;/&gt;&lt;property id=&quot;20300&quot; value=&quot;Slide 22 - &amp;quot;Problem formulation&amp;quot;&quot;/&gt;&lt;property id=&quot;20307&quot; value=&quot;381&quot;/&gt;&lt;/object&gt;&lt;object type=&quot;3&quot; unique_id=&quot;10917&quot;&gt;&lt;property id=&quot;20148&quot; value=&quot;5&quot;/&gt;&lt;property id=&quot;20300&quot; value=&quot;Slide 23&quot;/&gt;&lt;property id=&quot;20307&quot; value=&quot;349&quot;/&gt;&lt;/object&gt;&lt;object type=&quot;3&quot; unique_id=&quot;10918&quot;&gt;&lt;property id=&quot;20148&quot; value=&quot;5&quot;/&gt;&lt;property id=&quot;20300&quot; value=&quot;Slide 24&quot;/&gt;&lt;property id=&quot;20307&quot; value=&quot;350&quot;/&gt;&lt;/object&gt;&lt;object type=&quot;3&quot; unique_id=&quot;10919&quot;&gt;&lt;property id=&quot;20148&quot; value=&quot;5&quot;/&gt;&lt;property id=&quot;20300&quot; value=&quot;Slide 25&quot;/&gt;&lt;property id=&quot;20307&quot; value=&quot;340&quot;/&gt;&lt;/object&gt;&lt;object type=&quot;3&quot; unique_id=&quot;10920&quot;&gt;&lt;property id=&quot;20148&quot; value=&quot;5&quot;/&gt;&lt;property id=&quot;20300&quot; value=&quot;Slide 26&quot;/&gt;&lt;property id=&quot;20307&quot; value=&quot;353&quot;/&gt;&lt;/object&gt;&lt;object type=&quot;3&quot; unique_id=&quot;10921&quot;&gt;&lt;property id=&quot;20148&quot; value=&quot;5&quot;/&gt;&lt;property id=&quot;20300&quot; value=&quot;Slide 27&quot;/&gt;&lt;property id=&quot;20307&quot; value=&quot;344&quot;/&gt;&lt;/object&gt;&lt;object type=&quot;3&quot; unique_id=&quot;10922&quot;&gt;&lt;property id=&quot;20148&quot; value=&quot;5&quot;/&gt;&lt;property id=&quot;20300&quot; value=&quot;Slide 28&quot;/&gt;&lt;property id=&quot;20307&quot; value=&quot;354&quot;/&gt;&lt;/object&gt;&lt;object type=&quot;3&quot; unique_id=&quot;10923&quot;&gt;&lt;property id=&quot;20148&quot; value=&quot;5&quot;/&gt;&lt;property id=&quot;20300&quot; value=&quot;Slide 29 - &amp;quot;Products from Microalgae / cyanobacteria&amp;quot;&quot;/&gt;&lt;property id=&quot;20307&quot; value=&quot;359&quot;/&gt;&lt;/object&gt;&lt;object type=&quot;3&quot; unique_id=&quot;10924&quot;&gt;&lt;property id=&quot;20148&quot; value=&quot;5&quot;/&gt;&lt;property id=&quot;20300&quot; value=&quot;Slide 30 - &amp;quot;Isolation of microalgae and cyanobacteria&amp;quot;&quot;/&gt;&lt;property id=&quot;20307&quot; value=&quot;360&quot;/&gt;&lt;/object&gt;&lt;object type=&quot;3&quot; unique_id=&quot;10925&quot;&gt;&lt;property id=&quot;20148&quot; value=&quot;5&quot;/&gt;&lt;property id=&quot;20300&quot; value=&quot;Slide 31 - &amp;quot;Genome sequencing and Ultrastructure characterization&amp;quot;&quot;/&gt;&lt;property id=&quot;20307&quot; value=&quot;361&quot;/&gt;&lt;/object&gt;&lt;object type=&quot;3&quot; unique_id=&quot;10926&quot;&gt;&lt;property id=&quot;20148&quot; value=&quot;5&quot;/&gt;&lt;property id=&quot;20300&quot; value=&quot;Slide 32 - &amp;quot;Chlorophyll Content&amp;quot;&quot;/&gt;&lt;property id=&quot;20307&quot; value=&quot;364&quot;/&gt;&lt;/object&gt;&lt;object type=&quot;3&quot; unique_id=&quot;10927&quot;&gt;&lt;property id=&quot;20148&quot; value=&quot;5&quot;/&gt;&lt;property id=&quot;20300&quot; value=&quot;Slide 33 - &amp;quot;Protein Content&amp;quot;&quot;/&gt;&lt;property id=&quot;20307&quot; value=&quot;365&quot;/&gt;&lt;/object&gt;&lt;object type=&quot;3&quot; unique_id=&quot;10928&quot;&gt;&lt;property id=&quot;20148&quot; value=&quot;5&quot;/&gt;&lt;property id=&quot;20300&quot; value=&quot;Slide 34 - &amp;quot;Carbohydrate Content&amp;quot;&quot;/&gt;&lt;property id=&quot;20307&quot; value=&quot;366&quot;/&gt;&lt;/object&gt;&lt;object type=&quot;3&quot; unique_id=&quot;10929&quot;&gt;&lt;property id=&quot;20148&quot; value=&quot;5&quot;/&gt;&lt;property id=&quot;20300&quot; value=&quot;Slide 35 - &amp;quot;Lipid Content&amp;quot;&quot;/&gt;&lt;property id=&quot;20307&quot; value=&quot;367&quot;/&gt;&lt;/object&gt;&lt;object type=&quot;3&quot; unique_id=&quot;10930&quot;&gt;&lt;property id=&quot;20148&quot; value=&quot;5&quot;/&gt;&lt;property id=&quot;20300&quot; value=&quot;Slide 36 - &amp;quot;Lipid Analysis&amp;quot;&quot;/&gt;&lt;property id=&quot;20307&quot; value=&quot;368&quot;/&gt;&lt;/object&gt;&lt;object type=&quot;3&quot; unique_id=&quot;10931&quot;&gt;&lt;property id=&quot;20148&quot; value=&quot;5&quot;/&gt;&lt;property id=&quot;20300&quot; value=&quot;Slide 37 - &amp;quot;Conversion of lignocellulosic materials into value added chemicals&amp;quot;&quot;/&gt;&lt;property id=&quot;20307&quot; value=&quot;358&quot;/&gt;&lt;/object&gt;&lt;object type=&quot;3&quot; unique_id=&quot;10932&quot;&gt;&lt;property id=&quot;20148&quot; value=&quot;5&quot;/&gt;&lt;property id=&quot;20300&quot; value=&quot;Slide 38 - &amp;quot;Overall Summary&amp;quot;&quot;/&gt;&lt;property id=&quot;20307&quot; value=&quot;384&quot;/&gt;&lt;/object&gt;&lt;object type=&quot;3&quot; unique_id=&quot;10933&quot;&gt;&lt;property id=&quot;20148&quot; value=&quot;5&quot;/&gt;&lt;property id=&quot;20300&quot; value=&quot;Slide 39 - &amp;quot;Acknowledgement &amp;quot;&quot;/&gt;&lt;property id=&quot;20307&quot; value=&quot;383&quot;/&gt;&lt;/object&gt;&lt;object type=&quot;3&quot; unique_id=&quot;10934&quot;&gt;&lt;property id=&quot;20148&quot; value=&quot;5&quot;/&gt;&lt;property id=&quot;20300&quot; value=&quot;Slide 40&quot;/&gt;&lt;property id=&quot;20307&quot; value=&quot;3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9045</TotalTime>
  <Words>1006</Words>
  <Application>Microsoft Office PowerPoint</Application>
  <PresentationFormat>On-screen Show (4:3)</PresentationFormat>
  <Paragraphs>251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Motivation  &amp; Objectives</vt:lpstr>
      <vt:lpstr>Objective 1 &amp; Work Plan</vt:lpstr>
      <vt:lpstr>Objective 1 &amp; Work Plan</vt:lpstr>
      <vt:lpstr>Objective 2 &amp; Work Plan</vt:lpstr>
      <vt:lpstr>Objective 2 &amp; Work Plan</vt:lpstr>
      <vt:lpstr>Objective 3  &amp; Work Plan</vt:lpstr>
      <vt:lpstr>Objective 4  &amp; Work Plan</vt:lpstr>
      <vt:lpstr>Deliverables</vt:lpstr>
      <vt:lpstr>Financial budget (INR)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Kalyan</dc:creator>
  <cp:lastModifiedBy>Kalyan Gayen</cp:lastModifiedBy>
  <cp:revision>879</cp:revision>
  <dcterms:created xsi:type="dcterms:W3CDTF">2012-05-02T06:11:13Z</dcterms:created>
  <dcterms:modified xsi:type="dcterms:W3CDTF">2024-03-13T07:04:27Z</dcterms:modified>
</cp:coreProperties>
</file>