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5" r:id="rId7"/>
    <p:sldId id="262" r:id="rId8"/>
    <p:sldId id="263" r:id="rId9"/>
    <p:sldId id="264"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33E4-056F-4878-957D-29839B17B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51A973-68D4-48E0-BCB8-17C54243E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FFEAC4-B1BD-4719-9440-067CD2D9C2DD}"/>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5" name="Footer Placeholder 4">
            <a:extLst>
              <a:ext uri="{FF2B5EF4-FFF2-40B4-BE49-F238E27FC236}">
                <a16:creationId xmlns:a16="http://schemas.microsoft.com/office/drawing/2014/main" id="{5A585DCD-92F8-47D2-9F93-DF1362003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22E09-D994-4D61-9502-70D83A3927B0}"/>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127409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57CF-132F-4892-BD1F-BD95AB264A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83B46-CCE1-45EA-B998-0D99822591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60BD33-6391-4CB2-8B2D-E1A28BC62D49}"/>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5" name="Footer Placeholder 4">
            <a:extLst>
              <a:ext uri="{FF2B5EF4-FFF2-40B4-BE49-F238E27FC236}">
                <a16:creationId xmlns:a16="http://schemas.microsoft.com/office/drawing/2014/main" id="{46A83570-4F31-4804-8E90-2E04048B4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A3B49-ED3B-4255-966A-BB9B3ABDC8B3}"/>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3233895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A5DCA6-05A5-4B28-A8B8-3E67E87AD4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7CB55F-A3FE-471F-859B-1F9ACAF740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EF2FC9-520D-4F18-A613-340DDD0F17C3}"/>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5" name="Footer Placeholder 4">
            <a:extLst>
              <a:ext uri="{FF2B5EF4-FFF2-40B4-BE49-F238E27FC236}">
                <a16:creationId xmlns:a16="http://schemas.microsoft.com/office/drawing/2014/main" id="{EC57D7CB-1FBD-4643-9492-040A3E112F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3E4F61-3DA0-4355-BF80-36B72D7D832E}"/>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235814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4EE7-B7B9-426D-83CA-722BA73E4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E1F969-360C-45C7-8B28-3FD98C32CC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A9F83-3ED7-4434-ABDF-A6AC8A6AECC9}"/>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5" name="Footer Placeholder 4">
            <a:extLst>
              <a:ext uri="{FF2B5EF4-FFF2-40B4-BE49-F238E27FC236}">
                <a16:creationId xmlns:a16="http://schemas.microsoft.com/office/drawing/2014/main" id="{8CE77E1A-F7C0-4044-B776-8854555DF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3F980-AE33-4A3C-890F-494E02F6271E}"/>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31579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C7FB-0B5D-43A3-BC05-6E2A032A9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1E2298-E862-4BB9-A896-5F4A001C0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9370E4-6CFB-45DD-8424-BA1F33DD2C30}"/>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5" name="Footer Placeholder 4">
            <a:extLst>
              <a:ext uri="{FF2B5EF4-FFF2-40B4-BE49-F238E27FC236}">
                <a16:creationId xmlns:a16="http://schemas.microsoft.com/office/drawing/2014/main" id="{769122BE-2569-4867-8284-AF13AA197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937511-9D1F-4886-84DD-1453D1B66F00}"/>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78420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481F-80FC-4553-B655-A6BE27FBA1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5596C-AB13-4972-869C-AE36E32FA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BD53E3-9686-4021-A10F-936B61D02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D3A5DF-D633-4E0E-BE3E-DCF94D282C30}"/>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6" name="Footer Placeholder 5">
            <a:extLst>
              <a:ext uri="{FF2B5EF4-FFF2-40B4-BE49-F238E27FC236}">
                <a16:creationId xmlns:a16="http://schemas.microsoft.com/office/drawing/2014/main" id="{932734B2-AB4E-4188-B104-FB31BB79DB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3129F-B6B7-4D9E-8CE9-FA7C9571D63D}"/>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320198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C3E3-7160-4040-905A-14025B6E4B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C87C8-77BE-4036-A87E-6131AB159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DDFD-E745-4097-95D3-8F248ABAE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94C2A8-B832-4F9A-98CF-5070613B6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FA5C3C-01EF-4003-8955-76BAEADC2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0B700C-8834-4276-A7C1-17A849D3F2EC}"/>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8" name="Footer Placeholder 7">
            <a:extLst>
              <a:ext uri="{FF2B5EF4-FFF2-40B4-BE49-F238E27FC236}">
                <a16:creationId xmlns:a16="http://schemas.microsoft.com/office/drawing/2014/main" id="{00AE0769-A384-46B2-92C7-501E12E509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B75ADD-D0B1-4233-B009-72DF965FFB92}"/>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1479294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B5E0-47C0-41C6-BE9C-637C3A6FB0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5597B5-F7F1-484E-AD2C-22526E1A8754}"/>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4" name="Footer Placeholder 3">
            <a:extLst>
              <a:ext uri="{FF2B5EF4-FFF2-40B4-BE49-F238E27FC236}">
                <a16:creationId xmlns:a16="http://schemas.microsoft.com/office/drawing/2014/main" id="{BCE2DF32-C7C5-4B1B-977E-CF68AF25CB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E912AA-AAEE-4DB4-AE67-C24D3F774047}"/>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412311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8A81D-4423-47B8-8677-202CBFBDBEAC}"/>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3" name="Footer Placeholder 2">
            <a:extLst>
              <a:ext uri="{FF2B5EF4-FFF2-40B4-BE49-F238E27FC236}">
                <a16:creationId xmlns:a16="http://schemas.microsoft.com/office/drawing/2014/main" id="{5F9C061F-C9F4-4353-A5DE-8858F0F583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AFA981-A459-4758-AC25-3D5DF5A52FCC}"/>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3260583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A759-96CA-4285-99DA-EA5576AEA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25D309-ABF3-4241-91F3-06868FB2D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F5575E-C3D1-4D1C-8368-6690304FE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9F61F-5945-4AA8-A2D0-0BBF0893CAB2}"/>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6" name="Footer Placeholder 5">
            <a:extLst>
              <a:ext uri="{FF2B5EF4-FFF2-40B4-BE49-F238E27FC236}">
                <a16:creationId xmlns:a16="http://schemas.microsoft.com/office/drawing/2014/main" id="{51B6256D-6FDF-48CC-A52E-92BEA3392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1AECFB-9068-4FE9-9A89-352975A84519}"/>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82535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B564-D7A2-4D31-AD79-C5346965D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A7A814-E031-40B8-8230-6D3153A18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FDC820-3A4E-4B13-B356-35FF2A1F0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3FE41-DCF7-457E-8319-49E262B26C05}"/>
              </a:ext>
            </a:extLst>
          </p:cNvPr>
          <p:cNvSpPr>
            <a:spLocks noGrp="1"/>
          </p:cNvSpPr>
          <p:nvPr>
            <p:ph type="dt" sz="half" idx="10"/>
          </p:nvPr>
        </p:nvSpPr>
        <p:spPr/>
        <p:txBody>
          <a:bodyPr/>
          <a:lstStyle/>
          <a:p>
            <a:fld id="{95370F92-0506-4A21-A728-78368EFDB261}" type="datetimeFigureOut">
              <a:rPr lang="en-IN" smtClean="0"/>
              <a:t>12-03-2024</a:t>
            </a:fld>
            <a:endParaRPr lang="en-IN"/>
          </a:p>
        </p:txBody>
      </p:sp>
      <p:sp>
        <p:nvSpPr>
          <p:cNvPr id="6" name="Footer Placeholder 5">
            <a:extLst>
              <a:ext uri="{FF2B5EF4-FFF2-40B4-BE49-F238E27FC236}">
                <a16:creationId xmlns:a16="http://schemas.microsoft.com/office/drawing/2014/main" id="{ACEF522A-9212-4153-9154-E44339750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13711E-2428-4980-BE0A-E541ED602567}"/>
              </a:ext>
            </a:extLst>
          </p:cNvPr>
          <p:cNvSpPr>
            <a:spLocks noGrp="1"/>
          </p:cNvSpPr>
          <p:nvPr>
            <p:ph type="sldNum" sz="quarter" idx="12"/>
          </p:nvPr>
        </p:nvSpPr>
        <p:spPr/>
        <p:txBody>
          <a:bodyPr/>
          <a:lstStyle/>
          <a:p>
            <a:fld id="{1D920A20-DED0-42E1-B223-3399D6A2308F}" type="slidenum">
              <a:rPr lang="en-IN" smtClean="0"/>
              <a:t>‹#›</a:t>
            </a:fld>
            <a:endParaRPr lang="en-IN"/>
          </a:p>
        </p:txBody>
      </p:sp>
    </p:spTree>
    <p:extLst>
      <p:ext uri="{BB962C8B-B14F-4D97-AF65-F5344CB8AC3E}">
        <p14:creationId xmlns:p14="http://schemas.microsoft.com/office/powerpoint/2010/main" val="257104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64A30-28D7-48FF-BF55-29D823705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839146-6BFB-4354-BA7E-067E969EA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57B0CE-D483-4471-9150-F57508378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70F92-0506-4A21-A728-78368EFDB261}" type="datetimeFigureOut">
              <a:rPr lang="en-IN" smtClean="0"/>
              <a:t>12-03-2024</a:t>
            </a:fld>
            <a:endParaRPr lang="en-IN"/>
          </a:p>
        </p:txBody>
      </p:sp>
      <p:sp>
        <p:nvSpPr>
          <p:cNvPr id="5" name="Footer Placeholder 4">
            <a:extLst>
              <a:ext uri="{FF2B5EF4-FFF2-40B4-BE49-F238E27FC236}">
                <a16:creationId xmlns:a16="http://schemas.microsoft.com/office/drawing/2014/main" id="{67837925-1048-4400-9274-7C6090E735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7BBE8A-26E0-46F8-ABD0-274C8DC12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20A20-DED0-42E1-B223-3399D6A2308F}" type="slidenum">
              <a:rPr lang="en-IN" smtClean="0"/>
              <a:t>‹#›</a:t>
            </a:fld>
            <a:endParaRPr lang="en-IN"/>
          </a:p>
        </p:txBody>
      </p:sp>
    </p:spTree>
    <p:extLst>
      <p:ext uri="{BB962C8B-B14F-4D97-AF65-F5344CB8AC3E}">
        <p14:creationId xmlns:p14="http://schemas.microsoft.com/office/powerpoint/2010/main" val="151308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73ED-E0CC-49EB-943F-B316128E880F}"/>
              </a:ext>
            </a:extLst>
          </p:cNvPr>
          <p:cNvSpPr>
            <a:spLocks noGrp="1"/>
          </p:cNvSpPr>
          <p:nvPr>
            <p:ph type="ctrTitle"/>
          </p:nvPr>
        </p:nvSpPr>
        <p:spPr>
          <a:xfrm>
            <a:off x="876300" y="1400175"/>
            <a:ext cx="10401300" cy="1404938"/>
          </a:xfrm>
        </p:spPr>
        <p:txBody>
          <a:bodyPr>
            <a:normAutofit/>
          </a:bodyPr>
          <a:lstStyle/>
          <a:p>
            <a:r>
              <a:rPr lang="en-US" sz="3600" b="1" dirty="0">
                <a:latin typeface="Times New Roman" panose="02020603050405020304" pitchFamily="18" charset="0"/>
                <a:cs typeface="Times New Roman" panose="02020603050405020304" pitchFamily="18" charset="0"/>
              </a:rPr>
              <a:t>“Field study and documentation of the complete process of Papier Messy craft of various clusters” </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8C6FA6F-9AEE-420E-8ABB-AC223FB5A0BD}"/>
              </a:ext>
            </a:extLst>
          </p:cNvPr>
          <p:cNvSpPr>
            <a:spLocks noGrp="1"/>
          </p:cNvSpPr>
          <p:nvPr>
            <p:ph type="subTitle" idx="1"/>
          </p:nvPr>
        </p:nvSpPr>
        <p:spPr>
          <a:xfrm>
            <a:off x="1524000" y="3602037"/>
            <a:ext cx="9144000" cy="2415586"/>
          </a:xfrm>
        </p:spPr>
        <p:txBody>
          <a:bodyPr>
            <a:normAutofit fontScale="55000" lnSpcReduction="20000"/>
          </a:bodyPr>
          <a:lstStyle/>
          <a:p>
            <a:r>
              <a:rPr lang="en-US" sz="3600" b="1" dirty="0">
                <a:latin typeface="Times New Roman" panose="02020603050405020304" pitchFamily="18" charset="0"/>
                <a:cs typeface="Times New Roman" panose="02020603050405020304" pitchFamily="18" charset="0"/>
              </a:rPr>
              <a:t>Dr S P Mishra (PI)</a:t>
            </a:r>
          </a:p>
          <a:p>
            <a:r>
              <a:rPr lang="en-US" sz="2800" dirty="0">
                <a:latin typeface="Times New Roman" panose="02020603050405020304" pitchFamily="18" charset="0"/>
                <a:cs typeface="Times New Roman" panose="02020603050405020304" pitchFamily="18" charset="0"/>
              </a:rPr>
              <a:t>Principal Scientific Officer (Rural Craft &amp; </a:t>
            </a:r>
            <a:r>
              <a:rPr lang="en-US" sz="2800" dirty="0" err="1">
                <a:latin typeface="Times New Roman" panose="02020603050405020304" pitchFamily="18" charset="0"/>
                <a:cs typeface="Times New Roman" panose="02020603050405020304" pitchFamily="18" charset="0"/>
              </a:rPr>
              <a:t>Engg</a:t>
            </a:r>
            <a:r>
              <a:rPr lang="en-US" sz="2800" dirty="0">
                <a:latin typeface="Times New Roman" panose="02020603050405020304" pitchFamily="18" charset="0"/>
                <a:cs typeface="Times New Roman" panose="02020603050405020304" pitchFamily="18" charset="0"/>
              </a:rPr>
              <a:t>)</a:t>
            </a:r>
          </a:p>
          <a:p>
            <a:r>
              <a:rPr lang="en-US" sz="4000" b="1" dirty="0" err="1">
                <a:latin typeface="Times New Roman" panose="02020603050405020304" pitchFamily="18" charset="0"/>
                <a:cs typeface="Times New Roman" panose="02020603050405020304" pitchFamily="18" charset="0"/>
              </a:rPr>
              <a:t>Mr</a:t>
            </a:r>
            <a:r>
              <a:rPr lang="en-US" sz="4000" b="1" dirty="0">
                <a:latin typeface="Times New Roman" panose="02020603050405020304" pitchFamily="18" charset="0"/>
                <a:cs typeface="Times New Roman" panose="02020603050405020304" pitchFamily="18" charset="0"/>
              </a:rPr>
              <a:t> Vinod </a:t>
            </a:r>
            <a:r>
              <a:rPr lang="en-US" sz="4000" b="1" dirty="0" err="1">
                <a:latin typeface="Times New Roman" panose="02020603050405020304" pitchFamily="18" charset="0"/>
                <a:cs typeface="Times New Roman" panose="02020603050405020304" pitchFamily="18" charset="0"/>
              </a:rPr>
              <a:t>Wankar</a:t>
            </a:r>
            <a:r>
              <a:rPr lang="en-US" sz="4000" b="1" dirty="0">
                <a:latin typeface="Times New Roman" panose="02020603050405020304" pitchFamily="18" charset="0"/>
                <a:cs typeface="Times New Roman" panose="02020603050405020304" pitchFamily="18" charset="0"/>
              </a:rPr>
              <a:t> (Co-PI)</a:t>
            </a:r>
          </a:p>
          <a:p>
            <a:r>
              <a:rPr lang="en-US" sz="2800" dirty="0">
                <a:latin typeface="Times New Roman" panose="02020603050405020304" pitchFamily="18" charset="0"/>
                <a:cs typeface="Times New Roman" panose="02020603050405020304" pitchFamily="18" charset="0"/>
              </a:rPr>
              <a:t>Senior Scientific Officer (Rural Craft &amp; </a:t>
            </a:r>
            <a:r>
              <a:rPr lang="en-US" sz="2800" dirty="0" err="1">
                <a:latin typeface="Times New Roman" panose="02020603050405020304" pitchFamily="18" charset="0"/>
                <a:cs typeface="Times New Roman" panose="02020603050405020304" pitchFamily="18" charset="0"/>
              </a:rPr>
              <a:t>Engg</a:t>
            </a:r>
            <a:r>
              <a:rPr lang="en-US" sz="28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a:p>
            <a:r>
              <a:rPr lang="en-US" sz="4800" b="1" dirty="0">
                <a:latin typeface="Times New Roman" panose="02020603050405020304" pitchFamily="18" charset="0"/>
                <a:cs typeface="Times New Roman" panose="02020603050405020304" pitchFamily="18" charset="0"/>
              </a:rPr>
              <a:t>Mahatma Gandhi Institute for Rural Industrialization</a:t>
            </a:r>
          </a:p>
          <a:p>
            <a:r>
              <a:rPr lang="en-US" sz="3600" dirty="0" err="1">
                <a:latin typeface="Times New Roman" panose="02020603050405020304" pitchFamily="18" charset="0"/>
                <a:cs typeface="Times New Roman" panose="02020603050405020304" pitchFamily="18" charset="0"/>
              </a:rPr>
              <a:t>Maganwadi</a:t>
            </a:r>
            <a:r>
              <a:rPr lang="en-US" sz="3600" dirty="0">
                <a:latin typeface="Times New Roman" panose="02020603050405020304" pitchFamily="18" charset="0"/>
                <a:cs typeface="Times New Roman" panose="02020603050405020304" pitchFamily="18" charset="0"/>
              </a:rPr>
              <a:t>, Wardha, 442001</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546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7737-228E-449A-AE7F-0F6783C2E476}"/>
              </a:ext>
            </a:extLst>
          </p:cNvPr>
          <p:cNvSpPr>
            <a:spLocks noGrp="1"/>
          </p:cNvSpPr>
          <p:nvPr>
            <p:ph type="title"/>
          </p:nvPr>
        </p:nvSpPr>
        <p:spPr>
          <a:xfrm>
            <a:off x="942703" y="2069828"/>
            <a:ext cx="10515600" cy="1325563"/>
          </a:xfrm>
        </p:spPr>
        <p:txBody>
          <a:bodyPr>
            <a:noAutofit/>
          </a:bodyPr>
          <a:lstStyle/>
          <a:p>
            <a:pPr algn="ctr"/>
            <a:r>
              <a:rPr lang="en-US" sz="9600" dirty="0">
                <a:latin typeface="Brush Script MT" panose="03060802040406070304" pitchFamily="66" charset="0"/>
              </a:rPr>
              <a:t>Thank you</a:t>
            </a:r>
            <a:endParaRPr lang="en-IN" sz="9600" dirty="0">
              <a:latin typeface="Brush Script MT" panose="03060802040406070304" pitchFamily="66" charset="0"/>
            </a:endParaRPr>
          </a:p>
        </p:txBody>
      </p:sp>
    </p:spTree>
    <p:extLst>
      <p:ext uri="{BB962C8B-B14F-4D97-AF65-F5344CB8AC3E}">
        <p14:creationId xmlns:p14="http://schemas.microsoft.com/office/powerpoint/2010/main" val="228686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1CF7-B8D8-436F-A7CA-0AE6C0C58155}"/>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Objectives of the proposed study</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6C1038-97B8-468A-84BC-1E8B5238D522}"/>
              </a:ext>
            </a:extLst>
          </p:cNvPr>
          <p:cNvSpPr>
            <a:spLocks noGrp="1"/>
          </p:cNvSpPr>
          <p:nvPr>
            <p:ph idx="1"/>
          </p:nvPr>
        </p:nvSpPr>
        <p:spPr/>
        <p:txBody>
          <a:bodyPr/>
          <a:lstStyle/>
          <a:p>
            <a:pPr marL="357188" lvl="2" indent="0" algn="just">
              <a:lnSpc>
                <a:spcPct val="150000"/>
              </a:lnSpc>
              <a:buNone/>
            </a:pPr>
            <a:r>
              <a:rPr lang="en-US" sz="1800" dirty="0">
                <a:latin typeface="Times New Roman" panose="02020603050405020304" pitchFamily="18" charset="0"/>
                <a:cs typeface="Times New Roman" panose="02020603050405020304" pitchFamily="18" charset="0"/>
              </a:rPr>
              <a:t>The main objectives of the project proposal are following: - </a:t>
            </a:r>
            <a:endParaRPr lang="en-IN" sz="1800" dirty="0">
              <a:latin typeface="Times New Roman" panose="02020603050405020304" pitchFamily="18" charset="0"/>
              <a:cs typeface="Times New Roman" panose="02020603050405020304" pitchFamily="18" charset="0"/>
            </a:endParaRPr>
          </a:p>
          <a:p>
            <a:pPr marL="539750" lvl="3" indent="-269875" algn="just">
              <a:lnSpc>
                <a:spcPct val="150000"/>
              </a:lnSpc>
            </a:pPr>
            <a:r>
              <a:rPr lang="en-US" dirty="0">
                <a:latin typeface="Times New Roman" panose="02020603050405020304" pitchFamily="18" charset="0"/>
                <a:cs typeface="Times New Roman" panose="02020603050405020304" pitchFamily="18" charset="0"/>
              </a:rPr>
              <a:t>to document the process, raw materials, and tools adopted by papier messy artisans of various clusters. </a:t>
            </a:r>
            <a:endParaRPr lang="en-IN" dirty="0">
              <a:latin typeface="Times New Roman" panose="02020603050405020304" pitchFamily="18" charset="0"/>
              <a:cs typeface="Times New Roman" panose="02020603050405020304" pitchFamily="18" charset="0"/>
            </a:endParaRPr>
          </a:p>
          <a:p>
            <a:pPr marL="539750" lvl="3" indent="-269875" algn="just">
              <a:lnSpc>
                <a:spcPct val="150000"/>
              </a:lnSpc>
            </a:pPr>
            <a:r>
              <a:rPr lang="en-US" dirty="0">
                <a:latin typeface="Times New Roman" panose="02020603050405020304" pitchFamily="18" charset="0"/>
                <a:cs typeface="Times New Roman" panose="02020603050405020304" pitchFamily="18" charset="0"/>
              </a:rPr>
              <a:t>to collect the information of artisan’s present status.</a:t>
            </a:r>
            <a:endParaRPr lang="en-IN" dirty="0">
              <a:latin typeface="Times New Roman" panose="02020603050405020304" pitchFamily="18" charset="0"/>
              <a:cs typeface="Times New Roman" panose="02020603050405020304" pitchFamily="18" charset="0"/>
            </a:endParaRPr>
          </a:p>
          <a:p>
            <a:pPr marL="539750" lvl="3" indent="-269875" algn="just">
              <a:lnSpc>
                <a:spcPct val="150000"/>
              </a:lnSpc>
            </a:pPr>
            <a:r>
              <a:rPr lang="en-US" dirty="0">
                <a:latin typeface="Times New Roman" panose="02020603050405020304" pitchFamily="18" charset="0"/>
                <a:cs typeface="Times New Roman" panose="02020603050405020304" pitchFamily="18" charset="0"/>
              </a:rPr>
              <a:t>to identify the problems faced for marketing the products of Papier messy products.</a:t>
            </a:r>
            <a:endParaRPr lang="en-IN" dirty="0">
              <a:latin typeface="Times New Roman" panose="02020603050405020304" pitchFamily="18" charset="0"/>
              <a:cs typeface="Times New Roman" panose="02020603050405020304" pitchFamily="18" charset="0"/>
            </a:endParaRPr>
          </a:p>
          <a:p>
            <a:pPr marL="539750" lvl="3" indent="-269875" algn="just">
              <a:lnSpc>
                <a:spcPct val="150000"/>
              </a:lnSpc>
            </a:pPr>
            <a:r>
              <a:rPr lang="en-US" dirty="0">
                <a:latin typeface="Times New Roman" panose="02020603050405020304" pitchFamily="18" charset="0"/>
                <a:cs typeface="Times New Roman" panose="02020603050405020304" pitchFamily="18" charset="0"/>
              </a:rPr>
              <a:t>to make the list of artisans with address and contact details.</a:t>
            </a:r>
            <a:endParaRPr lang="en-IN" dirty="0">
              <a:latin typeface="Times New Roman" panose="02020603050405020304" pitchFamily="18" charset="0"/>
              <a:cs typeface="Times New Roman" panose="02020603050405020304" pitchFamily="18" charset="0"/>
            </a:endParaRPr>
          </a:p>
          <a:p>
            <a:pPr marL="539750" lvl="3" indent="-269875" algn="just">
              <a:lnSpc>
                <a:spcPct val="150000"/>
              </a:lnSpc>
            </a:pPr>
            <a:r>
              <a:rPr lang="en-US" dirty="0">
                <a:latin typeface="Times New Roman" panose="02020603050405020304" pitchFamily="18" charset="0"/>
                <a:cs typeface="Times New Roman" panose="02020603050405020304" pitchFamily="18" charset="0"/>
              </a:rPr>
              <a:t>to list-out the available details of tools and manufacturers.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7026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309C-72EB-4987-BFDA-78F542CD36A1}"/>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Justification for the project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AAF1A1-1049-489F-AF83-A036683A6FF3}"/>
              </a:ext>
            </a:extLst>
          </p:cNvPr>
          <p:cNvSpPr>
            <a:spLocks noGrp="1"/>
          </p:cNvSpPr>
          <p:nvPr>
            <p:ph idx="1"/>
          </p:nvPr>
        </p:nvSpPr>
        <p:spPr>
          <a:xfrm>
            <a:off x="838200" y="1332411"/>
            <a:ext cx="10515600" cy="4844552"/>
          </a:xfrm>
        </p:spPr>
        <p:txBody>
          <a:bodyPr>
            <a:normAutofit fontScale="77500" lnSpcReduction="20000"/>
          </a:bodyPr>
          <a:lstStyle/>
          <a:p>
            <a:pPr marL="357188" lvl="2" indent="-357188" algn="just">
              <a:lnSpc>
                <a:spcPct val="150000"/>
              </a:lnSpc>
            </a:pPr>
            <a:r>
              <a:rPr lang="en-US" sz="1800" dirty="0">
                <a:latin typeface="Times New Roman" panose="02020603050405020304" pitchFamily="18" charset="0"/>
                <a:cs typeface="Times New Roman" panose="02020603050405020304" pitchFamily="18" charset="0"/>
              </a:rPr>
              <a:t>The Directorate of HMPFI, KVIC, has sanctioned and released Rs5.75 lakhs to MGIRI to organize a consultative workshop to study the process of different clusters at one platform. </a:t>
            </a:r>
          </a:p>
          <a:p>
            <a:pPr marL="357188" lvl="2" indent="-357188" algn="just">
              <a:lnSpc>
                <a:spcPct val="150000"/>
              </a:lnSpc>
            </a:pPr>
            <a:r>
              <a:rPr lang="en-IN" sz="1800" dirty="0">
                <a:latin typeface="Times New Roman" panose="02020603050405020304" pitchFamily="18" charset="0"/>
                <a:cs typeface="Times New Roman" panose="02020603050405020304" pitchFamily="18" charset="0"/>
              </a:rPr>
              <a:t>The contact of different artisan groups was explored through different available reviews of literature, India-mart, etc. Accordingly, concerned state offices of KVIC were requested to contact and deploy appropriate master craftsperson. </a:t>
            </a:r>
          </a:p>
          <a:p>
            <a:pPr marL="357188" lvl="2" indent="-357188" algn="just">
              <a:lnSpc>
                <a:spcPct val="150000"/>
              </a:lnSpc>
            </a:pPr>
            <a:r>
              <a:rPr lang="en-US" sz="1800" dirty="0">
                <a:latin typeface="Times New Roman" panose="02020603050405020304" pitchFamily="18" charset="0"/>
                <a:cs typeface="Times New Roman" panose="02020603050405020304" pitchFamily="18" charset="0"/>
              </a:rPr>
              <a:t>However, it was observed that most of the artisans have already left their jobs, and those who are working are not willing to come and attend the workshop because of two reasons. </a:t>
            </a:r>
          </a:p>
          <a:p>
            <a:pPr marL="896938" lvl="2" indent="-457200" algn="just">
              <a:lnSpc>
                <a:spcPct val="150000"/>
              </a:lnSpc>
              <a:buFont typeface="+mj-lt"/>
              <a:buAutoNum type="alphaLcParenR"/>
            </a:pPr>
            <a:r>
              <a:rPr lang="en-US" sz="1800" dirty="0">
                <a:latin typeface="Times New Roman" panose="02020603050405020304" pitchFamily="18" charset="0"/>
                <a:cs typeface="Times New Roman" panose="02020603050405020304" pitchFamily="18" charset="0"/>
              </a:rPr>
              <a:t>The first category belongs to artisans doing their work independently but not getting a good market to sell their products. So, they diversified their profession and started conducting hobby workshops for interested visitors, which gave them respect, identity, and income. They are demanding an honorarium of Rs3000/- per day. </a:t>
            </a:r>
          </a:p>
          <a:p>
            <a:pPr marL="896938" lvl="2" indent="-457200" algn="just">
              <a:lnSpc>
                <a:spcPct val="150000"/>
              </a:lnSpc>
              <a:buFont typeface="+mj-lt"/>
              <a:buAutoNum type="alphaLcParenR"/>
            </a:pPr>
            <a:r>
              <a:rPr lang="en-US" sz="1800" dirty="0">
                <a:latin typeface="Times New Roman" panose="02020603050405020304" pitchFamily="18" charset="0"/>
                <a:cs typeface="Times New Roman" panose="02020603050405020304" pitchFamily="18" charset="0"/>
              </a:rPr>
              <a:t>The second category belongs to artisans who do their job on a work-contract basis, get less than 10,000/- per month, and are not willing to attend the workshop.   </a:t>
            </a:r>
            <a:endParaRPr lang="en-IN" sz="1800" dirty="0">
              <a:latin typeface="Times New Roman" panose="02020603050405020304" pitchFamily="18" charset="0"/>
              <a:cs typeface="Times New Roman" panose="02020603050405020304" pitchFamily="18" charset="0"/>
            </a:endParaRPr>
          </a:p>
          <a:p>
            <a:pPr marL="357188" indent="-357188" algn="just">
              <a:lnSpc>
                <a:spcPct val="150000"/>
              </a:lnSpc>
            </a:pPr>
            <a:r>
              <a:rPr lang="en-US" sz="1800" dirty="0">
                <a:latin typeface="Times New Roman" panose="02020603050405020304" pitchFamily="18" charset="0"/>
                <a:cs typeface="Times New Roman" panose="02020603050405020304" pitchFamily="18" charset="0"/>
              </a:rPr>
              <a:t>So, MGIRI decided, on the request of the Directorate of HMPFI, KVIC, that the consultative workshop be conducted for technical intervention, and a field survey for all available clusters will be conducted to collect detailed information about artisans of papier messy. </a:t>
            </a:r>
          </a:p>
          <a:p>
            <a:pPr marL="357188" indent="-357188" algn="just">
              <a:lnSpc>
                <a:spcPct val="150000"/>
              </a:lnSpc>
            </a:pPr>
            <a:r>
              <a:rPr lang="en-US" sz="1800" dirty="0">
                <a:latin typeface="Times New Roman" panose="02020603050405020304" pitchFamily="18" charset="0"/>
                <a:cs typeface="Times New Roman" panose="02020603050405020304" pitchFamily="18" charset="0"/>
              </a:rPr>
              <a:t>In the consultative workshop listed out the "problems of the manufacturing process", and the field study will make a clear picture of the present status of artisans and their marketing system.</a:t>
            </a:r>
            <a:endParaRPr lang="en-IN" dirty="0"/>
          </a:p>
        </p:txBody>
      </p:sp>
    </p:spTree>
    <p:extLst>
      <p:ext uri="{BB962C8B-B14F-4D97-AF65-F5344CB8AC3E}">
        <p14:creationId xmlns:p14="http://schemas.microsoft.com/office/powerpoint/2010/main" val="30507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1189-9D27-438F-BE60-1A9AE916365B}"/>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The availability of proposed technology/intervention in the field/market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2B3CB2-0A14-4D25-9275-2105694DF015}"/>
              </a:ext>
            </a:extLst>
          </p:cNvPr>
          <p:cNvSpPr>
            <a:spLocks noGrp="1"/>
          </p:cNvSpPr>
          <p:nvPr>
            <p:ph idx="1"/>
          </p:nvPr>
        </p:nvSpPr>
        <p:spPr>
          <a:xfrm>
            <a:off x="838200" y="1402080"/>
            <a:ext cx="10515600" cy="5294811"/>
          </a:xfrm>
        </p:spPr>
        <p:txBody>
          <a:bodyPr>
            <a:normAutofit fontScale="32500" lnSpcReduction="20000"/>
          </a:bodyPr>
          <a:lstStyle/>
          <a:p>
            <a:pPr marL="0" lvl="2" indent="0" algn="just">
              <a:lnSpc>
                <a:spcPct val="170000"/>
              </a:lnSpc>
              <a:buNone/>
            </a:pPr>
            <a:r>
              <a:rPr lang="en-US" sz="3700" dirty="0">
                <a:latin typeface="Times New Roman" panose="02020603050405020304" pitchFamily="18" charset="0"/>
                <a:cs typeface="Times New Roman" panose="02020603050405020304" pitchFamily="18" charset="0"/>
              </a:rPr>
              <a:t>The different states of India, like Kashmir, Tamil Nadu, Madhya Pradesh, Rajasthan, Orissa, West Bengal, Bihar etc., are famous for their Papier-messy craft. Also, there is a demand for Papier messy artifacts. </a:t>
            </a:r>
            <a:endParaRPr lang="en-IN" sz="3700" dirty="0">
              <a:latin typeface="Times New Roman" panose="02020603050405020304" pitchFamily="18" charset="0"/>
              <a:cs typeface="Times New Roman" panose="02020603050405020304" pitchFamily="18" charset="0"/>
            </a:endParaRPr>
          </a:p>
          <a:p>
            <a:pPr algn="just">
              <a:lnSpc>
                <a:spcPct val="170000"/>
              </a:lnSpc>
            </a:pPr>
            <a:r>
              <a:rPr lang="en-IN" sz="3700" b="1" dirty="0">
                <a:latin typeface="Times New Roman" panose="02020603050405020304" pitchFamily="18" charset="0"/>
                <a:cs typeface="Times New Roman" panose="02020603050405020304" pitchFamily="18" charset="0"/>
              </a:rPr>
              <a:t>Kashmir produces </a:t>
            </a:r>
            <a:r>
              <a:rPr lang="en-IN" sz="3700" dirty="0">
                <a:latin typeface="Times New Roman" panose="02020603050405020304" pitchFamily="18" charset="0"/>
                <a:cs typeface="Times New Roman" panose="02020603050405020304" pitchFamily="18" charset="0"/>
              </a:rPr>
              <a:t>best Papier messy products and it has been used to manufacture small painted boxes, trays, and cases. There is a very established market of these products due to their neat and beautiful finishing.</a:t>
            </a:r>
          </a:p>
          <a:p>
            <a:pPr lvl="0" algn="just">
              <a:lnSpc>
                <a:spcPct val="170000"/>
              </a:lnSpc>
            </a:pPr>
            <a:r>
              <a:rPr lang="en-IN" sz="3700" dirty="0">
                <a:latin typeface="Times New Roman" panose="02020603050405020304" pitchFamily="18" charset="0"/>
                <a:cs typeface="Times New Roman" panose="02020603050405020304" pitchFamily="18" charset="0"/>
              </a:rPr>
              <a:t>In </a:t>
            </a:r>
            <a:r>
              <a:rPr lang="en-IN" sz="3700" b="1" dirty="0">
                <a:latin typeface="Times New Roman" panose="02020603050405020304" pitchFamily="18" charset="0"/>
                <a:cs typeface="Times New Roman" panose="02020603050405020304" pitchFamily="18" charset="0"/>
              </a:rPr>
              <a:t>Bihar and Jharkhand</a:t>
            </a:r>
            <a:r>
              <a:rPr lang="en-IN" sz="3700" dirty="0">
                <a:latin typeface="Times New Roman" panose="02020603050405020304" pitchFamily="18" charset="0"/>
                <a:cs typeface="Times New Roman" panose="02020603050405020304" pitchFamily="18" charset="0"/>
              </a:rPr>
              <a:t>, Papier messy as an art form goes a long way. The </a:t>
            </a:r>
            <a:r>
              <a:rPr lang="en-IN" sz="3700" dirty="0" err="1">
                <a:latin typeface="Times New Roman" panose="02020603050405020304" pitchFamily="18" charset="0"/>
                <a:cs typeface="Times New Roman" panose="02020603050405020304" pitchFamily="18" charset="0"/>
              </a:rPr>
              <a:t>Madhubani</a:t>
            </a:r>
            <a:r>
              <a:rPr lang="en-IN" sz="3700" dirty="0">
                <a:latin typeface="Times New Roman" panose="02020603050405020304" pitchFamily="18" charset="0"/>
                <a:cs typeface="Times New Roman" panose="02020603050405020304" pitchFamily="18" charset="0"/>
              </a:rPr>
              <a:t> are well known for their traditional styles of Papier Messy work. </a:t>
            </a:r>
          </a:p>
          <a:p>
            <a:pPr lvl="0" algn="just">
              <a:lnSpc>
                <a:spcPct val="170000"/>
              </a:lnSpc>
            </a:pPr>
            <a:r>
              <a:rPr lang="en-IN" sz="3700" b="1" dirty="0">
                <a:latin typeface="Times New Roman" panose="02020603050405020304" pitchFamily="18" charset="0"/>
                <a:cs typeface="Times New Roman" panose="02020603050405020304" pitchFamily="18" charset="0"/>
              </a:rPr>
              <a:t>Indore and Gwalior in Madhya Pradesh</a:t>
            </a:r>
            <a:r>
              <a:rPr lang="en-IN" sz="3700" dirty="0">
                <a:latin typeface="Times New Roman" panose="02020603050405020304" pitchFamily="18" charset="0"/>
                <a:cs typeface="Times New Roman" panose="02020603050405020304" pitchFamily="18" charset="0"/>
              </a:rPr>
              <a:t> has its own style of Papier messy work and the figures of gods and goddesses, toys and cartoon images from Ujjain are well-known all-over India too.</a:t>
            </a:r>
          </a:p>
          <a:p>
            <a:pPr lvl="0" algn="just">
              <a:lnSpc>
                <a:spcPct val="170000"/>
              </a:lnSpc>
            </a:pPr>
            <a:r>
              <a:rPr lang="en-IN" sz="3700" b="1" dirty="0" err="1">
                <a:latin typeface="Times New Roman" panose="02020603050405020304" pitchFamily="18" charset="0"/>
                <a:cs typeface="Times New Roman" panose="02020603050405020304" pitchFamily="18" charset="0"/>
              </a:rPr>
              <a:t>Shantiniketan</a:t>
            </a:r>
            <a:r>
              <a:rPr lang="en-IN" sz="3700" b="1" dirty="0">
                <a:latin typeface="Times New Roman" panose="02020603050405020304" pitchFamily="18" charset="0"/>
                <a:cs typeface="Times New Roman" panose="02020603050405020304" pitchFamily="18" charset="0"/>
              </a:rPr>
              <a:t> in </a:t>
            </a:r>
            <a:r>
              <a:rPr lang="en-IN" sz="3700" b="1" dirty="0" err="1">
                <a:latin typeface="Times New Roman" panose="02020603050405020304" pitchFamily="18" charset="0"/>
                <a:cs typeface="Times New Roman" panose="02020603050405020304" pitchFamily="18" charset="0"/>
              </a:rPr>
              <a:t>Bolpur</a:t>
            </a:r>
            <a:r>
              <a:rPr lang="en-IN" sz="3700" b="1" dirty="0">
                <a:latin typeface="Times New Roman" panose="02020603050405020304" pitchFamily="18" charset="0"/>
                <a:cs typeface="Times New Roman" panose="02020603050405020304" pitchFamily="18" charset="0"/>
              </a:rPr>
              <a:t> near Kolkata, West Bengal</a:t>
            </a:r>
            <a:r>
              <a:rPr lang="en-IN" sz="3700" dirty="0">
                <a:latin typeface="Times New Roman" panose="02020603050405020304" pitchFamily="18" charset="0"/>
                <a:cs typeface="Times New Roman" panose="02020603050405020304" pitchFamily="18" charset="0"/>
              </a:rPr>
              <a:t> is considered a pioneer of Papier messy as an art form in India. A huge range of articles are produced by the artisans here.</a:t>
            </a:r>
          </a:p>
          <a:p>
            <a:pPr lvl="0" algn="just">
              <a:lnSpc>
                <a:spcPct val="170000"/>
              </a:lnSpc>
            </a:pPr>
            <a:r>
              <a:rPr lang="en-IN" sz="3700" b="1" dirty="0">
                <a:latin typeface="Times New Roman" panose="02020603050405020304" pitchFamily="18" charset="0"/>
                <a:cs typeface="Times New Roman" panose="02020603050405020304" pitchFamily="18" charset="0"/>
              </a:rPr>
              <a:t>Odisha</a:t>
            </a:r>
            <a:r>
              <a:rPr lang="en-IN" sz="3700" dirty="0">
                <a:latin typeface="Times New Roman" panose="02020603050405020304" pitchFamily="18" charset="0"/>
                <a:cs typeface="Times New Roman" panose="02020603050405020304" pitchFamily="18" charset="0"/>
              </a:rPr>
              <a:t> is famous for its Papier messy craft. The artisans collect dry waste paper and cloth of different kinds and create a range of products with them. </a:t>
            </a:r>
          </a:p>
          <a:p>
            <a:pPr lvl="0" algn="just">
              <a:lnSpc>
                <a:spcPct val="170000"/>
              </a:lnSpc>
            </a:pPr>
            <a:r>
              <a:rPr lang="en-IN" sz="3700" b="1" dirty="0">
                <a:latin typeface="Times New Roman" panose="02020603050405020304" pitchFamily="18" charset="0"/>
                <a:cs typeface="Times New Roman" panose="02020603050405020304" pitchFamily="18" charset="0"/>
              </a:rPr>
              <a:t>Jaipur, Rajasthan </a:t>
            </a:r>
            <a:r>
              <a:rPr lang="en-IN" sz="3700" dirty="0">
                <a:latin typeface="Times New Roman" panose="02020603050405020304" pitchFamily="18" charset="0"/>
                <a:cs typeface="Times New Roman" panose="02020603050405020304" pitchFamily="18" charset="0"/>
              </a:rPr>
              <a:t>produces an array of Papier messy products using waste paper along with clay. Well established manufacturers and exporters in Jaipur market their range to hotels, restaurants and houses to enhance interiors. Pen stand, Animals, Tea light, Birds tea light, Fruits, Masks, Faces, Photo frames, Coasters, Boxes, Lamp stands, Christmas tree hangings, are available.</a:t>
            </a:r>
          </a:p>
          <a:p>
            <a:pPr lvl="0" algn="just">
              <a:lnSpc>
                <a:spcPct val="170000"/>
              </a:lnSpc>
            </a:pPr>
            <a:r>
              <a:rPr lang="en-IN" sz="3700" b="1" dirty="0">
                <a:latin typeface="Times New Roman" panose="02020603050405020304" pitchFamily="18" charset="0"/>
                <a:cs typeface="Times New Roman" panose="02020603050405020304" pitchFamily="18" charset="0"/>
              </a:rPr>
              <a:t>Puducherry</a:t>
            </a:r>
            <a:r>
              <a:rPr lang="en-IN" sz="3700" dirty="0">
                <a:latin typeface="Times New Roman" panose="02020603050405020304" pitchFamily="18" charset="0"/>
                <a:cs typeface="Times New Roman" panose="02020603050405020304" pitchFamily="18" charset="0"/>
              </a:rPr>
              <a:t> – In Puducherry papier messy artisans are making beautiful idols and getting good market.</a:t>
            </a:r>
          </a:p>
          <a:p>
            <a:endParaRPr lang="en-IN" dirty="0"/>
          </a:p>
        </p:txBody>
      </p:sp>
    </p:spTree>
    <p:extLst>
      <p:ext uri="{BB962C8B-B14F-4D97-AF65-F5344CB8AC3E}">
        <p14:creationId xmlns:p14="http://schemas.microsoft.com/office/powerpoint/2010/main" val="11417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2CF4-CA40-4B1C-BC2D-2A1A0CAB5F36}"/>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Relevance, usefulness, and justifications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of the proposed work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E8251-21B7-4F86-8972-65A72BBE12C7}"/>
              </a:ext>
            </a:extLst>
          </p:cNvPr>
          <p:cNvSpPr>
            <a:spLocks noGrp="1"/>
          </p:cNvSpPr>
          <p:nvPr>
            <p:ph idx="1"/>
          </p:nvPr>
        </p:nvSpPr>
        <p:spPr/>
        <p:txBody>
          <a:bodyPr>
            <a:normAutofit/>
          </a:bodyPr>
          <a:lstStyle/>
          <a:p>
            <a:pPr marL="269875" lvl="1" algn="just">
              <a:lnSpc>
                <a:spcPct val="150000"/>
              </a:lnSpc>
            </a:pPr>
            <a:r>
              <a:rPr lang="en-US" sz="1900" dirty="0">
                <a:latin typeface="Times New Roman" panose="02020603050405020304" pitchFamily="18" charset="0"/>
                <a:cs typeface="Times New Roman" panose="02020603050405020304" pitchFamily="18" charset="0"/>
              </a:rPr>
              <a:t>The centuries-old papier-messy, an art form that is deeply interwoven with the culture and traditions of artisans, is dying a slow death as the number of people involved in the trade has decreased due to various reasons. </a:t>
            </a:r>
          </a:p>
          <a:p>
            <a:pPr marL="269875" lvl="1" algn="just">
              <a:lnSpc>
                <a:spcPct val="150000"/>
              </a:lnSpc>
            </a:pPr>
            <a:r>
              <a:rPr lang="en-US" sz="1900" dirty="0">
                <a:latin typeface="Times New Roman" panose="02020603050405020304" pitchFamily="18" charset="0"/>
                <a:cs typeface="Times New Roman" panose="02020603050405020304" pitchFamily="18" charset="0"/>
              </a:rPr>
              <a:t>However, the art is declining now as youngsters from the families involved in the business are not interested to carry on the legacy due to lesser returns. </a:t>
            </a:r>
          </a:p>
          <a:p>
            <a:pPr marL="269875" lvl="1" algn="just">
              <a:lnSpc>
                <a:spcPct val="150000"/>
              </a:lnSpc>
            </a:pPr>
            <a:r>
              <a:rPr lang="en-US" sz="1900" dirty="0">
                <a:latin typeface="Times New Roman" panose="02020603050405020304" pitchFamily="18" charset="0"/>
                <a:cs typeface="Times New Roman" panose="02020603050405020304" pitchFamily="18" charset="0"/>
              </a:rPr>
              <a:t>Now, it is necessary to study the entire system and complete supply chain of papier messy craft of each cluster. So, that the facilities available with artisan for production of papier messy craft will be fully exposed to the researcher for further technical interventions. </a:t>
            </a:r>
            <a:endParaRPr lang="en-IN" sz="19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830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5861-59AD-406C-AB2B-78B7350BA03B}"/>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Implementation methodology</a:t>
            </a:r>
            <a:br>
              <a:rPr lang="en-IN" dirty="0"/>
            </a:br>
            <a:endParaRPr lang="en-IN" dirty="0"/>
          </a:p>
        </p:txBody>
      </p:sp>
      <p:sp>
        <p:nvSpPr>
          <p:cNvPr id="3" name="Content Placeholder 2">
            <a:extLst>
              <a:ext uri="{FF2B5EF4-FFF2-40B4-BE49-F238E27FC236}">
                <a16:creationId xmlns:a16="http://schemas.microsoft.com/office/drawing/2014/main" id="{A18DF202-3327-47BC-9750-2DD162487F04}"/>
              </a:ext>
            </a:extLst>
          </p:cNvPr>
          <p:cNvSpPr>
            <a:spLocks noGrp="1"/>
          </p:cNvSpPr>
          <p:nvPr>
            <p:ph idx="1"/>
          </p:nvPr>
        </p:nvSpPr>
        <p:spPr/>
        <p:txBody>
          <a:bodyPr/>
          <a:lstStyle/>
          <a:p>
            <a:pPr lvl="0">
              <a:lnSpc>
                <a:spcPct val="150000"/>
              </a:lnSpc>
            </a:pPr>
            <a:r>
              <a:rPr lang="en-US" sz="1800" dirty="0">
                <a:latin typeface="Times New Roman" panose="02020603050405020304" pitchFamily="18" charset="0"/>
                <a:cs typeface="Times New Roman" panose="02020603050405020304" pitchFamily="18" charset="0"/>
              </a:rPr>
              <a:t>The PI or Co-PI and Project Associate will visit each cluster and collect detailed data and video clips of each group.</a:t>
            </a:r>
            <a:endParaRPr lang="en-IN" sz="1800" dirty="0">
              <a:latin typeface="Times New Roman" panose="02020603050405020304" pitchFamily="18" charset="0"/>
              <a:cs typeface="Times New Roman" panose="02020603050405020304" pitchFamily="18" charset="0"/>
            </a:endParaRPr>
          </a:p>
          <a:p>
            <a:pPr lvl="0">
              <a:lnSpc>
                <a:spcPct val="150000"/>
              </a:lnSpc>
            </a:pPr>
            <a:r>
              <a:rPr lang="en-US" sz="1800" dirty="0">
                <a:latin typeface="Times New Roman" panose="02020603050405020304" pitchFamily="18" charset="0"/>
                <a:cs typeface="Times New Roman" panose="02020603050405020304" pitchFamily="18" charset="0"/>
              </a:rPr>
              <a:t>Proper documentation of each cluster will be made, and edited videos will be uploaded to YouTube to submit KVIC, allowing researchers to collect appropriate information to conduct further R&amp;D. </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483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D64E-4A07-4660-88EB-D7A3DEC2C044}"/>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Schedule for implementing the project</a:t>
            </a: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E3C8F63-9875-49DC-90B6-9CA4243E46C9}"/>
              </a:ext>
            </a:extLst>
          </p:cNvPr>
          <p:cNvGraphicFramePr>
            <a:graphicFrameLocks noGrp="1"/>
          </p:cNvGraphicFramePr>
          <p:nvPr>
            <p:ph idx="1"/>
            <p:extLst>
              <p:ext uri="{D42A27DB-BD31-4B8C-83A1-F6EECF244321}">
                <p14:modId xmlns:p14="http://schemas.microsoft.com/office/powerpoint/2010/main" val="1650615518"/>
              </p:ext>
            </p:extLst>
          </p:nvPr>
        </p:nvGraphicFramePr>
        <p:xfrm>
          <a:off x="1288869" y="2011680"/>
          <a:ext cx="9971314" cy="3901440"/>
        </p:xfrm>
        <a:graphic>
          <a:graphicData uri="http://schemas.openxmlformats.org/drawingml/2006/table">
            <a:tbl>
              <a:tblPr>
                <a:tableStyleId>{5C22544A-7EE6-4342-B048-85BDC9FD1C3A}</a:tableStyleId>
              </a:tblPr>
              <a:tblGrid>
                <a:gridCol w="808752">
                  <a:extLst>
                    <a:ext uri="{9D8B030D-6E8A-4147-A177-3AD203B41FA5}">
                      <a16:colId xmlns:a16="http://schemas.microsoft.com/office/drawing/2014/main" val="1146639991"/>
                    </a:ext>
                  </a:extLst>
                </a:gridCol>
                <a:gridCol w="5264044">
                  <a:extLst>
                    <a:ext uri="{9D8B030D-6E8A-4147-A177-3AD203B41FA5}">
                      <a16:colId xmlns:a16="http://schemas.microsoft.com/office/drawing/2014/main" val="4033010770"/>
                    </a:ext>
                  </a:extLst>
                </a:gridCol>
                <a:gridCol w="1091541">
                  <a:extLst>
                    <a:ext uri="{9D8B030D-6E8A-4147-A177-3AD203B41FA5}">
                      <a16:colId xmlns:a16="http://schemas.microsoft.com/office/drawing/2014/main" val="279142363"/>
                    </a:ext>
                  </a:extLst>
                </a:gridCol>
                <a:gridCol w="935292">
                  <a:extLst>
                    <a:ext uri="{9D8B030D-6E8A-4147-A177-3AD203B41FA5}">
                      <a16:colId xmlns:a16="http://schemas.microsoft.com/office/drawing/2014/main" val="4294187928"/>
                    </a:ext>
                  </a:extLst>
                </a:gridCol>
                <a:gridCol w="936393">
                  <a:extLst>
                    <a:ext uri="{9D8B030D-6E8A-4147-A177-3AD203B41FA5}">
                      <a16:colId xmlns:a16="http://schemas.microsoft.com/office/drawing/2014/main" val="1309588034"/>
                    </a:ext>
                  </a:extLst>
                </a:gridCol>
                <a:gridCol w="935292">
                  <a:extLst>
                    <a:ext uri="{9D8B030D-6E8A-4147-A177-3AD203B41FA5}">
                      <a16:colId xmlns:a16="http://schemas.microsoft.com/office/drawing/2014/main" val="1383330078"/>
                    </a:ext>
                  </a:extLst>
                </a:gridCol>
              </a:tblGrid>
              <a:tr h="650240">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S No</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Activity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Qrt 1</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Qrt 2</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Qrt 3</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Qrt 4</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53860714"/>
                  </a:ext>
                </a:extLst>
              </a:tr>
              <a:tr h="650240">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The hiring of man-power and purchasing of camera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dirty="0">
                          <a:effectLst/>
                          <a:highlight>
                            <a:srgbClr val="000000"/>
                          </a:highligh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solidFill>
                      <a:schemeClr val="tx1">
                        <a:lumMod val="50000"/>
                        <a:lumOff val="50000"/>
                      </a:schemeClr>
                    </a:solidFill>
                  </a:tcPr>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592499014"/>
                  </a:ext>
                </a:extLst>
              </a:tr>
              <a:tr h="650240">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Survey of Cluster-1, 2 &amp; 3</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solidFill>
                      <a:schemeClr val="bg1">
                        <a:lumMod val="50000"/>
                      </a:schemeClr>
                    </a:solidFill>
                  </a:tcPr>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302177513"/>
                  </a:ext>
                </a:extLst>
              </a:tr>
              <a:tr h="650240">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Survey of Cluster-4, 5, &amp; 6</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solidFill>
                      <a:schemeClr val="bg1">
                        <a:lumMod val="65000"/>
                      </a:schemeClr>
                    </a:solidFill>
                  </a:tcPr>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182527656"/>
                  </a:ext>
                </a:extLst>
              </a:tr>
              <a:tr h="650240">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Editing of video and preparation of report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solidFill>
                      <a:schemeClr val="bg1">
                        <a:lumMod val="85000"/>
                      </a:schemeClr>
                    </a:solidFill>
                  </a:tcPr>
                </a:tc>
                <a:extLst>
                  <a:ext uri="{0D108BD9-81ED-4DB2-BD59-A6C34878D82A}">
                    <a16:rowId xmlns:a16="http://schemas.microsoft.com/office/drawing/2014/main" val="3501709065"/>
                  </a:ext>
                </a:extLst>
              </a:tr>
              <a:tr h="650240">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Submission of the final report to KVIC</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nSpc>
                          <a:spcPct val="115000"/>
                        </a:lnSpc>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solidFill>
                      <a:schemeClr val="bg1">
                        <a:lumMod val="85000"/>
                      </a:schemeClr>
                    </a:solidFill>
                  </a:tcPr>
                </a:tc>
                <a:extLst>
                  <a:ext uri="{0D108BD9-81ED-4DB2-BD59-A6C34878D82A}">
                    <a16:rowId xmlns:a16="http://schemas.microsoft.com/office/drawing/2014/main" val="3098657446"/>
                  </a:ext>
                </a:extLst>
              </a:tr>
            </a:tbl>
          </a:graphicData>
        </a:graphic>
      </p:graphicFrame>
    </p:spTree>
    <p:extLst>
      <p:ext uri="{BB962C8B-B14F-4D97-AF65-F5344CB8AC3E}">
        <p14:creationId xmlns:p14="http://schemas.microsoft.com/office/powerpoint/2010/main" val="208945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59A8-72EF-4B1B-8112-B57A9EA9EEA9}"/>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Budget Summery </a:t>
            </a:r>
            <a:br>
              <a:rPr lang="en-IN" dirty="0"/>
            </a:br>
            <a:endParaRPr lang="en-IN" dirty="0"/>
          </a:p>
        </p:txBody>
      </p:sp>
      <p:graphicFrame>
        <p:nvGraphicFramePr>
          <p:cNvPr id="5" name="Content Placeholder 4">
            <a:extLst>
              <a:ext uri="{FF2B5EF4-FFF2-40B4-BE49-F238E27FC236}">
                <a16:creationId xmlns:a16="http://schemas.microsoft.com/office/drawing/2014/main" id="{39B169FC-FB53-4FA2-A205-0889DBC1B08E}"/>
              </a:ext>
            </a:extLst>
          </p:cNvPr>
          <p:cNvGraphicFramePr>
            <a:graphicFrameLocks noGrp="1"/>
          </p:cNvGraphicFramePr>
          <p:nvPr>
            <p:ph idx="1"/>
            <p:extLst>
              <p:ext uri="{D42A27DB-BD31-4B8C-83A1-F6EECF244321}">
                <p14:modId xmlns:p14="http://schemas.microsoft.com/office/powerpoint/2010/main" val="3327815609"/>
              </p:ext>
            </p:extLst>
          </p:nvPr>
        </p:nvGraphicFramePr>
        <p:xfrm>
          <a:off x="1166948" y="1506583"/>
          <a:ext cx="10021388" cy="4063112"/>
        </p:xfrm>
        <a:graphic>
          <a:graphicData uri="http://schemas.openxmlformats.org/drawingml/2006/table">
            <a:tbl>
              <a:tblPr firstRow="1" firstCol="1" bandRow="1">
                <a:tableStyleId>{5C22544A-7EE6-4342-B048-85BDC9FD1C3A}</a:tableStyleId>
              </a:tblPr>
              <a:tblGrid>
                <a:gridCol w="748455">
                  <a:extLst>
                    <a:ext uri="{9D8B030D-6E8A-4147-A177-3AD203B41FA5}">
                      <a16:colId xmlns:a16="http://schemas.microsoft.com/office/drawing/2014/main" val="3644085959"/>
                    </a:ext>
                  </a:extLst>
                </a:gridCol>
                <a:gridCol w="5112414">
                  <a:extLst>
                    <a:ext uri="{9D8B030D-6E8A-4147-A177-3AD203B41FA5}">
                      <a16:colId xmlns:a16="http://schemas.microsoft.com/office/drawing/2014/main" val="827781934"/>
                    </a:ext>
                  </a:extLst>
                </a:gridCol>
                <a:gridCol w="1193074">
                  <a:extLst>
                    <a:ext uri="{9D8B030D-6E8A-4147-A177-3AD203B41FA5}">
                      <a16:colId xmlns:a16="http://schemas.microsoft.com/office/drawing/2014/main" val="2047520714"/>
                    </a:ext>
                  </a:extLst>
                </a:gridCol>
                <a:gridCol w="1280160">
                  <a:extLst>
                    <a:ext uri="{9D8B030D-6E8A-4147-A177-3AD203B41FA5}">
                      <a16:colId xmlns:a16="http://schemas.microsoft.com/office/drawing/2014/main" val="2500093513"/>
                    </a:ext>
                  </a:extLst>
                </a:gridCol>
                <a:gridCol w="1687285">
                  <a:extLst>
                    <a:ext uri="{9D8B030D-6E8A-4147-A177-3AD203B41FA5}">
                      <a16:colId xmlns:a16="http://schemas.microsoft.com/office/drawing/2014/main" val="924533469"/>
                    </a:ext>
                  </a:extLst>
                </a:gridCol>
              </a:tblGrid>
              <a:tr h="635623">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S No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Details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ctr"/>
                      <a:r>
                        <a:rPr lang="en-US" sz="1800">
                          <a:effectLst/>
                          <a:latin typeface="Times New Roman" panose="02020603050405020304" pitchFamily="18" charset="0"/>
                          <a:cs typeface="Times New Roman" panose="02020603050405020304" pitchFamily="18" charset="0"/>
                        </a:rPr>
                        <a:t>Rate</a:t>
                      </a:r>
                      <a:endParaRPr lang="en-IN"/>
                    </a:p>
                  </a:txBody>
                  <a:tcPr marL="68580" marR="68580" marT="0" marB="0">
                    <a:solidFill>
                      <a:schemeClr val="bg1">
                        <a:lumMod val="65000"/>
                      </a:schemeClr>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Quantity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Total Amount Rs (Lakhs)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65000"/>
                      </a:schemeClr>
                    </a:solidFill>
                  </a:tcPr>
                </a:tc>
                <a:extLst>
                  <a:ext uri="{0D108BD9-81ED-4DB2-BD59-A6C34878D82A}">
                    <a16:rowId xmlns:a16="http://schemas.microsoft.com/office/drawing/2014/main" val="1821613678"/>
                  </a:ext>
                </a:extLst>
              </a:tr>
              <a:tr h="317812">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Manpower Project Associate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800" dirty="0">
                          <a:effectLst/>
                          <a:latin typeface="Times New Roman" panose="02020603050405020304" pitchFamily="18" charset="0"/>
                          <a:cs typeface="Times New Roman" panose="02020603050405020304" pitchFamily="18" charset="0"/>
                        </a:rPr>
                        <a:t>40,000</a:t>
                      </a:r>
                      <a:endParaRPr lang="en-IN" dirty="0"/>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12 months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4.80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100464"/>
                  </a:ext>
                </a:extLst>
              </a:tr>
              <a:tr h="635623">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2.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Travelling Allowances for PI/Co-PI &amp; PA (as per eligibility) for six cluster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50,000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50000 x 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3.00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9825969"/>
                  </a:ext>
                </a:extLst>
              </a:tr>
              <a:tr h="635623">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3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Hotel and Food (as per eligibility)  for PI / Co-PI &amp; PA for six cluster</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50,000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50000 x 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3.00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2143094"/>
                  </a:ext>
                </a:extLst>
              </a:tr>
              <a:tr h="440142">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Local Transport for field visits of six clusters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20,000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20,000 x 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1.20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9323228"/>
                  </a:ext>
                </a:extLst>
              </a:tr>
              <a:tr h="391885">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Preparation of report and editing of video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2.70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3544026"/>
                  </a:ext>
                </a:extLst>
              </a:tr>
              <a:tr h="370780">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Purchase of Video Camera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3.00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7094568"/>
                  </a:ext>
                </a:extLst>
              </a:tr>
              <a:tr h="317812">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Institute over-head cost 13%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2.30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3540688"/>
                  </a:ext>
                </a:extLst>
              </a:tr>
              <a:tr h="317812">
                <a:tc>
                  <a:txBody>
                    <a:bodyPr/>
                    <a:lstStyle/>
                    <a:p>
                      <a:pPr algn="just">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just">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a:effectLst/>
                          <a:latin typeface="Times New Roman" panose="02020603050405020304" pitchFamily="18" charset="0"/>
                          <a:cs typeface="Times New Roman" panose="02020603050405020304" pitchFamily="18" charset="0"/>
                        </a:rPr>
                        <a:t>Total</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800" dirty="0">
                          <a:effectLst/>
                          <a:latin typeface="Times New Roman" panose="02020603050405020304" pitchFamily="18" charset="0"/>
                          <a:cs typeface="Times New Roman" panose="02020603050405020304" pitchFamily="18" charset="0"/>
                        </a:rPr>
                        <a:t>20.00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923506"/>
                  </a:ext>
                </a:extLst>
              </a:tr>
            </a:tbl>
          </a:graphicData>
        </a:graphic>
      </p:graphicFrame>
      <p:sp>
        <p:nvSpPr>
          <p:cNvPr id="3" name="Rectangle 2">
            <a:extLst>
              <a:ext uri="{FF2B5EF4-FFF2-40B4-BE49-F238E27FC236}">
                <a16:creationId xmlns:a16="http://schemas.microsoft.com/office/drawing/2014/main" id="{9D7B0056-2441-4B76-AB40-D1F87EC7232D}"/>
              </a:ext>
            </a:extLst>
          </p:cNvPr>
          <p:cNvSpPr/>
          <p:nvPr/>
        </p:nvSpPr>
        <p:spPr>
          <a:xfrm>
            <a:off x="1166948" y="5691615"/>
            <a:ext cx="10093235" cy="320280"/>
          </a:xfrm>
          <a:prstGeom prst="rect">
            <a:avLst/>
          </a:prstGeom>
        </p:spPr>
        <p:txBody>
          <a:bodyPr wrap="square">
            <a:spAutoFit/>
          </a:bodyPr>
          <a:lstStyle/>
          <a:p>
            <a:pPr marR="101600" algn="just">
              <a:lnSpc>
                <a:spcPct val="115000"/>
              </a:lnSpc>
              <a:spcAft>
                <a:spcPts val="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Note-</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The inter-head budget will be adjusted for the exceeded expenses of any head.</a:t>
            </a: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506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A781-5D8B-463B-9C4F-B2B38B37F77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Expected outcome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E380FF-4753-4545-857F-A97A09A280ED}"/>
              </a:ext>
            </a:extLst>
          </p:cNvPr>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Based on the findings of the study of different clusters of papier-messy artisans, KVIC will formulate suitable scientific and outreach strategies to revive the endangered craft. </a:t>
            </a:r>
          </a:p>
          <a:p>
            <a:pPr algn="just">
              <a:lnSpc>
                <a:spcPct val="150000"/>
              </a:lnSpc>
            </a:pPr>
            <a:r>
              <a:rPr lang="en-US" sz="1800" dirty="0">
                <a:latin typeface="Times New Roman" panose="02020603050405020304" pitchFamily="18" charset="0"/>
                <a:cs typeface="Times New Roman" panose="02020603050405020304" pitchFamily="18" charset="0"/>
              </a:rPr>
              <a:t>Furthermore, having accurate artisan data with State KVIC offices will expedite the execution of the development initiatives of </a:t>
            </a:r>
            <a:r>
              <a:rPr lang="en-US" sz="1800" dirty="0" err="1">
                <a:latin typeface="Times New Roman" panose="02020603050405020304" pitchFamily="18" charset="0"/>
                <a:cs typeface="Times New Roman" panose="02020603050405020304" pitchFamily="18" charset="0"/>
              </a:rPr>
              <a:t>Gramodyog</a:t>
            </a:r>
            <a:r>
              <a:rPr lang="en-US" sz="1800" dirty="0">
                <a:latin typeface="Times New Roman" panose="02020603050405020304" pitchFamily="18" charset="0"/>
                <a:cs typeface="Times New Roman" panose="02020603050405020304" pitchFamily="18" charset="0"/>
              </a:rPr>
              <a:t> Vikas Yojana.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184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1175</Words>
  <Application>Microsoft Office PowerPoint</Application>
  <PresentationFormat>Widescreen</PresentationFormat>
  <Paragraphs>127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Brush Script MT</vt:lpstr>
      <vt:lpstr>Calibri</vt:lpstr>
      <vt:lpstr>Calibri Light</vt:lpstr>
      <vt:lpstr>Times New Roman</vt:lpstr>
      <vt:lpstr>Office Theme</vt:lpstr>
      <vt:lpstr>“Field study and documentation of the complete process of Papier Messy craft of various clusters” </vt:lpstr>
      <vt:lpstr>Objectives of the proposed study</vt:lpstr>
      <vt:lpstr>Justification for the project </vt:lpstr>
      <vt:lpstr>The availability of proposed technology/intervention in the field/market </vt:lpstr>
      <vt:lpstr>Relevance, usefulness, and justifications  of the proposed work </vt:lpstr>
      <vt:lpstr>Implementation methodology </vt:lpstr>
      <vt:lpstr>Schedule for implementing the project</vt:lpstr>
      <vt:lpstr>Budget Summery  </vt:lpstr>
      <vt:lpstr>Expected 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study and documentation of the complete process of Papier Messy craft of various clusters”</dc:title>
  <dc:creator>S P Mishra</dc:creator>
  <cp:lastModifiedBy>S P Mishra</cp:lastModifiedBy>
  <cp:revision>11</cp:revision>
  <dcterms:created xsi:type="dcterms:W3CDTF">2024-03-11T09:22:58Z</dcterms:created>
  <dcterms:modified xsi:type="dcterms:W3CDTF">2024-03-12T06:56:57Z</dcterms:modified>
</cp:coreProperties>
</file>