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9" r:id="rId2"/>
    <p:sldId id="278" r:id="rId3"/>
    <p:sldId id="277" r:id="rId4"/>
    <p:sldId id="259" r:id="rId5"/>
    <p:sldId id="261" r:id="rId6"/>
    <p:sldId id="257" r:id="rId7"/>
    <p:sldId id="258" r:id="rId8"/>
    <p:sldId id="262" r:id="rId9"/>
    <p:sldId id="260" r:id="rId10"/>
    <p:sldId id="274" r:id="rId11"/>
    <p:sldId id="263" r:id="rId12"/>
    <p:sldId id="276" r:id="rId13"/>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IN"/>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ACE7F44F-40BD-44BF-AA82-206D9D574B45}" type="datetimeFigureOut">
              <a:rPr lang="en-IN" smtClean="0"/>
              <a:t>12-03-2024</a:t>
            </a:fld>
            <a:endParaRPr lang="en-IN"/>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IN"/>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IN"/>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35BFFF70-F0B0-4576-A3A2-6CCEBF4F67EE}" type="slidenum">
              <a:rPr lang="en-IN" smtClean="0"/>
              <a:t>‹#›</a:t>
            </a:fld>
            <a:endParaRPr lang="en-IN"/>
          </a:p>
        </p:txBody>
      </p:sp>
    </p:spTree>
    <p:extLst>
      <p:ext uri="{BB962C8B-B14F-4D97-AF65-F5344CB8AC3E}">
        <p14:creationId xmlns:p14="http://schemas.microsoft.com/office/powerpoint/2010/main" val="3496714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58C1F-1983-4333-9EB3-34E931CFBE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64290A-9BC1-4508-8B31-9EBB0529B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905402-001F-4B55-A7AD-EC5CC95D4575}"/>
              </a:ext>
            </a:extLst>
          </p:cNvPr>
          <p:cNvSpPr>
            <a:spLocks noGrp="1"/>
          </p:cNvSpPr>
          <p:nvPr>
            <p:ph type="dt" sz="half" idx="10"/>
          </p:nvPr>
        </p:nvSpPr>
        <p:spPr/>
        <p:txBody>
          <a:bodyPr/>
          <a:lstStyle/>
          <a:p>
            <a:fld id="{89E58298-C4A3-4393-81BB-FA722CE616FE}" type="datetimeFigureOut">
              <a:rPr lang="en-IN" smtClean="0"/>
              <a:t>12-03-2024</a:t>
            </a:fld>
            <a:endParaRPr lang="en-IN"/>
          </a:p>
        </p:txBody>
      </p:sp>
      <p:sp>
        <p:nvSpPr>
          <p:cNvPr id="5" name="Footer Placeholder 4">
            <a:extLst>
              <a:ext uri="{FF2B5EF4-FFF2-40B4-BE49-F238E27FC236}">
                <a16:creationId xmlns:a16="http://schemas.microsoft.com/office/drawing/2014/main" id="{EA252057-A8AA-4CFB-B610-522910CDCC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81640-63BC-4FF0-A40B-EFCD8E018D9F}"/>
              </a:ext>
            </a:extLst>
          </p:cNvPr>
          <p:cNvSpPr>
            <a:spLocks noGrp="1"/>
          </p:cNvSpPr>
          <p:nvPr>
            <p:ph type="sldNum" sz="quarter" idx="12"/>
          </p:nvPr>
        </p:nvSpPr>
        <p:spPr/>
        <p:txBody>
          <a:bodyPr/>
          <a:lstStyle/>
          <a:p>
            <a:fld id="{FF754E74-FBF2-4EA4-B5BB-4FE9FA920441}" type="slidenum">
              <a:rPr lang="en-IN" smtClean="0"/>
              <a:t>‹#›</a:t>
            </a:fld>
            <a:endParaRPr lang="en-IN"/>
          </a:p>
        </p:txBody>
      </p:sp>
    </p:spTree>
    <p:extLst>
      <p:ext uri="{BB962C8B-B14F-4D97-AF65-F5344CB8AC3E}">
        <p14:creationId xmlns:p14="http://schemas.microsoft.com/office/powerpoint/2010/main" val="2368410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2CEA-8E21-4EF0-84BA-F6A349F524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1CF8D0-A52F-4951-AB44-6CF2658CB4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4B12D-5A5D-4E27-B9B1-D441F2C818F9}"/>
              </a:ext>
            </a:extLst>
          </p:cNvPr>
          <p:cNvSpPr>
            <a:spLocks noGrp="1"/>
          </p:cNvSpPr>
          <p:nvPr>
            <p:ph type="dt" sz="half" idx="10"/>
          </p:nvPr>
        </p:nvSpPr>
        <p:spPr/>
        <p:txBody>
          <a:bodyPr/>
          <a:lstStyle/>
          <a:p>
            <a:fld id="{89E58298-C4A3-4393-81BB-FA722CE616FE}" type="datetimeFigureOut">
              <a:rPr lang="en-IN" smtClean="0"/>
              <a:t>12-03-2024</a:t>
            </a:fld>
            <a:endParaRPr lang="en-IN"/>
          </a:p>
        </p:txBody>
      </p:sp>
      <p:sp>
        <p:nvSpPr>
          <p:cNvPr id="5" name="Footer Placeholder 4">
            <a:extLst>
              <a:ext uri="{FF2B5EF4-FFF2-40B4-BE49-F238E27FC236}">
                <a16:creationId xmlns:a16="http://schemas.microsoft.com/office/drawing/2014/main" id="{42B62AF3-AB09-46B8-93EA-26DD1484E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53DA4-B0AE-42A4-ACA3-3C2B4B9E46C8}"/>
              </a:ext>
            </a:extLst>
          </p:cNvPr>
          <p:cNvSpPr>
            <a:spLocks noGrp="1"/>
          </p:cNvSpPr>
          <p:nvPr>
            <p:ph type="sldNum" sz="quarter" idx="12"/>
          </p:nvPr>
        </p:nvSpPr>
        <p:spPr/>
        <p:txBody>
          <a:bodyPr/>
          <a:lstStyle/>
          <a:p>
            <a:fld id="{FF754E74-FBF2-4EA4-B5BB-4FE9FA920441}" type="slidenum">
              <a:rPr lang="en-IN" smtClean="0"/>
              <a:t>‹#›</a:t>
            </a:fld>
            <a:endParaRPr lang="en-IN"/>
          </a:p>
        </p:txBody>
      </p:sp>
    </p:spTree>
    <p:extLst>
      <p:ext uri="{BB962C8B-B14F-4D97-AF65-F5344CB8AC3E}">
        <p14:creationId xmlns:p14="http://schemas.microsoft.com/office/powerpoint/2010/main" val="3066450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DF7B9-0DB6-4F8C-957A-2691AC0687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B569B0-6DE9-45FB-BC8E-26312D0EFB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D0C9DB-8B5B-4C16-8696-4B1DF883CB8D}"/>
              </a:ext>
            </a:extLst>
          </p:cNvPr>
          <p:cNvSpPr>
            <a:spLocks noGrp="1"/>
          </p:cNvSpPr>
          <p:nvPr>
            <p:ph type="dt" sz="half" idx="10"/>
          </p:nvPr>
        </p:nvSpPr>
        <p:spPr/>
        <p:txBody>
          <a:bodyPr/>
          <a:lstStyle/>
          <a:p>
            <a:fld id="{89E58298-C4A3-4393-81BB-FA722CE616FE}" type="datetimeFigureOut">
              <a:rPr lang="en-IN" smtClean="0"/>
              <a:t>12-03-2024</a:t>
            </a:fld>
            <a:endParaRPr lang="en-IN"/>
          </a:p>
        </p:txBody>
      </p:sp>
      <p:sp>
        <p:nvSpPr>
          <p:cNvPr id="5" name="Footer Placeholder 4">
            <a:extLst>
              <a:ext uri="{FF2B5EF4-FFF2-40B4-BE49-F238E27FC236}">
                <a16:creationId xmlns:a16="http://schemas.microsoft.com/office/drawing/2014/main" id="{0AD7EE06-8296-4B4A-AC47-EC805C17D0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2CE44C-AF43-4668-B2AF-F354648B90D3}"/>
              </a:ext>
            </a:extLst>
          </p:cNvPr>
          <p:cNvSpPr>
            <a:spLocks noGrp="1"/>
          </p:cNvSpPr>
          <p:nvPr>
            <p:ph type="sldNum" sz="quarter" idx="12"/>
          </p:nvPr>
        </p:nvSpPr>
        <p:spPr/>
        <p:txBody>
          <a:bodyPr/>
          <a:lstStyle/>
          <a:p>
            <a:fld id="{FF754E74-FBF2-4EA4-B5BB-4FE9FA920441}" type="slidenum">
              <a:rPr lang="en-IN" smtClean="0"/>
              <a:t>‹#›</a:t>
            </a:fld>
            <a:endParaRPr lang="en-IN"/>
          </a:p>
        </p:txBody>
      </p:sp>
    </p:spTree>
    <p:extLst>
      <p:ext uri="{BB962C8B-B14F-4D97-AF65-F5344CB8AC3E}">
        <p14:creationId xmlns:p14="http://schemas.microsoft.com/office/powerpoint/2010/main" val="316403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5F80-1F36-40F0-84D9-E19D2E9F35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D85F8B-71B3-481E-BDFB-605019F13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03048-71C4-4AB3-B33C-77D2555D20B1}"/>
              </a:ext>
            </a:extLst>
          </p:cNvPr>
          <p:cNvSpPr>
            <a:spLocks noGrp="1"/>
          </p:cNvSpPr>
          <p:nvPr>
            <p:ph type="dt" sz="half" idx="10"/>
          </p:nvPr>
        </p:nvSpPr>
        <p:spPr/>
        <p:txBody>
          <a:bodyPr/>
          <a:lstStyle/>
          <a:p>
            <a:fld id="{89E58298-C4A3-4393-81BB-FA722CE616FE}" type="datetimeFigureOut">
              <a:rPr lang="en-IN" smtClean="0"/>
              <a:t>12-03-2024</a:t>
            </a:fld>
            <a:endParaRPr lang="en-IN"/>
          </a:p>
        </p:txBody>
      </p:sp>
      <p:sp>
        <p:nvSpPr>
          <p:cNvPr id="5" name="Footer Placeholder 4">
            <a:extLst>
              <a:ext uri="{FF2B5EF4-FFF2-40B4-BE49-F238E27FC236}">
                <a16:creationId xmlns:a16="http://schemas.microsoft.com/office/drawing/2014/main" id="{3C7E82DD-1EE2-4E9F-9CD4-65FC83A09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42CAD-B6A0-4166-9235-CB7663F33243}"/>
              </a:ext>
            </a:extLst>
          </p:cNvPr>
          <p:cNvSpPr>
            <a:spLocks noGrp="1"/>
          </p:cNvSpPr>
          <p:nvPr>
            <p:ph type="sldNum" sz="quarter" idx="12"/>
          </p:nvPr>
        </p:nvSpPr>
        <p:spPr/>
        <p:txBody>
          <a:bodyPr/>
          <a:lstStyle/>
          <a:p>
            <a:fld id="{FF754E74-FBF2-4EA4-B5BB-4FE9FA920441}" type="slidenum">
              <a:rPr lang="en-IN" smtClean="0"/>
              <a:t>‹#›</a:t>
            </a:fld>
            <a:endParaRPr lang="en-IN"/>
          </a:p>
        </p:txBody>
      </p:sp>
    </p:spTree>
    <p:extLst>
      <p:ext uri="{BB962C8B-B14F-4D97-AF65-F5344CB8AC3E}">
        <p14:creationId xmlns:p14="http://schemas.microsoft.com/office/powerpoint/2010/main" val="313318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0CB7-55F0-48B2-AB1D-B68445EFC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AB0A52-1383-44CC-9E04-4622642223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DDDB5-CE8B-4433-BA0A-A9F1FE975DD4}"/>
              </a:ext>
            </a:extLst>
          </p:cNvPr>
          <p:cNvSpPr>
            <a:spLocks noGrp="1"/>
          </p:cNvSpPr>
          <p:nvPr>
            <p:ph type="dt" sz="half" idx="10"/>
          </p:nvPr>
        </p:nvSpPr>
        <p:spPr/>
        <p:txBody>
          <a:bodyPr/>
          <a:lstStyle/>
          <a:p>
            <a:fld id="{89E58298-C4A3-4393-81BB-FA722CE616FE}" type="datetimeFigureOut">
              <a:rPr lang="en-IN" smtClean="0"/>
              <a:t>12-03-2024</a:t>
            </a:fld>
            <a:endParaRPr lang="en-IN"/>
          </a:p>
        </p:txBody>
      </p:sp>
      <p:sp>
        <p:nvSpPr>
          <p:cNvPr id="5" name="Footer Placeholder 4">
            <a:extLst>
              <a:ext uri="{FF2B5EF4-FFF2-40B4-BE49-F238E27FC236}">
                <a16:creationId xmlns:a16="http://schemas.microsoft.com/office/drawing/2014/main" id="{2242A5FA-12D6-41C6-BECF-2AFBD30317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FDF13A-3C0E-48EE-A6EE-9CB9A968FB45}"/>
              </a:ext>
            </a:extLst>
          </p:cNvPr>
          <p:cNvSpPr>
            <a:spLocks noGrp="1"/>
          </p:cNvSpPr>
          <p:nvPr>
            <p:ph type="sldNum" sz="quarter" idx="12"/>
          </p:nvPr>
        </p:nvSpPr>
        <p:spPr/>
        <p:txBody>
          <a:bodyPr/>
          <a:lstStyle/>
          <a:p>
            <a:fld id="{FF754E74-FBF2-4EA4-B5BB-4FE9FA920441}" type="slidenum">
              <a:rPr lang="en-IN" smtClean="0"/>
              <a:t>‹#›</a:t>
            </a:fld>
            <a:endParaRPr lang="en-IN"/>
          </a:p>
        </p:txBody>
      </p:sp>
    </p:spTree>
    <p:extLst>
      <p:ext uri="{BB962C8B-B14F-4D97-AF65-F5344CB8AC3E}">
        <p14:creationId xmlns:p14="http://schemas.microsoft.com/office/powerpoint/2010/main" val="192008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DBF91-8B10-4E30-8885-9AE7BB5A32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076841-6643-45D9-8373-EE2754561F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9FBFDB-E66C-483F-8E6B-D814A9764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5BADD7-516E-4006-A917-4A3BC52B38EB}"/>
              </a:ext>
            </a:extLst>
          </p:cNvPr>
          <p:cNvSpPr>
            <a:spLocks noGrp="1"/>
          </p:cNvSpPr>
          <p:nvPr>
            <p:ph type="dt" sz="half" idx="10"/>
          </p:nvPr>
        </p:nvSpPr>
        <p:spPr/>
        <p:txBody>
          <a:bodyPr/>
          <a:lstStyle/>
          <a:p>
            <a:fld id="{89E58298-C4A3-4393-81BB-FA722CE616FE}" type="datetimeFigureOut">
              <a:rPr lang="en-IN" smtClean="0"/>
              <a:t>12-03-2024</a:t>
            </a:fld>
            <a:endParaRPr lang="en-IN"/>
          </a:p>
        </p:txBody>
      </p:sp>
      <p:sp>
        <p:nvSpPr>
          <p:cNvPr id="6" name="Footer Placeholder 5">
            <a:extLst>
              <a:ext uri="{FF2B5EF4-FFF2-40B4-BE49-F238E27FC236}">
                <a16:creationId xmlns:a16="http://schemas.microsoft.com/office/drawing/2014/main" id="{4AA77C7A-4FC0-4B7C-B697-7A58E4714B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269A38-2194-4BE9-8175-E9BAD82656AF}"/>
              </a:ext>
            </a:extLst>
          </p:cNvPr>
          <p:cNvSpPr>
            <a:spLocks noGrp="1"/>
          </p:cNvSpPr>
          <p:nvPr>
            <p:ph type="sldNum" sz="quarter" idx="12"/>
          </p:nvPr>
        </p:nvSpPr>
        <p:spPr/>
        <p:txBody>
          <a:bodyPr/>
          <a:lstStyle/>
          <a:p>
            <a:fld id="{FF754E74-FBF2-4EA4-B5BB-4FE9FA920441}" type="slidenum">
              <a:rPr lang="en-IN" smtClean="0"/>
              <a:t>‹#›</a:t>
            </a:fld>
            <a:endParaRPr lang="en-IN"/>
          </a:p>
        </p:txBody>
      </p:sp>
    </p:spTree>
    <p:extLst>
      <p:ext uri="{BB962C8B-B14F-4D97-AF65-F5344CB8AC3E}">
        <p14:creationId xmlns:p14="http://schemas.microsoft.com/office/powerpoint/2010/main" val="8390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6DDF-237C-4638-B94F-C54D0F0C08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73B119-86E5-464E-9E81-2FD21794A1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064CCA-AB93-46F9-B3CF-2421B11419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985BF5-14D1-4E5A-AC4A-CD4FE11E6D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6DF5F8-F03E-48F7-A1A9-D6933E3584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46FB2C-E43F-443B-B634-699A4D82C48E}"/>
              </a:ext>
            </a:extLst>
          </p:cNvPr>
          <p:cNvSpPr>
            <a:spLocks noGrp="1"/>
          </p:cNvSpPr>
          <p:nvPr>
            <p:ph type="dt" sz="half" idx="10"/>
          </p:nvPr>
        </p:nvSpPr>
        <p:spPr/>
        <p:txBody>
          <a:bodyPr/>
          <a:lstStyle/>
          <a:p>
            <a:fld id="{89E58298-C4A3-4393-81BB-FA722CE616FE}" type="datetimeFigureOut">
              <a:rPr lang="en-IN" smtClean="0"/>
              <a:t>12-03-2024</a:t>
            </a:fld>
            <a:endParaRPr lang="en-IN"/>
          </a:p>
        </p:txBody>
      </p:sp>
      <p:sp>
        <p:nvSpPr>
          <p:cNvPr id="8" name="Footer Placeholder 7">
            <a:extLst>
              <a:ext uri="{FF2B5EF4-FFF2-40B4-BE49-F238E27FC236}">
                <a16:creationId xmlns:a16="http://schemas.microsoft.com/office/drawing/2014/main" id="{C94D935C-535F-4EF1-B3BB-BBF22B35F0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42B957-B366-460D-9F13-518BEF09A320}"/>
              </a:ext>
            </a:extLst>
          </p:cNvPr>
          <p:cNvSpPr>
            <a:spLocks noGrp="1"/>
          </p:cNvSpPr>
          <p:nvPr>
            <p:ph type="sldNum" sz="quarter" idx="12"/>
          </p:nvPr>
        </p:nvSpPr>
        <p:spPr/>
        <p:txBody>
          <a:bodyPr/>
          <a:lstStyle/>
          <a:p>
            <a:fld id="{FF754E74-FBF2-4EA4-B5BB-4FE9FA920441}" type="slidenum">
              <a:rPr lang="en-IN" smtClean="0"/>
              <a:t>‹#›</a:t>
            </a:fld>
            <a:endParaRPr lang="en-IN"/>
          </a:p>
        </p:txBody>
      </p:sp>
    </p:spTree>
    <p:extLst>
      <p:ext uri="{BB962C8B-B14F-4D97-AF65-F5344CB8AC3E}">
        <p14:creationId xmlns:p14="http://schemas.microsoft.com/office/powerpoint/2010/main" val="233908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5A70-DD55-464A-8AA1-E9B6FA0DEC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442011-F50D-4A34-8712-4D1A42EEFE6F}"/>
              </a:ext>
            </a:extLst>
          </p:cNvPr>
          <p:cNvSpPr>
            <a:spLocks noGrp="1"/>
          </p:cNvSpPr>
          <p:nvPr>
            <p:ph type="dt" sz="half" idx="10"/>
          </p:nvPr>
        </p:nvSpPr>
        <p:spPr/>
        <p:txBody>
          <a:bodyPr/>
          <a:lstStyle/>
          <a:p>
            <a:fld id="{89E58298-C4A3-4393-81BB-FA722CE616FE}" type="datetimeFigureOut">
              <a:rPr lang="en-IN" smtClean="0"/>
              <a:t>12-03-2024</a:t>
            </a:fld>
            <a:endParaRPr lang="en-IN"/>
          </a:p>
        </p:txBody>
      </p:sp>
      <p:sp>
        <p:nvSpPr>
          <p:cNvPr id="4" name="Footer Placeholder 3">
            <a:extLst>
              <a:ext uri="{FF2B5EF4-FFF2-40B4-BE49-F238E27FC236}">
                <a16:creationId xmlns:a16="http://schemas.microsoft.com/office/drawing/2014/main" id="{3D6D02F6-5117-46E6-B320-BBE62F065F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1DD554-0446-4EED-9AF9-220A3C989A1E}"/>
              </a:ext>
            </a:extLst>
          </p:cNvPr>
          <p:cNvSpPr>
            <a:spLocks noGrp="1"/>
          </p:cNvSpPr>
          <p:nvPr>
            <p:ph type="sldNum" sz="quarter" idx="12"/>
          </p:nvPr>
        </p:nvSpPr>
        <p:spPr/>
        <p:txBody>
          <a:bodyPr/>
          <a:lstStyle/>
          <a:p>
            <a:fld id="{FF754E74-FBF2-4EA4-B5BB-4FE9FA920441}" type="slidenum">
              <a:rPr lang="en-IN" smtClean="0"/>
              <a:t>‹#›</a:t>
            </a:fld>
            <a:endParaRPr lang="en-IN"/>
          </a:p>
        </p:txBody>
      </p:sp>
    </p:spTree>
    <p:extLst>
      <p:ext uri="{BB962C8B-B14F-4D97-AF65-F5344CB8AC3E}">
        <p14:creationId xmlns:p14="http://schemas.microsoft.com/office/powerpoint/2010/main" val="311358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66AD4-415D-4021-898C-DDF0B97477E3}"/>
              </a:ext>
            </a:extLst>
          </p:cNvPr>
          <p:cNvSpPr>
            <a:spLocks noGrp="1"/>
          </p:cNvSpPr>
          <p:nvPr>
            <p:ph type="dt" sz="half" idx="10"/>
          </p:nvPr>
        </p:nvSpPr>
        <p:spPr/>
        <p:txBody>
          <a:bodyPr/>
          <a:lstStyle/>
          <a:p>
            <a:fld id="{89E58298-C4A3-4393-81BB-FA722CE616FE}" type="datetimeFigureOut">
              <a:rPr lang="en-IN" smtClean="0"/>
              <a:t>12-03-2024</a:t>
            </a:fld>
            <a:endParaRPr lang="en-IN"/>
          </a:p>
        </p:txBody>
      </p:sp>
      <p:sp>
        <p:nvSpPr>
          <p:cNvPr id="3" name="Footer Placeholder 2">
            <a:extLst>
              <a:ext uri="{FF2B5EF4-FFF2-40B4-BE49-F238E27FC236}">
                <a16:creationId xmlns:a16="http://schemas.microsoft.com/office/drawing/2014/main" id="{4E0FB74C-29F7-403C-B93B-D5476F06BC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9D747C-FEE5-44DA-934B-F81977D241F1}"/>
              </a:ext>
            </a:extLst>
          </p:cNvPr>
          <p:cNvSpPr>
            <a:spLocks noGrp="1"/>
          </p:cNvSpPr>
          <p:nvPr>
            <p:ph type="sldNum" sz="quarter" idx="12"/>
          </p:nvPr>
        </p:nvSpPr>
        <p:spPr/>
        <p:txBody>
          <a:bodyPr/>
          <a:lstStyle/>
          <a:p>
            <a:fld id="{FF754E74-FBF2-4EA4-B5BB-4FE9FA920441}" type="slidenum">
              <a:rPr lang="en-IN" smtClean="0"/>
              <a:t>‹#›</a:t>
            </a:fld>
            <a:endParaRPr lang="en-IN"/>
          </a:p>
        </p:txBody>
      </p:sp>
    </p:spTree>
    <p:extLst>
      <p:ext uri="{BB962C8B-B14F-4D97-AF65-F5344CB8AC3E}">
        <p14:creationId xmlns:p14="http://schemas.microsoft.com/office/powerpoint/2010/main" val="3340569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0356-E2C1-4E48-B002-C5C6C0085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28A079-BB85-4548-81C1-5C3959088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A9BF02-086D-4707-A20B-F0FB6A724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F5343-ADA6-473C-9D8A-4A890AC60DCA}"/>
              </a:ext>
            </a:extLst>
          </p:cNvPr>
          <p:cNvSpPr>
            <a:spLocks noGrp="1"/>
          </p:cNvSpPr>
          <p:nvPr>
            <p:ph type="dt" sz="half" idx="10"/>
          </p:nvPr>
        </p:nvSpPr>
        <p:spPr/>
        <p:txBody>
          <a:bodyPr/>
          <a:lstStyle/>
          <a:p>
            <a:fld id="{89E58298-C4A3-4393-81BB-FA722CE616FE}" type="datetimeFigureOut">
              <a:rPr lang="en-IN" smtClean="0"/>
              <a:t>12-03-2024</a:t>
            </a:fld>
            <a:endParaRPr lang="en-IN"/>
          </a:p>
        </p:txBody>
      </p:sp>
      <p:sp>
        <p:nvSpPr>
          <p:cNvPr id="6" name="Footer Placeholder 5">
            <a:extLst>
              <a:ext uri="{FF2B5EF4-FFF2-40B4-BE49-F238E27FC236}">
                <a16:creationId xmlns:a16="http://schemas.microsoft.com/office/drawing/2014/main" id="{9FEB68A5-8126-4E6B-B1EC-F311749732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9AF4E8-4AD7-4949-BFD4-7094395EC509}"/>
              </a:ext>
            </a:extLst>
          </p:cNvPr>
          <p:cNvSpPr>
            <a:spLocks noGrp="1"/>
          </p:cNvSpPr>
          <p:nvPr>
            <p:ph type="sldNum" sz="quarter" idx="12"/>
          </p:nvPr>
        </p:nvSpPr>
        <p:spPr/>
        <p:txBody>
          <a:bodyPr/>
          <a:lstStyle/>
          <a:p>
            <a:fld id="{FF754E74-FBF2-4EA4-B5BB-4FE9FA920441}" type="slidenum">
              <a:rPr lang="en-IN" smtClean="0"/>
              <a:t>‹#›</a:t>
            </a:fld>
            <a:endParaRPr lang="en-IN"/>
          </a:p>
        </p:txBody>
      </p:sp>
    </p:spTree>
    <p:extLst>
      <p:ext uri="{BB962C8B-B14F-4D97-AF65-F5344CB8AC3E}">
        <p14:creationId xmlns:p14="http://schemas.microsoft.com/office/powerpoint/2010/main" val="286735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0AD6-B37D-41F9-9074-87389E1B4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27A922-9D1B-436B-B776-2930F808D5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2AB0E2-ECBF-4F13-9FF0-9D9B97B1D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9B5E6-FF45-4B00-8CD6-4C7D21BEC1F7}"/>
              </a:ext>
            </a:extLst>
          </p:cNvPr>
          <p:cNvSpPr>
            <a:spLocks noGrp="1"/>
          </p:cNvSpPr>
          <p:nvPr>
            <p:ph type="dt" sz="half" idx="10"/>
          </p:nvPr>
        </p:nvSpPr>
        <p:spPr/>
        <p:txBody>
          <a:bodyPr/>
          <a:lstStyle/>
          <a:p>
            <a:fld id="{89E58298-C4A3-4393-81BB-FA722CE616FE}" type="datetimeFigureOut">
              <a:rPr lang="en-IN" smtClean="0"/>
              <a:t>12-03-2024</a:t>
            </a:fld>
            <a:endParaRPr lang="en-IN"/>
          </a:p>
        </p:txBody>
      </p:sp>
      <p:sp>
        <p:nvSpPr>
          <p:cNvPr id="6" name="Footer Placeholder 5">
            <a:extLst>
              <a:ext uri="{FF2B5EF4-FFF2-40B4-BE49-F238E27FC236}">
                <a16:creationId xmlns:a16="http://schemas.microsoft.com/office/drawing/2014/main" id="{288BC218-65AE-45B9-98DE-21897B0D65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3FA2D8-FB7D-4511-9AD7-452D801444FA}"/>
              </a:ext>
            </a:extLst>
          </p:cNvPr>
          <p:cNvSpPr>
            <a:spLocks noGrp="1"/>
          </p:cNvSpPr>
          <p:nvPr>
            <p:ph type="sldNum" sz="quarter" idx="12"/>
          </p:nvPr>
        </p:nvSpPr>
        <p:spPr/>
        <p:txBody>
          <a:bodyPr/>
          <a:lstStyle/>
          <a:p>
            <a:fld id="{FF754E74-FBF2-4EA4-B5BB-4FE9FA920441}" type="slidenum">
              <a:rPr lang="en-IN" smtClean="0"/>
              <a:t>‹#›</a:t>
            </a:fld>
            <a:endParaRPr lang="en-IN"/>
          </a:p>
        </p:txBody>
      </p:sp>
    </p:spTree>
    <p:extLst>
      <p:ext uri="{BB962C8B-B14F-4D97-AF65-F5344CB8AC3E}">
        <p14:creationId xmlns:p14="http://schemas.microsoft.com/office/powerpoint/2010/main" val="289934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F0A54-ED27-4386-B60C-BE94DCBDF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E4102B-05B5-41CD-BA39-0278E6CCEA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325847-A94A-4464-AB95-188BD23FD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58298-C4A3-4393-81BB-FA722CE616FE}" type="datetimeFigureOut">
              <a:rPr lang="en-IN" smtClean="0"/>
              <a:t>12-03-2024</a:t>
            </a:fld>
            <a:endParaRPr lang="en-IN"/>
          </a:p>
        </p:txBody>
      </p:sp>
      <p:sp>
        <p:nvSpPr>
          <p:cNvPr id="5" name="Footer Placeholder 4">
            <a:extLst>
              <a:ext uri="{FF2B5EF4-FFF2-40B4-BE49-F238E27FC236}">
                <a16:creationId xmlns:a16="http://schemas.microsoft.com/office/drawing/2014/main" id="{7DCDCECB-FDE7-433A-A3E6-75205E71D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711A4C-6EA5-4E18-938C-3C42AF723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54E74-FBF2-4EA4-B5BB-4FE9FA920441}" type="slidenum">
              <a:rPr lang="en-IN" smtClean="0"/>
              <a:t>‹#›</a:t>
            </a:fld>
            <a:endParaRPr lang="en-IN"/>
          </a:p>
        </p:txBody>
      </p:sp>
    </p:spTree>
    <p:extLst>
      <p:ext uri="{BB962C8B-B14F-4D97-AF65-F5344CB8AC3E}">
        <p14:creationId xmlns:p14="http://schemas.microsoft.com/office/powerpoint/2010/main" val="1881629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marcgroup.com/india-furniture-mark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173ED-E0CC-49EB-943F-B316128E880F}"/>
              </a:ext>
            </a:extLst>
          </p:cNvPr>
          <p:cNvSpPr>
            <a:spLocks noGrp="1"/>
          </p:cNvSpPr>
          <p:nvPr>
            <p:ph type="ctrTitle"/>
          </p:nvPr>
        </p:nvSpPr>
        <p:spPr>
          <a:xfrm>
            <a:off x="895350" y="1121501"/>
            <a:ext cx="10401300" cy="1404938"/>
          </a:xfrm>
        </p:spPr>
        <p:txBody>
          <a:bodyPr>
            <a:normAutofit/>
          </a:bodyPr>
          <a:lstStyle/>
          <a:p>
            <a:r>
              <a:rPr lang="en-US" sz="3200" b="1" dirty="0">
                <a:latin typeface="Times New Roman" panose="02020603050405020304" pitchFamily="18" charset="0"/>
                <a:cs typeface="Times New Roman" panose="02020603050405020304" pitchFamily="18" charset="0"/>
              </a:rPr>
              <a:t>“Study and identification of a standard toolkits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for wooden furniture making artisans” </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8C6FA6F-9AEE-420E-8ABB-AC223FB5A0BD}"/>
              </a:ext>
            </a:extLst>
          </p:cNvPr>
          <p:cNvSpPr>
            <a:spLocks noGrp="1"/>
          </p:cNvSpPr>
          <p:nvPr>
            <p:ph type="subTitle" idx="1"/>
          </p:nvPr>
        </p:nvSpPr>
        <p:spPr>
          <a:xfrm>
            <a:off x="1524000" y="3602037"/>
            <a:ext cx="9144000" cy="2223997"/>
          </a:xfrm>
        </p:spPr>
        <p:txBody>
          <a:bodyPr>
            <a:normAutofit fontScale="62500" lnSpcReduction="20000"/>
          </a:bodyPr>
          <a:lstStyle/>
          <a:p>
            <a:r>
              <a:rPr lang="en-US" sz="2800" b="1" dirty="0">
                <a:latin typeface="Times New Roman" panose="02020603050405020304" pitchFamily="18" charset="0"/>
                <a:cs typeface="Times New Roman" panose="02020603050405020304" pitchFamily="18" charset="0"/>
              </a:rPr>
              <a:t>Dr S P Mishra (PI)</a:t>
            </a:r>
          </a:p>
          <a:p>
            <a:r>
              <a:rPr lang="en-US" sz="2000" dirty="0">
                <a:latin typeface="Times New Roman" panose="02020603050405020304" pitchFamily="18" charset="0"/>
                <a:cs typeface="Times New Roman" panose="02020603050405020304" pitchFamily="18" charset="0"/>
              </a:rPr>
              <a:t>Principal Scientific Officer (Rural Craft &amp; </a:t>
            </a:r>
            <a:r>
              <a:rPr lang="en-US" sz="2000" dirty="0" err="1">
                <a:latin typeface="Times New Roman" panose="02020603050405020304" pitchFamily="18" charset="0"/>
                <a:cs typeface="Times New Roman" panose="02020603050405020304" pitchFamily="18" charset="0"/>
              </a:rPr>
              <a:t>Engg</a:t>
            </a:r>
            <a:r>
              <a:rPr lang="en-US" sz="2000" dirty="0">
                <a:latin typeface="Times New Roman" panose="02020603050405020304" pitchFamily="18" charset="0"/>
                <a:cs typeface="Times New Roman" panose="02020603050405020304" pitchFamily="18" charset="0"/>
              </a:rPr>
              <a:t>)</a:t>
            </a:r>
          </a:p>
          <a:p>
            <a:r>
              <a:rPr lang="en-US" sz="2900" b="1" dirty="0" err="1">
                <a:latin typeface="Times New Roman" panose="02020603050405020304" pitchFamily="18" charset="0"/>
                <a:cs typeface="Times New Roman" panose="02020603050405020304" pitchFamily="18" charset="0"/>
              </a:rPr>
              <a:t>Mr</a:t>
            </a:r>
            <a:r>
              <a:rPr lang="en-US" sz="2900" b="1" dirty="0">
                <a:latin typeface="Times New Roman" panose="02020603050405020304" pitchFamily="18" charset="0"/>
                <a:cs typeface="Times New Roman" panose="02020603050405020304" pitchFamily="18" charset="0"/>
              </a:rPr>
              <a:t> Vinod </a:t>
            </a:r>
            <a:r>
              <a:rPr lang="en-US" sz="2900" b="1" dirty="0" err="1">
                <a:latin typeface="Times New Roman" panose="02020603050405020304" pitchFamily="18" charset="0"/>
                <a:cs typeface="Times New Roman" panose="02020603050405020304" pitchFamily="18" charset="0"/>
              </a:rPr>
              <a:t>Wankar</a:t>
            </a:r>
            <a:r>
              <a:rPr lang="en-US" sz="2900" b="1" dirty="0">
                <a:latin typeface="Times New Roman" panose="02020603050405020304" pitchFamily="18" charset="0"/>
                <a:cs typeface="Times New Roman" panose="02020603050405020304" pitchFamily="18" charset="0"/>
              </a:rPr>
              <a:t> (Co-PI)</a:t>
            </a:r>
          </a:p>
          <a:p>
            <a:r>
              <a:rPr lang="en-US" sz="2000" dirty="0">
                <a:latin typeface="Times New Roman" panose="02020603050405020304" pitchFamily="18" charset="0"/>
                <a:cs typeface="Times New Roman" panose="02020603050405020304" pitchFamily="18" charset="0"/>
              </a:rPr>
              <a:t>Senior Scientific Officer (Rural Craft &amp; </a:t>
            </a:r>
            <a:r>
              <a:rPr lang="en-US" sz="2000" dirty="0" err="1">
                <a:latin typeface="Times New Roman" panose="02020603050405020304" pitchFamily="18" charset="0"/>
                <a:cs typeface="Times New Roman" panose="02020603050405020304" pitchFamily="18" charset="0"/>
              </a:rPr>
              <a:t>Engg</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Mahatma Gandhi Institute for Rural Industrialization</a:t>
            </a:r>
          </a:p>
          <a:p>
            <a:r>
              <a:rPr lang="en-US" sz="2600" dirty="0" err="1">
                <a:latin typeface="Times New Roman" panose="02020603050405020304" pitchFamily="18" charset="0"/>
                <a:cs typeface="Times New Roman" panose="02020603050405020304" pitchFamily="18" charset="0"/>
              </a:rPr>
              <a:t>Maganwadi</a:t>
            </a:r>
            <a:r>
              <a:rPr lang="en-US" sz="2600" dirty="0">
                <a:latin typeface="Times New Roman" panose="02020603050405020304" pitchFamily="18" charset="0"/>
                <a:cs typeface="Times New Roman" panose="02020603050405020304" pitchFamily="18" charset="0"/>
              </a:rPr>
              <a:t>, Wardha, 442001</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263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51CA-60E4-40F6-8719-3B08C51EDB57}"/>
              </a:ext>
            </a:extLst>
          </p:cNvPr>
          <p:cNvSpPr>
            <a:spLocks noGrp="1"/>
          </p:cNvSpPr>
          <p:nvPr>
            <p:ph type="title"/>
          </p:nvPr>
        </p:nvSpPr>
        <p:spPr>
          <a:xfrm>
            <a:off x="838200" y="365126"/>
            <a:ext cx="10515600" cy="666024"/>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Budget Summery</a:t>
            </a:r>
            <a:br>
              <a:rPr lang="en-US" sz="3200" b="1" dirty="0">
                <a:latin typeface="Times New Roman" panose="02020603050405020304" pitchFamily="18" charset="0"/>
                <a:cs typeface="Times New Roman" panose="02020603050405020304" pitchFamily="18" charset="0"/>
              </a:rPr>
            </a:br>
            <a:r>
              <a:rPr lang="en-US" sz="1300" b="1" dirty="0">
                <a:latin typeface="Times New Roman" panose="02020603050405020304" pitchFamily="18" charset="0"/>
                <a:cs typeface="Times New Roman" panose="02020603050405020304" pitchFamily="18" charset="0"/>
              </a:rPr>
              <a:t>(For 10 Nos of participants)</a:t>
            </a:r>
            <a:endParaRPr lang="en-IN" sz="1300" dirty="0"/>
          </a:p>
        </p:txBody>
      </p:sp>
      <p:sp>
        <p:nvSpPr>
          <p:cNvPr id="3" name="Content Placeholder 2">
            <a:extLst>
              <a:ext uri="{FF2B5EF4-FFF2-40B4-BE49-F238E27FC236}">
                <a16:creationId xmlns:a16="http://schemas.microsoft.com/office/drawing/2014/main" id="{59D6FABE-B2E7-4CFA-8311-535FCFF3FA5F}"/>
              </a:ext>
            </a:extLst>
          </p:cNvPr>
          <p:cNvSpPr>
            <a:spLocks noGrp="1"/>
          </p:cNvSpPr>
          <p:nvPr>
            <p:ph idx="1"/>
          </p:nvPr>
        </p:nvSpPr>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pPr marL="0" indent="0">
              <a:buNone/>
            </a:pPr>
            <a:endParaRPr lang="en-IN" sz="1600" dirty="0"/>
          </a:p>
          <a:p>
            <a:pPr marL="0" indent="0" algn="just">
              <a:lnSpc>
                <a:spcPct val="160000"/>
              </a:lnSpc>
              <a:spcBef>
                <a:spcPts val="0"/>
              </a:spcBef>
              <a:buNone/>
            </a:pPr>
            <a:r>
              <a:rPr lang="en-US" sz="1500" b="1" dirty="0">
                <a:latin typeface="Times New Roman" panose="02020603050405020304" pitchFamily="18" charset="0"/>
                <a:cs typeface="Times New Roman" panose="02020603050405020304" pitchFamily="18" charset="0"/>
              </a:rPr>
              <a:t>Note:</a:t>
            </a:r>
            <a:r>
              <a:rPr lang="en-US" sz="15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As per </a:t>
            </a:r>
            <a:r>
              <a:rPr lang="en-US" sz="1200" dirty="0" err="1">
                <a:latin typeface="Times New Roman" panose="02020603050405020304" pitchFamily="18" charset="0"/>
                <a:cs typeface="Times New Roman" panose="02020603050405020304" pitchFamily="18" charset="0"/>
              </a:rPr>
              <a:t>Bharatiya</a:t>
            </a:r>
            <a:r>
              <a:rPr lang="en-US" sz="1200" dirty="0">
                <a:latin typeface="Times New Roman" panose="02020603050405020304" pitchFamily="18" charset="0"/>
                <a:cs typeface="Times New Roman" panose="02020603050405020304" pitchFamily="18" charset="0"/>
              </a:rPr>
              <a:t> Skill Development University Jaipur, the participant's fee will be based on the number of participants, which will be between Rs30,000 to 50,000/-. Accordingly, the total number of participants may be increased or decreased to adjust the program within the allocated budget.</a:t>
            </a:r>
            <a:endParaRPr lang="en-IN" sz="12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40C011D1-F4AF-4249-B74F-D6EF1FC438DD}"/>
              </a:ext>
            </a:extLst>
          </p:cNvPr>
          <p:cNvGraphicFramePr>
            <a:graphicFrameLocks noGrp="1"/>
          </p:cNvGraphicFramePr>
          <p:nvPr>
            <p:extLst>
              <p:ext uri="{D42A27DB-BD31-4B8C-83A1-F6EECF244321}">
                <p14:modId xmlns:p14="http://schemas.microsoft.com/office/powerpoint/2010/main" val="1324219814"/>
              </p:ext>
            </p:extLst>
          </p:nvPr>
        </p:nvGraphicFramePr>
        <p:xfrm>
          <a:off x="838200" y="1248033"/>
          <a:ext cx="10394092" cy="4025457"/>
        </p:xfrm>
        <a:graphic>
          <a:graphicData uri="http://schemas.openxmlformats.org/drawingml/2006/table">
            <a:tbl>
              <a:tblPr firstRow="1" firstCol="1" bandRow="1">
                <a:tableStyleId>{5C22544A-7EE6-4342-B048-85BDC9FD1C3A}</a:tableStyleId>
              </a:tblPr>
              <a:tblGrid>
                <a:gridCol w="614367">
                  <a:extLst>
                    <a:ext uri="{9D8B030D-6E8A-4147-A177-3AD203B41FA5}">
                      <a16:colId xmlns:a16="http://schemas.microsoft.com/office/drawing/2014/main" val="1969871670"/>
                    </a:ext>
                  </a:extLst>
                </a:gridCol>
                <a:gridCol w="5491929">
                  <a:extLst>
                    <a:ext uri="{9D8B030D-6E8A-4147-A177-3AD203B41FA5}">
                      <a16:colId xmlns:a16="http://schemas.microsoft.com/office/drawing/2014/main" val="743746739"/>
                    </a:ext>
                  </a:extLst>
                </a:gridCol>
                <a:gridCol w="1235676">
                  <a:extLst>
                    <a:ext uri="{9D8B030D-6E8A-4147-A177-3AD203B41FA5}">
                      <a16:colId xmlns:a16="http://schemas.microsoft.com/office/drawing/2014/main" val="3444523491"/>
                    </a:ext>
                  </a:extLst>
                </a:gridCol>
                <a:gridCol w="1359243">
                  <a:extLst>
                    <a:ext uri="{9D8B030D-6E8A-4147-A177-3AD203B41FA5}">
                      <a16:colId xmlns:a16="http://schemas.microsoft.com/office/drawing/2014/main" val="2490197145"/>
                    </a:ext>
                  </a:extLst>
                </a:gridCol>
                <a:gridCol w="1692877">
                  <a:extLst>
                    <a:ext uri="{9D8B030D-6E8A-4147-A177-3AD203B41FA5}">
                      <a16:colId xmlns:a16="http://schemas.microsoft.com/office/drawing/2014/main" val="20763043"/>
                    </a:ext>
                  </a:extLst>
                </a:gridCol>
              </a:tblGrid>
              <a:tr h="442025">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S No</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Details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Rate, 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Quantity, Nos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Total Amount 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65000"/>
                      </a:schemeClr>
                    </a:solidFill>
                  </a:tcPr>
                </a:tc>
                <a:extLst>
                  <a:ext uri="{0D108BD9-81ED-4DB2-BD59-A6C34878D82A}">
                    <a16:rowId xmlns:a16="http://schemas.microsoft.com/office/drawing/2014/main" val="3621102196"/>
                  </a:ext>
                </a:extLst>
              </a:tr>
              <a:tr h="520538">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50000"/>
                      </a:schemeClr>
                    </a:solidFill>
                  </a:tcPr>
                </a:tc>
                <a:tc>
                  <a:txBody>
                    <a:bodyPr/>
                    <a:lstStyle/>
                    <a:p>
                      <a:pPr algn="just">
                        <a:lnSpc>
                          <a:spcPct val="115000"/>
                        </a:lnSpc>
                        <a:spcAft>
                          <a:spcPts val="0"/>
                        </a:spcAft>
                      </a:pPr>
                      <a:r>
                        <a:rPr lang="en-US" sz="1800" dirty="0">
                          <a:effectLst/>
                          <a:latin typeface="Times New Roman" panose="02020603050405020304" pitchFamily="18" charset="0"/>
                          <a:cs typeface="Times New Roman" panose="02020603050405020304" pitchFamily="18" charset="0"/>
                        </a:rPr>
                        <a:t>Travelling Allowances (TA &amp; DA) for the Master-craftsman equivalent to sleeper class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6000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60,000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1438572"/>
                  </a:ext>
                </a:extLst>
              </a:tr>
              <a:tr h="520538">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50000"/>
                      </a:schemeClr>
                    </a:solidFill>
                  </a:tcPr>
                </a:tc>
                <a:tc>
                  <a:txBody>
                    <a:bodyPr/>
                    <a:lstStyle/>
                    <a:p>
                      <a:pPr algn="just">
                        <a:lnSpc>
                          <a:spcPct val="115000"/>
                        </a:lnSpc>
                        <a:spcAft>
                          <a:spcPts val="0"/>
                        </a:spcAft>
                      </a:pPr>
                      <a:r>
                        <a:rPr lang="en-US" sz="1800">
                          <a:effectLst/>
                          <a:latin typeface="Times New Roman" panose="02020603050405020304" pitchFamily="18" charset="0"/>
                          <a:cs typeface="Times New Roman" panose="02020603050405020304" pitchFamily="18" charset="0"/>
                        </a:rPr>
                        <a:t>Expense for two-month experimentation with artisan at BSDU, Jaipur</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40,000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4,00,000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1335092"/>
                  </a:ext>
                </a:extLst>
              </a:tr>
              <a:tr h="442025">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50000"/>
                      </a:schemeClr>
                    </a:solidFill>
                  </a:tcPr>
                </a:tc>
                <a:tc>
                  <a:txBody>
                    <a:bodyPr/>
                    <a:lstStyle/>
                    <a:p>
                      <a:pPr algn="just">
                        <a:lnSpc>
                          <a:spcPct val="115000"/>
                        </a:lnSpc>
                        <a:spcAft>
                          <a:spcPts val="0"/>
                        </a:spcAft>
                      </a:pPr>
                      <a:r>
                        <a:rPr lang="en-US" sz="1800">
                          <a:effectLst/>
                          <a:latin typeface="Times New Roman" panose="02020603050405020304" pitchFamily="18" charset="0"/>
                          <a:cs typeface="Times New Roman" panose="02020603050405020304" pitchFamily="18" charset="0"/>
                        </a:rPr>
                        <a:t>Food and Accommodation for artisans for two months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11000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1,10,000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07514830"/>
                  </a:ext>
                </a:extLst>
              </a:tr>
              <a:tr h="520538">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50000"/>
                      </a:schemeClr>
                    </a:solidFill>
                  </a:tcPr>
                </a:tc>
                <a:tc>
                  <a:txBody>
                    <a:bodyPr/>
                    <a:lstStyle/>
                    <a:p>
                      <a:pPr algn="just">
                        <a:lnSpc>
                          <a:spcPct val="115000"/>
                        </a:lnSpc>
                        <a:spcAft>
                          <a:spcPts val="0"/>
                        </a:spcAft>
                      </a:pPr>
                      <a:r>
                        <a:rPr lang="en-US" sz="1800">
                          <a:effectLst/>
                          <a:latin typeface="Times New Roman" panose="02020603050405020304" pitchFamily="18" charset="0"/>
                          <a:cs typeface="Times New Roman" panose="02020603050405020304" pitchFamily="18" charset="0"/>
                        </a:rPr>
                        <a:t>Set of Power-tools and other essential tools finalized during experimentation</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55,000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10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5,50,000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4588703"/>
                  </a:ext>
                </a:extLst>
              </a:tr>
              <a:tr h="250481">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50000"/>
                      </a:schemeClr>
                    </a:solidFill>
                  </a:tcPr>
                </a:tc>
                <a:tc>
                  <a:txBody>
                    <a:bodyPr/>
                    <a:lstStyle/>
                    <a:p>
                      <a:pPr algn="just">
                        <a:lnSpc>
                          <a:spcPct val="115000"/>
                        </a:lnSpc>
                        <a:spcAft>
                          <a:spcPts val="0"/>
                        </a:spcAft>
                      </a:pPr>
                      <a:r>
                        <a:rPr lang="en-US" sz="1800">
                          <a:effectLst/>
                          <a:latin typeface="Times New Roman" panose="02020603050405020304" pitchFamily="18" charset="0"/>
                          <a:cs typeface="Times New Roman" panose="02020603050405020304" pitchFamily="18" charset="0"/>
                        </a:rPr>
                        <a:t>Travel of MGIRI Officers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2,50,000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5534103"/>
                  </a:ext>
                </a:extLst>
              </a:tr>
              <a:tr h="249429">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50000"/>
                      </a:schemeClr>
                    </a:solidFill>
                  </a:tcPr>
                </a:tc>
                <a:tc>
                  <a:txBody>
                    <a:bodyPr/>
                    <a:lstStyle/>
                    <a:p>
                      <a:pPr algn="just">
                        <a:lnSpc>
                          <a:spcPct val="115000"/>
                        </a:lnSpc>
                        <a:spcAft>
                          <a:spcPts val="0"/>
                        </a:spcAft>
                      </a:pPr>
                      <a:r>
                        <a:rPr lang="en-US" sz="1800">
                          <a:effectLst/>
                          <a:latin typeface="Times New Roman" panose="02020603050405020304" pitchFamily="18" charset="0"/>
                          <a:cs typeface="Times New Roman" panose="02020603050405020304" pitchFamily="18" charset="0"/>
                        </a:rPr>
                        <a:t>Expenses for advertisements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1,00,000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5244491"/>
                  </a:ext>
                </a:extLst>
              </a:tr>
              <a:tr h="253287">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50000"/>
                      </a:schemeClr>
                    </a:solidFill>
                  </a:tcPr>
                </a:tc>
                <a:tc>
                  <a:txBody>
                    <a:bodyPr/>
                    <a:lstStyle/>
                    <a:p>
                      <a:pPr algn="just">
                        <a:lnSpc>
                          <a:spcPct val="115000"/>
                        </a:lnSpc>
                        <a:spcAft>
                          <a:spcPts val="0"/>
                        </a:spcAft>
                      </a:pPr>
                      <a:r>
                        <a:rPr lang="en-US" sz="1800">
                          <a:effectLst/>
                          <a:latin typeface="Times New Roman" panose="02020603050405020304" pitchFamily="18" charset="0"/>
                          <a:cs typeface="Times New Roman" panose="02020603050405020304" pitchFamily="18" charset="0"/>
                        </a:rPr>
                        <a:t>Miscellaneous expenses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30,000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4269088"/>
                  </a:ext>
                </a:extLst>
              </a:tr>
              <a:tr h="249429">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bg1">
                        <a:lumMod val="50000"/>
                      </a:schemeClr>
                    </a:solidFill>
                  </a:tcPr>
                </a:tc>
                <a:tc>
                  <a:txBody>
                    <a:bodyPr/>
                    <a:lstStyle/>
                    <a:p>
                      <a:pPr algn="just">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a:effectLst/>
                          <a:latin typeface="Times New Roman" panose="02020603050405020304" pitchFamily="18" charset="0"/>
                          <a:cs typeface="Times New Roman" panose="02020603050405020304" pitchFamily="18" charset="0"/>
                        </a:rPr>
                        <a:t>Total</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1800" dirty="0">
                          <a:effectLst/>
                          <a:latin typeface="Times New Roman" panose="02020603050405020304" pitchFamily="18" charset="0"/>
                          <a:cs typeface="Times New Roman" panose="02020603050405020304" pitchFamily="18" charset="0"/>
                        </a:rPr>
                        <a:t>15,00,000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5097715"/>
                  </a:ext>
                </a:extLst>
              </a:tr>
            </a:tbl>
          </a:graphicData>
        </a:graphic>
      </p:graphicFrame>
    </p:spTree>
    <p:extLst>
      <p:ext uri="{BB962C8B-B14F-4D97-AF65-F5344CB8AC3E}">
        <p14:creationId xmlns:p14="http://schemas.microsoft.com/office/powerpoint/2010/main" val="378122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37D4-8C97-4D55-9E3F-288988F6915A}"/>
              </a:ext>
            </a:extLst>
          </p:cNvPr>
          <p:cNvSpPr>
            <a:spLocks noGrp="1"/>
          </p:cNvSpPr>
          <p:nvPr>
            <p:ph type="title"/>
          </p:nvPr>
        </p:nvSpPr>
        <p:spPr>
          <a:xfrm>
            <a:off x="838200" y="365126"/>
            <a:ext cx="10515600" cy="845366"/>
          </a:xfrm>
        </p:spPr>
        <p:txBody>
          <a:bodyPr>
            <a:normAutofit/>
          </a:bodyPr>
          <a:lstStyle/>
          <a:p>
            <a:pPr algn="ctr"/>
            <a:r>
              <a:rPr lang="en-US" sz="3200" b="1" dirty="0">
                <a:latin typeface="Times New Roman" panose="02020603050405020304" pitchFamily="18" charset="0"/>
                <a:cs typeface="Times New Roman" panose="02020603050405020304" pitchFamily="18" charset="0"/>
              </a:rPr>
              <a:t>Expected Outcome of the Project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6724E9-F130-4DC5-9210-B5E7C5F4545A}"/>
              </a:ext>
            </a:extLst>
          </p:cNvPr>
          <p:cNvSpPr>
            <a:spLocks noGrp="1"/>
          </p:cNvSpPr>
          <p:nvPr>
            <p:ph idx="1"/>
          </p:nvPr>
        </p:nvSpPr>
        <p:spPr>
          <a:xfrm>
            <a:off x="838200" y="1682931"/>
            <a:ext cx="10515600" cy="3492137"/>
          </a:xfrm>
        </p:spPr>
        <p:txBody>
          <a:bodyPr/>
          <a:lstStyle/>
          <a:p>
            <a:pPr marL="0" lvl="0" indent="0">
              <a:buNone/>
            </a:pPr>
            <a:r>
              <a:rPr lang="en-US" sz="1800" dirty="0">
                <a:latin typeface="Times New Roman" panose="02020603050405020304" pitchFamily="18" charset="0"/>
                <a:cs typeface="Times New Roman" panose="02020603050405020304" pitchFamily="18" charset="0"/>
              </a:rPr>
              <a:t>The following outcomes are expected from this project-</a:t>
            </a:r>
            <a:endParaRPr lang="en-IN"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The production cost of wooden furniture will be minimized, and new contemporary designs on furniture will be visible. </a:t>
            </a:r>
          </a:p>
          <a:p>
            <a:pPr lvl="0" algn="just"/>
            <a:r>
              <a:rPr lang="en-US" sz="1800" dirty="0">
                <a:latin typeface="Times New Roman" panose="02020603050405020304" pitchFamily="18" charset="0"/>
                <a:cs typeface="Times New Roman" panose="02020603050405020304" pitchFamily="18" charset="0"/>
              </a:rPr>
              <a:t>The youth of the carpenter's family will come forward to take the manufacturing of wooden furniture as a career/business like pottery.</a:t>
            </a:r>
          </a:p>
          <a:p>
            <a:pPr lvl="0" algn="just"/>
            <a:r>
              <a:rPr lang="en-US" sz="1800" dirty="0">
                <a:latin typeface="Times New Roman" panose="02020603050405020304" pitchFamily="18" charset="0"/>
                <a:cs typeface="Times New Roman" panose="02020603050405020304" pitchFamily="18" charset="0"/>
              </a:rPr>
              <a:t>Master trainer will be available at the field level to conduct the training programs on wooden furniture manufacturing.</a:t>
            </a:r>
          </a:p>
          <a:p>
            <a:pPr lvl="0" algn="just"/>
            <a:r>
              <a:rPr lang="en-US" sz="1800" dirty="0">
                <a:latin typeface="Times New Roman" panose="02020603050405020304" pitchFamily="18" charset="0"/>
                <a:cs typeface="Times New Roman" panose="02020603050405020304" pitchFamily="18" charset="0"/>
              </a:rPr>
              <a:t>It will support P M Vishwakarma Yojana for selection of power tools and conducting basic and advanced training.</a:t>
            </a:r>
          </a:p>
          <a:p>
            <a:pPr lvl="0" algn="just"/>
            <a:r>
              <a:rPr lang="en-US" sz="1800" dirty="0">
                <a:latin typeface="Times New Roman" panose="02020603050405020304" pitchFamily="18" charset="0"/>
                <a:cs typeface="Times New Roman" panose="02020603050405020304" pitchFamily="18" charset="0"/>
              </a:rPr>
              <a:t>The requirement of tools and machines under any scheme for the carpentry artisans will be standardized. </a:t>
            </a:r>
            <a:endParaRPr lang="en-IN" dirty="0"/>
          </a:p>
        </p:txBody>
      </p:sp>
    </p:spTree>
    <p:extLst>
      <p:ext uri="{BB962C8B-B14F-4D97-AF65-F5344CB8AC3E}">
        <p14:creationId xmlns:p14="http://schemas.microsoft.com/office/powerpoint/2010/main" val="327672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7737-228E-449A-AE7F-0F6783C2E476}"/>
              </a:ext>
            </a:extLst>
          </p:cNvPr>
          <p:cNvSpPr>
            <a:spLocks noGrp="1"/>
          </p:cNvSpPr>
          <p:nvPr>
            <p:ph type="title"/>
          </p:nvPr>
        </p:nvSpPr>
        <p:spPr>
          <a:xfrm>
            <a:off x="942703" y="2069828"/>
            <a:ext cx="10515600" cy="1325563"/>
          </a:xfrm>
        </p:spPr>
        <p:txBody>
          <a:bodyPr>
            <a:noAutofit/>
          </a:bodyPr>
          <a:lstStyle/>
          <a:p>
            <a:pPr algn="ctr"/>
            <a:r>
              <a:rPr lang="en-US" sz="9600" dirty="0">
                <a:latin typeface="Brush Script MT" panose="03060802040406070304" pitchFamily="66" charset="0"/>
              </a:rPr>
              <a:t>Thank you</a:t>
            </a:r>
            <a:endParaRPr lang="en-IN" sz="9600" dirty="0">
              <a:latin typeface="Brush Script MT" panose="03060802040406070304" pitchFamily="66" charset="0"/>
            </a:endParaRPr>
          </a:p>
        </p:txBody>
      </p:sp>
    </p:spTree>
    <p:extLst>
      <p:ext uri="{BB962C8B-B14F-4D97-AF65-F5344CB8AC3E}">
        <p14:creationId xmlns:p14="http://schemas.microsoft.com/office/powerpoint/2010/main" val="228686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7D1E-084C-4148-AF55-D01950FA55AD}"/>
              </a:ext>
            </a:extLst>
          </p:cNvPr>
          <p:cNvSpPr>
            <a:spLocks noGrp="1"/>
          </p:cNvSpPr>
          <p:nvPr>
            <p:ph type="title"/>
          </p:nvPr>
        </p:nvSpPr>
        <p:spPr>
          <a:xfrm>
            <a:off x="838200" y="365126"/>
            <a:ext cx="10515600" cy="967286"/>
          </a:xfrm>
        </p:spPr>
        <p:txBody>
          <a:bodyPr>
            <a:normAutofit/>
          </a:bodyPr>
          <a:lstStyle/>
          <a:p>
            <a:pPr algn="ctr"/>
            <a:r>
              <a:rPr lang="en-US" sz="2800" b="1" dirty="0">
                <a:latin typeface="Times New Roman" panose="02020603050405020304" pitchFamily="18" charset="0"/>
                <a:cs typeface="Times New Roman" panose="02020603050405020304" pitchFamily="18" charset="0"/>
              </a:rPr>
              <a:t>Drafting of, Guideline for Directorate of RENTI, KVIC</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FBB695-A811-48ED-BB8B-48304540771E}"/>
              </a:ext>
            </a:extLst>
          </p:cNvPr>
          <p:cNvSpPr>
            <a:spLocks noGrp="1"/>
          </p:cNvSpPr>
          <p:nvPr>
            <p:ph idx="1"/>
          </p:nvPr>
        </p:nvSpPr>
        <p:spPr>
          <a:xfrm>
            <a:off x="838200" y="1564367"/>
            <a:ext cx="10515600" cy="4351338"/>
          </a:xfrm>
        </p:spPr>
        <p:txBody>
          <a:bodyPr>
            <a:normAutofit/>
          </a:bodyPr>
          <a:lstStyle/>
          <a:p>
            <a:pPr>
              <a:lnSpc>
                <a:spcPct val="150000"/>
              </a:lnSpc>
            </a:pPr>
            <a:r>
              <a:rPr lang="en-US" sz="1900" dirty="0">
                <a:latin typeface="Times New Roman" panose="02020603050405020304" pitchFamily="18" charset="0"/>
                <a:cs typeface="Times New Roman" panose="02020603050405020304" pitchFamily="18" charset="0"/>
              </a:rPr>
              <a:t>While serving at KVIC, I undertook the drafting of guidelines for the Directorate of RENTI, KVIC, Mumbai. </a:t>
            </a:r>
          </a:p>
          <a:p>
            <a:pPr>
              <a:lnSpc>
                <a:spcPct val="150000"/>
              </a:lnSpc>
            </a:pPr>
            <a:r>
              <a:rPr lang="en-US" sz="1800" dirty="0">
                <a:latin typeface="Times New Roman" panose="02020603050405020304" pitchFamily="18" charset="0"/>
                <a:cs typeface="Times New Roman" panose="02020603050405020304" pitchFamily="18" charset="0"/>
              </a:rPr>
              <a:t>During that time, higher authorities recommended investigating toolkits for artisans specializing in wooden furniture-making. </a:t>
            </a:r>
          </a:p>
          <a:p>
            <a:pPr>
              <a:lnSpc>
                <a:spcPct val="150000"/>
              </a:lnSpc>
            </a:pPr>
            <a:r>
              <a:rPr lang="en-US" sz="1800" dirty="0">
                <a:latin typeface="Times New Roman" panose="02020603050405020304" pitchFamily="18" charset="0"/>
                <a:cs typeface="Times New Roman" panose="02020603050405020304" pitchFamily="18" charset="0"/>
              </a:rPr>
              <a:t>Consequently, a video conference was organized in 2020-21, with participation from experts representing </a:t>
            </a:r>
            <a:r>
              <a:rPr lang="en-US" sz="1800" dirty="0" err="1">
                <a:latin typeface="Times New Roman" panose="02020603050405020304" pitchFamily="18" charset="0"/>
                <a:cs typeface="Times New Roman" panose="02020603050405020304" pitchFamily="18" charset="0"/>
              </a:rPr>
              <a:t>Visva</a:t>
            </a:r>
            <a:r>
              <a:rPr lang="en-US" sz="1800" dirty="0">
                <a:latin typeface="Times New Roman" panose="02020603050405020304" pitchFamily="18" charset="0"/>
                <a:cs typeface="Times New Roman" panose="02020603050405020304" pitchFamily="18" charset="0"/>
              </a:rPr>
              <a:t> Bharti, VNIT Nagpur, as well as various other organizations.</a:t>
            </a:r>
          </a:p>
          <a:p>
            <a:pPr>
              <a:lnSpc>
                <a:spcPct val="150000"/>
              </a:lnSpc>
            </a:pPr>
            <a:r>
              <a:rPr lang="en-US" sz="1800" dirty="0">
                <a:latin typeface="Times New Roman" panose="02020603050405020304" pitchFamily="18" charset="0"/>
                <a:cs typeface="Times New Roman" panose="02020603050405020304" pitchFamily="18" charset="0"/>
              </a:rPr>
              <a:t>During the video-conference, it was collectively decided that a systematic study should be undertaken to identify the optimal set of power tools tailored for wooden furniture-making artisans.</a:t>
            </a:r>
          </a:p>
          <a:p>
            <a:endParaRPr lang="en-IN" dirty="0"/>
          </a:p>
        </p:txBody>
      </p:sp>
    </p:spTree>
    <p:extLst>
      <p:ext uri="{BB962C8B-B14F-4D97-AF65-F5344CB8AC3E}">
        <p14:creationId xmlns:p14="http://schemas.microsoft.com/office/powerpoint/2010/main" val="180544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442C-961D-40D8-8660-20B122F878E4}"/>
              </a:ext>
            </a:extLst>
          </p:cNvPr>
          <p:cNvSpPr>
            <a:spLocks noGrp="1"/>
          </p:cNvSpPr>
          <p:nvPr>
            <p:ph type="title"/>
          </p:nvPr>
        </p:nvSpPr>
        <p:spPr>
          <a:xfrm>
            <a:off x="838200" y="600363"/>
            <a:ext cx="10515600" cy="757382"/>
          </a:xfrm>
        </p:spPr>
        <p:txBody>
          <a:bodyPr>
            <a:normAutofit fontScale="90000"/>
          </a:bodyPr>
          <a:lstStyle/>
          <a:p>
            <a:pPr algn="ctr"/>
            <a:br>
              <a:rPr lang="en-US" sz="32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Status of Indian Wooden Furniture Making Artisans</a:t>
            </a:r>
            <a:br>
              <a:rPr lang="en-IN" dirty="0"/>
            </a:br>
            <a:endParaRPr lang="en-IN" dirty="0"/>
          </a:p>
        </p:txBody>
      </p:sp>
      <p:sp>
        <p:nvSpPr>
          <p:cNvPr id="3" name="Content Placeholder 2">
            <a:extLst>
              <a:ext uri="{FF2B5EF4-FFF2-40B4-BE49-F238E27FC236}">
                <a16:creationId xmlns:a16="http://schemas.microsoft.com/office/drawing/2014/main" id="{826EDCE9-B72D-493B-8950-7CF6CF1E1DAF}"/>
              </a:ext>
            </a:extLst>
          </p:cNvPr>
          <p:cNvSpPr>
            <a:spLocks noGrp="1"/>
          </p:cNvSpPr>
          <p:nvPr>
            <p:ph idx="1"/>
          </p:nvPr>
        </p:nvSpPr>
        <p:spPr>
          <a:xfrm>
            <a:off x="838200" y="1254034"/>
            <a:ext cx="10515600" cy="4922929"/>
          </a:xfrm>
        </p:spPr>
        <p:txBody>
          <a:bodyPr>
            <a:normAutofit fontScale="92500" lnSpcReduction="10000"/>
          </a:bodyPr>
          <a:lstStyle/>
          <a:p>
            <a:pPr marL="342900" lvl="0" indent="-342900" algn="just">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During 2022-23, the Department of RC&amp;E, MGIRI, Wardha has systematically studied the "Need for appropriate tools and machines for making wooden furniture.“</a:t>
            </a:r>
          </a:p>
          <a:p>
            <a:pPr marL="342900" lvl="0" indent="-342900" algn="just">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In this study, institutes specialized in wooden furniture designing and manufacturing, like the Institute of Wood Science and Technology, Bangalore, Bhartiya Skill Development University, Jaipur, ex-KVIC officials, NGOs working on the concerned field, artisans from different parts of the country and enterprises who are making wooden furniture participated, and following recommendations have been made –</a:t>
            </a:r>
          </a:p>
          <a:p>
            <a:pPr marL="803275" algn="just">
              <a:lnSpc>
                <a:spcPct val="150000"/>
              </a:lnSpc>
              <a:spcBef>
                <a:spcPts val="0"/>
              </a:spcBef>
            </a:pPr>
            <a:r>
              <a:rPr lang="en-US" sz="1700" dirty="0">
                <a:latin typeface="Times New Roman" panose="02020603050405020304" pitchFamily="18" charset="0"/>
                <a:cs typeface="Times New Roman" panose="02020603050405020304" pitchFamily="18" charset="0"/>
              </a:rPr>
              <a:t>Traditional artisans who make wooden furniture need systematic training in using power tools.</a:t>
            </a:r>
          </a:p>
          <a:p>
            <a:pPr marL="803275" algn="just">
              <a:lnSpc>
                <a:spcPct val="150000"/>
              </a:lnSpc>
              <a:spcBef>
                <a:spcPts val="0"/>
              </a:spcBef>
            </a:pPr>
            <a:r>
              <a:rPr lang="en-US" sz="1700" dirty="0">
                <a:latin typeface="Times New Roman" panose="02020603050405020304" pitchFamily="18" charset="0"/>
                <a:cs typeface="Times New Roman" panose="02020603050405020304" pitchFamily="18" charset="0"/>
              </a:rPr>
              <a:t>MGIRI could select the set of most appropriate power tools, and systematic training for using for appropriate benefits could be framed.</a:t>
            </a:r>
            <a:endParaRPr lang="en-IN" sz="1700" dirty="0">
              <a:latin typeface="Times New Roman" panose="02020603050405020304" pitchFamily="18" charset="0"/>
              <a:cs typeface="Times New Roman" panose="02020603050405020304" pitchFamily="18" charset="0"/>
            </a:endParaRPr>
          </a:p>
          <a:p>
            <a:pPr marL="803275" algn="just">
              <a:lnSpc>
                <a:spcPct val="150000"/>
              </a:lnSpc>
              <a:spcBef>
                <a:spcPts val="0"/>
              </a:spcBef>
            </a:pPr>
            <a:r>
              <a:rPr lang="en-US" sz="1700" dirty="0">
                <a:latin typeface="Times New Roman" panose="02020603050405020304" pitchFamily="18" charset="0"/>
                <a:cs typeface="Times New Roman" panose="02020603050405020304" pitchFamily="18" charset="0"/>
              </a:rPr>
              <a:t>On an experimental basis, MGIRI will identify most appropriate power tools with the help of specialized institutes working on designing of wooden furniture.</a:t>
            </a:r>
            <a:endParaRPr lang="en-IN" sz="1700" dirty="0">
              <a:latin typeface="Times New Roman" panose="02020603050405020304" pitchFamily="18" charset="0"/>
              <a:cs typeface="Times New Roman" panose="02020603050405020304" pitchFamily="18" charset="0"/>
            </a:endParaRPr>
          </a:p>
          <a:p>
            <a:pPr marL="803275" algn="just">
              <a:lnSpc>
                <a:spcPct val="150000"/>
              </a:lnSpc>
              <a:spcBef>
                <a:spcPts val="0"/>
              </a:spcBef>
            </a:pPr>
            <a:r>
              <a:rPr lang="en-US" sz="1700" dirty="0">
                <a:latin typeface="Times New Roman" panose="02020603050405020304" pitchFamily="18" charset="0"/>
                <a:cs typeface="Times New Roman" panose="02020603050405020304" pitchFamily="18" charset="0"/>
              </a:rPr>
              <a:t>MGIRI will identify a few artisans for conducting experiments on selection of most appropriate power tools for making of wooden furniture with the help of respective KVIC state offices.</a:t>
            </a:r>
          </a:p>
          <a:p>
            <a:pPr marL="803275" algn="just">
              <a:lnSpc>
                <a:spcPct val="150000"/>
              </a:lnSpc>
              <a:spcBef>
                <a:spcPts val="0"/>
              </a:spcBef>
            </a:pPr>
            <a:r>
              <a:rPr lang="en-US" sz="1700" dirty="0">
                <a:latin typeface="Times New Roman" panose="02020603050405020304" pitchFamily="18" charset="0"/>
                <a:cs typeface="Times New Roman" panose="02020603050405020304" pitchFamily="18" charset="0"/>
              </a:rPr>
              <a:t>Bhartiya Skill Development University, Jaipur, will provide all types of hand-holding support on a cost basis. </a:t>
            </a:r>
            <a:endParaRPr lang="en-US" sz="1700" i="1" dirty="0">
              <a:latin typeface="Times New Roman" panose="02020603050405020304" pitchFamily="18" charset="0"/>
              <a:cs typeface="Times New Roman" panose="02020603050405020304" pitchFamily="18" charset="0"/>
            </a:endParaRPr>
          </a:p>
          <a:p>
            <a:pPr lvl="0" algn="just"/>
            <a:endParaRPr lang="en-IN" sz="16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dirty="0"/>
          </a:p>
        </p:txBody>
      </p:sp>
    </p:spTree>
    <p:extLst>
      <p:ext uri="{BB962C8B-B14F-4D97-AF65-F5344CB8AC3E}">
        <p14:creationId xmlns:p14="http://schemas.microsoft.com/office/powerpoint/2010/main" val="1996293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628F-FD2A-4BBF-9C61-831522003BBE}"/>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Opportunities Evolving in Wooden Furniture Sector </a:t>
            </a:r>
            <a:br>
              <a:rPr lang="en-IN" dirty="0"/>
            </a:br>
            <a:endParaRPr lang="en-IN" dirty="0"/>
          </a:p>
        </p:txBody>
      </p:sp>
      <p:sp>
        <p:nvSpPr>
          <p:cNvPr id="3" name="Content Placeholder 2">
            <a:extLst>
              <a:ext uri="{FF2B5EF4-FFF2-40B4-BE49-F238E27FC236}">
                <a16:creationId xmlns:a16="http://schemas.microsoft.com/office/drawing/2014/main" id="{98EC5AE9-C533-4E07-AE5A-DD0B0AEBFAED}"/>
              </a:ext>
            </a:extLst>
          </p:cNvPr>
          <p:cNvSpPr>
            <a:spLocks noGrp="1"/>
          </p:cNvSpPr>
          <p:nvPr>
            <p:ph idx="1"/>
          </p:nvPr>
        </p:nvSpPr>
        <p:spPr>
          <a:xfrm>
            <a:off x="838200" y="1166949"/>
            <a:ext cx="10515600" cy="5325926"/>
          </a:xfrm>
        </p:spPr>
        <p:txBody>
          <a:bodyPr>
            <a:normAutofit fontScale="32500" lnSpcReduction="20000"/>
          </a:bodyPr>
          <a:lstStyle/>
          <a:p>
            <a:pPr algn="just">
              <a:lnSpc>
                <a:spcPct val="120000"/>
              </a:lnSpc>
              <a:spcBef>
                <a:spcPts val="600"/>
              </a:spcBef>
              <a:spcAft>
                <a:spcPts val="600"/>
              </a:spcAft>
            </a:pPr>
            <a:r>
              <a:rPr lang="en-US" sz="4900" dirty="0">
                <a:latin typeface="Times New Roman" panose="02020603050405020304" pitchFamily="18" charset="0"/>
                <a:cs typeface="Times New Roman" panose="02020603050405020304" pitchFamily="18" charset="0"/>
              </a:rPr>
              <a:t>Indian woodworking industry is one of the quickest-growing sectors contributing to the growth of India’s economy. </a:t>
            </a:r>
          </a:p>
          <a:p>
            <a:pPr algn="just">
              <a:lnSpc>
                <a:spcPct val="120000"/>
              </a:lnSpc>
              <a:spcBef>
                <a:spcPts val="600"/>
              </a:spcBef>
              <a:spcAft>
                <a:spcPts val="600"/>
              </a:spcAft>
            </a:pPr>
            <a:r>
              <a:rPr lang="en-US" sz="4900" dirty="0">
                <a:latin typeface="Times New Roman" panose="02020603050405020304" pitchFamily="18" charset="0"/>
                <a:cs typeface="Times New Roman" panose="02020603050405020304" pitchFamily="18" charset="0"/>
              </a:rPr>
              <a:t>India has about 1,00,000 listed existing woodworking units, and overseas 2,00,000 artisans are employed in these industrial units. </a:t>
            </a:r>
          </a:p>
          <a:p>
            <a:pPr algn="just">
              <a:lnSpc>
                <a:spcPct val="120000"/>
              </a:lnSpc>
              <a:spcBef>
                <a:spcPts val="600"/>
              </a:spcBef>
              <a:spcAft>
                <a:spcPts val="600"/>
              </a:spcAft>
            </a:pPr>
            <a:r>
              <a:rPr lang="en-US" sz="4900" dirty="0">
                <a:latin typeface="Times New Roman" panose="02020603050405020304" pitchFamily="18" charset="0"/>
                <a:cs typeface="Times New Roman" panose="02020603050405020304" pitchFamily="18" charset="0"/>
              </a:rPr>
              <a:t>Over 3,000 furniture business units in the prearranged sector have been industrialized in India and the numbers are cumulative every year. </a:t>
            </a:r>
          </a:p>
          <a:p>
            <a:pPr algn="just">
              <a:lnSpc>
                <a:spcPct val="120000"/>
              </a:lnSpc>
              <a:spcBef>
                <a:spcPts val="600"/>
              </a:spcBef>
              <a:spcAft>
                <a:spcPts val="600"/>
              </a:spcAft>
            </a:pPr>
            <a:r>
              <a:rPr lang="en-US" sz="4900" dirty="0">
                <a:latin typeface="Times New Roman" panose="02020603050405020304" pitchFamily="18" charset="0"/>
                <a:cs typeface="Times New Roman" panose="02020603050405020304" pitchFamily="18" charset="0"/>
              </a:rPr>
              <a:t>According to a study by the World Bank, India’s organized furniture industry will keep growing at 20% annually. India positions at 14</a:t>
            </a:r>
            <a:r>
              <a:rPr lang="en-US" sz="4900" baseline="30000" dirty="0">
                <a:latin typeface="Times New Roman" panose="02020603050405020304" pitchFamily="18" charset="0"/>
                <a:cs typeface="Times New Roman" panose="02020603050405020304" pitchFamily="18" charset="0"/>
              </a:rPr>
              <a:t>th</a:t>
            </a:r>
            <a:r>
              <a:rPr lang="en-US" sz="4900" dirty="0">
                <a:latin typeface="Times New Roman" panose="02020603050405020304" pitchFamily="18" charset="0"/>
                <a:cs typeface="Times New Roman" panose="02020603050405020304" pitchFamily="18" charset="0"/>
              </a:rPr>
              <a:t> position in the world furniture market. </a:t>
            </a:r>
            <a:r>
              <a:rPr lang="en-US" sz="4900" b="1" dirty="0">
                <a:latin typeface="Times New Roman" panose="02020603050405020304" pitchFamily="18" charset="0"/>
                <a:cs typeface="Times New Roman" panose="02020603050405020304" pitchFamily="18" charset="0"/>
              </a:rPr>
              <a:t>Also, it is one of the fastest-growing industries in India. </a:t>
            </a:r>
            <a:endParaRPr lang="en-IN" sz="4900" dirty="0">
              <a:latin typeface="Times New Roman" panose="02020603050405020304" pitchFamily="18" charset="0"/>
              <a:cs typeface="Times New Roman" panose="02020603050405020304" pitchFamily="18" charset="0"/>
            </a:endParaRPr>
          </a:p>
          <a:p>
            <a:pPr algn="just">
              <a:lnSpc>
                <a:spcPct val="120000"/>
              </a:lnSpc>
              <a:spcBef>
                <a:spcPts val="600"/>
              </a:spcBef>
              <a:spcAft>
                <a:spcPts val="600"/>
              </a:spcAft>
            </a:pPr>
            <a:r>
              <a:rPr lang="en-US" sz="4900" dirty="0">
                <a:latin typeface="Times New Roman" panose="02020603050405020304" pitchFamily="18" charset="0"/>
                <a:cs typeface="Times New Roman" panose="02020603050405020304" pitchFamily="18" charset="0"/>
              </a:rPr>
              <a:t>The </a:t>
            </a:r>
            <a:r>
              <a:rPr lang="en-US" sz="4900" dirty="0">
                <a:latin typeface="Times New Roman" panose="02020603050405020304" pitchFamily="18" charset="0"/>
                <a:cs typeface="Times New Roman" panose="02020603050405020304" pitchFamily="18" charset="0"/>
                <a:hlinkClick r:id="rId2"/>
              </a:rPr>
              <a:t>India Furniture market</a:t>
            </a:r>
            <a:r>
              <a:rPr lang="en-US" sz="4900" dirty="0">
                <a:latin typeface="Times New Roman" panose="02020603050405020304" pitchFamily="18" charset="0"/>
                <a:cs typeface="Times New Roman" panose="02020603050405020304" pitchFamily="18" charset="0"/>
              </a:rPr>
              <a:t> size reached US$ 21.4 Billion in 2022. Looking forward, IMARC Group expects the market to reach US$ 41.4 Billion by 2028, exhibiting a growth rate (CAGR) of 11.6% during 2023-2028. </a:t>
            </a:r>
          </a:p>
          <a:p>
            <a:pPr algn="just">
              <a:lnSpc>
                <a:spcPct val="120000"/>
              </a:lnSpc>
              <a:spcBef>
                <a:spcPts val="600"/>
              </a:spcBef>
              <a:spcAft>
                <a:spcPts val="600"/>
              </a:spcAft>
            </a:pPr>
            <a:r>
              <a:rPr lang="en-US" sz="4900" dirty="0">
                <a:latin typeface="Times New Roman" panose="02020603050405020304" pitchFamily="18" charset="0"/>
                <a:cs typeface="Times New Roman" panose="02020603050405020304" pitchFamily="18" charset="0"/>
              </a:rPr>
              <a:t>The different studies regarding carpentry artisans reported that despite the wide range of opportunities, artisans involved in making of furniture remain socially isolated because of the lack of upliftment of artisans. </a:t>
            </a:r>
          </a:p>
          <a:p>
            <a:pPr algn="just">
              <a:lnSpc>
                <a:spcPct val="120000"/>
              </a:lnSpc>
              <a:spcBef>
                <a:spcPts val="600"/>
              </a:spcBef>
              <a:spcAft>
                <a:spcPts val="600"/>
              </a:spcAft>
            </a:pPr>
            <a:r>
              <a:rPr lang="en-US" sz="4900" dirty="0">
                <a:latin typeface="Times New Roman" panose="02020603050405020304" pitchFamily="18" charset="0"/>
                <a:cs typeface="Times New Roman" panose="02020603050405020304" pitchFamily="18" charset="0"/>
              </a:rPr>
              <a:t>Hand tools should be improved because the work efficiency of the crafts depends on tools. </a:t>
            </a:r>
          </a:p>
          <a:p>
            <a:pPr algn="just">
              <a:lnSpc>
                <a:spcPct val="120000"/>
              </a:lnSpc>
              <a:spcBef>
                <a:spcPts val="600"/>
              </a:spcBef>
              <a:spcAft>
                <a:spcPts val="600"/>
              </a:spcAft>
            </a:pPr>
            <a:r>
              <a:rPr lang="en-US" sz="4900" dirty="0">
                <a:latin typeface="Times New Roman" panose="02020603050405020304" pitchFamily="18" charset="0"/>
                <a:cs typeface="Times New Roman" panose="02020603050405020304" pitchFamily="18" charset="0"/>
              </a:rPr>
              <a:t>The production process can be made easy using improved tools and advanced machines, providing and increasing extra leverage for artisans.</a:t>
            </a:r>
          </a:p>
          <a:p>
            <a:pPr algn="just">
              <a:lnSpc>
                <a:spcPct val="120000"/>
              </a:lnSpc>
              <a:spcBef>
                <a:spcPts val="600"/>
              </a:spcBef>
              <a:spcAft>
                <a:spcPts val="600"/>
              </a:spcAft>
            </a:pPr>
            <a:r>
              <a:rPr lang="en-US" sz="4900" dirty="0">
                <a:latin typeface="Times New Roman" panose="02020603050405020304" pitchFamily="18" charset="0"/>
                <a:cs typeface="Times New Roman" panose="02020603050405020304" pitchFamily="18" charset="0"/>
              </a:rPr>
              <a:t>It also suggested that the carpentry artisans belonged to poor backgrounds with low education levels, which created a long distance between artisans and modern technology.</a:t>
            </a:r>
            <a:r>
              <a:rPr lang="en-US" sz="4900" b="1" dirty="0">
                <a:latin typeface="Times New Roman" panose="02020603050405020304" pitchFamily="18" charset="0"/>
                <a:cs typeface="Times New Roman" panose="02020603050405020304" pitchFamily="18" charset="0"/>
              </a:rPr>
              <a:t> </a:t>
            </a:r>
            <a:endParaRPr lang="en-IN" sz="49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60082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79EF-3ED8-4C76-B599-7406231E9962}"/>
              </a:ext>
            </a:extLst>
          </p:cNvPr>
          <p:cNvSpPr>
            <a:spLocks noGrp="1"/>
          </p:cNvSpPr>
          <p:nvPr>
            <p:ph type="title"/>
          </p:nvPr>
        </p:nvSpPr>
        <p:spPr>
          <a:xfrm>
            <a:off x="838200" y="365125"/>
            <a:ext cx="10515600" cy="766989"/>
          </a:xfrm>
        </p:spPr>
        <p:txBody>
          <a:bodyPr>
            <a:normAutofit/>
          </a:bodyPr>
          <a:lstStyle/>
          <a:p>
            <a:pPr algn="ctr"/>
            <a:r>
              <a:rPr lang="en-US" sz="3200" b="1" dirty="0">
                <a:latin typeface="Times New Roman" panose="02020603050405020304" pitchFamily="18" charset="0"/>
                <a:cs typeface="Times New Roman" panose="02020603050405020304" pitchFamily="18" charset="0"/>
              </a:rPr>
              <a:t>Recommendation for Revival of</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Wooden Furniture Sector</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1F9679-1A31-4331-A65A-F7B9A2D7AAC8}"/>
              </a:ext>
            </a:extLst>
          </p:cNvPr>
          <p:cNvSpPr>
            <a:spLocks noGrp="1"/>
          </p:cNvSpPr>
          <p:nvPr>
            <p:ph idx="1"/>
          </p:nvPr>
        </p:nvSpPr>
        <p:spPr>
          <a:xfrm>
            <a:off x="838200" y="1271451"/>
            <a:ext cx="10515600" cy="4905512"/>
          </a:xfrm>
        </p:spPr>
        <p:txBody>
          <a:bodyPr>
            <a:normAutofit lnSpcReduction="10000"/>
          </a:bodyPr>
          <a:lstStyle/>
          <a:p>
            <a:pPr marL="444500" lvl="1" algn="just">
              <a:lnSpc>
                <a:spcPct val="150000"/>
              </a:lnSpc>
              <a:spcBef>
                <a:spcPts val="0"/>
              </a:spcBef>
            </a:pPr>
            <a:r>
              <a:rPr lang="en-US" sz="1700" b="1" dirty="0">
                <a:latin typeface="Times New Roman" panose="02020603050405020304" pitchFamily="18" charset="0"/>
                <a:cs typeface="Times New Roman" panose="02020603050405020304" pitchFamily="18" charset="0"/>
              </a:rPr>
              <a:t>Hand tools should be improved </a:t>
            </a:r>
            <a:r>
              <a:rPr lang="en-US" sz="1700" dirty="0">
                <a:latin typeface="Times New Roman" panose="02020603050405020304" pitchFamily="18" charset="0"/>
                <a:cs typeface="Times New Roman" panose="02020603050405020304" pitchFamily="18" charset="0"/>
              </a:rPr>
              <a:t>because the work efficiency of the crafts depends on tools. The production process can be made easy using improved tools and advanced machines, which can provide and increase the extra leverage to the artisans.</a:t>
            </a:r>
            <a:endParaRPr lang="en-IN" sz="1700" dirty="0">
              <a:latin typeface="Times New Roman" panose="02020603050405020304" pitchFamily="18" charset="0"/>
              <a:cs typeface="Times New Roman" panose="02020603050405020304" pitchFamily="18" charset="0"/>
            </a:endParaRPr>
          </a:p>
          <a:p>
            <a:pPr marL="444500" lvl="1" algn="just">
              <a:lnSpc>
                <a:spcPct val="150000"/>
              </a:lnSpc>
              <a:spcBef>
                <a:spcPts val="0"/>
              </a:spcBef>
            </a:pPr>
            <a:r>
              <a:rPr lang="en-US" sz="1700" dirty="0">
                <a:latin typeface="Times New Roman" panose="02020603050405020304" pitchFamily="18" charset="0"/>
                <a:cs typeface="Times New Roman" panose="02020603050405020304" pitchFamily="18" charset="0"/>
              </a:rPr>
              <a:t>Designers' input can be added to improve the product line, which can open new doors for the wood carving craft to come out of its restricted technique of designing, which will develop a unique and contemporary look.</a:t>
            </a:r>
          </a:p>
          <a:p>
            <a:pPr marL="444500" lvl="1" algn="just">
              <a:lnSpc>
                <a:spcPct val="150000"/>
              </a:lnSpc>
              <a:spcBef>
                <a:spcPts val="0"/>
              </a:spcBef>
            </a:pPr>
            <a:r>
              <a:rPr lang="en-US" sz="1700" dirty="0">
                <a:latin typeface="Times New Roman" panose="02020603050405020304" pitchFamily="18" charset="0"/>
                <a:cs typeface="Times New Roman" panose="02020603050405020304" pitchFamily="18" charset="0"/>
              </a:rPr>
              <a:t>Awareness </a:t>
            </a:r>
            <a:r>
              <a:rPr lang="en-US" sz="1700" dirty="0" err="1">
                <a:latin typeface="Times New Roman" panose="02020603050405020304" pitchFamily="18" charset="0"/>
                <a:cs typeface="Times New Roman" panose="02020603050405020304" pitchFamily="18" charset="0"/>
              </a:rPr>
              <a:t>programmes</a:t>
            </a:r>
            <a:r>
              <a:rPr lang="en-US" sz="1700" dirty="0">
                <a:latin typeface="Times New Roman" panose="02020603050405020304" pitchFamily="18" charset="0"/>
                <a:cs typeface="Times New Roman" panose="02020603050405020304" pitchFamily="18" charset="0"/>
              </a:rPr>
              <a:t> such as short-term courses, brainstorming workshops, seminars based on craft innovation, furniture designing, and design study should be organized by the Government of India to train the artisans to use new technology wherever possible in an attempt to make quality products using innovative opportunities.</a:t>
            </a:r>
            <a:endParaRPr lang="en-IN" sz="1700" dirty="0">
              <a:latin typeface="Times New Roman" panose="02020603050405020304" pitchFamily="18" charset="0"/>
              <a:cs typeface="Times New Roman" panose="02020603050405020304" pitchFamily="18" charset="0"/>
            </a:endParaRPr>
          </a:p>
          <a:p>
            <a:pPr marL="444500" lvl="1" algn="just">
              <a:lnSpc>
                <a:spcPct val="150000"/>
              </a:lnSpc>
              <a:spcBef>
                <a:spcPts val="0"/>
              </a:spcBef>
            </a:pPr>
            <a:r>
              <a:rPr lang="en-US" sz="1700" dirty="0">
                <a:latin typeface="Times New Roman" panose="02020603050405020304" pitchFamily="18" charset="0"/>
                <a:cs typeface="Times New Roman" panose="02020603050405020304" pitchFamily="18" charset="0"/>
              </a:rPr>
              <a:t>There should be training centers with diverse fields for the training of the artisans that would educate them about the basic training of computers, online trading, certification, and exposure to new initiatives and also the government's policies.</a:t>
            </a:r>
            <a:endParaRPr lang="en-IN" sz="1700" dirty="0">
              <a:latin typeface="Times New Roman" panose="02020603050405020304" pitchFamily="18" charset="0"/>
              <a:cs typeface="Times New Roman" panose="02020603050405020304" pitchFamily="18" charset="0"/>
            </a:endParaRPr>
          </a:p>
          <a:p>
            <a:pPr marL="444500" lvl="1" algn="just">
              <a:lnSpc>
                <a:spcPct val="150000"/>
              </a:lnSpc>
              <a:spcBef>
                <a:spcPts val="0"/>
              </a:spcBef>
            </a:pPr>
            <a:r>
              <a:rPr lang="en-US" sz="1700" dirty="0">
                <a:latin typeface="Times New Roman" panose="02020603050405020304" pitchFamily="18" charset="0"/>
                <a:cs typeface="Times New Roman" panose="02020603050405020304" pitchFamily="18" charset="0"/>
              </a:rPr>
              <a:t>Woodcraft education courses should be introduced in secondary schools and the Department of Arts and Design, which will connect the young generation with their culture, tradition, and heritage.</a:t>
            </a:r>
            <a:endParaRPr lang="en-IN" sz="17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87977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F878-A681-4F95-96B3-7CB4CEFF0708}"/>
              </a:ext>
            </a:extLst>
          </p:cNvPr>
          <p:cNvSpPr>
            <a:spLocks noGrp="1"/>
          </p:cNvSpPr>
          <p:nvPr>
            <p:ph type="title"/>
          </p:nvPr>
        </p:nvSpPr>
        <p:spPr>
          <a:xfrm>
            <a:off x="838200" y="365125"/>
            <a:ext cx="10515600" cy="1025525"/>
          </a:xfrm>
        </p:spPr>
        <p:txBody>
          <a:bodyPr>
            <a:normAutofit/>
          </a:bodyPr>
          <a:lstStyle/>
          <a:p>
            <a:pPr algn="ctr"/>
            <a:r>
              <a:rPr lang="en-US" sz="3200" b="1" dirty="0">
                <a:latin typeface="Times New Roman" panose="02020603050405020304" pitchFamily="18" charset="0"/>
                <a:cs typeface="Times New Roman" panose="02020603050405020304" pitchFamily="18" charset="0"/>
              </a:rPr>
              <a:t>Objectives of Proposed Study</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5EE5B6-DC3D-41D5-A6C0-6FD43416713F}"/>
              </a:ext>
            </a:extLst>
          </p:cNvPr>
          <p:cNvSpPr>
            <a:spLocks noGrp="1"/>
          </p:cNvSpPr>
          <p:nvPr>
            <p:ph idx="1"/>
          </p:nvPr>
        </p:nvSpPr>
        <p:spPr>
          <a:xfrm>
            <a:off x="838200" y="1495425"/>
            <a:ext cx="10515600" cy="4681538"/>
          </a:xfrm>
        </p:spPr>
        <p:txBody>
          <a:bodyPr>
            <a:normAutofit/>
          </a:bodyPr>
          <a:lstStyle/>
          <a:p>
            <a:pPr marL="87313" lvl="2" indent="0">
              <a:lnSpc>
                <a:spcPct val="150000"/>
              </a:lnSpc>
              <a:buNone/>
            </a:pPr>
            <a:r>
              <a:rPr lang="en-US" sz="1800" dirty="0">
                <a:latin typeface="Times New Roman" panose="02020603050405020304" pitchFamily="18" charset="0"/>
                <a:cs typeface="Times New Roman" panose="02020603050405020304" pitchFamily="18" charset="0"/>
              </a:rPr>
              <a:t>The main objectives of the project proposal are the following: - </a:t>
            </a:r>
            <a:endParaRPr lang="en-IN" sz="1800" dirty="0">
              <a:latin typeface="Times New Roman" panose="02020603050405020304" pitchFamily="18" charset="0"/>
              <a:cs typeface="Times New Roman" panose="02020603050405020304" pitchFamily="18" charset="0"/>
            </a:endParaRPr>
          </a:p>
          <a:p>
            <a:pPr marL="361950" lvl="3" indent="-269875">
              <a:lnSpc>
                <a:spcPct val="150000"/>
              </a:lnSpc>
              <a:spcBef>
                <a:spcPts val="0"/>
              </a:spcBef>
            </a:pPr>
            <a:r>
              <a:rPr lang="en-US" dirty="0">
                <a:latin typeface="Times New Roman" panose="02020603050405020304" pitchFamily="18" charset="0"/>
                <a:cs typeface="Times New Roman" panose="02020603050405020304" pitchFamily="18" charset="0"/>
              </a:rPr>
              <a:t>to identify the set of </a:t>
            </a:r>
            <a:r>
              <a:rPr lang="en-US" b="1" dirty="0">
                <a:latin typeface="Times New Roman" panose="02020603050405020304" pitchFamily="18" charset="0"/>
                <a:cs typeface="Times New Roman" panose="02020603050405020304" pitchFamily="18" charset="0"/>
              </a:rPr>
              <a:t>best power tools for furniture manufacturing </a:t>
            </a:r>
            <a:r>
              <a:rPr lang="en-US" dirty="0">
                <a:latin typeface="Times New Roman" panose="02020603050405020304" pitchFamily="18" charset="0"/>
                <a:cs typeface="Times New Roman" panose="02020603050405020304" pitchFamily="18" charset="0"/>
              </a:rPr>
              <a:t>artisans. </a:t>
            </a:r>
            <a:endParaRPr lang="en-IN" dirty="0">
              <a:latin typeface="Times New Roman" panose="02020603050405020304" pitchFamily="18" charset="0"/>
              <a:cs typeface="Times New Roman" panose="02020603050405020304" pitchFamily="18" charset="0"/>
            </a:endParaRPr>
          </a:p>
          <a:p>
            <a:pPr marL="361950" lvl="3" indent="-269875">
              <a:lnSpc>
                <a:spcPct val="150000"/>
              </a:lnSpc>
              <a:spcBef>
                <a:spcPts val="0"/>
              </a:spcBef>
            </a:pPr>
            <a:r>
              <a:rPr lang="en-US" dirty="0">
                <a:latin typeface="Times New Roman" panose="02020603050405020304" pitchFamily="18" charset="0"/>
                <a:cs typeface="Times New Roman" panose="02020603050405020304" pitchFamily="18" charset="0"/>
              </a:rPr>
              <a:t>to identify </a:t>
            </a:r>
            <a:r>
              <a:rPr lang="en-US" b="1" dirty="0">
                <a:latin typeface="Times New Roman" panose="02020603050405020304" pitchFamily="18" charset="0"/>
                <a:cs typeface="Times New Roman" panose="02020603050405020304" pitchFamily="18" charset="0"/>
              </a:rPr>
              <a:t>suitable furniture manufacturing master craftsman </a:t>
            </a:r>
            <a:r>
              <a:rPr lang="en-US" dirty="0">
                <a:latin typeface="Times New Roman" panose="02020603050405020304" pitchFamily="18" charset="0"/>
                <a:cs typeface="Times New Roman" panose="02020603050405020304" pitchFamily="18" charset="0"/>
              </a:rPr>
              <a:t>(two to three from selected zone of KVIC with the help of KVIC State Offices) for conducting the trial of selected power tools.</a:t>
            </a:r>
            <a:endParaRPr lang="en-IN" dirty="0">
              <a:latin typeface="Times New Roman" panose="02020603050405020304" pitchFamily="18" charset="0"/>
              <a:cs typeface="Times New Roman" panose="02020603050405020304" pitchFamily="18" charset="0"/>
            </a:endParaRPr>
          </a:p>
          <a:p>
            <a:pPr marL="361950" lvl="3" indent="-269875">
              <a:lnSpc>
                <a:spcPct val="150000"/>
              </a:lnSpc>
              <a:spcBef>
                <a:spcPts val="0"/>
              </a:spcBef>
            </a:pPr>
            <a:r>
              <a:rPr lang="en-US" dirty="0">
                <a:latin typeface="Times New Roman" panose="02020603050405020304" pitchFamily="18" charset="0"/>
                <a:cs typeface="Times New Roman" panose="02020603050405020304" pitchFamily="18" charset="0"/>
              </a:rPr>
              <a:t>to identify </a:t>
            </a:r>
            <a:r>
              <a:rPr lang="en-US" b="1" dirty="0">
                <a:latin typeface="Times New Roman" panose="02020603050405020304" pitchFamily="18" charset="0"/>
                <a:cs typeface="Times New Roman" panose="02020603050405020304" pitchFamily="18" charset="0"/>
              </a:rPr>
              <a:t>the difficulties </a:t>
            </a:r>
            <a:r>
              <a:rPr lang="en-US" dirty="0">
                <a:latin typeface="Times New Roman" panose="02020603050405020304" pitchFamily="18" charset="0"/>
                <a:cs typeface="Times New Roman" panose="02020603050405020304" pitchFamily="18" charset="0"/>
              </a:rPr>
              <a:t>after </a:t>
            </a:r>
            <a:r>
              <a:rPr lang="en-US" b="1" dirty="0">
                <a:latin typeface="Times New Roman" panose="02020603050405020304" pitchFamily="18" charset="0"/>
                <a:cs typeface="Times New Roman" panose="02020603050405020304" pitchFamily="18" charset="0"/>
              </a:rPr>
              <a:t>using the power tools </a:t>
            </a:r>
            <a:r>
              <a:rPr lang="en-US" dirty="0">
                <a:latin typeface="Times New Roman" panose="02020603050405020304" pitchFamily="18" charset="0"/>
                <a:cs typeface="Times New Roman" panose="02020603050405020304" pitchFamily="18" charset="0"/>
              </a:rPr>
              <a:t>for furniture manufacturing.</a:t>
            </a:r>
            <a:endParaRPr lang="en-IN" dirty="0">
              <a:latin typeface="Times New Roman" panose="02020603050405020304" pitchFamily="18" charset="0"/>
              <a:cs typeface="Times New Roman" panose="02020603050405020304" pitchFamily="18" charset="0"/>
            </a:endParaRPr>
          </a:p>
          <a:p>
            <a:pPr marL="361950" lvl="3" indent="-269875">
              <a:lnSpc>
                <a:spcPct val="150000"/>
              </a:lnSpc>
              <a:spcBef>
                <a:spcPts val="0"/>
              </a:spcBef>
            </a:pPr>
            <a:r>
              <a:rPr lang="en-US" dirty="0">
                <a:latin typeface="Times New Roman" panose="02020603050405020304" pitchFamily="18" charset="0"/>
                <a:cs typeface="Times New Roman" panose="02020603050405020304" pitchFamily="18" charset="0"/>
              </a:rPr>
              <a:t>to support with optimized </a:t>
            </a:r>
            <a:r>
              <a:rPr lang="en-US" dirty="0" err="1">
                <a:latin typeface="Times New Roman" panose="02020603050405020304" pitchFamily="18" charset="0"/>
                <a:cs typeface="Times New Roman" panose="02020603050405020304" pitchFamily="18" charset="0"/>
              </a:rPr>
              <a:t>programme</a:t>
            </a:r>
            <a:r>
              <a:rPr lang="en-US" dirty="0">
                <a:latin typeface="Times New Roman" panose="02020603050405020304" pitchFamily="18" charset="0"/>
                <a:cs typeface="Times New Roman" panose="02020603050405020304" pitchFamily="18" charset="0"/>
              </a:rPr>
              <a:t> on “</a:t>
            </a:r>
            <a:r>
              <a:rPr lang="en-US" b="1" dirty="0">
                <a:latin typeface="Times New Roman" panose="02020603050405020304" pitchFamily="18" charset="0"/>
                <a:cs typeface="Times New Roman" panose="02020603050405020304" pitchFamily="18" charset="0"/>
              </a:rPr>
              <a:t>furniture manufacturing</a:t>
            </a:r>
            <a:r>
              <a:rPr lang="en-US" dirty="0">
                <a:latin typeface="Times New Roman" panose="02020603050405020304" pitchFamily="18" charset="0"/>
                <a:cs typeface="Times New Roman" panose="02020603050405020304" pitchFamily="18" charset="0"/>
              </a:rPr>
              <a:t>” to the Directorate of RENTI, KVIC, Mumbai to serve and support on PAN India.</a:t>
            </a:r>
            <a:endParaRPr lang="en-IN" dirty="0">
              <a:latin typeface="Times New Roman" panose="02020603050405020304" pitchFamily="18" charset="0"/>
              <a:cs typeface="Times New Roman" panose="02020603050405020304" pitchFamily="18" charset="0"/>
            </a:endParaRPr>
          </a:p>
          <a:p>
            <a:pPr marL="361950" lvl="3" indent="-269875">
              <a:lnSpc>
                <a:spcPct val="150000"/>
              </a:lnSpc>
              <a:spcBef>
                <a:spcPts val="0"/>
              </a:spcBef>
            </a:pP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provide a new path </a:t>
            </a:r>
            <a:r>
              <a:rPr lang="en-US" dirty="0">
                <a:latin typeface="Times New Roman" panose="02020603050405020304" pitchFamily="18" charset="0"/>
                <a:cs typeface="Times New Roman" panose="02020603050405020304" pitchFamily="18" charset="0"/>
              </a:rPr>
              <a:t>to each stockholder of wooden furniture manufacturing sector.</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2347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C886-CCF7-4B53-BE3C-F66DD47EA6CB}"/>
              </a:ext>
            </a:extLst>
          </p:cNvPr>
          <p:cNvSpPr>
            <a:spLocks noGrp="1"/>
          </p:cNvSpPr>
          <p:nvPr>
            <p:ph type="title"/>
          </p:nvPr>
        </p:nvSpPr>
        <p:spPr/>
        <p:txBody>
          <a:bodyPr>
            <a:normAutofit fontScale="90000"/>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The availability of Proposed Technology/Intervention</a:t>
            </a:r>
            <a:br>
              <a:rPr lang="en-IN" dirty="0"/>
            </a:br>
            <a:endParaRPr lang="en-IN" dirty="0"/>
          </a:p>
        </p:txBody>
      </p:sp>
      <p:sp>
        <p:nvSpPr>
          <p:cNvPr id="3" name="Content Placeholder 2">
            <a:extLst>
              <a:ext uri="{FF2B5EF4-FFF2-40B4-BE49-F238E27FC236}">
                <a16:creationId xmlns:a16="http://schemas.microsoft.com/office/drawing/2014/main" id="{C8327763-CD0D-4C0A-B581-A898AB43D432}"/>
              </a:ext>
            </a:extLst>
          </p:cNvPr>
          <p:cNvSpPr>
            <a:spLocks noGrp="1"/>
          </p:cNvSpPr>
          <p:nvPr>
            <p:ph idx="1"/>
          </p:nvPr>
        </p:nvSpPr>
        <p:spPr/>
        <p:txBody>
          <a:bodyPr>
            <a:normAutofit/>
          </a:bodyPr>
          <a:lstStyle/>
          <a:p>
            <a:pPr algn="just">
              <a:lnSpc>
                <a:spcPct val="150000"/>
              </a:lnSpc>
              <a:spcBef>
                <a:spcPts val="0"/>
              </a:spcBef>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Bharatiya</a:t>
            </a:r>
            <a:r>
              <a:rPr lang="en-US" sz="1600" dirty="0">
                <a:latin typeface="Times New Roman" panose="02020603050405020304" pitchFamily="18" charset="0"/>
                <a:cs typeface="Times New Roman" panose="02020603050405020304" pitchFamily="18" charset="0"/>
              </a:rPr>
              <a:t> Skill Development University Jaipur is running 3 years of B. </a:t>
            </a:r>
            <a:r>
              <a:rPr lang="en-US" sz="1600" dirty="0" err="1">
                <a:latin typeface="Times New Roman" panose="02020603050405020304" pitchFamily="18" charset="0"/>
                <a:cs typeface="Times New Roman" panose="02020603050405020304" pitchFamily="18" charset="0"/>
              </a:rPr>
              <a:t>Voc</a:t>
            </a:r>
            <a:r>
              <a:rPr lang="en-US" sz="1600" dirty="0">
                <a:latin typeface="Times New Roman" panose="02020603050405020304" pitchFamily="18" charset="0"/>
                <a:cs typeface="Times New Roman" panose="02020603050405020304" pitchFamily="18" charset="0"/>
              </a:rPr>
              <a:t> in Woodworking Skills and two years in M. </a:t>
            </a:r>
            <a:r>
              <a:rPr lang="en-US" sz="1600" dirty="0" err="1">
                <a:latin typeface="Times New Roman" panose="02020603050405020304" pitchFamily="18" charset="0"/>
                <a:cs typeface="Times New Roman" panose="02020603050405020304" pitchFamily="18" charset="0"/>
              </a:rPr>
              <a:t>Voc</a:t>
            </a:r>
            <a:r>
              <a:rPr lang="en-US" sz="1600" dirty="0">
                <a:latin typeface="Times New Roman" panose="02020603050405020304" pitchFamily="18" charset="0"/>
                <a:cs typeface="Times New Roman" panose="02020603050405020304" pitchFamily="18" charset="0"/>
              </a:rPr>
              <a:t> in Woodworking Skills on Swiss based dual education model.</a:t>
            </a:r>
          </a:p>
          <a:p>
            <a:pPr algn="just">
              <a:lnSpc>
                <a:spcPct val="150000"/>
              </a:lnSpc>
              <a:spcBef>
                <a:spcPts val="0"/>
              </a:spcBef>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Bharatiya</a:t>
            </a:r>
            <a:r>
              <a:rPr lang="en-US" sz="1600" dirty="0">
                <a:latin typeface="Times New Roman" panose="02020603050405020304" pitchFamily="18" charset="0"/>
                <a:cs typeface="Times New Roman" panose="02020603050405020304" pitchFamily="18" charset="0"/>
              </a:rPr>
              <a:t> Skill Development University Jaipur is ready to conduct experiment on - </a:t>
            </a:r>
          </a:p>
          <a:p>
            <a:pPr marL="627063" indent="-342900" algn="just">
              <a:lnSpc>
                <a:spcPct val="150000"/>
              </a:lnSpc>
              <a:spcBef>
                <a:spcPts val="0"/>
              </a:spcBef>
              <a:buAutoNum type="alphaLcPeriod"/>
            </a:pPr>
            <a:r>
              <a:rPr lang="en-US" sz="1600" dirty="0">
                <a:latin typeface="Times New Roman" panose="02020603050405020304" pitchFamily="18" charset="0"/>
                <a:cs typeface="Times New Roman" panose="02020603050405020304" pitchFamily="18" charset="0"/>
              </a:rPr>
              <a:t>two-month experimentation for selection of power tools for artisans for creation of better designs of wooden furniture and </a:t>
            </a:r>
          </a:p>
          <a:p>
            <a:pPr marL="627063" indent="-342900" algn="just">
              <a:lnSpc>
                <a:spcPct val="150000"/>
              </a:lnSpc>
              <a:spcBef>
                <a:spcPts val="0"/>
              </a:spcBef>
              <a:buAutoNum type="alphaLcPeriod"/>
            </a:pPr>
            <a:r>
              <a:rPr lang="en-US" sz="1600" dirty="0">
                <a:latin typeface="Times New Roman" panose="02020603050405020304" pitchFamily="18" charset="0"/>
                <a:cs typeface="Times New Roman" panose="02020603050405020304" pitchFamily="18" charset="0"/>
              </a:rPr>
              <a:t>six months experimentation for “Designing and making of furniture” for engineering graduates who can support the master craftsman and start their own businesses. </a:t>
            </a:r>
          </a:p>
          <a:p>
            <a:pPr algn="just">
              <a:lnSpc>
                <a:spcPct val="150000"/>
              </a:lnSpc>
              <a:spcBef>
                <a:spcPts val="0"/>
              </a:spcBef>
            </a:pPr>
            <a:r>
              <a:rPr lang="en-US" sz="1600" dirty="0">
                <a:latin typeface="Times New Roman" panose="02020603050405020304" pitchFamily="18" charset="0"/>
                <a:cs typeface="Times New Roman" panose="02020603050405020304" pitchFamily="18" charset="0"/>
              </a:rPr>
              <a:t>Around two to three artisans (Matric pass) from selected zone (as per availability of fund) will be selected for conducting the experiment and they will participate in two-months experimentation at Jaipur.</a:t>
            </a:r>
          </a:p>
          <a:p>
            <a:pPr algn="just">
              <a:lnSpc>
                <a:spcPct val="150000"/>
              </a:lnSpc>
              <a:spcBef>
                <a:spcPts val="0"/>
              </a:spcBef>
            </a:pPr>
            <a:r>
              <a:rPr lang="en-US" sz="1600" dirty="0">
                <a:latin typeface="Times New Roman" panose="02020603050405020304" pitchFamily="18" charset="0"/>
                <a:cs typeface="Times New Roman" panose="02020603050405020304" pitchFamily="18" charset="0"/>
              </a:rPr>
              <a:t>In next stage few interested Engineering graduates may be selected from </a:t>
            </a:r>
            <a:r>
              <a:rPr lang="en-US" sz="1600" dirty="0" err="1">
                <a:latin typeface="Times New Roman" panose="02020603050405020304" pitchFamily="18" charset="0"/>
                <a:cs typeface="Times New Roman" panose="02020603050405020304" pitchFamily="18" charset="0"/>
              </a:rPr>
              <a:t>particulare</a:t>
            </a:r>
            <a:r>
              <a:rPr lang="en-US" sz="1600" dirty="0">
                <a:latin typeface="Times New Roman" panose="02020603050405020304" pitchFamily="18" charset="0"/>
                <a:cs typeface="Times New Roman" panose="02020603050405020304" pitchFamily="18" charset="0"/>
              </a:rPr>
              <a:t> zone to support the artisan for further designing and training at their own region (for that separate project proposal will be submitted). </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2938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9E80-AF79-463C-8F05-9148301726AF}"/>
              </a:ext>
            </a:extLst>
          </p:cNvPr>
          <p:cNvSpPr>
            <a:spLocks noGrp="1"/>
          </p:cNvSpPr>
          <p:nvPr>
            <p:ph type="title"/>
          </p:nvPr>
        </p:nvSpPr>
        <p:spPr>
          <a:xfrm>
            <a:off x="838200" y="117565"/>
            <a:ext cx="10515600" cy="573989"/>
          </a:xfrm>
        </p:spPr>
        <p:txBody>
          <a:bodyPr>
            <a:normAutofit/>
          </a:bodyPr>
          <a:lstStyle/>
          <a:p>
            <a:pPr algn="ctr"/>
            <a:r>
              <a:rPr lang="en-US" sz="3200" b="1" dirty="0">
                <a:latin typeface="Times New Roman" panose="02020603050405020304" pitchFamily="18" charset="0"/>
                <a:cs typeface="Times New Roman" panose="02020603050405020304" pitchFamily="18" charset="0"/>
              </a:rPr>
              <a:t>Implementation methodology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F161B8-E8A8-4751-A617-5ED5D57F02C1}"/>
              </a:ext>
            </a:extLst>
          </p:cNvPr>
          <p:cNvSpPr>
            <a:spLocks noGrp="1"/>
          </p:cNvSpPr>
          <p:nvPr>
            <p:ph idx="1"/>
          </p:nvPr>
        </p:nvSpPr>
        <p:spPr>
          <a:xfrm>
            <a:off x="631371" y="691554"/>
            <a:ext cx="10929257" cy="5834742"/>
          </a:xfrm>
        </p:spPr>
        <p:txBody>
          <a:bodyPr>
            <a:normAutofit fontScale="25000" lnSpcReduction="20000"/>
          </a:bodyPr>
          <a:lstStyle/>
          <a:p>
            <a:pPr lvl="0" algn="just">
              <a:lnSpc>
                <a:spcPct val="170000"/>
              </a:lnSpc>
              <a:spcBef>
                <a:spcPts val="0"/>
              </a:spcBef>
            </a:pPr>
            <a:r>
              <a:rPr lang="en-US" sz="4800" dirty="0">
                <a:latin typeface="Times New Roman" panose="02020603050405020304" pitchFamily="18" charset="0"/>
                <a:cs typeface="Times New Roman" panose="02020603050405020304" pitchFamily="18" charset="0"/>
              </a:rPr>
              <a:t>The master craftsman of wooden-furniture-making will be selected with the help of KVIC State Office and, MDTC. Only those master-craftsman will be selected those who are making wooden-furniture at their own-home / shop.</a:t>
            </a:r>
          </a:p>
          <a:p>
            <a:pPr lvl="0" algn="just">
              <a:lnSpc>
                <a:spcPct val="170000"/>
              </a:lnSpc>
              <a:spcBef>
                <a:spcPts val="0"/>
              </a:spcBef>
            </a:pPr>
            <a:r>
              <a:rPr lang="en-US" sz="4800" dirty="0">
                <a:latin typeface="Times New Roman" panose="02020603050405020304" pitchFamily="18" charset="0"/>
                <a:cs typeface="Times New Roman" panose="02020603050405020304" pitchFamily="18" charset="0"/>
              </a:rPr>
              <a:t>The minimum qualification of master-craftsman will be </a:t>
            </a:r>
            <a:r>
              <a:rPr lang="en-US" sz="4800" dirty="0" err="1">
                <a:latin typeface="Times New Roman" panose="02020603050405020304" pitchFamily="18" charset="0"/>
                <a:cs typeface="Times New Roman" panose="02020603050405020304" pitchFamily="18" charset="0"/>
              </a:rPr>
              <a:t>atleast</a:t>
            </a:r>
            <a:r>
              <a:rPr lang="en-US" sz="4800" dirty="0">
                <a:latin typeface="Times New Roman" panose="02020603050405020304" pitchFamily="18" charset="0"/>
                <a:cs typeface="Times New Roman" panose="02020603050405020304" pitchFamily="18" charset="0"/>
              </a:rPr>
              <a:t> 10 pass.</a:t>
            </a:r>
            <a:endParaRPr lang="en-IN" sz="48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US" sz="4800" dirty="0">
                <a:latin typeface="Times New Roman" panose="02020603050405020304" pitchFamily="18" charset="0"/>
                <a:cs typeface="Times New Roman" panose="02020603050405020304" pitchFamily="18" charset="0"/>
              </a:rPr>
              <a:t>MGIRI will finalized the most appropriate power tools with the help of </a:t>
            </a:r>
            <a:r>
              <a:rPr lang="en-US" sz="4800" b="1" dirty="0" err="1">
                <a:latin typeface="Times New Roman" panose="02020603050405020304" pitchFamily="18" charset="0"/>
                <a:cs typeface="Times New Roman" panose="02020603050405020304" pitchFamily="18" charset="0"/>
              </a:rPr>
              <a:t>Bharatiya</a:t>
            </a:r>
            <a:r>
              <a:rPr lang="en-US" sz="4800" b="1" dirty="0">
                <a:latin typeface="Times New Roman" panose="02020603050405020304" pitchFamily="18" charset="0"/>
                <a:cs typeface="Times New Roman" panose="02020603050405020304" pitchFamily="18" charset="0"/>
              </a:rPr>
              <a:t> Skill Development University Jaipur.</a:t>
            </a:r>
            <a:endParaRPr lang="en-IN" sz="4800" dirty="0">
              <a:latin typeface="Times New Roman" panose="02020603050405020304" pitchFamily="18" charset="0"/>
              <a:cs typeface="Times New Roman" panose="02020603050405020304" pitchFamily="18" charset="0"/>
            </a:endParaRPr>
          </a:p>
          <a:p>
            <a:pPr algn="just">
              <a:lnSpc>
                <a:spcPct val="170000"/>
              </a:lnSpc>
              <a:spcBef>
                <a:spcPts val="0"/>
              </a:spcBef>
            </a:pPr>
            <a:r>
              <a:rPr lang="en-US" sz="4800" dirty="0">
                <a:latin typeface="Times New Roman" panose="02020603050405020304" pitchFamily="18" charset="0"/>
                <a:cs typeface="Times New Roman" panose="02020603050405020304" pitchFamily="18" charset="0"/>
              </a:rPr>
              <a:t>After that, MGIRI will finalize the specifications of the appropriate set of power tools (selected by a group of experts from both institutes) will be purchased through</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Bharatiya</a:t>
            </a:r>
            <a:r>
              <a:rPr lang="en-US" sz="4800" b="1" dirty="0">
                <a:latin typeface="Times New Roman" panose="02020603050405020304" pitchFamily="18" charset="0"/>
                <a:cs typeface="Times New Roman" panose="02020603050405020304" pitchFamily="18" charset="0"/>
              </a:rPr>
              <a:t> Skill Development University Jaipur. </a:t>
            </a:r>
            <a:endParaRPr lang="en-IN" sz="4800" dirty="0">
              <a:latin typeface="Times New Roman" panose="02020603050405020304" pitchFamily="18" charset="0"/>
              <a:cs typeface="Times New Roman" panose="02020603050405020304" pitchFamily="18" charset="0"/>
            </a:endParaRPr>
          </a:p>
          <a:p>
            <a:pPr lvl="0" algn="just">
              <a:lnSpc>
                <a:spcPct val="170000"/>
              </a:lnSpc>
              <a:spcBef>
                <a:spcPts val="0"/>
              </a:spcBef>
            </a:pPr>
            <a:r>
              <a:rPr lang="en-US" sz="4800" dirty="0">
                <a:latin typeface="Times New Roman" panose="02020603050405020304" pitchFamily="18" charset="0"/>
                <a:cs typeface="Times New Roman" panose="02020603050405020304" pitchFamily="18" charset="0"/>
              </a:rPr>
              <a:t>Two-month experimentations on power tools for making of wooden furniture with the help of selected artisans will be organized at </a:t>
            </a:r>
            <a:r>
              <a:rPr lang="en-US" sz="4800" b="1" dirty="0" err="1">
                <a:latin typeface="Times New Roman" panose="02020603050405020304" pitchFamily="18" charset="0"/>
                <a:cs typeface="Times New Roman" panose="02020603050405020304" pitchFamily="18" charset="0"/>
              </a:rPr>
              <a:t>Bharatiya</a:t>
            </a:r>
            <a:r>
              <a:rPr lang="en-US" sz="4800" b="1" dirty="0">
                <a:latin typeface="Times New Roman" panose="02020603050405020304" pitchFamily="18" charset="0"/>
                <a:cs typeface="Times New Roman" panose="02020603050405020304" pitchFamily="18" charset="0"/>
              </a:rPr>
              <a:t> Skill Development University Jaipur</a:t>
            </a:r>
            <a:r>
              <a:rPr lang="en-US" sz="4800" dirty="0">
                <a:latin typeface="Times New Roman" panose="02020603050405020304" pitchFamily="18" charset="0"/>
                <a:cs typeface="Times New Roman" panose="02020603050405020304" pitchFamily="18" charset="0"/>
              </a:rPr>
              <a:t>. </a:t>
            </a:r>
            <a:endParaRPr lang="en-IN" sz="4800" dirty="0">
              <a:latin typeface="Times New Roman" panose="02020603050405020304" pitchFamily="18" charset="0"/>
              <a:cs typeface="Times New Roman" panose="02020603050405020304" pitchFamily="18" charset="0"/>
            </a:endParaRPr>
          </a:p>
          <a:p>
            <a:pPr lvl="0" algn="just">
              <a:lnSpc>
                <a:spcPct val="170000"/>
              </a:lnSpc>
              <a:spcBef>
                <a:spcPts val="0"/>
              </a:spcBef>
            </a:pPr>
            <a:r>
              <a:rPr lang="en-US" sz="4800" dirty="0">
                <a:latin typeface="Times New Roman" panose="02020603050405020304" pitchFamily="18" charset="0"/>
                <a:cs typeface="Times New Roman" panose="02020603050405020304" pitchFamily="18" charset="0"/>
              </a:rPr>
              <a:t>The appropriate types of power tools will be purchased through </a:t>
            </a:r>
            <a:r>
              <a:rPr lang="en-US" sz="4800" b="1" dirty="0" err="1">
                <a:latin typeface="Times New Roman" panose="02020603050405020304" pitchFamily="18" charset="0"/>
                <a:cs typeface="Times New Roman" panose="02020603050405020304" pitchFamily="18" charset="0"/>
              </a:rPr>
              <a:t>Bharatiya</a:t>
            </a:r>
            <a:r>
              <a:rPr lang="en-US" sz="4800" b="1" dirty="0">
                <a:latin typeface="Times New Roman" panose="02020603050405020304" pitchFamily="18" charset="0"/>
                <a:cs typeface="Times New Roman" panose="02020603050405020304" pitchFamily="18" charset="0"/>
              </a:rPr>
              <a:t> Skill Development University, Jaipur </a:t>
            </a:r>
            <a:r>
              <a:rPr lang="en-US" sz="4800" dirty="0">
                <a:latin typeface="Times New Roman" panose="02020603050405020304" pitchFamily="18" charset="0"/>
                <a:cs typeface="Times New Roman" panose="02020603050405020304" pitchFamily="18" charset="0"/>
              </a:rPr>
              <a:t>after the finalization of specifications</a:t>
            </a:r>
            <a:r>
              <a:rPr lang="en-US" sz="4800" b="1" dirty="0">
                <a:latin typeface="Times New Roman" panose="02020603050405020304" pitchFamily="18" charset="0"/>
                <a:cs typeface="Times New Roman" panose="02020603050405020304" pitchFamily="18" charset="0"/>
              </a:rPr>
              <a:t>.</a:t>
            </a:r>
            <a:endParaRPr lang="en-IN" sz="4800" dirty="0">
              <a:latin typeface="Times New Roman" panose="02020603050405020304" pitchFamily="18" charset="0"/>
              <a:cs typeface="Times New Roman" panose="02020603050405020304" pitchFamily="18" charset="0"/>
            </a:endParaRPr>
          </a:p>
          <a:p>
            <a:pPr lvl="0" algn="just">
              <a:lnSpc>
                <a:spcPct val="170000"/>
              </a:lnSpc>
              <a:spcBef>
                <a:spcPts val="0"/>
              </a:spcBef>
            </a:pPr>
            <a:r>
              <a:rPr lang="en-US" sz="4800" dirty="0">
                <a:latin typeface="Times New Roman" panose="02020603050405020304" pitchFamily="18" charset="0"/>
                <a:cs typeface="Times New Roman" panose="02020603050405020304" pitchFamily="18" charset="0"/>
              </a:rPr>
              <a:t>At the beginning of experimentation, the </a:t>
            </a:r>
            <a:r>
              <a:rPr lang="en-US" sz="4800" b="1" dirty="0" err="1">
                <a:latin typeface="Times New Roman" panose="02020603050405020304" pitchFamily="18" charset="0"/>
                <a:cs typeface="Times New Roman" panose="02020603050405020304" pitchFamily="18" charset="0"/>
              </a:rPr>
              <a:t>Bharatiya</a:t>
            </a:r>
            <a:r>
              <a:rPr lang="en-US" sz="4800" b="1" dirty="0">
                <a:latin typeface="Times New Roman" panose="02020603050405020304" pitchFamily="18" charset="0"/>
                <a:cs typeface="Times New Roman" panose="02020603050405020304" pitchFamily="18" charset="0"/>
              </a:rPr>
              <a:t> Skill Development University Jaipur will issue the power tools to the participants for practical experimental work and after successful completion of experiment these power tools will be issued on permanent basis to all successful participants.</a:t>
            </a:r>
            <a:endParaRPr lang="en-IN" sz="4800" dirty="0">
              <a:latin typeface="Times New Roman" panose="02020603050405020304" pitchFamily="18" charset="0"/>
              <a:cs typeface="Times New Roman" panose="02020603050405020304" pitchFamily="18" charset="0"/>
            </a:endParaRPr>
          </a:p>
          <a:p>
            <a:pPr lvl="0" algn="just">
              <a:lnSpc>
                <a:spcPct val="170000"/>
              </a:lnSpc>
              <a:spcBef>
                <a:spcPts val="0"/>
              </a:spcBef>
            </a:pPr>
            <a:r>
              <a:rPr lang="en-US" sz="4800" dirty="0">
                <a:latin typeface="Times New Roman" panose="02020603050405020304" pitchFamily="18" charset="0"/>
                <a:cs typeface="Times New Roman" panose="02020603050405020304" pitchFamily="18" charset="0"/>
              </a:rPr>
              <a:t>After completing the experiment, they will be requested to start their work immediately at their home/shop. At the beginning of every quarter, they will telephonically contact to update their achievements and difficulties to the Project Coordinators of MGIRI. </a:t>
            </a:r>
          </a:p>
          <a:p>
            <a:pPr lvl="0" algn="just">
              <a:lnSpc>
                <a:spcPct val="170000"/>
              </a:lnSpc>
              <a:spcBef>
                <a:spcPts val="0"/>
              </a:spcBef>
            </a:pPr>
            <a:r>
              <a:rPr lang="en-US" sz="4800" dirty="0">
                <a:latin typeface="Times New Roman" panose="02020603050405020304" pitchFamily="18" charset="0"/>
                <a:cs typeface="Times New Roman" panose="02020603050405020304" pitchFamily="18" charset="0"/>
              </a:rPr>
              <a:t>MGIRI will conduct Techno-economic study of successful artisans on following parameters –</a:t>
            </a:r>
            <a:endParaRPr lang="en-IN" sz="4800" dirty="0">
              <a:latin typeface="Times New Roman" panose="02020603050405020304" pitchFamily="18" charset="0"/>
              <a:cs typeface="Times New Roman" panose="02020603050405020304" pitchFamily="18" charset="0"/>
            </a:endParaRPr>
          </a:p>
          <a:p>
            <a:pPr lvl="1">
              <a:lnSpc>
                <a:spcPct val="120000"/>
              </a:lnSpc>
            </a:pPr>
            <a:r>
              <a:rPr lang="en-US" sz="4800" dirty="0">
                <a:latin typeface="Times New Roman" panose="02020603050405020304" pitchFamily="18" charset="0"/>
                <a:cs typeface="Times New Roman" panose="02020603050405020304" pitchFamily="18" charset="0"/>
              </a:rPr>
              <a:t>Modernization of product after intervention</a:t>
            </a:r>
            <a:endParaRPr lang="en-IN" sz="4800" dirty="0">
              <a:latin typeface="Times New Roman" panose="02020603050405020304" pitchFamily="18" charset="0"/>
              <a:cs typeface="Times New Roman" panose="02020603050405020304" pitchFamily="18" charset="0"/>
            </a:endParaRPr>
          </a:p>
          <a:p>
            <a:pPr lvl="1">
              <a:lnSpc>
                <a:spcPct val="120000"/>
              </a:lnSpc>
            </a:pPr>
            <a:r>
              <a:rPr lang="en-US" sz="4800" dirty="0">
                <a:latin typeface="Times New Roman" panose="02020603050405020304" pitchFamily="18" charset="0"/>
                <a:cs typeface="Times New Roman" panose="02020603050405020304" pitchFamily="18" charset="0"/>
              </a:rPr>
              <a:t>Production rate</a:t>
            </a:r>
            <a:endParaRPr lang="en-IN" sz="4800" dirty="0">
              <a:latin typeface="Times New Roman" panose="02020603050405020304" pitchFamily="18" charset="0"/>
              <a:cs typeface="Times New Roman" panose="02020603050405020304" pitchFamily="18" charset="0"/>
            </a:endParaRPr>
          </a:p>
          <a:p>
            <a:pPr lvl="1">
              <a:lnSpc>
                <a:spcPct val="120000"/>
              </a:lnSpc>
            </a:pPr>
            <a:r>
              <a:rPr lang="en-US" sz="4800" dirty="0">
                <a:latin typeface="Times New Roman" panose="02020603050405020304" pitchFamily="18" charset="0"/>
                <a:cs typeface="Times New Roman" panose="02020603050405020304" pitchFamily="18" charset="0"/>
              </a:rPr>
              <a:t>Production time</a:t>
            </a:r>
            <a:endParaRPr lang="en-IN" sz="4800" dirty="0">
              <a:latin typeface="Times New Roman" panose="02020603050405020304" pitchFamily="18" charset="0"/>
              <a:cs typeface="Times New Roman" panose="02020603050405020304" pitchFamily="18" charset="0"/>
            </a:endParaRPr>
          </a:p>
          <a:p>
            <a:pPr lvl="1">
              <a:lnSpc>
                <a:spcPct val="120000"/>
              </a:lnSpc>
            </a:pPr>
            <a:r>
              <a:rPr lang="en-US" sz="4800" dirty="0">
                <a:latin typeface="Times New Roman" panose="02020603050405020304" pitchFamily="18" charset="0"/>
                <a:cs typeface="Times New Roman" panose="02020603050405020304" pitchFamily="18" charset="0"/>
              </a:rPr>
              <a:t>Fatigue in terms of workload and working conditions (Qualitative survey).</a:t>
            </a:r>
            <a:endParaRPr lang="en-IN" sz="4800" dirty="0">
              <a:latin typeface="Times New Roman" panose="02020603050405020304" pitchFamily="18" charset="0"/>
              <a:cs typeface="Times New Roman" panose="02020603050405020304" pitchFamily="18" charset="0"/>
            </a:endParaRPr>
          </a:p>
          <a:p>
            <a:pPr lvl="1">
              <a:lnSpc>
                <a:spcPct val="120000"/>
              </a:lnSpc>
            </a:pPr>
            <a:r>
              <a:rPr lang="en-US" sz="4800" dirty="0">
                <a:latin typeface="Times New Roman" panose="02020603050405020304" pitchFamily="18" charset="0"/>
                <a:cs typeface="Times New Roman" panose="02020603050405020304" pitchFamily="18" charset="0"/>
              </a:rPr>
              <a:t>Reduction in production cost</a:t>
            </a:r>
            <a:endParaRPr lang="en-IN" sz="4800" dirty="0">
              <a:latin typeface="Times New Roman" panose="02020603050405020304" pitchFamily="18" charset="0"/>
              <a:cs typeface="Times New Roman" panose="02020603050405020304" pitchFamily="18" charset="0"/>
            </a:endParaRPr>
          </a:p>
          <a:p>
            <a:pPr lvl="1">
              <a:lnSpc>
                <a:spcPct val="120000"/>
              </a:lnSpc>
            </a:pPr>
            <a:r>
              <a:rPr lang="en-US" sz="4800" dirty="0">
                <a:latin typeface="Times New Roman" panose="02020603050405020304" pitchFamily="18" charset="0"/>
                <a:cs typeface="Times New Roman" panose="02020603050405020304" pitchFamily="18" charset="0"/>
              </a:rPr>
              <a:t>Increase in income.</a:t>
            </a:r>
            <a:endParaRPr lang="en-IN" sz="4800" dirty="0">
              <a:latin typeface="Times New Roman" panose="02020603050405020304" pitchFamily="18" charset="0"/>
              <a:cs typeface="Times New Roman" panose="02020603050405020304" pitchFamily="18" charset="0"/>
            </a:endParaRPr>
          </a:p>
          <a:p>
            <a:pPr lvl="0" algn="just">
              <a:lnSpc>
                <a:spcPct val="170000"/>
              </a:lnSpc>
              <a:spcBef>
                <a:spcPts val="0"/>
              </a:spcBef>
            </a:pPr>
            <a:r>
              <a:rPr lang="en-US" sz="4800" dirty="0">
                <a:latin typeface="Times New Roman" panose="02020603050405020304" pitchFamily="18" charset="0"/>
                <a:cs typeface="Times New Roman" panose="02020603050405020304" pitchFamily="18" charset="0"/>
              </a:rPr>
              <a:t>MGIRI will compose an appropriate </a:t>
            </a:r>
            <a:r>
              <a:rPr lang="en-US" sz="4800" dirty="0" err="1">
                <a:latin typeface="Times New Roman" panose="02020603050405020304" pitchFamily="18" charset="0"/>
                <a:cs typeface="Times New Roman" panose="02020603050405020304" pitchFamily="18" charset="0"/>
              </a:rPr>
              <a:t>programme</a:t>
            </a:r>
            <a:r>
              <a:rPr lang="en-US" sz="4800" dirty="0">
                <a:latin typeface="Times New Roman" panose="02020603050405020304" pitchFamily="18" charset="0"/>
                <a:cs typeface="Times New Roman" panose="02020603050405020304" pitchFamily="18" charset="0"/>
              </a:rPr>
              <a:t> and submit recommendations based on the study's outcome to KVIC.</a:t>
            </a:r>
            <a:endParaRPr lang="en-IN" sz="4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504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AFE0-B856-4732-880D-0EDC8FDA8941}"/>
              </a:ext>
            </a:extLst>
          </p:cNvPr>
          <p:cNvSpPr>
            <a:spLocks noGrp="1"/>
          </p:cNvSpPr>
          <p:nvPr>
            <p:ph type="title"/>
          </p:nvPr>
        </p:nvSpPr>
        <p:spPr>
          <a:xfrm>
            <a:off x="957943" y="316696"/>
            <a:ext cx="10515600" cy="775698"/>
          </a:xfrm>
        </p:spPr>
        <p:txBody>
          <a:bodyPr>
            <a:normAutofit/>
          </a:bodyPr>
          <a:lstStyle/>
          <a:p>
            <a:pPr algn="ctr"/>
            <a:r>
              <a:rPr lang="en-US" sz="3200" b="1" dirty="0">
                <a:latin typeface="Times New Roman" panose="02020603050405020304" pitchFamily="18" charset="0"/>
                <a:cs typeface="Times New Roman" panose="02020603050405020304" pitchFamily="18" charset="0"/>
              </a:rPr>
              <a:t>Schedule for Implementing the Project</a:t>
            </a:r>
            <a:endParaRPr lang="en-IN" sz="3200"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062BCB62-A3B6-46EA-A56B-AF85AF1EA859}"/>
              </a:ext>
            </a:extLst>
          </p:cNvPr>
          <p:cNvGraphicFramePr>
            <a:graphicFrameLocks noGrp="1"/>
          </p:cNvGraphicFramePr>
          <p:nvPr>
            <p:ph idx="1"/>
            <p:extLst>
              <p:ext uri="{D42A27DB-BD31-4B8C-83A1-F6EECF244321}">
                <p14:modId xmlns:p14="http://schemas.microsoft.com/office/powerpoint/2010/main" val="538289971"/>
              </p:ext>
            </p:extLst>
          </p:nvPr>
        </p:nvGraphicFramePr>
        <p:xfrm>
          <a:off x="827902" y="1092394"/>
          <a:ext cx="10911249" cy="4626979"/>
        </p:xfrm>
        <a:graphic>
          <a:graphicData uri="http://schemas.openxmlformats.org/drawingml/2006/table">
            <a:tbl>
              <a:tblPr>
                <a:tableStyleId>{5C22544A-7EE6-4342-B048-85BDC9FD1C3A}</a:tableStyleId>
              </a:tblPr>
              <a:tblGrid>
                <a:gridCol w="618304">
                  <a:extLst>
                    <a:ext uri="{9D8B030D-6E8A-4147-A177-3AD203B41FA5}">
                      <a16:colId xmlns:a16="http://schemas.microsoft.com/office/drawing/2014/main" val="1939375546"/>
                    </a:ext>
                  </a:extLst>
                </a:gridCol>
                <a:gridCol w="4278550">
                  <a:extLst>
                    <a:ext uri="{9D8B030D-6E8A-4147-A177-3AD203B41FA5}">
                      <a16:colId xmlns:a16="http://schemas.microsoft.com/office/drawing/2014/main" val="3306330300"/>
                    </a:ext>
                  </a:extLst>
                </a:gridCol>
                <a:gridCol w="824140">
                  <a:extLst>
                    <a:ext uri="{9D8B030D-6E8A-4147-A177-3AD203B41FA5}">
                      <a16:colId xmlns:a16="http://schemas.microsoft.com/office/drawing/2014/main" val="1123530548"/>
                    </a:ext>
                  </a:extLst>
                </a:gridCol>
                <a:gridCol w="741465">
                  <a:extLst>
                    <a:ext uri="{9D8B030D-6E8A-4147-A177-3AD203B41FA5}">
                      <a16:colId xmlns:a16="http://schemas.microsoft.com/office/drawing/2014/main" val="3211184873"/>
                    </a:ext>
                  </a:extLst>
                </a:gridCol>
                <a:gridCol w="741465">
                  <a:extLst>
                    <a:ext uri="{9D8B030D-6E8A-4147-A177-3AD203B41FA5}">
                      <a16:colId xmlns:a16="http://schemas.microsoft.com/office/drawing/2014/main" val="2757454879"/>
                    </a:ext>
                  </a:extLst>
                </a:gridCol>
                <a:gridCol w="741465">
                  <a:extLst>
                    <a:ext uri="{9D8B030D-6E8A-4147-A177-3AD203B41FA5}">
                      <a16:colId xmlns:a16="http://schemas.microsoft.com/office/drawing/2014/main" val="1838636691"/>
                    </a:ext>
                  </a:extLst>
                </a:gridCol>
                <a:gridCol w="741465">
                  <a:extLst>
                    <a:ext uri="{9D8B030D-6E8A-4147-A177-3AD203B41FA5}">
                      <a16:colId xmlns:a16="http://schemas.microsoft.com/office/drawing/2014/main" val="1705809393"/>
                    </a:ext>
                  </a:extLst>
                </a:gridCol>
                <a:gridCol w="741465">
                  <a:extLst>
                    <a:ext uri="{9D8B030D-6E8A-4147-A177-3AD203B41FA5}">
                      <a16:colId xmlns:a16="http://schemas.microsoft.com/office/drawing/2014/main" val="3196410489"/>
                    </a:ext>
                  </a:extLst>
                </a:gridCol>
                <a:gridCol w="741465">
                  <a:extLst>
                    <a:ext uri="{9D8B030D-6E8A-4147-A177-3AD203B41FA5}">
                      <a16:colId xmlns:a16="http://schemas.microsoft.com/office/drawing/2014/main" val="4151303964"/>
                    </a:ext>
                  </a:extLst>
                </a:gridCol>
                <a:gridCol w="741465">
                  <a:extLst>
                    <a:ext uri="{9D8B030D-6E8A-4147-A177-3AD203B41FA5}">
                      <a16:colId xmlns:a16="http://schemas.microsoft.com/office/drawing/2014/main" val="1049148570"/>
                    </a:ext>
                  </a:extLst>
                </a:gridCol>
              </a:tblGrid>
              <a:tr h="485227">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S No</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Activity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Qrt 1</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Qrt 2</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Qrt 3</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Qrt 4</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Qrt 5</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Qrt 6</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Qrt 7</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Qrt 8</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3194" marR="63194" marT="0" marB="0"/>
                </a:tc>
                <a:extLst>
                  <a:ext uri="{0D108BD9-81ED-4DB2-BD59-A6C34878D82A}">
                    <a16:rowId xmlns:a16="http://schemas.microsoft.com/office/drawing/2014/main" val="2241730521"/>
                  </a:ext>
                </a:extLst>
              </a:tr>
              <a:tr h="325301">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00000"/>
                        </a:lnSpc>
                        <a:spcAft>
                          <a:spcPts val="0"/>
                        </a:spcAft>
                      </a:pPr>
                      <a:r>
                        <a:rPr lang="en-US" sz="1600">
                          <a:effectLst/>
                          <a:latin typeface="Times New Roman" panose="02020603050405020304" pitchFamily="18" charset="0"/>
                          <a:cs typeface="Times New Roman" panose="02020603050405020304" pitchFamily="18" charset="0"/>
                        </a:rPr>
                        <a:t>Identification of participants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dirty="0">
                          <a:effectLst/>
                          <a:highlight>
                            <a:srgbClr val="000000"/>
                          </a:highligh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solidFill>
                      <a:schemeClr val="bg1">
                        <a:lumMod val="50000"/>
                      </a:schemeClr>
                    </a:solidFill>
                  </a:tcPr>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3194" marR="63194" marT="0" marB="0"/>
                </a:tc>
                <a:extLst>
                  <a:ext uri="{0D108BD9-81ED-4DB2-BD59-A6C34878D82A}">
                    <a16:rowId xmlns:a16="http://schemas.microsoft.com/office/drawing/2014/main" val="1374759308"/>
                  </a:ext>
                </a:extLst>
              </a:tr>
              <a:tr h="625153">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00000"/>
                        </a:lnSpc>
                        <a:spcAft>
                          <a:spcPts val="0"/>
                        </a:spcAft>
                      </a:pPr>
                      <a:r>
                        <a:rPr lang="en-US" sz="1600">
                          <a:effectLst/>
                          <a:latin typeface="Times New Roman" panose="02020603050405020304" pitchFamily="18" charset="0"/>
                          <a:cs typeface="Times New Roman" panose="02020603050405020304" pitchFamily="18" charset="0"/>
                        </a:rPr>
                        <a:t>Visit to Bharatiya Skill Development University Jaipur to finalized the set of power tools</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dirty="0">
                          <a:effectLst/>
                          <a:highlight>
                            <a:srgbClr val="000000"/>
                          </a:highligh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solidFill>
                      <a:schemeClr val="bg1">
                        <a:lumMod val="65000"/>
                      </a:schemeClr>
                    </a:solidFill>
                  </a:tcPr>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dirty="0">
                          <a:effectLst/>
                          <a:highlight>
                            <a:srgbClr val="C0C0C0"/>
                          </a:highlight>
                          <a:latin typeface="Times New Roman" panose="02020603050405020304" pitchFamily="18" charset="0"/>
                          <a:cs typeface="Times New Roman" panose="02020603050405020304" pitchFamily="18" charset="0"/>
                        </a:rPr>
                        <a:t> </a:t>
                      </a:r>
                      <a:endParaRPr lang="en-IN" sz="1600" dirty="0">
                        <a:effectLst/>
                        <a:highlight>
                          <a:srgbClr val="C0C0C0"/>
                        </a:highligh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3194" marR="63194" marT="0" marB="0"/>
                </a:tc>
                <a:extLst>
                  <a:ext uri="{0D108BD9-81ED-4DB2-BD59-A6C34878D82A}">
                    <a16:rowId xmlns:a16="http://schemas.microsoft.com/office/drawing/2014/main" val="2811214920"/>
                  </a:ext>
                </a:extLst>
              </a:tr>
              <a:tr h="574766">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3</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00000"/>
                        </a:lnSpc>
                        <a:spcAft>
                          <a:spcPts val="0"/>
                        </a:spcAft>
                      </a:pPr>
                      <a:r>
                        <a:rPr lang="en-US" sz="1600" dirty="0">
                          <a:effectLst/>
                          <a:latin typeface="Times New Roman" panose="02020603050405020304" pitchFamily="18" charset="0"/>
                          <a:cs typeface="Times New Roman" panose="02020603050405020304" pitchFamily="18" charset="0"/>
                        </a:rPr>
                        <a:t>Signing of MoU with </a:t>
                      </a:r>
                      <a:r>
                        <a:rPr lang="en-US" sz="1600" dirty="0" err="1">
                          <a:effectLst/>
                          <a:latin typeface="Times New Roman" panose="02020603050405020304" pitchFamily="18" charset="0"/>
                          <a:cs typeface="Times New Roman" panose="02020603050405020304" pitchFamily="18" charset="0"/>
                        </a:rPr>
                        <a:t>Bharatiya</a:t>
                      </a:r>
                      <a:r>
                        <a:rPr lang="en-US" sz="1600" dirty="0">
                          <a:effectLst/>
                          <a:latin typeface="Times New Roman" panose="02020603050405020304" pitchFamily="18" charset="0"/>
                          <a:cs typeface="Times New Roman" panose="02020603050405020304" pitchFamily="18" charset="0"/>
                        </a:rPr>
                        <a:t> Skill Development University Jaipur</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dirty="0">
                          <a:effectLst/>
                          <a:highlight>
                            <a:srgbClr val="000000"/>
                          </a:highligh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solidFill>
                      <a:schemeClr val="bg1">
                        <a:lumMod val="75000"/>
                      </a:schemeClr>
                    </a:solidFill>
                  </a:tcPr>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3194" marR="63194" marT="0" marB="0"/>
                </a:tc>
                <a:extLst>
                  <a:ext uri="{0D108BD9-81ED-4DB2-BD59-A6C34878D82A}">
                    <a16:rowId xmlns:a16="http://schemas.microsoft.com/office/drawing/2014/main" val="1777374673"/>
                  </a:ext>
                </a:extLst>
              </a:tr>
              <a:tr h="394316">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4</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gn="just">
                        <a:lnSpc>
                          <a:spcPct val="100000"/>
                        </a:lnSpc>
                        <a:spcAft>
                          <a:spcPts val="0"/>
                        </a:spcAft>
                      </a:pPr>
                      <a:r>
                        <a:rPr lang="en-US" sz="1600">
                          <a:effectLst/>
                          <a:latin typeface="Times New Roman" panose="02020603050405020304" pitchFamily="18" charset="0"/>
                          <a:cs typeface="Times New Roman" panose="02020603050405020304" pitchFamily="18" charset="0"/>
                        </a:rPr>
                        <a:t>Purchase of selected set of Power Tools</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highlight>
                            <a:srgbClr val="000000"/>
                          </a:highligh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solidFill>
                      <a:schemeClr val="tx1">
                        <a:lumMod val="50000"/>
                        <a:lumOff val="50000"/>
                      </a:schemeClr>
                    </a:solidFill>
                  </a:tcPr>
                </a:tc>
                <a:tc>
                  <a:txBody>
                    <a:bodyPr/>
                    <a:lstStyle/>
                    <a:p>
                      <a:pPr>
                        <a:lnSpc>
                          <a:spcPct val="115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solidFill>
                      <a:schemeClr val="tx1">
                        <a:lumMod val="50000"/>
                        <a:lumOff val="50000"/>
                      </a:schemeClr>
                    </a:solidFill>
                  </a:tcPr>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3194" marR="63194" marT="0" marB="0"/>
                </a:tc>
                <a:extLst>
                  <a:ext uri="{0D108BD9-81ED-4DB2-BD59-A6C34878D82A}">
                    <a16:rowId xmlns:a16="http://schemas.microsoft.com/office/drawing/2014/main" val="2387779366"/>
                  </a:ext>
                </a:extLst>
              </a:tr>
              <a:tr h="829778">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5</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00000"/>
                        </a:lnSpc>
                        <a:spcAft>
                          <a:spcPts val="0"/>
                        </a:spcAft>
                      </a:pPr>
                      <a:r>
                        <a:rPr lang="en-US" sz="1600" dirty="0">
                          <a:effectLst/>
                          <a:latin typeface="Times New Roman" panose="02020603050405020304" pitchFamily="18" charset="0"/>
                          <a:cs typeface="Times New Roman" panose="02020603050405020304" pitchFamily="18" charset="0"/>
                        </a:rPr>
                        <a:t>Experimentation with power-tools with the help of artisans at </a:t>
                      </a:r>
                      <a:r>
                        <a:rPr lang="en-US" sz="1600" dirty="0" err="1">
                          <a:effectLst/>
                          <a:latin typeface="Times New Roman" panose="02020603050405020304" pitchFamily="18" charset="0"/>
                          <a:cs typeface="Times New Roman" panose="02020603050405020304" pitchFamily="18" charset="0"/>
                        </a:rPr>
                        <a:t>Bharatiya</a:t>
                      </a:r>
                      <a:r>
                        <a:rPr lang="en-US" sz="1600" dirty="0">
                          <a:effectLst/>
                          <a:latin typeface="Times New Roman" panose="02020603050405020304" pitchFamily="18" charset="0"/>
                          <a:cs typeface="Times New Roman" panose="02020603050405020304" pitchFamily="18" charset="0"/>
                        </a:rPr>
                        <a:t> Skill Development University Jaipur</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solidFill>
                      <a:schemeClr val="bg1">
                        <a:lumMod val="65000"/>
                      </a:schemeClr>
                    </a:solidFill>
                  </a:tcPr>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3194" marR="63194" marT="0" marB="0"/>
                </a:tc>
                <a:extLst>
                  <a:ext uri="{0D108BD9-81ED-4DB2-BD59-A6C34878D82A}">
                    <a16:rowId xmlns:a16="http://schemas.microsoft.com/office/drawing/2014/main" val="346726336"/>
                  </a:ext>
                </a:extLst>
              </a:tr>
              <a:tr h="327009">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6</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00000"/>
                        </a:lnSpc>
                        <a:spcAft>
                          <a:spcPts val="0"/>
                        </a:spcAft>
                      </a:pPr>
                      <a:r>
                        <a:rPr lang="en-US" sz="1600">
                          <a:effectLst/>
                          <a:latin typeface="Times New Roman" panose="02020603050405020304" pitchFamily="18" charset="0"/>
                          <a:cs typeface="Times New Roman" panose="02020603050405020304" pitchFamily="18" charset="0"/>
                        </a:rPr>
                        <a:t>Study of Techno-economic status of artisans.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solidFill>
                      <a:schemeClr val="bg1">
                        <a:lumMod val="75000"/>
                      </a:schemeClr>
                    </a:solidFill>
                  </a:tcPr>
                </a:tc>
                <a:tc>
                  <a:txBody>
                    <a:bodyPr/>
                    <a:lstStyle/>
                    <a:p>
                      <a:pPr>
                        <a:lnSpc>
                          <a:spcPct val="115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solidFill>
                      <a:schemeClr val="bg1">
                        <a:lumMod val="75000"/>
                      </a:schemeClr>
                    </a:solidFill>
                  </a:tcPr>
                </a:tc>
                <a:tc>
                  <a:txBody>
                    <a:bodyPr/>
                    <a:lstStyle/>
                    <a:p>
                      <a:pPr>
                        <a:lnSpc>
                          <a:spcPct val="115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solidFill>
                      <a:schemeClr val="bg1">
                        <a:lumMod val="75000"/>
                      </a:schemeClr>
                    </a:solidFill>
                  </a:tcPr>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63194" marR="63194" marT="0" marB="0"/>
                </a:tc>
                <a:extLst>
                  <a:ext uri="{0D108BD9-81ED-4DB2-BD59-A6C34878D82A}">
                    <a16:rowId xmlns:a16="http://schemas.microsoft.com/office/drawing/2014/main" val="3400415155"/>
                  </a:ext>
                </a:extLst>
              </a:tr>
              <a:tr h="919105">
                <a:tc>
                  <a:txBody>
                    <a:bodyPr/>
                    <a:lstStyle/>
                    <a:p>
                      <a:pPr algn="ctr">
                        <a:lnSpc>
                          <a:spcPct val="115000"/>
                        </a:lnSpc>
                        <a:spcAft>
                          <a:spcPts val="0"/>
                        </a:spcAft>
                      </a:pPr>
                      <a:r>
                        <a:rPr lang="en-US" sz="1600">
                          <a:effectLst/>
                          <a:latin typeface="Times New Roman" panose="02020603050405020304" pitchFamily="18" charset="0"/>
                          <a:cs typeface="Times New Roman" panose="02020603050405020304" pitchFamily="18" charset="0"/>
                        </a:rPr>
                        <a:t>7</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gn="just">
                        <a:lnSpc>
                          <a:spcPct val="100000"/>
                        </a:lnSpc>
                        <a:spcAft>
                          <a:spcPts val="0"/>
                        </a:spcAft>
                      </a:pPr>
                      <a:r>
                        <a:rPr lang="en-US" sz="1600" dirty="0">
                          <a:effectLst/>
                          <a:latin typeface="Times New Roman" panose="02020603050405020304" pitchFamily="18" charset="0"/>
                          <a:cs typeface="Times New Roman" panose="02020603050405020304" pitchFamily="18" charset="0"/>
                        </a:rPr>
                        <a:t>Submission of final report with appropriate recommendations for composition of new </a:t>
                      </a:r>
                      <a:r>
                        <a:rPr lang="en-US" sz="1600" dirty="0" err="1">
                          <a:effectLst/>
                          <a:latin typeface="Times New Roman" panose="02020603050405020304" pitchFamily="18" charset="0"/>
                          <a:cs typeface="Times New Roman" panose="02020603050405020304" pitchFamily="18" charset="0"/>
                        </a:rPr>
                        <a:t>programme</a:t>
                      </a:r>
                      <a:r>
                        <a:rPr lang="en-US" sz="1600" dirty="0">
                          <a:effectLst/>
                          <a:latin typeface="Times New Roman" panose="02020603050405020304" pitchFamily="18" charset="0"/>
                          <a:cs typeface="Times New Roman" panose="02020603050405020304" pitchFamily="18" charset="0"/>
                        </a:rPr>
                        <a:t> of Directorate of RENTI</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Arial" panose="020B0604020202020204" pitchFamily="34" charset="0"/>
                        <a:cs typeface="Times New Roman" panose="02020603050405020304" pitchFamily="18" charset="0"/>
                      </a:endParaRPr>
                    </a:p>
                  </a:txBody>
                  <a:tcPr marL="58513" marR="58513" marT="58513" marB="58513"/>
                </a:tc>
                <a:tc>
                  <a:txBody>
                    <a:bodyPr/>
                    <a:lstStyle/>
                    <a:p>
                      <a:pPr>
                        <a:lnSpc>
                          <a:spcPct val="115000"/>
                        </a:lnSpc>
                        <a:spcAft>
                          <a:spcPts val="0"/>
                        </a:spcAft>
                      </a:pPr>
                      <a:r>
                        <a:rPr lang="en-US"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194" marR="63194" marT="0" marB="0">
                    <a:solidFill>
                      <a:schemeClr val="tx1">
                        <a:lumMod val="95000"/>
                        <a:lumOff val="5000"/>
                      </a:schemeClr>
                    </a:solidFill>
                  </a:tcPr>
                </a:tc>
                <a:extLst>
                  <a:ext uri="{0D108BD9-81ED-4DB2-BD59-A6C34878D82A}">
                    <a16:rowId xmlns:a16="http://schemas.microsoft.com/office/drawing/2014/main" val="1963696251"/>
                  </a:ext>
                </a:extLst>
              </a:tr>
            </a:tbl>
          </a:graphicData>
        </a:graphic>
      </p:graphicFrame>
    </p:spTree>
    <p:extLst>
      <p:ext uri="{BB962C8B-B14F-4D97-AF65-F5344CB8AC3E}">
        <p14:creationId xmlns:p14="http://schemas.microsoft.com/office/powerpoint/2010/main" val="1027891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1852</Words>
  <Application>Microsoft Office PowerPoint</Application>
  <PresentationFormat>Widescreen</PresentationFormat>
  <Paragraphs>212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Brush Script MT</vt:lpstr>
      <vt:lpstr>Calibri</vt:lpstr>
      <vt:lpstr>Calibri Light</vt:lpstr>
      <vt:lpstr>Times New Roman</vt:lpstr>
      <vt:lpstr>Office Theme</vt:lpstr>
      <vt:lpstr>“Study and identification of a standard toolkits  for wooden furniture making artisans” </vt:lpstr>
      <vt:lpstr>Drafting of, Guideline for Directorate of RENTI, KVIC</vt:lpstr>
      <vt:lpstr> Status of Indian Wooden Furniture Making Artisans </vt:lpstr>
      <vt:lpstr>Opportunities Evolving in Wooden Furniture Sector  </vt:lpstr>
      <vt:lpstr>Recommendation for Revival of Wooden Furniture Sector</vt:lpstr>
      <vt:lpstr>Objectives of Proposed Study</vt:lpstr>
      <vt:lpstr> The availability of Proposed Technology/Intervention </vt:lpstr>
      <vt:lpstr>Implementation methodology </vt:lpstr>
      <vt:lpstr>Schedule for Implementing the Project</vt:lpstr>
      <vt:lpstr>Budget Summery (For 10 Nos of participants)</vt:lpstr>
      <vt:lpstr>Expected Outcome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the Impact of Power Tools on  Socio-Economic Status of Rural Carpentry Artisans”</dc:title>
  <dc:creator>HP</dc:creator>
  <cp:lastModifiedBy>S P Mishra</cp:lastModifiedBy>
  <cp:revision>65</cp:revision>
  <cp:lastPrinted>2024-01-24T05:28:09Z</cp:lastPrinted>
  <dcterms:created xsi:type="dcterms:W3CDTF">2024-01-22T11:00:43Z</dcterms:created>
  <dcterms:modified xsi:type="dcterms:W3CDTF">2024-03-12T06:33:37Z</dcterms:modified>
</cp:coreProperties>
</file>