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0" r:id="rId2"/>
    <p:sldId id="833" r:id="rId3"/>
    <p:sldId id="259" r:id="rId4"/>
    <p:sldId id="744" r:id="rId5"/>
    <p:sldId id="852" r:id="rId6"/>
    <p:sldId id="856" r:id="rId7"/>
    <p:sldId id="853" r:id="rId8"/>
    <p:sldId id="854" r:id="rId9"/>
    <p:sldId id="857" r:id="rId10"/>
    <p:sldId id="860" r:id="rId11"/>
    <p:sldId id="858" r:id="rId12"/>
    <p:sldId id="859" r:id="rId13"/>
    <p:sldId id="861" r:id="rId14"/>
    <p:sldId id="862" r:id="rId15"/>
    <p:sldId id="863" r:id="rId16"/>
    <p:sldId id="864" r:id="rId17"/>
    <p:sldId id="865" r:id="rId18"/>
    <p:sldId id="866" r:id="rId19"/>
    <p:sldId id="867" r:id="rId20"/>
    <p:sldId id="828" r:id="rId21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6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r">
              <a:defRPr sz="1200"/>
            </a:lvl1pPr>
          </a:lstStyle>
          <a:p>
            <a:fld id="{0E4156C6-1457-44B9-9F07-7757D5863DE1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6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r">
              <a:defRPr sz="1200"/>
            </a:lvl1pPr>
          </a:lstStyle>
          <a:p>
            <a:fld id="{DB17F8D1-5ED4-400E-A307-557FFA103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98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6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r">
              <a:defRPr sz="1200"/>
            </a:lvl1pPr>
          </a:lstStyle>
          <a:p>
            <a:fld id="{21821769-D80F-4D5D-A430-371AB6E7E677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0" tIns="46231" rIns="92460" bIns="462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2460" tIns="46231" rIns="92460" bIns="462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r">
              <a:defRPr sz="1200"/>
            </a:lvl1pPr>
          </a:lstStyle>
          <a:p>
            <a:fld id="{B9A1C37D-CE2F-4900-B7ED-53572287E1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8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5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7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8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989-6EAC-4AF2-BB76-EB1ECFDEA56D}" type="datetimeFigureOut">
              <a:rPr lang="en-US" smtClean="0"/>
              <a:pPr/>
              <a:t>3/30/2024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0"/>
            <a:ext cx="8928992" cy="68580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en-US" b="1" dirty="0" smtClean="0">
                <a:latin typeface="Kruti Dev 013" pitchFamily="2" charset="0"/>
              </a:rPr>
              <a:t>    </a:t>
            </a:r>
            <a:br>
              <a:rPr lang="en-US" b="1" dirty="0" smtClean="0">
                <a:latin typeface="Kruti Dev 013" pitchFamily="2" charset="0"/>
              </a:rPr>
            </a:br>
            <a:r>
              <a:rPr lang="en-US" sz="3600" b="1" dirty="0" smtClean="0">
                <a:latin typeface="Poppins" pitchFamily="2" charset="0"/>
                <a:cs typeface="Poppins" pitchFamily="2" charset="0"/>
              </a:rPr>
              <a:t>     </a:t>
            </a:r>
            <a:r>
              <a:rPr lang="hi-IN" sz="3600" b="1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hi-IN" sz="3600" b="1" dirty="0" smtClean="0">
                <a:latin typeface="Poppins" pitchFamily="2" charset="0"/>
                <a:cs typeface="Poppins" pitchFamily="2" charset="0"/>
              </a:rPr>
            </a:b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दिनांक </a:t>
            </a:r>
            <a:r>
              <a:rPr lang="en-IN" sz="5400" b="1" dirty="0" smtClean="0">
                <a:latin typeface="Poppins" pitchFamily="2" charset="0"/>
                <a:cs typeface="Poppins" pitchFamily="2" charset="0"/>
              </a:rPr>
              <a:t>1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 अप्रैल 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,</a:t>
            </a:r>
            <a:r>
              <a:rPr lang="en-IN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2024 को खादी और ग्रामोद्योग आयोग की </a:t>
            </a:r>
            <a:r>
              <a:rPr lang="hi-IN" sz="5400" b="1" dirty="0">
                <a:latin typeface="Poppins" pitchFamily="2" charset="0"/>
                <a:cs typeface="Poppins" pitchFamily="2" charset="0"/>
              </a:rPr>
              <a:t>नई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दिल्ली</a:t>
            </a:r>
            <a:r>
              <a:rPr lang="en-IN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में आयोजित ७०4वीं बैठक में आयोग के माननीय अध्यक्ष एवं सभी सदस्यों का हार्दिक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स्वागत|</a:t>
            </a:r>
            <a:br>
              <a:rPr lang="hi-IN" sz="5400" b="1" dirty="0" smtClean="0">
                <a:latin typeface="Poppins" pitchFamily="2" charset="0"/>
                <a:cs typeface="Poppins" pitchFamily="2" charset="0"/>
              </a:rPr>
            </a:br>
            <a:r>
              <a:rPr lang="en-US" sz="2800" b="1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en-US" sz="2800" b="1" dirty="0" smtClean="0">
                <a:latin typeface="Poppins" pitchFamily="2" charset="0"/>
                <a:cs typeface="Poppins" pitchFamily="2" charset="0"/>
              </a:rPr>
            </a:br>
            <a:r>
              <a:rPr lang="en-US" sz="2800" b="1" dirty="0" smtClean="0">
                <a:latin typeface="Kruti Dev 010" pitchFamily="2" charset="0"/>
              </a:rPr>
              <a:t> </a:t>
            </a:r>
            <a:r>
              <a:rPr lang="en-US" sz="6000" b="1" dirty="0" smtClean="0">
                <a:latin typeface="Kruti Dev 010" pitchFamily="2" charset="0"/>
              </a:rPr>
              <a:t/>
            </a:r>
            <a:br>
              <a:rPr lang="en-US" sz="6000" b="1" dirty="0" smtClean="0">
                <a:latin typeface="Kruti Dev 010" pitchFamily="2" charset="0"/>
              </a:rPr>
            </a:b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83820"/>
              </p:ext>
            </p:extLst>
          </p:nvPr>
        </p:nvGraphicFramePr>
        <p:xfrm>
          <a:off x="107504" y="0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8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Accounts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apprise the Commission about the expenditure incurred during the year 2023-24 (up to 14.03.2024).</a:t>
                      </a:r>
                      <a:endParaRPr lang="en-US" sz="199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46507"/>
              </p:ext>
            </p:extLst>
          </p:nvPr>
        </p:nvGraphicFramePr>
        <p:xfrm>
          <a:off x="0" y="0"/>
          <a:ext cx="8856984" cy="652272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9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accept the resignation on personal grounds (due to illness of parents) of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Shri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Krishan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Kumar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Maurya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, Executive (Khadi), State Office, KVIC, Kolkata.</a:t>
                      </a:r>
                      <a:endParaRPr lang="en-US" sz="16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78238"/>
              </p:ext>
            </p:extLst>
          </p:nvPr>
        </p:nvGraphicFramePr>
        <p:xfrm>
          <a:off x="107504" y="0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10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Confidential</a:t>
                      </a:r>
                      <a:endParaRPr lang="en-US" sz="115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11171"/>
              </p:ext>
            </p:extLst>
          </p:nvPr>
        </p:nvGraphicFramePr>
        <p:xfrm>
          <a:off x="107504" y="0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11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Marketing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accord approval for Sales target, Estimated Income/ Margin, Estimated Expenditure and Estimated profit of 09 Departmental Sales Outlets for the financial year 2023-24 as scheduled in the detailed plan. 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24966"/>
              </p:ext>
            </p:extLst>
          </p:nvPr>
        </p:nvGraphicFramePr>
        <p:xfrm>
          <a:off x="107504" y="0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12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Additional Agendas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24622"/>
              </p:ext>
            </p:extLst>
          </p:nvPr>
        </p:nvGraphicFramePr>
        <p:xfrm>
          <a:off x="107504" y="0"/>
          <a:ext cx="8856984" cy="851916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12.1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12.1</a:t>
                      </a: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seek approval of Commission for implementation of the recommendations of DPC (Group-A)  meeting for the post of Jt. CEO &amp; </a:t>
                      </a:r>
                      <a:r>
                        <a:rPr lang="en-US" sz="32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Dy.CEO</a:t>
                      </a: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held on 07.03.2024 and also for issuance of promotion orders to the eligible officials, as per Regulation 2(h) of KVICE (CCA) Amendment Regulation, 2017.</a:t>
                      </a:r>
                      <a:endParaRPr lang="en-IN" sz="32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06357"/>
              </p:ext>
            </p:extLst>
          </p:nvPr>
        </p:nvGraphicFramePr>
        <p:xfrm>
          <a:off x="107504" y="0"/>
          <a:ext cx="8856984" cy="653796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en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 12.2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12.2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consider the request to accept the Technical Resignation with Lien  of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Shri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Rajesh Kumar,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Jr.Executive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/HR) working in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/RW-DPC Section, C.O., Mumbai.  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30961"/>
              </p:ext>
            </p:extLst>
          </p:nvPr>
        </p:nvGraphicFramePr>
        <p:xfrm>
          <a:off x="107504" y="0"/>
          <a:ext cx="8856984" cy="664464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12.3</a:t>
                      </a:r>
                      <a:endParaRPr lang="en-IN" sz="2400" baseline="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12.3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consider the request to accept the Technical Resignation with Lien of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Shri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Debojyoti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Poddar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, Executive (V.I.)working in SFURTI Section, C.O. Mumbai.  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61016"/>
              </p:ext>
            </p:extLst>
          </p:nvPr>
        </p:nvGraphicFramePr>
        <p:xfrm>
          <a:off x="107504" y="0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12.4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12.4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</a:t>
                      </a:r>
                      <a:r>
                        <a:rPr lang="en-US" sz="40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Adm&amp;HR</a:t>
                      </a:r>
                      <a:endParaRPr lang="en-US" sz="40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To apprise the Commission about the publicity campaign undertaken by the Directorate of Publicity.</a:t>
                      </a:r>
                      <a:endParaRPr lang="en-US" sz="199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37019"/>
              </p:ext>
            </p:extLst>
          </p:nvPr>
        </p:nvGraphicFramePr>
        <p:xfrm>
          <a:off x="107504" y="0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12.5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12.5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 of  Capacity</a:t>
                      </a:r>
                      <a:r>
                        <a:rPr lang="en-US" sz="28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Building </a:t>
                      </a:r>
                    </a:p>
                    <a:p>
                      <a:pPr algn="ctr"/>
                      <a:endParaRPr lang="en-US" sz="9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1. To appraise the Commission about engagement of KVIC Departmental &amp; Non-Departmental Training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Centres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under PM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Vishwakarma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Scheme to conduct the training programs in the relevant trades.</a:t>
                      </a:r>
                      <a:endParaRPr lang="en-IN" sz="24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1200" b="1" kern="120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2. The Departmental Training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Centres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may permitted to retain 50% of the IRG generated by conducting the PM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Vishwakarma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training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programmes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and the balance 50% may be remitted to the Directorate of CB. The Non-Departmental Training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centres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may permitted to retain entire amount and submit report to the Directorate of Capacity Building.</a:t>
                      </a:r>
                      <a:endParaRPr lang="en-US" sz="96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3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20" y="0"/>
            <a:ext cx="9144000" cy="68580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hi-IN" b="1" dirty="0" smtClean="0">
                <a:latin typeface="Kruti Dev 013" pitchFamily="2" charset="0"/>
              </a:rPr>
              <a:t>   </a:t>
            </a:r>
            <a:br>
              <a:rPr lang="hi-IN" b="1" dirty="0" smtClean="0">
                <a:latin typeface="Kruti Dev 013" pitchFamily="2" charset="0"/>
              </a:rPr>
            </a:br>
            <a:r>
              <a:rPr lang="hi-IN" b="1" dirty="0" smtClean="0">
                <a:cs typeface="Mangal" pitchFamily="2"/>
              </a:rPr>
              <a:t> </a:t>
            </a:r>
            <a:br>
              <a:rPr lang="hi-IN" b="1" dirty="0" smtClean="0">
                <a:cs typeface="Mangal" pitchFamily="2"/>
              </a:rPr>
            </a:br>
            <a:r>
              <a:rPr lang="en-IN" b="1" dirty="0" smtClean="0">
                <a:cs typeface="Mangal" pitchFamily="2"/>
              </a:rPr>
              <a:t/>
            </a:r>
            <a:br>
              <a:rPr lang="en-IN" b="1" dirty="0" smtClean="0">
                <a:cs typeface="Mangal" pitchFamily="2"/>
              </a:rPr>
            </a:br>
            <a:r>
              <a:rPr lang="en-IN" b="1" dirty="0" smtClean="0">
                <a:cs typeface="Mangal" pitchFamily="2"/>
              </a:rPr>
              <a:t/>
            </a:r>
            <a:br>
              <a:rPr lang="en-IN" b="1" dirty="0" smtClean="0">
                <a:cs typeface="Mangal" pitchFamily="2"/>
              </a:rPr>
            </a:b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दिनांक 1 अप्रैल , 2024 को </a:t>
            </a:r>
            <a:r>
              <a:rPr lang="hi-IN" sz="4000" b="1" dirty="0">
                <a:latin typeface="Poppins" pitchFamily="2" charset="0"/>
                <a:cs typeface="Poppins" pitchFamily="2" charset="0"/>
              </a:rPr>
              <a:t>नई दिल्ली</a:t>
            </a:r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में आयोजित खादी और ग्रामोद्योग आयोग, की </a:t>
            </a:r>
            <a:r>
              <a:rPr lang="en-IN" sz="4000" b="1" dirty="0" smtClean="0">
                <a:latin typeface="Poppins" pitchFamily="2" charset="0"/>
                <a:cs typeface="Poppins" pitchFamily="2" charset="0"/>
              </a:rPr>
              <a:t>70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4वीं बैठक की कार्यसूची|</a:t>
            </a:r>
            <a:r>
              <a:rPr lang="en-IN" sz="4000" b="1" dirty="0">
                <a:latin typeface="Poppins" pitchFamily="2" charset="0"/>
                <a:cs typeface="Poppins" pitchFamily="2" charset="0"/>
              </a:rPr>
              <a:t/>
            </a:r>
            <a:br>
              <a:rPr lang="en-IN" sz="4000" b="1" dirty="0">
                <a:latin typeface="Poppins" pitchFamily="2" charset="0"/>
                <a:cs typeface="Poppins" pitchFamily="2" charset="0"/>
              </a:rPr>
            </a:br>
            <a:r>
              <a:rPr lang="en-US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r>
              <a:rPr lang="hi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br>
              <a:rPr lang="en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</a:b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AGENDA FOR THE 704</a:t>
            </a:r>
            <a:r>
              <a:rPr lang="en-US" sz="3600" b="1" baseline="30000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th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IN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 MEETING OF THE KHADI AND VILLAGE INDUSTRIES COMMISSION SCHEDULED ON 1</a:t>
            </a:r>
            <a:r>
              <a:rPr lang="en-US" sz="3600" b="1" baseline="30000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st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APRIL, 2024  AT NEW DELHI.</a:t>
            </a:r>
            <a:b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</a:b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r>
              <a:rPr lang="hi-IN" sz="36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/>
            </a:r>
            <a:br>
              <a:rPr lang="hi-IN" sz="3600" b="1" dirty="0" smtClean="0">
                <a:latin typeface="Verdana" pitchFamily="34" charset="0"/>
                <a:ea typeface="Verdana" pitchFamily="34" charset="0"/>
                <a:cs typeface="Mangal" pitchFamily="2"/>
              </a:rPr>
            </a:br>
            <a:r>
              <a:rPr lang="en-US" sz="40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/>
            </a:r>
            <a:b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</a:br>
            <a: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2800" b="1" dirty="0" smtClean="0">
                <a:latin typeface="Kruti Dev 013" pitchFamily="2" charset="0"/>
              </a:rPr>
              <a:t/>
            </a:r>
            <a:br>
              <a:rPr lang="en-US" sz="2800" b="1" dirty="0" smtClean="0">
                <a:latin typeface="Kruti Dev 013" pitchFamily="2" charset="0"/>
              </a:rPr>
            </a:br>
            <a:r>
              <a:rPr lang="en-US" sz="2800" b="1" dirty="0" smtClean="0">
                <a:latin typeface="Kruti Dev 010" pitchFamily="2" charset="0"/>
              </a:rPr>
              <a:t> </a:t>
            </a:r>
            <a:r>
              <a:rPr lang="en-US" sz="6000" b="1" dirty="0" smtClean="0">
                <a:latin typeface="Kruti Dev 010" pitchFamily="2" charset="0"/>
              </a:rPr>
              <a:t/>
            </a:r>
            <a:br>
              <a:rPr lang="en-US" sz="6000" b="1" dirty="0" smtClean="0">
                <a:latin typeface="Kruti Dev 010" pitchFamily="2" charset="0"/>
              </a:rPr>
            </a:b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95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955670">
            <a:off x="1331640" y="1484784"/>
            <a:ext cx="66247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itchFamily="18" charset="0"/>
                <a:cs typeface="72 Black" panose="020B0A04030603020204" pitchFamily="34" charset="0"/>
              </a:rPr>
              <a:t>Thank you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itchFamily="18" charset="0"/>
              <a:cs typeface="72 Black" panose="020B0A040306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020267" cy="25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33889"/>
              </p:ext>
            </p:extLst>
          </p:nvPr>
        </p:nvGraphicFramePr>
        <p:xfrm>
          <a:off x="107504" y="44624"/>
          <a:ext cx="8928992" cy="7234232"/>
        </p:xfrm>
        <a:graphic>
          <a:graphicData uri="http://schemas.openxmlformats.org/drawingml/2006/table">
            <a:tbl>
              <a:tblPr/>
              <a:tblGrid>
                <a:gridCol w="1800200"/>
                <a:gridCol w="7128792"/>
              </a:tblGrid>
              <a:tr h="894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</a:t>
                      </a:r>
                      <a:r>
                        <a:rPr lang="en-US" sz="20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NO.</a:t>
                      </a:r>
                      <a:endParaRPr lang="en-IN" sz="1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b="1" kern="0" dirty="0" smtClean="0">
                        <a:latin typeface="Arial Black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400" b="1" kern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विषय </a:t>
                      </a:r>
                      <a:endParaRPr lang="hi-IN" sz="1800" b="1" kern="0" dirty="0" smtClean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SUBJECT</a:t>
                      </a:r>
                      <a:endParaRPr lang="en-IN" sz="1400" b="1" kern="0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</a:t>
                      </a:r>
                      <a:r>
                        <a:rPr lang="hi-IN" sz="20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 01</a:t>
                      </a:r>
                      <a:endParaRPr lang="en-IN" sz="3600" b="1" dirty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No.1</a:t>
                      </a:r>
                      <a:endParaRPr lang="en-IN" sz="2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आयोग  की दिनांक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17.11.2023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नई दिल्ली में सम्पन्न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701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वीं बैठक द्वारा लिए गए निर्णयों  पर की गई अनुवर्ती कार्रवाई रिपोर्ट ।  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en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 </a:t>
                      </a:r>
                    </a:p>
                    <a:p>
                      <a:pPr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Action Taken Report on the Minutes  of 701st                Commission meeting dated 17.11.2023 held at New Delhi. 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4400" b="1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28205"/>
              </p:ext>
            </p:extLst>
          </p:nvPr>
        </p:nvGraphicFramePr>
        <p:xfrm>
          <a:off x="107504" y="0"/>
          <a:ext cx="8964488" cy="6934200"/>
        </p:xfrm>
        <a:graphic>
          <a:graphicData uri="http://schemas.openxmlformats.org/drawingml/2006/table">
            <a:tbl>
              <a:tblPr/>
              <a:tblGrid>
                <a:gridCol w="2106805"/>
                <a:gridCol w="6857683"/>
              </a:tblGrid>
              <a:tr h="785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</a:t>
                      </a:r>
                      <a:r>
                        <a:rPr lang="en-US" sz="20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NO.</a:t>
                      </a:r>
                      <a:endParaRPr lang="en-IN" sz="1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b="1" kern="0" dirty="0" smtClean="0">
                        <a:latin typeface="Arial Black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400" b="1" kern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विषय </a:t>
                      </a:r>
                      <a:endParaRPr lang="hi-IN" sz="1800" b="1" kern="0" dirty="0" smtClean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SUBJECT</a:t>
                      </a:r>
                      <a:endParaRPr lang="en-IN" sz="2800" b="1" kern="0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8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</a:t>
                      </a:r>
                      <a:r>
                        <a:rPr lang="hi-IN" sz="28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 </a:t>
                      </a:r>
                      <a:r>
                        <a:rPr lang="en-IN" sz="28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2</a:t>
                      </a:r>
                      <a:r>
                        <a:rPr lang="hi-IN" sz="28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endParaRPr lang="en-IN" sz="4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No.2</a:t>
                      </a:r>
                      <a:endParaRPr lang="en-IN" sz="36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IN" sz="28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आयोग  की दिनांक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15.12.2023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नई दिल्ली में सम्पन्न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702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वीं बैठक द्वारा लिए गए निर्णयों  पर की गई अनुवर्ती कार्रवाई रिपोर्ट ।  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en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 </a:t>
                      </a:r>
                    </a:p>
                    <a:p>
                      <a:pPr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Action Taken Report on the Minutes  of 702</a:t>
                      </a:r>
                      <a:r>
                        <a:rPr lang="en-US" sz="3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                Commission meeting dated 15.12.2023 held at New Delhi. 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1400" b="1" kern="1200" dirty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09828"/>
              </p:ext>
            </p:extLst>
          </p:nvPr>
        </p:nvGraphicFramePr>
        <p:xfrm>
          <a:off x="107504" y="-99393"/>
          <a:ext cx="8856984" cy="829056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84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दिनांक 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15.12.2023 </a:t>
                      </a:r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नई दिल्ली में आयोजित आयोग की 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702 </a:t>
                      </a:r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वीं  बैठक के कार्यवृत्त की पुष्टि ।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 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Confirmation of Minutes of 702</a:t>
                      </a:r>
                      <a:r>
                        <a:rPr lang="en-US" sz="4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  Commission Meeting held on 15.12.2023 at New Delhi.</a:t>
                      </a:r>
                      <a:endParaRPr lang="en-IN" sz="40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72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IN" sz="72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50782"/>
              </p:ext>
            </p:extLst>
          </p:nvPr>
        </p:nvGraphicFramePr>
        <p:xfrm>
          <a:off x="179512" y="25637"/>
          <a:ext cx="8856984" cy="676656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62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दिनांक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12.01.2024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वीडियो कॉन्फ्रेंस के माध्यम से आयोजित आयोग की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703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वीं  बैठक के कार्यवृत्त की पुष्टि ।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Confirmation of Minutes of 703</a:t>
                      </a:r>
                      <a:r>
                        <a:rPr lang="en-US" sz="3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   Commission Meeting held on 12.01.2024 through Video Conference.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75988"/>
              </p:ext>
            </p:extLst>
          </p:nvPr>
        </p:nvGraphicFramePr>
        <p:xfrm>
          <a:off x="107504" y="116632"/>
          <a:ext cx="8856984" cy="649224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480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No.5</a:t>
                      </a:r>
                      <a:endParaRPr lang="en-US" sz="2400" b="1" baseline="0" dirty="0" smtClean="0">
                        <a:latin typeface="Bookman Old Style" pitchFamily="18" charset="0"/>
                        <a:ea typeface="Verdana" pitchFamily="34" charset="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दिनांक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15.01.2024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को वीडियो कॉन्फ्रेंस के माध्यम से आयोजित आयोग की स्थगित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703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वीं  बैठक के कार्यवृत्त की पुष्टि ।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Poppins" pitchFamily="2" charset="0"/>
                          <a:ea typeface="+mn-ea"/>
                          <a:cs typeface="Poppins" pitchFamily="2" charset="0"/>
                        </a:rPr>
                        <a:t> 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Confirmation of Minutes of 703</a:t>
                      </a:r>
                      <a:r>
                        <a:rPr lang="en-US" sz="3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   Adjourned Commission Meeting held on 15.01.2024 through Video Conference.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90676"/>
              </p:ext>
            </p:extLst>
          </p:nvPr>
        </p:nvGraphicFramePr>
        <p:xfrm>
          <a:off x="107504" y="0"/>
          <a:ext cx="8856984" cy="731520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</a:t>
                      </a:r>
                      <a:r>
                        <a:rPr lang="en-US" sz="36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of Legal Affairs</a:t>
                      </a:r>
                      <a:endParaRPr lang="en-US" sz="36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Infringement Suit filed by Best Natural Products (BNP), a German Company against KVIC and Khadi Natural Healthcare before the Hamburg Court, Germany and necessity for amicable settlement of Trade Mark dispute with BNP.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02365"/>
              </p:ext>
            </p:extLst>
          </p:nvPr>
        </p:nvGraphicFramePr>
        <p:xfrm>
          <a:off x="22046" y="0"/>
          <a:ext cx="8856984" cy="6336704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Directorate</a:t>
                      </a:r>
                      <a:r>
                        <a:rPr lang="en-US" sz="28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of Capacity Building </a:t>
                      </a:r>
                      <a:endParaRPr lang="en-US" sz="2800" b="1" u="sng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1. To direct M/s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Samadhan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Samiti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, 27/1/B,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Gokhle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Marg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Lucknow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, Uttar Pradesh to vacate the space provided at MDTC, New Delhi under ASPIRE-LBI Scheme sanctioned by the Ministry of MSME so that the same can be utilized by MDTC, New Delhi to expand its activities.</a:t>
                      </a:r>
                      <a:endParaRPr lang="en-IN" sz="2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 </a:t>
                      </a:r>
                      <a:endParaRPr lang="en-IN" sz="28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2. Seek the permission from the Ministry also for the above subject matter. </a:t>
                      </a:r>
                      <a:endParaRPr lang="en-US" sz="8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4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8247</TotalTime>
  <Words>641</Words>
  <Application>Microsoft Office PowerPoint</Application>
  <PresentationFormat>On-screen Show (4:3)</PresentationFormat>
  <Paragraphs>189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        दिनांक 1 अप्रैल , 2024 को खादी और ग्रामोद्योग आयोग की नई दिल्ली में आयोजित ७०4वीं बैठक में आयोग के माननीय अध्यक्ष एवं सभी सदस्यों का हार्दिक स्वागत|     </vt:lpstr>
      <vt:lpstr>         दिनांक 1 अप्रैल , 2024 को नई दिल्ली में आयोजित खादी और ग्रामोद्योग आयोग, की 704वीं बैठक की कार्यसूची|      AGENDA FOR THE 704th       MEETING OF THE KHADI AND VILLAGE INDUSTRIES COMMISSION SCHEDULED ON 1st APRIL, 2024  AT NEW DELHI.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MALAPPA. L. VAGGUR</cp:lastModifiedBy>
  <cp:revision>1152</cp:revision>
  <cp:lastPrinted>2024-03-30T10:31:42Z</cp:lastPrinted>
  <dcterms:created xsi:type="dcterms:W3CDTF">2017-07-25T11:02:16Z</dcterms:created>
  <dcterms:modified xsi:type="dcterms:W3CDTF">2024-03-30T10:31:57Z</dcterms:modified>
</cp:coreProperties>
</file>