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word/document.xml" ContentType="application/vnd.openxmlformats-officedocument.wordprocessingml.document.main+xml"/>
  <Override PartName="/word/numbering.xml" ContentType="application/vnd.openxmlformats-officedocument.wordprocessingml.numbering+xml"/>
  <Override PartName="/word/styles.xml" ContentType="application/vnd.openxmlformats-officedocument.wordprocessingml.styles+xml"/>
  <Override PartName="/word/stylesWithEffects.xml" ContentType="application/vnd.ms-word.stylesWithEffects+xml"/>
  <Override PartName="/word/settings.xml" ContentType="application/vnd.openxmlformats-officedocument.wordprocessingml.settings+xml"/>
  <Override PartName="/word/webSettings.xml" ContentType="application/vnd.openxmlformats-officedocument.wordprocessingml.webSettings+xml"/>
  <Override PartName="/word/fontTable.xml" ContentType="application/vnd.openxmlformats-officedocument.wordprocessingml.fontTable+xml"/>
  <Override PartName="/word/theme/theme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word/document.xml"/></Relationships>
</file>

<file path=word/document.xml><?xml version="1.0" encoding="utf-8"?>
<w:document xmlns:wpc="http://schemas.microsoft.com/office/word/2010/wordprocessingCanvas" xmlns:mc="http://schemas.openxmlformats.org/markup-compatibility/2006" xmlns:o="urn:schemas-microsoft-com:office:office"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mc:Ignorable="w14 wp14">
  <w:body>
    <w:p w:rsidR="0088026B" w:rsidRPr="00F93824" w:rsidRDefault="0088026B" w:rsidP="000B0CA4">
      <w:pPr>
        <w:spacing w:line="240" w:lineRule="auto"/>
        <w:jc w:val="right"/>
        <w:rPr>
          <w:rFonts w:ascii="Book Antiqua" w:hAnsi="Book Antiqua"/>
          <w:sz w:val="24"/>
          <w:szCs w:val="24"/>
        </w:rPr>
      </w:pPr>
      <w:proofErr w:type="gramStart"/>
      <w:r>
        <w:rPr>
          <w:rFonts w:ascii="Book Antiqua" w:hAnsi="Book Antiqua"/>
          <w:sz w:val="24"/>
          <w:szCs w:val="24"/>
        </w:rPr>
        <w:t>Date :</w:t>
      </w:r>
      <w:proofErr w:type="gramEnd"/>
      <w:r>
        <w:rPr>
          <w:rFonts w:ascii="Book Antiqua" w:hAnsi="Book Antiqua"/>
          <w:sz w:val="24"/>
          <w:szCs w:val="24"/>
        </w:rPr>
        <w:t xml:space="preserve"> 28.03.2024</w:t>
      </w:r>
    </w:p>
    <w:p w:rsidR="0088026B" w:rsidRPr="004D2CC0" w:rsidRDefault="0088026B" w:rsidP="000B0CA4">
      <w:pPr>
        <w:spacing w:line="240" w:lineRule="auto"/>
        <w:jc w:val="center"/>
        <w:rPr>
          <w:rFonts w:ascii="Book Antiqua" w:hAnsi="Book Antiqua"/>
          <w:b/>
          <w:bCs/>
          <w:sz w:val="24"/>
          <w:szCs w:val="24"/>
          <w:u w:val="single"/>
        </w:rPr>
      </w:pPr>
      <w:r w:rsidRPr="004D2CC0">
        <w:rPr>
          <w:rFonts w:ascii="Book Antiqua" w:hAnsi="Book Antiqua"/>
          <w:b/>
          <w:bCs/>
          <w:sz w:val="24"/>
          <w:szCs w:val="24"/>
          <w:u w:val="single"/>
        </w:rPr>
        <w:t>Trademark Dispute of KVIC with BNP</w:t>
      </w:r>
    </w:p>
    <w:p w:rsidR="0088026B" w:rsidRPr="002F1C22" w:rsidRDefault="0088026B" w:rsidP="000B0CA4">
      <w:pPr>
        <w:spacing w:line="240" w:lineRule="auto"/>
        <w:rPr>
          <w:rFonts w:ascii="Book Antiqua" w:hAnsi="Book Antiqua"/>
          <w:b/>
          <w:bCs/>
          <w:sz w:val="24"/>
          <w:szCs w:val="24"/>
        </w:rPr>
      </w:pPr>
      <w:r w:rsidRPr="002F1C22">
        <w:rPr>
          <w:rFonts w:ascii="Book Antiqua" w:hAnsi="Book Antiqua"/>
          <w:b/>
          <w:bCs/>
          <w:sz w:val="24"/>
          <w:szCs w:val="24"/>
        </w:rPr>
        <w:t>Brief chronology of issue:</w:t>
      </w:r>
      <w:bookmarkStart w:id="0" w:name="_GoBack"/>
      <w:bookmarkEnd w:id="0"/>
    </w:p>
    <w:p w:rsidR="0088026B" w:rsidRDefault="0088026B" w:rsidP="000B0CA4">
      <w:pPr>
        <w:pStyle w:val="ListParagraph"/>
        <w:numPr>
          <w:ilvl w:val="0"/>
          <w:numId w:val="1"/>
        </w:numPr>
        <w:spacing w:line="240" w:lineRule="auto"/>
        <w:ind w:left="567" w:hanging="567"/>
        <w:jc w:val="both"/>
        <w:rPr>
          <w:rFonts w:ascii="Book Antiqua" w:hAnsi="Book Antiqua"/>
          <w:sz w:val="24"/>
          <w:szCs w:val="24"/>
        </w:rPr>
      </w:pPr>
      <w:r w:rsidRPr="004D2CC0">
        <w:rPr>
          <w:rFonts w:ascii="Book Antiqua" w:hAnsi="Book Antiqua"/>
          <w:sz w:val="24"/>
          <w:szCs w:val="24"/>
        </w:rPr>
        <w:t xml:space="preserve">2006 – KVIC’s licensee exported cosmetics under brand KHADI to a German Company, </w:t>
      </w:r>
      <w:proofErr w:type="spellStart"/>
      <w:r w:rsidRPr="004D2CC0">
        <w:rPr>
          <w:rFonts w:ascii="Book Antiqua" w:hAnsi="Book Antiqua"/>
          <w:sz w:val="24"/>
          <w:szCs w:val="24"/>
        </w:rPr>
        <w:t>Khadi</w:t>
      </w:r>
      <w:proofErr w:type="spellEnd"/>
      <w:r w:rsidRPr="004D2CC0">
        <w:rPr>
          <w:rFonts w:ascii="Book Antiqua" w:hAnsi="Book Antiqua"/>
          <w:sz w:val="24"/>
          <w:szCs w:val="24"/>
        </w:rPr>
        <w:t xml:space="preserve"> </w:t>
      </w:r>
      <w:proofErr w:type="spellStart"/>
      <w:r w:rsidRPr="004D2CC0">
        <w:rPr>
          <w:rFonts w:ascii="Book Antiqua" w:hAnsi="Book Antiqua"/>
          <w:sz w:val="24"/>
          <w:szCs w:val="24"/>
        </w:rPr>
        <w:t>Naturprodukte</w:t>
      </w:r>
      <w:proofErr w:type="spellEnd"/>
      <w:r w:rsidRPr="004D2CC0">
        <w:rPr>
          <w:rFonts w:ascii="Book Antiqua" w:hAnsi="Book Antiqua"/>
          <w:sz w:val="24"/>
          <w:szCs w:val="24"/>
        </w:rPr>
        <w:t xml:space="preserve"> Gmb</w:t>
      </w:r>
      <w:r>
        <w:rPr>
          <w:rFonts w:ascii="Book Antiqua" w:hAnsi="Book Antiqua"/>
          <w:sz w:val="24"/>
          <w:szCs w:val="24"/>
        </w:rPr>
        <w:t>H.</w:t>
      </w:r>
    </w:p>
    <w:p w:rsidR="0088026B" w:rsidRPr="004D2CC0" w:rsidRDefault="0088026B" w:rsidP="000B0CA4">
      <w:pPr>
        <w:pStyle w:val="ListParagraph"/>
        <w:spacing w:line="240" w:lineRule="auto"/>
        <w:ind w:left="567"/>
        <w:jc w:val="both"/>
        <w:rPr>
          <w:rFonts w:ascii="Book Antiqua" w:hAnsi="Book Antiqua"/>
          <w:sz w:val="24"/>
          <w:szCs w:val="24"/>
        </w:rPr>
      </w:pPr>
    </w:p>
    <w:p w:rsidR="0088026B" w:rsidRPr="004D2CC0" w:rsidRDefault="0088026B" w:rsidP="000B0CA4">
      <w:pPr>
        <w:pStyle w:val="ListParagraph"/>
        <w:numPr>
          <w:ilvl w:val="0"/>
          <w:numId w:val="1"/>
        </w:numPr>
        <w:spacing w:line="240" w:lineRule="auto"/>
        <w:ind w:left="567" w:hanging="567"/>
        <w:jc w:val="both"/>
        <w:rPr>
          <w:rFonts w:ascii="Book Antiqua" w:hAnsi="Book Antiqua"/>
          <w:sz w:val="24"/>
          <w:szCs w:val="24"/>
        </w:rPr>
      </w:pPr>
      <w:r w:rsidRPr="004D2CC0">
        <w:rPr>
          <w:rFonts w:ascii="Book Antiqua" w:hAnsi="Book Antiqua"/>
          <w:sz w:val="24"/>
          <w:szCs w:val="24"/>
        </w:rPr>
        <w:t>2007</w:t>
      </w:r>
      <w:r>
        <w:rPr>
          <w:rFonts w:ascii="Book Antiqua" w:hAnsi="Book Antiqua"/>
          <w:sz w:val="24"/>
          <w:szCs w:val="24"/>
        </w:rPr>
        <w:t xml:space="preserve"> </w:t>
      </w:r>
      <w:r w:rsidRPr="004D2CC0">
        <w:rPr>
          <w:rFonts w:ascii="Book Antiqua" w:hAnsi="Book Antiqua"/>
          <w:sz w:val="24"/>
          <w:szCs w:val="24"/>
        </w:rPr>
        <w:t>- Seeing success of the KHADI brand cosmetics products in EU, the German company went ahead and registered brand KHADI in their name;</w:t>
      </w:r>
    </w:p>
    <w:p w:rsidR="0088026B" w:rsidRDefault="0088026B" w:rsidP="000B0CA4">
      <w:pPr>
        <w:pStyle w:val="ListParagraph"/>
        <w:spacing w:line="240" w:lineRule="auto"/>
        <w:ind w:left="567"/>
        <w:jc w:val="both"/>
        <w:rPr>
          <w:rFonts w:ascii="Book Antiqua" w:hAnsi="Book Antiqua"/>
          <w:sz w:val="24"/>
          <w:szCs w:val="24"/>
        </w:rPr>
      </w:pPr>
    </w:p>
    <w:p w:rsidR="0088026B" w:rsidRPr="004D2CC0" w:rsidRDefault="0088026B" w:rsidP="000B0CA4">
      <w:pPr>
        <w:pStyle w:val="ListParagraph"/>
        <w:numPr>
          <w:ilvl w:val="0"/>
          <w:numId w:val="1"/>
        </w:numPr>
        <w:spacing w:line="240" w:lineRule="auto"/>
        <w:ind w:left="567" w:hanging="567"/>
        <w:jc w:val="both"/>
        <w:rPr>
          <w:rFonts w:ascii="Book Antiqua" w:hAnsi="Book Antiqua"/>
          <w:sz w:val="24"/>
          <w:szCs w:val="24"/>
        </w:rPr>
      </w:pPr>
      <w:r w:rsidRPr="004D2CC0">
        <w:rPr>
          <w:rFonts w:ascii="Book Antiqua" w:hAnsi="Book Antiqua"/>
          <w:sz w:val="24"/>
          <w:szCs w:val="24"/>
        </w:rPr>
        <w:t>2013</w:t>
      </w:r>
      <w:r>
        <w:rPr>
          <w:rFonts w:ascii="Book Antiqua" w:hAnsi="Book Antiqua"/>
          <w:sz w:val="24"/>
          <w:szCs w:val="24"/>
        </w:rPr>
        <w:t xml:space="preserve"> -</w:t>
      </w:r>
      <w:r w:rsidRPr="004D2CC0">
        <w:rPr>
          <w:rFonts w:ascii="Book Antiqua" w:hAnsi="Book Antiqua"/>
          <w:sz w:val="24"/>
          <w:szCs w:val="24"/>
        </w:rPr>
        <w:t xml:space="preserve"> </w:t>
      </w:r>
      <w:proofErr w:type="gramStart"/>
      <w:r w:rsidRPr="004D2CC0">
        <w:rPr>
          <w:rFonts w:ascii="Book Antiqua" w:hAnsi="Book Antiqua"/>
          <w:sz w:val="24"/>
          <w:szCs w:val="24"/>
        </w:rPr>
        <w:t>when</w:t>
      </w:r>
      <w:proofErr w:type="gramEnd"/>
      <w:r w:rsidRPr="004D2CC0">
        <w:rPr>
          <w:rFonts w:ascii="Book Antiqua" w:hAnsi="Book Antiqua"/>
          <w:sz w:val="24"/>
          <w:szCs w:val="24"/>
        </w:rPr>
        <w:t xml:space="preserve"> KVIC tried to seek trademark protection for mark KHADI in EU in class3-(cosmetics) it was rejected due to prior registrations in the name of </w:t>
      </w:r>
      <w:proofErr w:type="spellStart"/>
      <w:r w:rsidRPr="004D2CC0">
        <w:rPr>
          <w:rFonts w:ascii="Book Antiqua" w:hAnsi="Book Antiqua"/>
          <w:sz w:val="24"/>
          <w:szCs w:val="24"/>
        </w:rPr>
        <w:t>Khadi</w:t>
      </w:r>
      <w:proofErr w:type="spellEnd"/>
      <w:r w:rsidRPr="004D2CC0">
        <w:rPr>
          <w:rFonts w:ascii="Book Antiqua" w:hAnsi="Book Antiqua"/>
          <w:sz w:val="24"/>
          <w:szCs w:val="24"/>
        </w:rPr>
        <w:t xml:space="preserve"> </w:t>
      </w:r>
      <w:proofErr w:type="spellStart"/>
      <w:r w:rsidRPr="004D2CC0">
        <w:rPr>
          <w:rFonts w:ascii="Book Antiqua" w:hAnsi="Book Antiqua"/>
          <w:sz w:val="24"/>
          <w:szCs w:val="24"/>
        </w:rPr>
        <w:t>Naturprodukte</w:t>
      </w:r>
      <w:proofErr w:type="spellEnd"/>
      <w:r w:rsidRPr="004D2CC0">
        <w:rPr>
          <w:rFonts w:ascii="Book Antiqua" w:hAnsi="Book Antiqua"/>
          <w:sz w:val="24"/>
          <w:szCs w:val="24"/>
        </w:rPr>
        <w:t xml:space="preserve"> </w:t>
      </w:r>
      <w:proofErr w:type="spellStart"/>
      <w:r w:rsidRPr="004D2CC0">
        <w:rPr>
          <w:rFonts w:ascii="Book Antiqua" w:hAnsi="Book Antiqua"/>
          <w:sz w:val="24"/>
          <w:szCs w:val="24"/>
        </w:rPr>
        <w:t>GmbR</w:t>
      </w:r>
      <w:proofErr w:type="spellEnd"/>
      <w:r w:rsidRPr="004D2CC0">
        <w:rPr>
          <w:rFonts w:ascii="Book Antiqua" w:hAnsi="Book Antiqua"/>
          <w:sz w:val="24"/>
          <w:szCs w:val="24"/>
        </w:rPr>
        <w:t>, which were subsequently transferred to BNP.</w:t>
      </w:r>
    </w:p>
    <w:p w:rsidR="0088026B" w:rsidRDefault="0088026B" w:rsidP="000B0CA4">
      <w:pPr>
        <w:pStyle w:val="ListParagraph"/>
        <w:spacing w:line="240" w:lineRule="auto"/>
        <w:ind w:left="567"/>
        <w:jc w:val="both"/>
        <w:rPr>
          <w:rFonts w:ascii="Book Antiqua" w:hAnsi="Book Antiqua"/>
          <w:sz w:val="24"/>
          <w:szCs w:val="24"/>
        </w:rPr>
      </w:pPr>
    </w:p>
    <w:p w:rsidR="0088026B" w:rsidRPr="004D2CC0" w:rsidRDefault="0088026B" w:rsidP="000B0CA4">
      <w:pPr>
        <w:pStyle w:val="ListParagraph"/>
        <w:numPr>
          <w:ilvl w:val="0"/>
          <w:numId w:val="1"/>
        </w:numPr>
        <w:spacing w:line="240" w:lineRule="auto"/>
        <w:ind w:left="567" w:hanging="567"/>
        <w:jc w:val="both"/>
        <w:rPr>
          <w:rFonts w:ascii="Book Antiqua" w:hAnsi="Book Antiqua"/>
          <w:sz w:val="24"/>
          <w:szCs w:val="24"/>
        </w:rPr>
      </w:pPr>
      <w:r>
        <w:rPr>
          <w:rFonts w:ascii="Book Antiqua" w:hAnsi="Book Antiqua"/>
          <w:sz w:val="24"/>
          <w:szCs w:val="24"/>
        </w:rPr>
        <w:t>2013 -</w:t>
      </w:r>
      <w:r w:rsidRPr="004D2CC0">
        <w:rPr>
          <w:rFonts w:ascii="Book Antiqua" w:hAnsi="Book Antiqua"/>
          <w:sz w:val="24"/>
          <w:szCs w:val="24"/>
        </w:rPr>
        <w:t xml:space="preserve"> KVIC’s attempts to register mark KHADI in classes 24 and 25 were also rejected on account of word KHADI being considered descriptive in respect of textiles. </w:t>
      </w:r>
    </w:p>
    <w:p w:rsidR="0088026B" w:rsidRDefault="0088026B" w:rsidP="000B0CA4">
      <w:pPr>
        <w:pStyle w:val="ListParagraph"/>
        <w:spacing w:line="240" w:lineRule="auto"/>
        <w:ind w:left="567"/>
        <w:jc w:val="both"/>
        <w:rPr>
          <w:rFonts w:ascii="Book Antiqua" w:hAnsi="Book Antiqua"/>
          <w:sz w:val="24"/>
          <w:szCs w:val="24"/>
        </w:rPr>
      </w:pPr>
    </w:p>
    <w:p w:rsidR="0088026B" w:rsidRDefault="0088026B" w:rsidP="000B0CA4">
      <w:pPr>
        <w:pStyle w:val="ListParagraph"/>
        <w:numPr>
          <w:ilvl w:val="0"/>
          <w:numId w:val="1"/>
        </w:numPr>
        <w:spacing w:line="240" w:lineRule="auto"/>
        <w:ind w:left="567" w:hanging="567"/>
        <w:jc w:val="both"/>
        <w:rPr>
          <w:rFonts w:ascii="Book Antiqua" w:hAnsi="Book Antiqua"/>
          <w:sz w:val="24"/>
          <w:szCs w:val="24"/>
        </w:rPr>
      </w:pPr>
      <w:r>
        <w:rPr>
          <w:rFonts w:ascii="Book Antiqua" w:hAnsi="Book Antiqua"/>
          <w:sz w:val="24"/>
          <w:szCs w:val="24"/>
        </w:rPr>
        <w:t xml:space="preserve">2014 - </w:t>
      </w:r>
      <w:r w:rsidRPr="004D2CC0">
        <w:rPr>
          <w:rFonts w:ascii="Book Antiqua" w:hAnsi="Book Antiqua"/>
          <w:sz w:val="24"/>
          <w:szCs w:val="24"/>
        </w:rPr>
        <w:t>KVIC tried to invalidate BNP’s Trademarks by initiating invalidation proceedings however could not succeed.</w:t>
      </w:r>
    </w:p>
    <w:p w:rsidR="0088026B" w:rsidRDefault="0088026B" w:rsidP="000B0CA4">
      <w:pPr>
        <w:pStyle w:val="ListParagraph"/>
        <w:spacing w:line="240" w:lineRule="auto"/>
        <w:ind w:left="567"/>
        <w:jc w:val="both"/>
        <w:rPr>
          <w:rFonts w:ascii="Book Antiqua" w:hAnsi="Book Antiqua"/>
          <w:sz w:val="24"/>
          <w:szCs w:val="24"/>
        </w:rPr>
      </w:pPr>
    </w:p>
    <w:p w:rsidR="0088026B" w:rsidRPr="004D2CC0" w:rsidRDefault="0088026B" w:rsidP="000B0CA4">
      <w:pPr>
        <w:pStyle w:val="ListParagraph"/>
        <w:numPr>
          <w:ilvl w:val="0"/>
          <w:numId w:val="1"/>
        </w:numPr>
        <w:spacing w:line="240" w:lineRule="auto"/>
        <w:ind w:left="567" w:hanging="567"/>
        <w:jc w:val="both"/>
        <w:rPr>
          <w:rFonts w:ascii="Book Antiqua" w:hAnsi="Book Antiqua"/>
          <w:sz w:val="24"/>
          <w:szCs w:val="24"/>
        </w:rPr>
      </w:pPr>
      <w:r>
        <w:rPr>
          <w:rFonts w:ascii="Book Antiqua" w:hAnsi="Book Antiqua"/>
          <w:sz w:val="24"/>
          <w:szCs w:val="24"/>
        </w:rPr>
        <w:t xml:space="preserve">2017 - </w:t>
      </w:r>
      <w:r w:rsidRPr="004D2CC0">
        <w:rPr>
          <w:rFonts w:ascii="Book Antiqua" w:hAnsi="Book Antiqua"/>
          <w:sz w:val="24"/>
          <w:szCs w:val="24"/>
        </w:rPr>
        <w:t xml:space="preserve">German Company </w:t>
      </w:r>
      <w:proofErr w:type="spellStart"/>
      <w:r w:rsidRPr="004D2CC0">
        <w:rPr>
          <w:rFonts w:ascii="Book Antiqua" w:hAnsi="Book Antiqua"/>
          <w:sz w:val="24"/>
          <w:szCs w:val="24"/>
        </w:rPr>
        <w:t>Khadi</w:t>
      </w:r>
      <w:proofErr w:type="spellEnd"/>
      <w:r w:rsidRPr="004D2CC0">
        <w:rPr>
          <w:rFonts w:ascii="Book Antiqua" w:hAnsi="Book Antiqua"/>
          <w:sz w:val="24"/>
          <w:szCs w:val="24"/>
        </w:rPr>
        <w:t xml:space="preserve"> </w:t>
      </w:r>
      <w:proofErr w:type="spellStart"/>
      <w:r w:rsidRPr="004D2CC0">
        <w:rPr>
          <w:rFonts w:ascii="Book Antiqua" w:hAnsi="Book Antiqua"/>
          <w:sz w:val="24"/>
          <w:szCs w:val="24"/>
        </w:rPr>
        <w:t>Naturprodukte</w:t>
      </w:r>
      <w:proofErr w:type="spellEnd"/>
      <w:r w:rsidRPr="004D2CC0">
        <w:rPr>
          <w:rFonts w:ascii="Book Antiqua" w:hAnsi="Book Antiqua"/>
          <w:sz w:val="24"/>
          <w:szCs w:val="24"/>
        </w:rPr>
        <w:t xml:space="preserve"> </w:t>
      </w:r>
      <w:proofErr w:type="spellStart"/>
      <w:r w:rsidRPr="004D2CC0">
        <w:rPr>
          <w:rFonts w:ascii="Book Antiqua" w:hAnsi="Book Antiqua"/>
          <w:sz w:val="24"/>
          <w:szCs w:val="24"/>
        </w:rPr>
        <w:t>GmbR</w:t>
      </w:r>
      <w:proofErr w:type="spellEnd"/>
      <w:r w:rsidRPr="004D2CC0">
        <w:rPr>
          <w:rFonts w:ascii="Book Antiqua" w:hAnsi="Book Antiqua"/>
          <w:sz w:val="24"/>
          <w:szCs w:val="24"/>
        </w:rPr>
        <w:t xml:space="preserve"> transferred its trademark rights to another German Company named Best Natural Products GmbH (“BNP").</w:t>
      </w:r>
    </w:p>
    <w:p w:rsidR="0088026B" w:rsidRDefault="0088026B" w:rsidP="000B0CA4">
      <w:pPr>
        <w:pStyle w:val="ListParagraph"/>
        <w:spacing w:line="240" w:lineRule="auto"/>
        <w:ind w:left="567"/>
        <w:jc w:val="both"/>
        <w:rPr>
          <w:rFonts w:ascii="Book Antiqua" w:hAnsi="Book Antiqua"/>
          <w:sz w:val="24"/>
          <w:szCs w:val="24"/>
        </w:rPr>
      </w:pPr>
    </w:p>
    <w:p w:rsidR="0088026B" w:rsidRDefault="0088026B" w:rsidP="000B0CA4">
      <w:pPr>
        <w:pStyle w:val="ListParagraph"/>
        <w:numPr>
          <w:ilvl w:val="0"/>
          <w:numId w:val="1"/>
        </w:numPr>
        <w:spacing w:line="240" w:lineRule="auto"/>
        <w:ind w:left="567" w:hanging="567"/>
        <w:jc w:val="both"/>
        <w:rPr>
          <w:rFonts w:ascii="Book Antiqua" w:hAnsi="Book Antiqua"/>
          <w:sz w:val="24"/>
          <w:szCs w:val="24"/>
        </w:rPr>
      </w:pPr>
      <w:r w:rsidRPr="004D2CC0">
        <w:rPr>
          <w:rFonts w:ascii="Book Antiqua" w:hAnsi="Book Antiqua"/>
          <w:sz w:val="24"/>
          <w:szCs w:val="24"/>
        </w:rPr>
        <w:t>2018</w:t>
      </w:r>
      <w:r>
        <w:rPr>
          <w:rFonts w:ascii="Book Antiqua" w:hAnsi="Book Antiqua"/>
          <w:sz w:val="24"/>
          <w:szCs w:val="24"/>
        </w:rPr>
        <w:t xml:space="preserve"> -</w:t>
      </w:r>
      <w:r w:rsidRPr="004D2CC0">
        <w:rPr>
          <w:rFonts w:ascii="Book Antiqua" w:hAnsi="Book Antiqua"/>
          <w:sz w:val="24"/>
          <w:szCs w:val="24"/>
        </w:rPr>
        <w:t xml:space="preserve"> </w:t>
      </w:r>
      <w:proofErr w:type="gramStart"/>
      <w:r w:rsidRPr="004D2CC0">
        <w:rPr>
          <w:rFonts w:ascii="Book Antiqua" w:hAnsi="Book Antiqua"/>
          <w:sz w:val="24"/>
          <w:szCs w:val="24"/>
        </w:rPr>
        <w:t>an</w:t>
      </w:r>
      <w:proofErr w:type="gramEnd"/>
      <w:r w:rsidRPr="004D2CC0">
        <w:rPr>
          <w:rFonts w:ascii="Book Antiqua" w:hAnsi="Book Antiqua"/>
          <w:sz w:val="24"/>
          <w:szCs w:val="24"/>
        </w:rPr>
        <w:t xml:space="preserve"> amount of penalty was imposed on KVIC by General Court of EU. </w:t>
      </w:r>
    </w:p>
    <w:p w:rsidR="0088026B" w:rsidRDefault="0088026B" w:rsidP="000B0CA4">
      <w:pPr>
        <w:pStyle w:val="ListParagraph"/>
        <w:spacing w:line="240" w:lineRule="auto"/>
        <w:ind w:left="567"/>
        <w:jc w:val="both"/>
        <w:rPr>
          <w:rFonts w:ascii="Book Antiqua" w:hAnsi="Book Antiqua"/>
          <w:sz w:val="24"/>
          <w:szCs w:val="24"/>
        </w:rPr>
      </w:pPr>
    </w:p>
    <w:p w:rsidR="0088026B" w:rsidRPr="004D2CC0" w:rsidRDefault="0088026B" w:rsidP="000B0CA4">
      <w:pPr>
        <w:pStyle w:val="ListParagraph"/>
        <w:numPr>
          <w:ilvl w:val="0"/>
          <w:numId w:val="1"/>
        </w:numPr>
        <w:spacing w:line="240" w:lineRule="auto"/>
        <w:ind w:left="567" w:hanging="567"/>
        <w:jc w:val="both"/>
        <w:rPr>
          <w:rFonts w:ascii="Book Antiqua" w:hAnsi="Book Antiqua"/>
          <w:sz w:val="24"/>
          <w:szCs w:val="24"/>
        </w:rPr>
      </w:pPr>
      <w:r>
        <w:rPr>
          <w:rFonts w:ascii="Book Antiqua" w:hAnsi="Book Antiqua"/>
          <w:sz w:val="24"/>
          <w:szCs w:val="24"/>
        </w:rPr>
        <w:t>2019 - KVIC filed cancellation proceedings based on non-use against BNP, which is pending</w:t>
      </w:r>
    </w:p>
    <w:p w:rsidR="0088026B" w:rsidRDefault="0088026B" w:rsidP="000B0CA4">
      <w:pPr>
        <w:pStyle w:val="ListParagraph"/>
        <w:spacing w:line="240" w:lineRule="auto"/>
        <w:ind w:left="567"/>
        <w:jc w:val="both"/>
        <w:rPr>
          <w:rFonts w:ascii="Book Antiqua" w:hAnsi="Book Antiqua"/>
          <w:sz w:val="24"/>
          <w:szCs w:val="24"/>
        </w:rPr>
      </w:pPr>
    </w:p>
    <w:p w:rsidR="0088026B" w:rsidRPr="004D2CC0" w:rsidRDefault="0088026B" w:rsidP="000B0CA4">
      <w:pPr>
        <w:pStyle w:val="ListParagraph"/>
        <w:numPr>
          <w:ilvl w:val="0"/>
          <w:numId w:val="1"/>
        </w:numPr>
        <w:spacing w:line="240" w:lineRule="auto"/>
        <w:ind w:left="567" w:hanging="567"/>
        <w:jc w:val="both"/>
        <w:rPr>
          <w:rFonts w:ascii="Book Antiqua" w:hAnsi="Book Antiqua"/>
          <w:sz w:val="24"/>
          <w:szCs w:val="24"/>
        </w:rPr>
      </w:pPr>
      <w:r w:rsidRPr="004D2CC0">
        <w:rPr>
          <w:rFonts w:ascii="Book Antiqua" w:hAnsi="Book Antiqua"/>
          <w:sz w:val="24"/>
          <w:szCs w:val="24"/>
        </w:rPr>
        <w:t>2020 - The matter was taken up by KVIC with Ministry of External Affairs, under intimation to this Ministry.</w:t>
      </w:r>
    </w:p>
    <w:p w:rsidR="0088026B" w:rsidRDefault="0088026B" w:rsidP="000B0CA4">
      <w:pPr>
        <w:pStyle w:val="ListParagraph"/>
        <w:spacing w:line="240" w:lineRule="auto"/>
        <w:ind w:left="567"/>
        <w:jc w:val="both"/>
        <w:rPr>
          <w:rFonts w:ascii="Book Antiqua" w:hAnsi="Book Antiqua"/>
          <w:sz w:val="24"/>
          <w:szCs w:val="24"/>
        </w:rPr>
      </w:pPr>
    </w:p>
    <w:p w:rsidR="0088026B" w:rsidRPr="004D2CC0" w:rsidRDefault="0088026B" w:rsidP="000B0CA4">
      <w:pPr>
        <w:pStyle w:val="ListParagraph"/>
        <w:numPr>
          <w:ilvl w:val="0"/>
          <w:numId w:val="1"/>
        </w:numPr>
        <w:spacing w:line="240" w:lineRule="auto"/>
        <w:ind w:left="567" w:hanging="567"/>
        <w:jc w:val="both"/>
        <w:rPr>
          <w:rFonts w:ascii="Book Antiqua" w:hAnsi="Book Antiqua"/>
          <w:sz w:val="24"/>
          <w:szCs w:val="24"/>
        </w:rPr>
      </w:pPr>
      <w:r>
        <w:rPr>
          <w:rFonts w:ascii="Book Antiqua" w:hAnsi="Book Antiqua"/>
          <w:sz w:val="24"/>
          <w:szCs w:val="24"/>
        </w:rPr>
        <w:t>2020 (31.3.2020</w:t>
      </w:r>
      <w:r w:rsidRPr="00C015F9">
        <w:rPr>
          <w:rFonts w:ascii="Book Antiqua" w:hAnsi="Book Antiqua"/>
          <w:color w:val="FF0000"/>
          <w:sz w:val="24"/>
          <w:szCs w:val="24"/>
        </w:rPr>
        <w:t xml:space="preserve"> </w:t>
      </w:r>
      <w:r>
        <w:rPr>
          <w:rFonts w:ascii="Book Antiqua" w:hAnsi="Book Antiqua"/>
          <w:sz w:val="24"/>
          <w:szCs w:val="24"/>
        </w:rPr>
        <w:t>) -</w:t>
      </w:r>
      <w:r w:rsidRPr="004D2CC0">
        <w:rPr>
          <w:rFonts w:ascii="Book Antiqua" w:hAnsi="Book Antiqua"/>
          <w:sz w:val="24"/>
          <w:szCs w:val="24"/>
        </w:rPr>
        <w:t xml:space="preserve"> BNP indicated their readiness for a "buy-out" of the KHADI brand by KVIC, in respect of which BNP have several registrations in EU and other countries.</w:t>
      </w:r>
    </w:p>
    <w:p w:rsidR="0088026B" w:rsidRDefault="0088026B" w:rsidP="000B0CA4">
      <w:pPr>
        <w:pStyle w:val="ListParagraph"/>
        <w:spacing w:line="240" w:lineRule="auto"/>
        <w:ind w:left="567"/>
        <w:jc w:val="both"/>
        <w:rPr>
          <w:rFonts w:ascii="Book Antiqua" w:hAnsi="Book Antiqua"/>
          <w:sz w:val="24"/>
          <w:szCs w:val="24"/>
        </w:rPr>
      </w:pPr>
    </w:p>
    <w:p w:rsidR="0088026B" w:rsidRPr="004D2CC0" w:rsidRDefault="0088026B" w:rsidP="000B0CA4">
      <w:pPr>
        <w:pStyle w:val="ListParagraph"/>
        <w:numPr>
          <w:ilvl w:val="0"/>
          <w:numId w:val="1"/>
        </w:numPr>
        <w:spacing w:line="240" w:lineRule="auto"/>
        <w:ind w:left="567" w:hanging="567"/>
        <w:jc w:val="both"/>
        <w:rPr>
          <w:rFonts w:ascii="Book Antiqua" w:hAnsi="Book Antiqua"/>
          <w:sz w:val="24"/>
          <w:szCs w:val="24"/>
        </w:rPr>
      </w:pPr>
      <w:r w:rsidRPr="004D2CC0">
        <w:rPr>
          <w:rFonts w:ascii="Book Antiqua" w:hAnsi="Book Antiqua"/>
          <w:sz w:val="24"/>
          <w:szCs w:val="24"/>
        </w:rPr>
        <w:t>KVIC proposed following suggestion</w:t>
      </w:r>
      <w:r>
        <w:rPr>
          <w:rFonts w:ascii="Book Antiqua" w:hAnsi="Book Antiqua"/>
          <w:sz w:val="24"/>
          <w:szCs w:val="24"/>
        </w:rPr>
        <w:t xml:space="preserve">s </w:t>
      </w:r>
      <w:r w:rsidRPr="004D2CC0">
        <w:rPr>
          <w:rFonts w:ascii="Book Antiqua" w:hAnsi="Book Antiqua"/>
          <w:sz w:val="24"/>
          <w:szCs w:val="24"/>
        </w:rPr>
        <w:t>/ course of action:</w:t>
      </w:r>
    </w:p>
    <w:p w:rsidR="0088026B" w:rsidRPr="004D2CC0" w:rsidRDefault="0088026B" w:rsidP="000B0CA4">
      <w:pPr>
        <w:pStyle w:val="ListParagraph"/>
        <w:spacing w:line="240" w:lineRule="auto"/>
        <w:ind w:left="1134" w:hanging="567"/>
        <w:jc w:val="both"/>
        <w:rPr>
          <w:rFonts w:ascii="Book Antiqua" w:hAnsi="Book Antiqua"/>
          <w:sz w:val="24"/>
          <w:szCs w:val="24"/>
        </w:rPr>
      </w:pPr>
      <w:r w:rsidRPr="004D2CC0">
        <w:rPr>
          <w:rFonts w:ascii="Book Antiqua" w:hAnsi="Book Antiqua"/>
          <w:sz w:val="24"/>
          <w:szCs w:val="24"/>
        </w:rPr>
        <w:t>(i)</w:t>
      </w:r>
      <w:r w:rsidRPr="004D2CC0">
        <w:rPr>
          <w:rFonts w:ascii="Book Antiqua" w:hAnsi="Book Antiqua"/>
          <w:sz w:val="24"/>
          <w:szCs w:val="24"/>
        </w:rPr>
        <w:tab/>
        <w:t>To go ahead with the proposed negotiation for settlement of Trademark dispute with the German Company with the help of the Indian Embassy, Berlin;</w:t>
      </w:r>
    </w:p>
    <w:p w:rsidR="0088026B" w:rsidRPr="004D2CC0" w:rsidRDefault="0088026B" w:rsidP="000B0CA4">
      <w:pPr>
        <w:pStyle w:val="ListParagraph"/>
        <w:spacing w:line="240" w:lineRule="auto"/>
        <w:ind w:left="1134" w:hanging="567"/>
        <w:jc w:val="both"/>
        <w:rPr>
          <w:rFonts w:ascii="Book Antiqua" w:hAnsi="Book Antiqua"/>
          <w:sz w:val="24"/>
          <w:szCs w:val="24"/>
        </w:rPr>
      </w:pPr>
      <w:r w:rsidRPr="004D2CC0">
        <w:rPr>
          <w:rFonts w:ascii="Book Antiqua" w:hAnsi="Book Antiqua"/>
          <w:sz w:val="24"/>
          <w:szCs w:val="24"/>
        </w:rPr>
        <w:t>(ii)</w:t>
      </w:r>
      <w:r w:rsidRPr="004D2CC0">
        <w:rPr>
          <w:rFonts w:ascii="Book Antiqua" w:hAnsi="Book Antiqua"/>
          <w:sz w:val="24"/>
          <w:szCs w:val="24"/>
        </w:rPr>
        <w:tab/>
        <w:t xml:space="preserve">To engage the German IP Firm M/s. </w:t>
      </w:r>
      <w:proofErr w:type="spellStart"/>
      <w:r w:rsidRPr="004D2CC0">
        <w:rPr>
          <w:rFonts w:ascii="Book Antiqua" w:hAnsi="Book Antiqua"/>
          <w:sz w:val="24"/>
          <w:szCs w:val="24"/>
        </w:rPr>
        <w:t>Eisenfuhr</w:t>
      </w:r>
      <w:proofErr w:type="spellEnd"/>
      <w:r w:rsidRPr="004D2CC0">
        <w:rPr>
          <w:rFonts w:ascii="Book Antiqua" w:hAnsi="Book Antiqua"/>
          <w:sz w:val="24"/>
          <w:szCs w:val="24"/>
        </w:rPr>
        <w:t xml:space="preserve"> to assist in the negotiation process, and </w:t>
      </w:r>
    </w:p>
    <w:p w:rsidR="0088026B" w:rsidRPr="004D2CC0" w:rsidRDefault="0088026B" w:rsidP="000B0CA4">
      <w:pPr>
        <w:pStyle w:val="ListParagraph"/>
        <w:spacing w:line="240" w:lineRule="auto"/>
        <w:ind w:left="1134" w:hanging="567"/>
        <w:jc w:val="both"/>
        <w:rPr>
          <w:rFonts w:ascii="Book Antiqua" w:hAnsi="Book Antiqua"/>
          <w:sz w:val="24"/>
          <w:szCs w:val="24"/>
        </w:rPr>
      </w:pPr>
      <w:r w:rsidRPr="004D2CC0">
        <w:rPr>
          <w:rFonts w:ascii="Book Antiqua" w:hAnsi="Book Antiqua"/>
          <w:sz w:val="24"/>
          <w:szCs w:val="24"/>
        </w:rPr>
        <w:t>(iii)</w:t>
      </w:r>
      <w:r w:rsidRPr="004D2CC0">
        <w:rPr>
          <w:rFonts w:ascii="Book Antiqua" w:hAnsi="Book Antiqua"/>
          <w:sz w:val="24"/>
          <w:szCs w:val="24"/>
        </w:rPr>
        <w:tab/>
        <w:t>Setting up of a High Powered Committee for final negotiations. (</w:t>
      </w:r>
      <w:r w:rsidRPr="004D2CC0">
        <w:rPr>
          <w:rFonts w:ascii="Book Antiqua" w:hAnsi="Book Antiqua"/>
          <w:b/>
          <w:bCs/>
          <w:sz w:val="24"/>
          <w:szCs w:val="24"/>
        </w:rPr>
        <w:t>Not finalized yet</w:t>
      </w:r>
      <w:r w:rsidRPr="004D2CC0">
        <w:rPr>
          <w:rFonts w:ascii="Book Antiqua" w:hAnsi="Book Antiqua"/>
          <w:sz w:val="24"/>
          <w:szCs w:val="24"/>
        </w:rPr>
        <w:t>)</w:t>
      </w:r>
      <w:r>
        <w:rPr>
          <w:rFonts w:ascii="Book Antiqua" w:hAnsi="Book Antiqua"/>
          <w:sz w:val="24"/>
          <w:szCs w:val="24"/>
        </w:rPr>
        <w:t>.</w:t>
      </w:r>
    </w:p>
    <w:p w:rsidR="0088026B" w:rsidRDefault="0088026B" w:rsidP="000B0CA4">
      <w:pPr>
        <w:pStyle w:val="ListParagraph"/>
        <w:spacing w:line="240" w:lineRule="auto"/>
        <w:ind w:left="567"/>
        <w:jc w:val="both"/>
        <w:rPr>
          <w:rFonts w:ascii="Book Antiqua" w:hAnsi="Book Antiqua"/>
          <w:sz w:val="24"/>
          <w:szCs w:val="24"/>
        </w:rPr>
      </w:pPr>
    </w:p>
    <w:p w:rsidR="0088026B" w:rsidRPr="004D2CC0" w:rsidRDefault="0088026B" w:rsidP="000B0CA4">
      <w:pPr>
        <w:pStyle w:val="ListParagraph"/>
        <w:numPr>
          <w:ilvl w:val="0"/>
          <w:numId w:val="1"/>
        </w:numPr>
        <w:spacing w:line="240" w:lineRule="auto"/>
        <w:ind w:left="567" w:hanging="567"/>
        <w:jc w:val="both"/>
        <w:rPr>
          <w:rFonts w:ascii="Book Antiqua" w:hAnsi="Book Antiqua"/>
          <w:sz w:val="24"/>
          <w:szCs w:val="24"/>
        </w:rPr>
      </w:pPr>
      <w:r w:rsidRPr="004D2CC0">
        <w:rPr>
          <w:rFonts w:ascii="Book Antiqua" w:hAnsi="Book Antiqua"/>
          <w:sz w:val="24"/>
          <w:szCs w:val="24"/>
        </w:rPr>
        <w:lastRenderedPageBreak/>
        <w:t>For engaging German IP firm (</w:t>
      </w:r>
      <w:proofErr w:type="spellStart"/>
      <w:r w:rsidRPr="004D2CC0">
        <w:rPr>
          <w:rFonts w:ascii="Book Antiqua" w:hAnsi="Book Antiqua"/>
          <w:sz w:val="24"/>
          <w:szCs w:val="24"/>
        </w:rPr>
        <w:t>Eisenfuhr</w:t>
      </w:r>
      <w:proofErr w:type="spellEnd"/>
      <w:r w:rsidRPr="004D2CC0">
        <w:rPr>
          <w:rFonts w:ascii="Book Antiqua" w:hAnsi="Book Antiqua"/>
          <w:sz w:val="24"/>
          <w:szCs w:val="24"/>
        </w:rPr>
        <w:t>) by Indian organization, the matter was taken up with M/o L&amp;</w:t>
      </w:r>
      <w:r>
        <w:rPr>
          <w:rFonts w:ascii="Book Antiqua" w:hAnsi="Book Antiqua"/>
          <w:sz w:val="24"/>
          <w:szCs w:val="24"/>
        </w:rPr>
        <w:t>J and MEA for their instructions</w:t>
      </w:r>
      <w:r w:rsidRPr="004D2CC0">
        <w:rPr>
          <w:rFonts w:ascii="Book Antiqua" w:hAnsi="Book Antiqua"/>
          <w:sz w:val="24"/>
          <w:szCs w:val="24"/>
        </w:rPr>
        <w:t>/guidelines.</w:t>
      </w:r>
    </w:p>
    <w:p w:rsidR="0088026B" w:rsidRDefault="0088026B" w:rsidP="000B0CA4">
      <w:pPr>
        <w:pStyle w:val="ListParagraph"/>
        <w:spacing w:line="240" w:lineRule="auto"/>
        <w:ind w:left="567"/>
        <w:jc w:val="both"/>
        <w:rPr>
          <w:rFonts w:ascii="Book Antiqua" w:hAnsi="Book Antiqua"/>
          <w:sz w:val="24"/>
          <w:szCs w:val="24"/>
        </w:rPr>
      </w:pPr>
    </w:p>
    <w:p w:rsidR="0088026B" w:rsidRPr="004D2CC0" w:rsidRDefault="0088026B" w:rsidP="000B0CA4">
      <w:pPr>
        <w:pStyle w:val="ListParagraph"/>
        <w:numPr>
          <w:ilvl w:val="0"/>
          <w:numId w:val="1"/>
        </w:numPr>
        <w:spacing w:line="240" w:lineRule="auto"/>
        <w:ind w:left="567" w:hanging="567"/>
        <w:jc w:val="both"/>
        <w:rPr>
          <w:rFonts w:ascii="Book Antiqua" w:hAnsi="Book Antiqua"/>
          <w:sz w:val="24"/>
          <w:szCs w:val="24"/>
        </w:rPr>
      </w:pPr>
      <w:r>
        <w:rPr>
          <w:rFonts w:ascii="Book Antiqua" w:hAnsi="Book Antiqua"/>
          <w:sz w:val="24"/>
          <w:szCs w:val="24"/>
        </w:rPr>
        <w:t>December, 2021 - F</w:t>
      </w:r>
      <w:r w:rsidRPr="004D2CC0">
        <w:rPr>
          <w:rFonts w:ascii="Book Antiqua" w:hAnsi="Book Antiqua"/>
          <w:sz w:val="24"/>
          <w:szCs w:val="24"/>
        </w:rPr>
        <w:t>oreign associate of KVIC (engaged by M/s</w:t>
      </w:r>
      <w:r>
        <w:rPr>
          <w:rFonts w:ascii="Book Antiqua" w:hAnsi="Book Antiqua"/>
          <w:sz w:val="24"/>
          <w:szCs w:val="24"/>
        </w:rPr>
        <w:t>.</w:t>
      </w:r>
      <w:r w:rsidRPr="004D2CC0">
        <w:rPr>
          <w:rFonts w:ascii="Book Antiqua" w:hAnsi="Book Antiqua"/>
          <w:sz w:val="24"/>
          <w:szCs w:val="24"/>
        </w:rPr>
        <w:t xml:space="preserve"> </w:t>
      </w:r>
      <w:proofErr w:type="spellStart"/>
      <w:r w:rsidRPr="004D2CC0">
        <w:rPr>
          <w:rFonts w:ascii="Book Antiqua" w:hAnsi="Book Antiqua"/>
          <w:sz w:val="24"/>
          <w:szCs w:val="24"/>
        </w:rPr>
        <w:t>Anand</w:t>
      </w:r>
      <w:proofErr w:type="spellEnd"/>
      <w:r w:rsidRPr="004D2CC0">
        <w:rPr>
          <w:rFonts w:ascii="Book Antiqua" w:hAnsi="Book Antiqua"/>
          <w:sz w:val="24"/>
          <w:szCs w:val="24"/>
        </w:rPr>
        <w:t xml:space="preserve"> &amp; </w:t>
      </w:r>
      <w:proofErr w:type="spellStart"/>
      <w:r w:rsidRPr="004D2CC0">
        <w:rPr>
          <w:rFonts w:ascii="Book Antiqua" w:hAnsi="Book Antiqua"/>
          <w:sz w:val="24"/>
          <w:szCs w:val="24"/>
        </w:rPr>
        <w:t>Anand</w:t>
      </w:r>
      <w:proofErr w:type="spellEnd"/>
      <w:r w:rsidRPr="004D2CC0">
        <w:rPr>
          <w:rFonts w:ascii="Book Antiqua" w:hAnsi="Book Antiqua"/>
          <w:sz w:val="24"/>
          <w:szCs w:val="24"/>
        </w:rPr>
        <w:t>) M/s</w:t>
      </w:r>
      <w:r>
        <w:rPr>
          <w:rFonts w:ascii="Book Antiqua" w:hAnsi="Book Antiqua"/>
          <w:sz w:val="24"/>
          <w:szCs w:val="24"/>
        </w:rPr>
        <w:t xml:space="preserve">. </w:t>
      </w:r>
      <w:proofErr w:type="spellStart"/>
      <w:r>
        <w:rPr>
          <w:rFonts w:ascii="Book Antiqua" w:hAnsi="Book Antiqua"/>
          <w:sz w:val="24"/>
          <w:szCs w:val="24"/>
        </w:rPr>
        <w:t>Fieldf</w:t>
      </w:r>
      <w:r w:rsidRPr="004D2CC0">
        <w:rPr>
          <w:rFonts w:ascii="Book Antiqua" w:hAnsi="Book Antiqua"/>
          <w:sz w:val="24"/>
          <w:szCs w:val="24"/>
        </w:rPr>
        <w:t>isher</w:t>
      </w:r>
      <w:proofErr w:type="spellEnd"/>
      <w:r w:rsidRPr="004D2CC0">
        <w:rPr>
          <w:rFonts w:ascii="Book Antiqua" w:hAnsi="Book Antiqua"/>
          <w:sz w:val="24"/>
          <w:szCs w:val="24"/>
        </w:rPr>
        <w:t xml:space="preserve"> had an “exploratory talks” with the BNP's Lawyers who have expressed their willingness to give up the Mark </w:t>
      </w:r>
      <w:proofErr w:type="spellStart"/>
      <w:r w:rsidRPr="004D2CC0">
        <w:rPr>
          <w:rFonts w:ascii="Book Antiqua" w:hAnsi="Book Antiqua"/>
          <w:sz w:val="24"/>
          <w:szCs w:val="24"/>
        </w:rPr>
        <w:t>Khadi</w:t>
      </w:r>
      <w:proofErr w:type="spellEnd"/>
      <w:r w:rsidRPr="004D2CC0">
        <w:rPr>
          <w:rFonts w:ascii="Book Antiqua" w:hAnsi="Book Antiqua"/>
          <w:sz w:val="24"/>
          <w:szCs w:val="24"/>
        </w:rPr>
        <w:t>.</w:t>
      </w:r>
    </w:p>
    <w:p w:rsidR="0088026B" w:rsidRDefault="0088026B" w:rsidP="000B0CA4">
      <w:pPr>
        <w:pStyle w:val="ListParagraph"/>
        <w:spacing w:line="240" w:lineRule="auto"/>
        <w:ind w:left="567"/>
        <w:jc w:val="both"/>
        <w:rPr>
          <w:rFonts w:ascii="Book Antiqua" w:hAnsi="Book Antiqua"/>
          <w:sz w:val="24"/>
          <w:szCs w:val="24"/>
        </w:rPr>
      </w:pPr>
    </w:p>
    <w:p w:rsidR="0088026B" w:rsidRPr="004D2CC0" w:rsidRDefault="0088026B" w:rsidP="000B0CA4">
      <w:pPr>
        <w:pStyle w:val="ListParagraph"/>
        <w:numPr>
          <w:ilvl w:val="0"/>
          <w:numId w:val="1"/>
        </w:numPr>
        <w:spacing w:line="240" w:lineRule="auto"/>
        <w:ind w:left="567" w:hanging="567"/>
        <w:jc w:val="both"/>
        <w:rPr>
          <w:rFonts w:ascii="Book Antiqua" w:hAnsi="Book Antiqua"/>
          <w:sz w:val="24"/>
          <w:szCs w:val="24"/>
        </w:rPr>
      </w:pPr>
      <w:r w:rsidRPr="004D2CC0">
        <w:rPr>
          <w:rFonts w:ascii="Book Antiqua" w:hAnsi="Book Antiqua"/>
          <w:sz w:val="24"/>
          <w:szCs w:val="24"/>
        </w:rPr>
        <w:t>Feb, 2022</w:t>
      </w:r>
      <w:r>
        <w:rPr>
          <w:rFonts w:ascii="Book Antiqua" w:hAnsi="Book Antiqua"/>
          <w:sz w:val="24"/>
          <w:szCs w:val="24"/>
        </w:rPr>
        <w:t xml:space="preserve"> </w:t>
      </w:r>
      <w:r w:rsidRPr="004D2CC0">
        <w:rPr>
          <w:rFonts w:ascii="Book Antiqua" w:hAnsi="Book Antiqua"/>
          <w:sz w:val="24"/>
          <w:szCs w:val="24"/>
        </w:rPr>
        <w:t>- KVIC de</w:t>
      </w:r>
      <w:r>
        <w:rPr>
          <w:rFonts w:ascii="Book Antiqua" w:hAnsi="Book Antiqua"/>
          <w:sz w:val="24"/>
          <w:szCs w:val="24"/>
        </w:rPr>
        <w:t>cid</w:t>
      </w:r>
      <w:r w:rsidRPr="004D2CC0">
        <w:rPr>
          <w:rFonts w:ascii="Book Antiqua" w:hAnsi="Book Antiqua"/>
          <w:sz w:val="24"/>
          <w:szCs w:val="24"/>
        </w:rPr>
        <w:t xml:space="preserve">ed to go ahead with the exploratory talks with BNP, which will be carried out by KVIC's Trademark Consultant M/s. </w:t>
      </w:r>
      <w:proofErr w:type="spellStart"/>
      <w:r w:rsidRPr="004D2CC0">
        <w:rPr>
          <w:rFonts w:ascii="Book Antiqua" w:hAnsi="Book Antiqua"/>
          <w:sz w:val="24"/>
          <w:szCs w:val="24"/>
        </w:rPr>
        <w:t>Anand</w:t>
      </w:r>
      <w:proofErr w:type="spellEnd"/>
      <w:r w:rsidRPr="004D2CC0">
        <w:rPr>
          <w:rFonts w:ascii="Book Antiqua" w:hAnsi="Book Antiqua"/>
          <w:sz w:val="24"/>
          <w:szCs w:val="24"/>
        </w:rPr>
        <w:t xml:space="preserve"> and </w:t>
      </w:r>
      <w:proofErr w:type="spellStart"/>
      <w:r w:rsidRPr="004D2CC0">
        <w:rPr>
          <w:rFonts w:ascii="Book Antiqua" w:hAnsi="Book Antiqua"/>
          <w:sz w:val="24"/>
          <w:szCs w:val="24"/>
        </w:rPr>
        <w:t>Anand</w:t>
      </w:r>
      <w:proofErr w:type="spellEnd"/>
      <w:r w:rsidRPr="004D2CC0">
        <w:rPr>
          <w:rFonts w:ascii="Book Antiqua" w:hAnsi="Book Antiqua"/>
          <w:sz w:val="24"/>
          <w:szCs w:val="24"/>
        </w:rPr>
        <w:t>.</w:t>
      </w:r>
    </w:p>
    <w:p w:rsidR="0088026B" w:rsidRDefault="0088026B" w:rsidP="000B0CA4">
      <w:pPr>
        <w:pStyle w:val="ListParagraph"/>
        <w:spacing w:line="240" w:lineRule="auto"/>
        <w:ind w:left="567"/>
        <w:jc w:val="both"/>
        <w:rPr>
          <w:rFonts w:ascii="Book Antiqua" w:hAnsi="Book Antiqua"/>
          <w:sz w:val="24"/>
          <w:szCs w:val="24"/>
        </w:rPr>
      </w:pPr>
    </w:p>
    <w:p w:rsidR="0088026B" w:rsidRPr="004D2CC0" w:rsidRDefault="0088026B" w:rsidP="000B0CA4">
      <w:pPr>
        <w:pStyle w:val="ListParagraph"/>
        <w:numPr>
          <w:ilvl w:val="0"/>
          <w:numId w:val="1"/>
        </w:numPr>
        <w:spacing w:line="240" w:lineRule="auto"/>
        <w:ind w:left="567" w:hanging="567"/>
        <w:jc w:val="both"/>
        <w:rPr>
          <w:rFonts w:ascii="Book Antiqua" w:hAnsi="Book Antiqua"/>
          <w:sz w:val="24"/>
          <w:szCs w:val="24"/>
        </w:rPr>
      </w:pPr>
      <w:r w:rsidRPr="004D2CC0">
        <w:rPr>
          <w:rFonts w:ascii="Book Antiqua" w:hAnsi="Book Antiqua"/>
          <w:sz w:val="24"/>
          <w:szCs w:val="24"/>
        </w:rPr>
        <w:t>March, 2022</w:t>
      </w:r>
      <w:r>
        <w:rPr>
          <w:rFonts w:ascii="Book Antiqua" w:hAnsi="Book Antiqua"/>
          <w:sz w:val="24"/>
          <w:szCs w:val="24"/>
        </w:rPr>
        <w:t xml:space="preserve"> </w:t>
      </w:r>
      <w:r w:rsidRPr="004D2CC0">
        <w:rPr>
          <w:rFonts w:ascii="Book Antiqua" w:hAnsi="Book Antiqua"/>
          <w:sz w:val="24"/>
          <w:szCs w:val="24"/>
        </w:rPr>
        <w:t xml:space="preserve">- Ministry Permitted KVIC to go ahead for 'Exploratory talks' with M/s BNP Germany, through their Trademark Consultant M/s. </w:t>
      </w:r>
      <w:proofErr w:type="spellStart"/>
      <w:r w:rsidRPr="004D2CC0">
        <w:rPr>
          <w:rFonts w:ascii="Book Antiqua" w:hAnsi="Book Antiqua"/>
          <w:sz w:val="24"/>
          <w:szCs w:val="24"/>
        </w:rPr>
        <w:t>Anand</w:t>
      </w:r>
      <w:proofErr w:type="spellEnd"/>
      <w:r w:rsidRPr="004D2CC0">
        <w:rPr>
          <w:rFonts w:ascii="Book Antiqua" w:hAnsi="Book Antiqua"/>
          <w:sz w:val="24"/>
          <w:szCs w:val="24"/>
        </w:rPr>
        <w:t xml:space="preserve"> &amp; </w:t>
      </w:r>
      <w:proofErr w:type="spellStart"/>
      <w:r w:rsidRPr="004D2CC0">
        <w:rPr>
          <w:rFonts w:ascii="Book Antiqua" w:hAnsi="Book Antiqua"/>
          <w:sz w:val="24"/>
          <w:szCs w:val="24"/>
        </w:rPr>
        <w:t>Anand</w:t>
      </w:r>
      <w:proofErr w:type="spellEnd"/>
      <w:r w:rsidRPr="004D2CC0">
        <w:rPr>
          <w:rFonts w:ascii="Book Antiqua" w:hAnsi="Book Antiqua"/>
          <w:sz w:val="24"/>
          <w:szCs w:val="24"/>
        </w:rPr>
        <w:t>.</w:t>
      </w:r>
    </w:p>
    <w:p w:rsidR="0088026B" w:rsidRDefault="0088026B" w:rsidP="000B0CA4">
      <w:pPr>
        <w:pStyle w:val="ListParagraph"/>
        <w:spacing w:line="240" w:lineRule="auto"/>
        <w:ind w:left="567"/>
        <w:jc w:val="both"/>
        <w:rPr>
          <w:rFonts w:ascii="Book Antiqua" w:hAnsi="Book Antiqua"/>
          <w:sz w:val="24"/>
          <w:szCs w:val="24"/>
        </w:rPr>
      </w:pPr>
    </w:p>
    <w:p w:rsidR="0088026B" w:rsidRPr="004D2CC0" w:rsidRDefault="0088026B" w:rsidP="000B0CA4">
      <w:pPr>
        <w:pStyle w:val="ListParagraph"/>
        <w:numPr>
          <w:ilvl w:val="0"/>
          <w:numId w:val="1"/>
        </w:numPr>
        <w:spacing w:line="240" w:lineRule="auto"/>
        <w:ind w:left="567" w:hanging="567"/>
        <w:jc w:val="both"/>
        <w:rPr>
          <w:rFonts w:ascii="Book Antiqua" w:hAnsi="Book Antiqua"/>
          <w:sz w:val="24"/>
          <w:szCs w:val="24"/>
        </w:rPr>
      </w:pPr>
      <w:r>
        <w:rPr>
          <w:rFonts w:ascii="Book Antiqua" w:hAnsi="Book Antiqua"/>
          <w:sz w:val="24"/>
          <w:szCs w:val="24"/>
        </w:rPr>
        <w:t>December, 2022 -</w:t>
      </w:r>
      <w:r w:rsidRPr="004D2CC0">
        <w:rPr>
          <w:rFonts w:ascii="Book Antiqua" w:hAnsi="Book Antiqua"/>
          <w:sz w:val="24"/>
          <w:szCs w:val="24"/>
        </w:rPr>
        <w:t xml:space="preserve"> KVIC offered 2,00,000 Euros to BNP but KVIC did not receive any response from BNP's side</w:t>
      </w:r>
    </w:p>
    <w:p w:rsidR="0088026B" w:rsidRDefault="0088026B" w:rsidP="000B0CA4">
      <w:pPr>
        <w:pStyle w:val="ListParagraph"/>
        <w:spacing w:line="240" w:lineRule="auto"/>
        <w:ind w:left="567"/>
        <w:jc w:val="both"/>
        <w:rPr>
          <w:rFonts w:ascii="Book Antiqua" w:hAnsi="Book Antiqua"/>
          <w:sz w:val="24"/>
          <w:szCs w:val="24"/>
        </w:rPr>
      </w:pPr>
    </w:p>
    <w:p w:rsidR="0088026B" w:rsidRDefault="0088026B" w:rsidP="000B0CA4">
      <w:pPr>
        <w:pStyle w:val="ListParagraph"/>
        <w:numPr>
          <w:ilvl w:val="0"/>
          <w:numId w:val="1"/>
        </w:numPr>
        <w:spacing w:line="240" w:lineRule="auto"/>
        <w:ind w:left="567" w:hanging="567"/>
        <w:jc w:val="both"/>
        <w:rPr>
          <w:rFonts w:ascii="Book Antiqua" w:hAnsi="Book Antiqua"/>
          <w:sz w:val="24"/>
          <w:szCs w:val="24"/>
        </w:rPr>
      </w:pPr>
      <w:r w:rsidRPr="004D2CC0">
        <w:rPr>
          <w:rFonts w:ascii="Book Antiqua" w:hAnsi="Book Antiqua"/>
          <w:sz w:val="24"/>
          <w:szCs w:val="24"/>
        </w:rPr>
        <w:t>March, 2023</w:t>
      </w:r>
      <w:r>
        <w:rPr>
          <w:rFonts w:ascii="Book Antiqua" w:hAnsi="Book Antiqua"/>
          <w:sz w:val="24"/>
          <w:szCs w:val="24"/>
        </w:rPr>
        <w:t xml:space="preserve"> </w:t>
      </w:r>
      <w:r w:rsidRPr="004D2CC0">
        <w:rPr>
          <w:rFonts w:ascii="Book Antiqua" w:hAnsi="Book Antiqua"/>
          <w:sz w:val="24"/>
          <w:szCs w:val="24"/>
        </w:rPr>
        <w:t>- KVIC has suggested this Ministry to take up the issue with the Ministry of External Affairs to take up the matter with German Govt. through the High Commission and form a Committee consisting of representatives of the Ministry of MSME, Ministry of External Affairs, Ministry of Law, Ministry of Commerce and KVIC.</w:t>
      </w:r>
    </w:p>
    <w:p w:rsidR="0088026B" w:rsidRDefault="0088026B" w:rsidP="000B0CA4">
      <w:pPr>
        <w:pStyle w:val="ListParagraph"/>
        <w:spacing w:line="240" w:lineRule="auto"/>
        <w:ind w:left="567"/>
        <w:jc w:val="both"/>
        <w:rPr>
          <w:rFonts w:ascii="Book Antiqua" w:hAnsi="Book Antiqua"/>
          <w:sz w:val="24"/>
          <w:szCs w:val="24"/>
        </w:rPr>
      </w:pPr>
    </w:p>
    <w:p w:rsidR="0088026B" w:rsidRDefault="0088026B" w:rsidP="000B0CA4">
      <w:pPr>
        <w:pStyle w:val="ListParagraph"/>
        <w:numPr>
          <w:ilvl w:val="0"/>
          <w:numId w:val="1"/>
        </w:numPr>
        <w:spacing w:line="240" w:lineRule="auto"/>
        <w:ind w:left="567" w:hanging="567"/>
        <w:jc w:val="both"/>
        <w:rPr>
          <w:rFonts w:ascii="Book Antiqua" w:hAnsi="Book Antiqua"/>
          <w:sz w:val="24"/>
          <w:szCs w:val="24"/>
        </w:rPr>
      </w:pPr>
      <w:r>
        <w:rPr>
          <w:rFonts w:ascii="Book Antiqua" w:hAnsi="Book Antiqua"/>
          <w:sz w:val="24"/>
          <w:szCs w:val="24"/>
        </w:rPr>
        <w:t xml:space="preserve">April-November, 2023 – BNP started opposing KVIC’s applications for logo </w:t>
      </w:r>
      <w:r>
        <w:rPr>
          <w:rFonts w:ascii="Bookman Old Style" w:hAnsi="Bookman Old Style"/>
          <w:noProof/>
          <w:sz w:val="26"/>
          <w:szCs w:val="26"/>
          <w:lang w:val="en-IN" w:eastAsia="en-IN"/>
        </w:rPr>
        <w:drawing>
          <wp:inline distT="0" distB="0" distL="0" distR="0" wp14:anchorId="5CF5E421" wp14:editId="603DA2E6">
            <wp:extent cx="551329" cy="344581"/>
            <wp:effectExtent l="0" t="0" r="1270" b="0"/>
            <wp:docPr id="16" name="Picture 6"/>
            <wp:cNvGraphicFramePr>
              <a:graphicFrameLocks xmlns:a="http://schemas.openxmlformats.org/drawingml/2006/main" noChangeAspect="1"/>
            </wp:cNvGraphicFramePr>
            <a:graphic xmlns:a="http://schemas.openxmlformats.org/drawingml/2006/main">
              <a:graphicData uri="http://schemas.openxmlformats.org/drawingml/2006/picture">
                <pic:pic xmlns:pic="http://schemas.openxmlformats.org/drawingml/2006/picture">
                  <pic:nvPicPr>
                    <pic:cNvPr id="16" name="Picture 6"/>
                    <pic:cNvPicPr>
                      <a:picLocks noChangeAspect="1" noChangeArrowheads="1"/>
                    </pic:cNvPicPr>
                  </pic:nvPicPr>
                  <pic:blipFill>
                    <a:blip r:embed="rId6" cstate="print">
                      <a:extLst>
                        <a:ext uri="{28A0092B-C50C-407E-A947-70E740481C1C}">
                          <a14:useLocalDpi xmlns:a14="http://schemas.microsoft.com/office/drawing/2010/main" val="0"/>
                        </a:ext>
                      </a:extLst>
                    </a:blip>
                    <a:srcRect/>
                    <a:stretch>
                      <a:fillRect/>
                    </a:stretch>
                  </pic:blipFill>
                  <pic:spPr>
                    <a:xfrm>
                      <a:off x="0" y="0"/>
                      <a:ext cx="553444" cy="345903"/>
                    </a:xfrm>
                    <a:prstGeom prst="rect">
                      <a:avLst/>
                    </a:prstGeom>
                    <a:noFill/>
                    <a:ln>
                      <a:noFill/>
                    </a:ln>
                  </pic:spPr>
                </pic:pic>
              </a:graphicData>
            </a:graphic>
          </wp:inline>
        </w:drawing>
      </w:r>
      <w:r>
        <w:rPr>
          <w:rFonts w:ascii="Book Antiqua" w:hAnsi="Book Antiqua"/>
          <w:sz w:val="24"/>
          <w:szCs w:val="24"/>
        </w:rPr>
        <w:t xml:space="preserve">  not only in class-3 but also in other classes including class-24 &amp; 25 (Textile).  </w:t>
      </w:r>
    </w:p>
    <w:p w:rsidR="0088026B" w:rsidRDefault="0088026B" w:rsidP="000B0CA4">
      <w:pPr>
        <w:pStyle w:val="ListParagraph"/>
        <w:spacing w:line="240" w:lineRule="auto"/>
        <w:ind w:left="567"/>
        <w:jc w:val="both"/>
        <w:rPr>
          <w:rFonts w:ascii="Book Antiqua" w:hAnsi="Book Antiqua"/>
          <w:sz w:val="24"/>
          <w:szCs w:val="24"/>
        </w:rPr>
      </w:pPr>
    </w:p>
    <w:p w:rsidR="0088026B" w:rsidRDefault="0088026B" w:rsidP="000B0CA4">
      <w:pPr>
        <w:pStyle w:val="ListParagraph"/>
        <w:numPr>
          <w:ilvl w:val="0"/>
          <w:numId w:val="1"/>
        </w:numPr>
        <w:spacing w:line="240" w:lineRule="auto"/>
        <w:ind w:left="567" w:hanging="567"/>
        <w:jc w:val="both"/>
        <w:rPr>
          <w:rFonts w:ascii="Book Antiqua" w:hAnsi="Book Antiqua"/>
          <w:sz w:val="24"/>
          <w:szCs w:val="24"/>
        </w:rPr>
      </w:pPr>
      <w:r>
        <w:rPr>
          <w:rFonts w:ascii="Book Antiqua" w:hAnsi="Book Antiqua"/>
          <w:sz w:val="24"/>
          <w:szCs w:val="24"/>
        </w:rPr>
        <w:t xml:space="preserve">November, 2023 – BNP filed an infringement suit against KVIC and </w:t>
      </w:r>
      <w:proofErr w:type="spellStart"/>
      <w:r>
        <w:rPr>
          <w:rFonts w:ascii="Book Antiqua" w:hAnsi="Book Antiqua"/>
          <w:sz w:val="24"/>
          <w:szCs w:val="24"/>
        </w:rPr>
        <w:t>Khadi</w:t>
      </w:r>
      <w:proofErr w:type="spellEnd"/>
      <w:r>
        <w:rPr>
          <w:rFonts w:ascii="Book Antiqua" w:hAnsi="Book Antiqua"/>
          <w:sz w:val="24"/>
          <w:szCs w:val="24"/>
        </w:rPr>
        <w:t xml:space="preserve"> Natural Healthcare before the Hamburg Court, Germany and prayed for injunction against the use of the word ‘KHADI’ by KVIC and also sought a compensation of EUR 2,50,000 (Rs.2.24 </w:t>
      </w:r>
      <w:proofErr w:type="spellStart"/>
      <w:r>
        <w:rPr>
          <w:rFonts w:ascii="Book Antiqua" w:hAnsi="Book Antiqua"/>
          <w:sz w:val="24"/>
          <w:szCs w:val="24"/>
        </w:rPr>
        <w:t>Crores</w:t>
      </w:r>
      <w:proofErr w:type="spellEnd"/>
      <w:r>
        <w:rPr>
          <w:rFonts w:ascii="Book Antiqua" w:hAnsi="Book Antiqua"/>
          <w:sz w:val="24"/>
          <w:szCs w:val="24"/>
        </w:rPr>
        <w:t xml:space="preserve"> approx.)</w:t>
      </w:r>
      <w:r w:rsidR="000B0CA4">
        <w:rPr>
          <w:rFonts w:ascii="Book Antiqua" w:hAnsi="Book Antiqua"/>
          <w:sz w:val="24"/>
          <w:szCs w:val="24"/>
        </w:rPr>
        <w:t>.</w:t>
      </w:r>
    </w:p>
    <w:p w:rsidR="000B0CA4" w:rsidRPr="000B0CA4" w:rsidRDefault="000B0CA4" w:rsidP="000B0CA4">
      <w:pPr>
        <w:spacing w:line="240" w:lineRule="auto"/>
        <w:rPr>
          <w:rFonts w:ascii="Book Antiqua" w:hAnsi="Book Antiqua"/>
          <w:b/>
          <w:bCs/>
          <w:sz w:val="24"/>
          <w:szCs w:val="24"/>
          <w:u w:val="single"/>
          <w:lang w:val="en-IN"/>
        </w:rPr>
      </w:pPr>
      <w:r w:rsidRPr="000B0CA4">
        <w:rPr>
          <w:rFonts w:ascii="Book Antiqua" w:hAnsi="Book Antiqua"/>
          <w:b/>
          <w:bCs/>
          <w:sz w:val="24"/>
          <w:szCs w:val="24"/>
          <w:u w:val="single"/>
        </w:rPr>
        <w:t xml:space="preserve">Suggestions given by M/s. </w:t>
      </w:r>
      <w:proofErr w:type="spellStart"/>
      <w:r w:rsidRPr="000B0CA4">
        <w:rPr>
          <w:rFonts w:ascii="Book Antiqua" w:hAnsi="Book Antiqua"/>
          <w:b/>
          <w:bCs/>
          <w:sz w:val="24"/>
          <w:szCs w:val="24"/>
          <w:u w:val="single"/>
        </w:rPr>
        <w:t>Anand</w:t>
      </w:r>
      <w:proofErr w:type="spellEnd"/>
      <w:r w:rsidRPr="000B0CA4">
        <w:rPr>
          <w:rFonts w:ascii="Book Antiqua" w:hAnsi="Book Antiqua"/>
          <w:b/>
          <w:bCs/>
          <w:sz w:val="24"/>
          <w:szCs w:val="24"/>
          <w:u w:val="single"/>
        </w:rPr>
        <w:t xml:space="preserve"> and </w:t>
      </w:r>
      <w:proofErr w:type="spellStart"/>
      <w:r w:rsidRPr="000B0CA4">
        <w:rPr>
          <w:rFonts w:ascii="Book Antiqua" w:hAnsi="Book Antiqua"/>
          <w:b/>
          <w:bCs/>
          <w:sz w:val="24"/>
          <w:szCs w:val="24"/>
          <w:u w:val="single"/>
        </w:rPr>
        <w:t>Anand</w:t>
      </w:r>
      <w:proofErr w:type="spellEnd"/>
    </w:p>
    <w:p w:rsidR="00000000" w:rsidRPr="000B0CA4" w:rsidRDefault="00434170" w:rsidP="000B0CA4">
      <w:pPr>
        <w:pStyle w:val="ListParagraph"/>
        <w:numPr>
          <w:ilvl w:val="0"/>
          <w:numId w:val="1"/>
        </w:numPr>
        <w:spacing w:line="240" w:lineRule="auto"/>
        <w:jc w:val="both"/>
        <w:rPr>
          <w:rFonts w:ascii="Book Antiqua" w:hAnsi="Book Antiqua"/>
          <w:sz w:val="24"/>
          <w:szCs w:val="24"/>
          <w:lang w:val="en-IN"/>
        </w:rPr>
      </w:pPr>
      <w:r>
        <w:rPr>
          <w:rFonts w:ascii="Book Antiqua" w:hAnsi="Book Antiqua"/>
          <w:sz w:val="24"/>
          <w:szCs w:val="24"/>
        </w:rPr>
        <w:t>W</w:t>
      </w:r>
      <w:r w:rsidR="002F1C22" w:rsidRPr="000B0CA4">
        <w:rPr>
          <w:rFonts w:ascii="Book Antiqua" w:hAnsi="Book Antiqua"/>
          <w:sz w:val="24"/>
          <w:szCs w:val="24"/>
        </w:rPr>
        <w:t>e can demonstrate our readiness to resume settlement talks in a holistic manner;</w:t>
      </w:r>
    </w:p>
    <w:p w:rsidR="00000000" w:rsidRPr="000B0CA4" w:rsidRDefault="002F1C22" w:rsidP="000B0CA4">
      <w:pPr>
        <w:pStyle w:val="ListParagraph"/>
        <w:numPr>
          <w:ilvl w:val="0"/>
          <w:numId w:val="1"/>
        </w:numPr>
        <w:spacing w:line="240" w:lineRule="auto"/>
        <w:jc w:val="both"/>
        <w:rPr>
          <w:rFonts w:ascii="Book Antiqua" w:hAnsi="Book Antiqua"/>
          <w:sz w:val="24"/>
          <w:szCs w:val="24"/>
          <w:lang w:val="en-IN"/>
        </w:rPr>
      </w:pPr>
      <w:r w:rsidRPr="000B0CA4">
        <w:rPr>
          <w:rFonts w:ascii="Book Antiqua" w:hAnsi="Book Antiqua"/>
          <w:sz w:val="24"/>
          <w:szCs w:val="24"/>
        </w:rPr>
        <w:t>Without committing ourselves at the out</w:t>
      </w:r>
      <w:r w:rsidRPr="000B0CA4">
        <w:rPr>
          <w:rFonts w:ascii="Book Antiqua" w:hAnsi="Book Antiqua"/>
          <w:sz w:val="24"/>
          <w:szCs w:val="24"/>
        </w:rPr>
        <w:t>set, we can be prepared to withdraw all class 3 applications/registrations in EU countries to the extent that they conflict with BNP’s specifications. This can be a further bargaining chip, to seek withdrawal of the suit by BNP in Hamburg Court without any</w:t>
      </w:r>
      <w:r w:rsidRPr="000B0CA4">
        <w:rPr>
          <w:rFonts w:ascii="Book Antiqua" w:hAnsi="Book Antiqua"/>
          <w:sz w:val="24"/>
          <w:szCs w:val="24"/>
        </w:rPr>
        <w:t xml:space="preserve"> prejudice to BNP</w:t>
      </w:r>
    </w:p>
    <w:p w:rsidR="00000000" w:rsidRPr="000B0CA4" w:rsidRDefault="002F1C22" w:rsidP="000B0CA4">
      <w:pPr>
        <w:pStyle w:val="ListParagraph"/>
        <w:numPr>
          <w:ilvl w:val="0"/>
          <w:numId w:val="1"/>
        </w:numPr>
        <w:spacing w:line="240" w:lineRule="auto"/>
        <w:jc w:val="both"/>
        <w:rPr>
          <w:rFonts w:ascii="Book Antiqua" w:hAnsi="Book Antiqua"/>
          <w:sz w:val="24"/>
          <w:szCs w:val="24"/>
          <w:lang w:val="en-IN"/>
        </w:rPr>
      </w:pPr>
      <w:r w:rsidRPr="000B0CA4">
        <w:rPr>
          <w:rFonts w:ascii="Book Antiqua" w:hAnsi="Book Antiqua"/>
          <w:sz w:val="24"/>
          <w:szCs w:val="24"/>
        </w:rPr>
        <w:t>This way we are indicating that class 3 conflicting goods are out of the radar and this should ease some tensions;</w:t>
      </w:r>
    </w:p>
    <w:p w:rsidR="00000000" w:rsidRPr="000B0CA4" w:rsidRDefault="002F1C22" w:rsidP="000B0CA4">
      <w:pPr>
        <w:pStyle w:val="ListParagraph"/>
        <w:numPr>
          <w:ilvl w:val="0"/>
          <w:numId w:val="1"/>
        </w:numPr>
        <w:spacing w:line="240" w:lineRule="auto"/>
        <w:jc w:val="both"/>
        <w:rPr>
          <w:rFonts w:ascii="Book Antiqua" w:hAnsi="Book Antiqua"/>
          <w:sz w:val="24"/>
          <w:szCs w:val="24"/>
          <w:lang w:val="en-IN"/>
        </w:rPr>
      </w:pPr>
      <w:r w:rsidRPr="000B0CA4">
        <w:rPr>
          <w:rFonts w:ascii="Book Antiqua" w:hAnsi="Book Antiqua"/>
          <w:sz w:val="24"/>
          <w:szCs w:val="24"/>
        </w:rPr>
        <w:t>As regards use in class 3, we can seek some time and meanwhile make real attempts such as making an attractive monetary offer, which could make them think seriously.</w:t>
      </w:r>
    </w:p>
    <w:p w:rsidR="000B0CA4" w:rsidRPr="000B0CA4" w:rsidRDefault="000B0CA4" w:rsidP="000B0CA4">
      <w:pPr>
        <w:spacing w:line="240" w:lineRule="auto"/>
        <w:jc w:val="both"/>
        <w:rPr>
          <w:rFonts w:ascii="Book Antiqua" w:hAnsi="Book Antiqua"/>
          <w:b/>
          <w:bCs/>
          <w:sz w:val="24"/>
          <w:szCs w:val="24"/>
          <w:u w:val="single"/>
          <w:lang w:val="en-IN"/>
        </w:rPr>
      </w:pPr>
      <w:r w:rsidRPr="000B0CA4">
        <w:rPr>
          <w:rFonts w:ascii="Book Antiqua" w:hAnsi="Book Antiqua"/>
          <w:b/>
          <w:bCs/>
          <w:sz w:val="24"/>
          <w:szCs w:val="24"/>
          <w:u w:val="single"/>
          <w:lang w:val="en-IN"/>
        </w:rPr>
        <w:lastRenderedPageBreak/>
        <w:t>Actions taken by KVIC</w:t>
      </w:r>
    </w:p>
    <w:p w:rsidR="00000000" w:rsidRPr="000B0CA4" w:rsidRDefault="002F1C22" w:rsidP="000B0CA4">
      <w:pPr>
        <w:pStyle w:val="ListParagraph"/>
        <w:numPr>
          <w:ilvl w:val="0"/>
          <w:numId w:val="1"/>
        </w:numPr>
        <w:spacing w:line="240" w:lineRule="auto"/>
        <w:jc w:val="both"/>
        <w:rPr>
          <w:rFonts w:ascii="Book Antiqua" w:hAnsi="Book Antiqua"/>
          <w:sz w:val="24"/>
          <w:szCs w:val="24"/>
          <w:lang w:val="en-IN"/>
        </w:rPr>
      </w:pPr>
      <w:r w:rsidRPr="000B0CA4">
        <w:rPr>
          <w:rFonts w:ascii="Book Antiqua" w:hAnsi="Book Antiqua"/>
          <w:sz w:val="24"/>
          <w:szCs w:val="24"/>
        </w:rPr>
        <w:t>Wit</w:t>
      </w:r>
      <w:r w:rsidRPr="000B0CA4">
        <w:rPr>
          <w:rFonts w:ascii="Book Antiqua" w:hAnsi="Book Antiqua"/>
          <w:sz w:val="24"/>
          <w:szCs w:val="24"/>
        </w:rPr>
        <w:t xml:space="preserve">h a view to have a clear understanding about the way in which proposed negotiation with BNP and its lawyers to be carried out, a meeting was conducted with the foreign associates of KVIC Mr. </w:t>
      </w:r>
      <w:r w:rsidRPr="000B0CA4">
        <w:rPr>
          <w:rFonts w:ascii="Book Antiqua" w:hAnsi="Book Antiqua"/>
          <w:sz w:val="24"/>
          <w:szCs w:val="24"/>
          <w:lang w:val="en-IN"/>
        </w:rPr>
        <w:t xml:space="preserve">Matthias Berger </w:t>
      </w:r>
      <w:proofErr w:type="spellStart"/>
      <w:r w:rsidRPr="000B0CA4">
        <w:rPr>
          <w:rFonts w:ascii="Book Antiqua" w:hAnsi="Book Antiqua"/>
          <w:sz w:val="24"/>
          <w:szCs w:val="24"/>
          <w:lang w:val="en-IN"/>
        </w:rPr>
        <w:t>Rechtsanwalt</w:t>
      </w:r>
      <w:proofErr w:type="spellEnd"/>
      <w:r w:rsidRPr="000B0CA4">
        <w:rPr>
          <w:rFonts w:ascii="Book Antiqua" w:hAnsi="Book Antiqua"/>
          <w:sz w:val="24"/>
          <w:szCs w:val="24"/>
          <w:lang w:val="en-IN"/>
        </w:rPr>
        <w:t xml:space="preserve"> of M/s. </w:t>
      </w:r>
      <w:proofErr w:type="spellStart"/>
      <w:r w:rsidRPr="000B0CA4">
        <w:rPr>
          <w:rFonts w:ascii="Book Antiqua" w:hAnsi="Book Antiqua"/>
          <w:sz w:val="24"/>
          <w:szCs w:val="24"/>
          <w:lang w:val="en-IN"/>
        </w:rPr>
        <w:t>fieldfisher</w:t>
      </w:r>
      <w:proofErr w:type="spellEnd"/>
      <w:r w:rsidRPr="000B0CA4">
        <w:rPr>
          <w:rFonts w:ascii="Book Antiqua" w:hAnsi="Book Antiqua"/>
          <w:sz w:val="24"/>
          <w:szCs w:val="24"/>
          <w:lang w:val="en-IN"/>
        </w:rPr>
        <w:t xml:space="preserve"> by </w:t>
      </w:r>
      <w:proofErr w:type="spellStart"/>
      <w:r w:rsidRPr="000B0CA4">
        <w:rPr>
          <w:rFonts w:ascii="Book Antiqua" w:hAnsi="Book Antiqua"/>
          <w:sz w:val="24"/>
          <w:szCs w:val="24"/>
          <w:lang w:val="en-IN"/>
        </w:rPr>
        <w:t>Jt.CEO</w:t>
      </w:r>
      <w:proofErr w:type="spellEnd"/>
      <w:r w:rsidRPr="000B0CA4">
        <w:rPr>
          <w:rFonts w:ascii="Book Antiqua" w:hAnsi="Book Antiqua"/>
          <w:sz w:val="24"/>
          <w:szCs w:val="24"/>
          <w:lang w:val="en-IN"/>
        </w:rPr>
        <w:t xml:space="preserve">, F.A. and C.E.O. through V.C.  </w:t>
      </w:r>
      <w:r w:rsidR="00434170">
        <w:rPr>
          <w:rFonts w:ascii="Book Antiqua" w:hAnsi="Book Antiqua"/>
          <w:sz w:val="24"/>
          <w:szCs w:val="24"/>
          <w:lang w:val="en-IN"/>
        </w:rPr>
        <w:tab/>
      </w:r>
    </w:p>
    <w:p w:rsidR="00000000" w:rsidRPr="000B0CA4" w:rsidRDefault="002F1C22" w:rsidP="000B0CA4">
      <w:pPr>
        <w:pStyle w:val="ListParagraph"/>
        <w:numPr>
          <w:ilvl w:val="0"/>
          <w:numId w:val="1"/>
        </w:numPr>
        <w:spacing w:line="240" w:lineRule="auto"/>
        <w:jc w:val="both"/>
        <w:rPr>
          <w:rFonts w:ascii="Book Antiqua" w:hAnsi="Book Antiqua"/>
          <w:sz w:val="24"/>
          <w:szCs w:val="24"/>
          <w:lang w:val="en-IN"/>
        </w:rPr>
      </w:pPr>
      <w:r w:rsidRPr="000B0CA4">
        <w:rPr>
          <w:rFonts w:ascii="Book Antiqua" w:hAnsi="Book Antiqua"/>
          <w:sz w:val="24"/>
          <w:szCs w:val="24"/>
        </w:rPr>
        <w:t>Thereafter, KVIC sent letters dated 14.02.2024 and 08.03.2024 to the Ministry requesting to nom</w:t>
      </w:r>
      <w:r w:rsidRPr="000B0CA4">
        <w:rPr>
          <w:rFonts w:ascii="Book Antiqua" w:hAnsi="Book Antiqua"/>
          <w:sz w:val="24"/>
          <w:szCs w:val="24"/>
        </w:rPr>
        <w:t xml:space="preserve">inate a </w:t>
      </w:r>
      <w:proofErr w:type="gramStart"/>
      <w:r w:rsidRPr="000B0CA4">
        <w:rPr>
          <w:rFonts w:ascii="Book Antiqua" w:hAnsi="Book Antiqua"/>
          <w:sz w:val="24"/>
          <w:szCs w:val="24"/>
        </w:rPr>
        <w:t>Senior</w:t>
      </w:r>
      <w:proofErr w:type="gramEnd"/>
      <w:r w:rsidRPr="000B0CA4">
        <w:rPr>
          <w:rFonts w:ascii="Book Antiqua" w:hAnsi="Book Antiqua"/>
          <w:sz w:val="24"/>
          <w:szCs w:val="24"/>
        </w:rPr>
        <w:t xml:space="preserve"> officer of the Ministry and also to request the Ministry of External Affairs to nominate its representative to participate in the discussion with the BNP and its Attorneys along with Executives of KVIC. </w:t>
      </w:r>
    </w:p>
    <w:p w:rsidR="00000000" w:rsidRPr="000B0CA4" w:rsidRDefault="002F1C22" w:rsidP="000B0CA4">
      <w:pPr>
        <w:pStyle w:val="ListParagraph"/>
        <w:numPr>
          <w:ilvl w:val="0"/>
          <w:numId w:val="1"/>
        </w:numPr>
        <w:spacing w:line="240" w:lineRule="auto"/>
        <w:jc w:val="both"/>
        <w:rPr>
          <w:rFonts w:ascii="Book Antiqua" w:hAnsi="Book Antiqua"/>
          <w:sz w:val="24"/>
          <w:szCs w:val="24"/>
          <w:lang w:val="en-IN"/>
        </w:rPr>
      </w:pPr>
      <w:r w:rsidRPr="000B0CA4">
        <w:rPr>
          <w:rFonts w:ascii="Book Antiqua" w:hAnsi="Book Antiqua"/>
          <w:sz w:val="24"/>
          <w:szCs w:val="24"/>
        </w:rPr>
        <w:t xml:space="preserve">As the proposed discussion with the BNP and its Attorneys is required to be done on an urgent basis to instill confidence in BNP about the seriousness taken by KVIC in settling the Trade Mark dispute, Trade Mark Consultant </w:t>
      </w:r>
      <w:r w:rsidRPr="000B0CA4">
        <w:rPr>
          <w:rFonts w:ascii="Book Antiqua" w:hAnsi="Book Antiqua"/>
          <w:sz w:val="24"/>
          <w:szCs w:val="24"/>
        </w:rPr>
        <w:t>of KVIC is insisting to have a preliminary meeting with BNP at the earliest possible.</w:t>
      </w:r>
    </w:p>
    <w:p w:rsidR="000B0CA4" w:rsidRPr="000B0CA4" w:rsidRDefault="000B0CA4" w:rsidP="000B0CA4">
      <w:pPr>
        <w:spacing w:line="240" w:lineRule="auto"/>
        <w:jc w:val="both"/>
        <w:rPr>
          <w:rFonts w:ascii="Book Antiqua" w:hAnsi="Book Antiqua"/>
          <w:b/>
          <w:bCs/>
          <w:sz w:val="24"/>
          <w:szCs w:val="24"/>
          <w:u w:val="single"/>
          <w:lang w:val="en-IN"/>
        </w:rPr>
      </w:pPr>
      <w:r>
        <w:rPr>
          <w:rFonts w:ascii="Book Antiqua" w:hAnsi="Book Antiqua"/>
          <w:b/>
          <w:bCs/>
          <w:sz w:val="24"/>
          <w:szCs w:val="24"/>
          <w:u w:val="single"/>
          <w:lang w:val="en-IN"/>
        </w:rPr>
        <w:t>Actions needed</w:t>
      </w:r>
    </w:p>
    <w:p w:rsidR="000B0CA4" w:rsidRPr="000B0CA4" w:rsidRDefault="002F1C22" w:rsidP="000B0CA4">
      <w:pPr>
        <w:pStyle w:val="ListParagraph"/>
        <w:numPr>
          <w:ilvl w:val="0"/>
          <w:numId w:val="1"/>
        </w:numPr>
        <w:spacing w:line="240" w:lineRule="auto"/>
        <w:jc w:val="both"/>
        <w:rPr>
          <w:rFonts w:ascii="Book Antiqua" w:hAnsi="Book Antiqua"/>
          <w:sz w:val="24"/>
          <w:szCs w:val="24"/>
          <w:lang w:val="en-IN"/>
        </w:rPr>
      </w:pPr>
      <w:r w:rsidRPr="000B0CA4">
        <w:rPr>
          <w:rFonts w:ascii="Book Antiqua" w:hAnsi="Book Antiqua"/>
          <w:sz w:val="24"/>
          <w:szCs w:val="24"/>
        </w:rPr>
        <w:t xml:space="preserve">Considering the seriousness of the matter, it is required to take an appropriate decision </w:t>
      </w:r>
      <w:r w:rsidRPr="000B0CA4">
        <w:rPr>
          <w:rFonts w:ascii="Book Antiqua" w:hAnsi="Book Antiqua"/>
          <w:sz w:val="24"/>
          <w:szCs w:val="24"/>
        </w:rPr>
        <w:t xml:space="preserve">in the matter for amicable settlement of the dispute with BNP, on an urgent basis, in consultation with Ministry of MSME to save the </w:t>
      </w:r>
      <w:proofErr w:type="spellStart"/>
      <w:r w:rsidRPr="000B0CA4">
        <w:rPr>
          <w:rFonts w:ascii="Book Antiqua" w:hAnsi="Book Antiqua"/>
          <w:sz w:val="24"/>
          <w:szCs w:val="24"/>
        </w:rPr>
        <w:t>Khadi</w:t>
      </w:r>
      <w:proofErr w:type="spellEnd"/>
      <w:r w:rsidRPr="000B0CA4">
        <w:rPr>
          <w:rFonts w:ascii="Book Antiqua" w:hAnsi="Book Antiqua"/>
          <w:sz w:val="24"/>
          <w:szCs w:val="24"/>
        </w:rPr>
        <w:t xml:space="preserve"> Trade Marks from the clutches of a foreign entity and also to avoid paying compensations to BNP resulting from the po</w:t>
      </w:r>
      <w:r w:rsidRPr="000B0CA4">
        <w:rPr>
          <w:rFonts w:ascii="Book Antiqua" w:hAnsi="Book Antiqua"/>
          <w:sz w:val="24"/>
          <w:szCs w:val="24"/>
        </w:rPr>
        <w:t>ssible lawsuits that may be filed by BNP, not only in EU, but also in other countries. </w:t>
      </w:r>
    </w:p>
    <w:p w:rsidR="002F1C22" w:rsidRDefault="002F1C22" w:rsidP="002F1C22">
      <w:pPr>
        <w:spacing w:line="240" w:lineRule="auto"/>
        <w:ind w:left="567" w:hanging="567"/>
        <w:jc w:val="center"/>
        <w:rPr>
          <w:b/>
          <w:bCs/>
        </w:rPr>
      </w:pPr>
    </w:p>
    <w:p w:rsidR="0088026B" w:rsidRPr="002F1C22" w:rsidRDefault="002F1C22" w:rsidP="002F1C22">
      <w:pPr>
        <w:spacing w:line="240" w:lineRule="auto"/>
        <w:ind w:left="567" w:hanging="567"/>
        <w:jc w:val="center"/>
        <w:rPr>
          <w:b/>
          <w:bCs/>
        </w:rPr>
      </w:pPr>
      <w:r>
        <w:rPr>
          <w:b/>
          <w:bCs/>
        </w:rPr>
        <w:t>**************</w:t>
      </w:r>
    </w:p>
    <w:p w:rsidR="00404315" w:rsidRDefault="002F1C22" w:rsidP="000B0CA4">
      <w:pPr>
        <w:spacing w:line="240" w:lineRule="auto"/>
        <w:jc w:val="both"/>
      </w:pPr>
    </w:p>
    <w:sectPr w:rsidR="00404315" w:rsidSect="00F93824">
      <w:pgSz w:w="11906" w:h="16838" w:code="9"/>
      <w:pgMar w:top="1021" w:right="1361" w:bottom="1021" w:left="1928" w:header="709" w:footer="709" w:gutter="0"/>
      <w:cols w:space="708"/>
      <w:docGrid w:linePitch="360"/>
    </w:sectPr>
  </w:body>
</w:document>
</file>

<file path=word/fontTable.xml><?xml version="1.0" encoding="utf-8"?>
<w:fonts xmlns:mc="http://schemas.openxmlformats.org/markup-compatibility/2006" xmlns:r="http://schemas.openxmlformats.org/officeDocument/2006/relationships" xmlns:w="http://schemas.openxmlformats.org/wordprocessingml/2006/main" xmlns:w14="http://schemas.microsoft.com/office/word/2010/wordml" mc:Ignorable="w14">
  <w:font w:name="Arial">
    <w:panose1 w:val="020B0604020202020204"/>
    <w:charset w:val="00"/>
    <w:family w:val="swiss"/>
    <w:pitch w:val="variable"/>
    <w:sig w:usb0="E0002EFF" w:usb1="C000785B" w:usb2="00000009" w:usb3="00000000" w:csb0="000001FF" w:csb1="00000000"/>
  </w:font>
  <w:font w:name="Times New Roman">
    <w:panose1 w:val="02020603050405020304"/>
    <w:charset w:val="00"/>
    <w:family w:val="roman"/>
    <w:pitch w:val="variable"/>
    <w:sig w:usb0="E0002EFF" w:usb1="C000785B" w:usb2="00000009" w:usb3="00000000" w:csb0="000001FF" w:csb1="00000000"/>
  </w:font>
  <w:font w:name="Symbol">
    <w:panose1 w:val="05050102010706020507"/>
    <w:charset w:val="02"/>
    <w:family w:val="roman"/>
    <w:pitch w:val="variable"/>
    <w:sig w:usb0="00000000" w:usb1="10000000" w:usb2="00000000" w:usb3="00000000" w:csb0="80000000" w:csb1="00000000"/>
  </w:font>
  <w:font w:name="Courier New">
    <w:panose1 w:val="02070309020205020404"/>
    <w:charset w:val="00"/>
    <w:family w:val="modern"/>
    <w:pitch w:val="fixed"/>
    <w:sig w:usb0="E0002EFF" w:usb1="C0007843" w:usb2="00000009" w:usb3="00000000" w:csb0="000001FF" w:csb1="00000000"/>
  </w:font>
  <w:font w:name="Wingdings">
    <w:panose1 w:val="05000000000000000000"/>
    <w:charset w:val="02"/>
    <w:family w:val="auto"/>
    <w:pitch w:val="variable"/>
    <w:sig w:usb0="00000000" w:usb1="10000000" w:usb2="00000000" w:usb3="00000000" w:csb0="80000000" w:csb1="00000000"/>
  </w:font>
  <w:font w:name="Calibri">
    <w:panose1 w:val="020F0502020204030204"/>
    <w:charset w:val="00"/>
    <w:family w:val="swiss"/>
    <w:pitch w:val="variable"/>
    <w:sig w:usb0="E0002AFF" w:usb1="C000247B" w:usb2="00000009" w:usb3="00000000" w:csb0="000001FF" w:csb1="00000000"/>
  </w:font>
  <w:font w:name="Mangal">
    <w:altName w:val="Dark Courier"/>
    <w:panose1 w:val="00000400000000000000"/>
    <w:charset w:val="01"/>
    <w:family w:val="roman"/>
    <w:notTrueType/>
    <w:pitch w:val="variable"/>
    <w:sig w:usb0="00002000" w:usb1="00000000" w:usb2="00000000" w:usb3="00000000" w:csb0="00000000" w:csb1="00000000"/>
  </w:font>
  <w:font w:name="Tahoma">
    <w:panose1 w:val="020B0604030504040204"/>
    <w:charset w:val="00"/>
    <w:family w:val="swiss"/>
    <w:pitch w:val="variable"/>
    <w:sig w:usb0="E1002EFF" w:usb1="C000605B" w:usb2="00000029" w:usb3="00000000" w:csb0="000101FF" w:csb1="00000000"/>
  </w:font>
  <w:font w:name="Book Antiqua">
    <w:panose1 w:val="02040602050305030304"/>
    <w:charset w:val="00"/>
    <w:family w:val="roman"/>
    <w:pitch w:val="variable"/>
    <w:sig w:usb0="00000287" w:usb1="00000000" w:usb2="00000000" w:usb3="00000000" w:csb0="0000009F" w:csb1="00000000"/>
  </w:font>
  <w:font w:name="Bookman Old Style">
    <w:panose1 w:val="02050604050505020204"/>
    <w:charset w:val="00"/>
    <w:family w:val="roman"/>
    <w:pitch w:val="variable"/>
    <w:sig w:usb0="00000287" w:usb1="00000000" w:usb2="00000000" w:usb3="00000000" w:csb0="0000009F" w:csb1="00000000"/>
  </w:font>
  <w:font w:name="Cambria">
    <w:panose1 w:val="02040503050406030204"/>
    <w:charset w:val="00"/>
    <w:family w:val="roman"/>
    <w:pitch w:val="variable"/>
    <w:sig w:usb0="E00006FF" w:usb1="420024FF" w:usb2="02000000" w:usb3="00000000" w:csb0="0000019F" w:csb1="00000000"/>
  </w:font>
</w:fonts>
</file>

<file path=word/numbering.xml><?xml version="1.0" encoding="utf-8"?>
<w:numbering xmlns:wpc="http://schemas.microsoft.com/office/word/2010/wordprocessingCanvas" xmlns:mc="http://schemas.openxmlformats.org/markup-compatibility/2006" xmlns:o="urn:schemas-microsoft-com:office:office"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mc:Ignorable="w14 wp14">
  <w:abstractNum w:abstractNumId="0">
    <w:nsid w:val="01431E4E"/>
    <w:multiLevelType w:val="hybridMultilevel"/>
    <w:tmpl w:val="B6626EAC"/>
    <w:lvl w:ilvl="0" w:tplc="5DF4BA78">
      <w:start w:val="1"/>
      <w:numFmt w:val="bullet"/>
      <w:lvlText w:val="•"/>
      <w:lvlJc w:val="left"/>
      <w:pPr>
        <w:tabs>
          <w:tab w:val="num" w:pos="720"/>
        </w:tabs>
        <w:ind w:left="720" w:hanging="360"/>
      </w:pPr>
      <w:rPr>
        <w:rFonts w:ascii="Arial" w:hAnsi="Arial" w:hint="default"/>
      </w:rPr>
    </w:lvl>
    <w:lvl w:ilvl="1" w:tplc="30DCE608" w:tentative="1">
      <w:start w:val="1"/>
      <w:numFmt w:val="bullet"/>
      <w:lvlText w:val="•"/>
      <w:lvlJc w:val="left"/>
      <w:pPr>
        <w:tabs>
          <w:tab w:val="num" w:pos="1440"/>
        </w:tabs>
        <w:ind w:left="1440" w:hanging="360"/>
      </w:pPr>
      <w:rPr>
        <w:rFonts w:ascii="Arial" w:hAnsi="Arial" w:hint="default"/>
      </w:rPr>
    </w:lvl>
    <w:lvl w:ilvl="2" w:tplc="6CCC27D4" w:tentative="1">
      <w:start w:val="1"/>
      <w:numFmt w:val="bullet"/>
      <w:lvlText w:val="•"/>
      <w:lvlJc w:val="left"/>
      <w:pPr>
        <w:tabs>
          <w:tab w:val="num" w:pos="2160"/>
        </w:tabs>
        <w:ind w:left="2160" w:hanging="360"/>
      </w:pPr>
      <w:rPr>
        <w:rFonts w:ascii="Arial" w:hAnsi="Arial" w:hint="default"/>
      </w:rPr>
    </w:lvl>
    <w:lvl w:ilvl="3" w:tplc="549694DA" w:tentative="1">
      <w:start w:val="1"/>
      <w:numFmt w:val="bullet"/>
      <w:lvlText w:val="•"/>
      <w:lvlJc w:val="left"/>
      <w:pPr>
        <w:tabs>
          <w:tab w:val="num" w:pos="2880"/>
        </w:tabs>
        <w:ind w:left="2880" w:hanging="360"/>
      </w:pPr>
      <w:rPr>
        <w:rFonts w:ascii="Arial" w:hAnsi="Arial" w:hint="default"/>
      </w:rPr>
    </w:lvl>
    <w:lvl w:ilvl="4" w:tplc="0D0A9838" w:tentative="1">
      <w:start w:val="1"/>
      <w:numFmt w:val="bullet"/>
      <w:lvlText w:val="•"/>
      <w:lvlJc w:val="left"/>
      <w:pPr>
        <w:tabs>
          <w:tab w:val="num" w:pos="3600"/>
        </w:tabs>
        <w:ind w:left="3600" w:hanging="360"/>
      </w:pPr>
      <w:rPr>
        <w:rFonts w:ascii="Arial" w:hAnsi="Arial" w:hint="default"/>
      </w:rPr>
    </w:lvl>
    <w:lvl w:ilvl="5" w:tplc="23FA9CF6" w:tentative="1">
      <w:start w:val="1"/>
      <w:numFmt w:val="bullet"/>
      <w:lvlText w:val="•"/>
      <w:lvlJc w:val="left"/>
      <w:pPr>
        <w:tabs>
          <w:tab w:val="num" w:pos="4320"/>
        </w:tabs>
        <w:ind w:left="4320" w:hanging="360"/>
      </w:pPr>
      <w:rPr>
        <w:rFonts w:ascii="Arial" w:hAnsi="Arial" w:hint="default"/>
      </w:rPr>
    </w:lvl>
    <w:lvl w:ilvl="6" w:tplc="300ED924" w:tentative="1">
      <w:start w:val="1"/>
      <w:numFmt w:val="bullet"/>
      <w:lvlText w:val="•"/>
      <w:lvlJc w:val="left"/>
      <w:pPr>
        <w:tabs>
          <w:tab w:val="num" w:pos="5040"/>
        </w:tabs>
        <w:ind w:left="5040" w:hanging="360"/>
      </w:pPr>
      <w:rPr>
        <w:rFonts w:ascii="Arial" w:hAnsi="Arial" w:hint="default"/>
      </w:rPr>
    </w:lvl>
    <w:lvl w:ilvl="7" w:tplc="C372944C" w:tentative="1">
      <w:start w:val="1"/>
      <w:numFmt w:val="bullet"/>
      <w:lvlText w:val="•"/>
      <w:lvlJc w:val="left"/>
      <w:pPr>
        <w:tabs>
          <w:tab w:val="num" w:pos="5760"/>
        </w:tabs>
        <w:ind w:left="5760" w:hanging="360"/>
      </w:pPr>
      <w:rPr>
        <w:rFonts w:ascii="Arial" w:hAnsi="Arial" w:hint="default"/>
      </w:rPr>
    </w:lvl>
    <w:lvl w:ilvl="8" w:tplc="D25E1070" w:tentative="1">
      <w:start w:val="1"/>
      <w:numFmt w:val="bullet"/>
      <w:lvlText w:val="•"/>
      <w:lvlJc w:val="left"/>
      <w:pPr>
        <w:tabs>
          <w:tab w:val="num" w:pos="6480"/>
        </w:tabs>
        <w:ind w:left="6480" w:hanging="360"/>
      </w:pPr>
      <w:rPr>
        <w:rFonts w:ascii="Arial" w:hAnsi="Arial" w:hint="default"/>
      </w:rPr>
    </w:lvl>
  </w:abstractNum>
  <w:abstractNum w:abstractNumId="1">
    <w:nsid w:val="44B76200"/>
    <w:multiLevelType w:val="hybridMultilevel"/>
    <w:tmpl w:val="AA4E1708"/>
    <w:lvl w:ilvl="0" w:tplc="08B43E10">
      <w:start w:val="1"/>
      <w:numFmt w:val="bullet"/>
      <w:lvlText w:val="•"/>
      <w:lvlJc w:val="left"/>
      <w:pPr>
        <w:tabs>
          <w:tab w:val="num" w:pos="720"/>
        </w:tabs>
        <w:ind w:left="720" w:hanging="360"/>
      </w:pPr>
      <w:rPr>
        <w:rFonts w:ascii="Arial" w:hAnsi="Arial" w:hint="default"/>
      </w:rPr>
    </w:lvl>
    <w:lvl w:ilvl="1" w:tplc="60B0DC96" w:tentative="1">
      <w:start w:val="1"/>
      <w:numFmt w:val="bullet"/>
      <w:lvlText w:val="•"/>
      <w:lvlJc w:val="left"/>
      <w:pPr>
        <w:tabs>
          <w:tab w:val="num" w:pos="1440"/>
        </w:tabs>
        <w:ind w:left="1440" w:hanging="360"/>
      </w:pPr>
      <w:rPr>
        <w:rFonts w:ascii="Arial" w:hAnsi="Arial" w:hint="default"/>
      </w:rPr>
    </w:lvl>
    <w:lvl w:ilvl="2" w:tplc="0A92FA4A" w:tentative="1">
      <w:start w:val="1"/>
      <w:numFmt w:val="bullet"/>
      <w:lvlText w:val="•"/>
      <w:lvlJc w:val="left"/>
      <w:pPr>
        <w:tabs>
          <w:tab w:val="num" w:pos="2160"/>
        </w:tabs>
        <w:ind w:left="2160" w:hanging="360"/>
      </w:pPr>
      <w:rPr>
        <w:rFonts w:ascii="Arial" w:hAnsi="Arial" w:hint="default"/>
      </w:rPr>
    </w:lvl>
    <w:lvl w:ilvl="3" w:tplc="96C68D88" w:tentative="1">
      <w:start w:val="1"/>
      <w:numFmt w:val="bullet"/>
      <w:lvlText w:val="•"/>
      <w:lvlJc w:val="left"/>
      <w:pPr>
        <w:tabs>
          <w:tab w:val="num" w:pos="2880"/>
        </w:tabs>
        <w:ind w:left="2880" w:hanging="360"/>
      </w:pPr>
      <w:rPr>
        <w:rFonts w:ascii="Arial" w:hAnsi="Arial" w:hint="default"/>
      </w:rPr>
    </w:lvl>
    <w:lvl w:ilvl="4" w:tplc="328EDE30" w:tentative="1">
      <w:start w:val="1"/>
      <w:numFmt w:val="bullet"/>
      <w:lvlText w:val="•"/>
      <w:lvlJc w:val="left"/>
      <w:pPr>
        <w:tabs>
          <w:tab w:val="num" w:pos="3600"/>
        </w:tabs>
        <w:ind w:left="3600" w:hanging="360"/>
      </w:pPr>
      <w:rPr>
        <w:rFonts w:ascii="Arial" w:hAnsi="Arial" w:hint="default"/>
      </w:rPr>
    </w:lvl>
    <w:lvl w:ilvl="5" w:tplc="6F022C46" w:tentative="1">
      <w:start w:val="1"/>
      <w:numFmt w:val="bullet"/>
      <w:lvlText w:val="•"/>
      <w:lvlJc w:val="left"/>
      <w:pPr>
        <w:tabs>
          <w:tab w:val="num" w:pos="4320"/>
        </w:tabs>
        <w:ind w:left="4320" w:hanging="360"/>
      </w:pPr>
      <w:rPr>
        <w:rFonts w:ascii="Arial" w:hAnsi="Arial" w:hint="default"/>
      </w:rPr>
    </w:lvl>
    <w:lvl w:ilvl="6" w:tplc="FE34C9C6" w:tentative="1">
      <w:start w:val="1"/>
      <w:numFmt w:val="bullet"/>
      <w:lvlText w:val="•"/>
      <w:lvlJc w:val="left"/>
      <w:pPr>
        <w:tabs>
          <w:tab w:val="num" w:pos="5040"/>
        </w:tabs>
        <w:ind w:left="5040" w:hanging="360"/>
      </w:pPr>
      <w:rPr>
        <w:rFonts w:ascii="Arial" w:hAnsi="Arial" w:hint="default"/>
      </w:rPr>
    </w:lvl>
    <w:lvl w:ilvl="7" w:tplc="5BDEB5B8" w:tentative="1">
      <w:start w:val="1"/>
      <w:numFmt w:val="bullet"/>
      <w:lvlText w:val="•"/>
      <w:lvlJc w:val="left"/>
      <w:pPr>
        <w:tabs>
          <w:tab w:val="num" w:pos="5760"/>
        </w:tabs>
        <w:ind w:left="5760" w:hanging="360"/>
      </w:pPr>
      <w:rPr>
        <w:rFonts w:ascii="Arial" w:hAnsi="Arial" w:hint="default"/>
      </w:rPr>
    </w:lvl>
    <w:lvl w:ilvl="8" w:tplc="05BEBD98" w:tentative="1">
      <w:start w:val="1"/>
      <w:numFmt w:val="bullet"/>
      <w:lvlText w:val="•"/>
      <w:lvlJc w:val="left"/>
      <w:pPr>
        <w:tabs>
          <w:tab w:val="num" w:pos="6480"/>
        </w:tabs>
        <w:ind w:left="6480" w:hanging="360"/>
      </w:pPr>
      <w:rPr>
        <w:rFonts w:ascii="Arial" w:hAnsi="Arial" w:hint="default"/>
      </w:rPr>
    </w:lvl>
  </w:abstractNum>
  <w:abstractNum w:abstractNumId="2">
    <w:nsid w:val="6CA664AB"/>
    <w:multiLevelType w:val="hybridMultilevel"/>
    <w:tmpl w:val="8B9A27C8"/>
    <w:lvl w:ilvl="0" w:tplc="04090001">
      <w:start w:val="1"/>
      <w:numFmt w:val="bullet"/>
      <w:lvlText w:val=""/>
      <w:lvlJc w:val="left"/>
      <w:pPr>
        <w:ind w:left="720" w:hanging="360"/>
      </w:pPr>
      <w:rPr>
        <w:rFonts w:ascii="Symbol" w:hAnsi="Symbol" w:hint="default"/>
      </w:rPr>
    </w:lvl>
    <w:lvl w:ilvl="1" w:tplc="04090003" w:tentative="1">
      <w:start w:val="1"/>
      <w:numFmt w:val="bullet"/>
      <w:lvlText w:val="o"/>
      <w:lvlJc w:val="left"/>
      <w:pPr>
        <w:ind w:left="1440" w:hanging="360"/>
      </w:pPr>
      <w:rPr>
        <w:rFonts w:ascii="Courier New" w:hAnsi="Courier New" w:cs="Courier New" w:hint="default"/>
      </w:rPr>
    </w:lvl>
    <w:lvl w:ilvl="2" w:tplc="04090005" w:tentative="1">
      <w:start w:val="1"/>
      <w:numFmt w:val="bullet"/>
      <w:lvlText w:val=""/>
      <w:lvlJc w:val="left"/>
      <w:pPr>
        <w:ind w:left="2160" w:hanging="360"/>
      </w:pPr>
      <w:rPr>
        <w:rFonts w:ascii="Wingdings" w:hAnsi="Wingdings" w:hint="default"/>
      </w:rPr>
    </w:lvl>
    <w:lvl w:ilvl="3" w:tplc="04090001" w:tentative="1">
      <w:start w:val="1"/>
      <w:numFmt w:val="bullet"/>
      <w:lvlText w:val=""/>
      <w:lvlJc w:val="left"/>
      <w:pPr>
        <w:ind w:left="2880" w:hanging="360"/>
      </w:pPr>
      <w:rPr>
        <w:rFonts w:ascii="Symbol" w:hAnsi="Symbol" w:hint="default"/>
      </w:rPr>
    </w:lvl>
    <w:lvl w:ilvl="4" w:tplc="04090003" w:tentative="1">
      <w:start w:val="1"/>
      <w:numFmt w:val="bullet"/>
      <w:lvlText w:val="o"/>
      <w:lvlJc w:val="left"/>
      <w:pPr>
        <w:ind w:left="3600" w:hanging="360"/>
      </w:pPr>
      <w:rPr>
        <w:rFonts w:ascii="Courier New" w:hAnsi="Courier New" w:cs="Courier New" w:hint="default"/>
      </w:rPr>
    </w:lvl>
    <w:lvl w:ilvl="5" w:tplc="04090005" w:tentative="1">
      <w:start w:val="1"/>
      <w:numFmt w:val="bullet"/>
      <w:lvlText w:val=""/>
      <w:lvlJc w:val="left"/>
      <w:pPr>
        <w:ind w:left="4320" w:hanging="360"/>
      </w:pPr>
      <w:rPr>
        <w:rFonts w:ascii="Wingdings" w:hAnsi="Wingdings" w:hint="default"/>
      </w:rPr>
    </w:lvl>
    <w:lvl w:ilvl="6" w:tplc="04090001" w:tentative="1">
      <w:start w:val="1"/>
      <w:numFmt w:val="bullet"/>
      <w:lvlText w:val=""/>
      <w:lvlJc w:val="left"/>
      <w:pPr>
        <w:ind w:left="5040" w:hanging="360"/>
      </w:pPr>
      <w:rPr>
        <w:rFonts w:ascii="Symbol" w:hAnsi="Symbol" w:hint="default"/>
      </w:rPr>
    </w:lvl>
    <w:lvl w:ilvl="7" w:tplc="04090003" w:tentative="1">
      <w:start w:val="1"/>
      <w:numFmt w:val="bullet"/>
      <w:lvlText w:val="o"/>
      <w:lvlJc w:val="left"/>
      <w:pPr>
        <w:ind w:left="5760" w:hanging="360"/>
      </w:pPr>
      <w:rPr>
        <w:rFonts w:ascii="Courier New" w:hAnsi="Courier New" w:cs="Courier New" w:hint="default"/>
      </w:rPr>
    </w:lvl>
    <w:lvl w:ilvl="8" w:tplc="04090005" w:tentative="1">
      <w:start w:val="1"/>
      <w:numFmt w:val="bullet"/>
      <w:lvlText w:val=""/>
      <w:lvlJc w:val="left"/>
      <w:pPr>
        <w:ind w:left="6480" w:hanging="360"/>
      </w:pPr>
      <w:rPr>
        <w:rFonts w:ascii="Wingdings" w:hAnsi="Wingdings" w:hint="default"/>
      </w:rPr>
    </w:lvl>
  </w:abstractNum>
  <w:abstractNum w:abstractNumId="3">
    <w:nsid w:val="76666E79"/>
    <w:multiLevelType w:val="hybridMultilevel"/>
    <w:tmpl w:val="CDB072D4"/>
    <w:lvl w:ilvl="0" w:tplc="D150965C">
      <w:start w:val="1"/>
      <w:numFmt w:val="bullet"/>
      <w:lvlText w:val="•"/>
      <w:lvlJc w:val="left"/>
      <w:pPr>
        <w:tabs>
          <w:tab w:val="num" w:pos="720"/>
        </w:tabs>
        <w:ind w:left="720" w:hanging="360"/>
      </w:pPr>
      <w:rPr>
        <w:rFonts w:ascii="Arial" w:hAnsi="Arial" w:hint="default"/>
      </w:rPr>
    </w:lvl>
    <w:lvl w:ilvl="1" w:tplc="B89484D6" w:tentative="1">
      <w:start w:val="1"/>
      <w:numFmt w:val="bullet"/>
      <w:lvlText w:val="•"/>
      <w:lvlJc w:val="left"/>
      <w:pPr>
        <w:tabs>
          <w:tab w:val="num" w:pos="1440"/>
        </w:tabs>
        <w:ind w:left="1440" w:hanging="360"/>
      </w:pPr>
      <w:rPr>
        <w:rFonts w:ascii="Arial" w:hAnsi="Arial" w:hint="default"/>
      </w:rPr>
    </w:lvl>
    <w:lvl w:ilvl="2" w:tplc="8C38C3CE" w:tentative="1">
      <w:start w:val="1"/>
      <w:numFmt w:val="bullet"/>
      <w:lvlText w:val="•"/>
      <w:lvlJc w:val="left"/>
      <w:pPr>
        <w:tabs>
          <w:tab w:val="num" w:pos="2160"/>
        </w:tabs>
        <w:ind w:left="2160" w:hanging="360"/>
      </w:pPr>
      <w:rPr>
        <w:rFonts w:ascii="Arial" w:hAnsi="Arial" w:hint="default"/>
      </w:rPr>
    </w:lvl>
    <w:lvl w:ilvl="3" w:tplc="5BC4F434" w:tentative="1">
      <w:start w:val="1"/>
      <w:numFmt w:val="bullet"/>
      <w:lvlText w:val="•"/>
      <w:lvlJc w:val="left"/>
      <w:pPr>
        <w:tabs>
          <w:tab w:val="num" w:pos="2880"/>
        </w:tabs>
        <w:ind w:left="2880" w:hanging="360"/>
      </w:pPr>
      <w:rPr>
        <w:rFonts w:ascii="Arial" w:hAnsi="Arial" w:hint="default"/>
      </w:rPr>
    </w:lvl>
    <w:lvl w:ilvl="4" w:tplc="083AD8DE" w:tentative="1">
      <w:start w:val="1"/>
      <w:numFmt w:val="bullet"/>
      <w:lvlText w:val="•"/>
      <w:lvlJc w:val="left"/>
      <w:pPr>
        <w:tabs>
          <w:tab w:val="num" w:pos="3600"/>
        </w:tabs>
        <w:ind w:left="3600" w:hanging="360"/>
      </w:pPr>
      <w:rPr>
        <w:rFonts w:ascii="Arial" w:hAnsi="Arial" w:hint="default"/>
      </w:rPr>
    </w:lvl>
    <w:lvl w:ilvl="5" w:tplc="39EC9982" w:tentative="1">
      <w:start w:val="1"/>
      <w:numFmt w:val="bullet"/>
      <w:lvlText w:val="•"/>
      <w:lvlJc w:val="left"/>
      <w:pPr>
        <w:tabs>
          <w:tab w:val="num" w:pos="4320"/>
        </w:tabs>
        <w:ind w:left="4320" w:hanging="360"/>
      </w:pPr>
      <w:rPr>
        <w:rFonts w:ascii="Arial" w:hAnsi="Arial" w:hint="default"/>
      </w:rPr>
    </w:lvl>
    <w:lvl w:ilvl="6" w:tplc="74D6DA3A" w:tentative="1">
      <w:start w:val="1"/>
      <w:numFmt w:val="bullet"/>
      <w:lvlText w:val="•"/>
      <w:lvlJc w:val="left"/>
      <w:pPr>
        <w:tabs>
          <w:tab w:val="num" w:pos="5040"/>
        </w:tabs>
        <w:ind w:left="5040" w:hanging="360"/>
      </w:pPr>
      <w:rPr>
        <w:rFonts w:ascii="Arial" w:hAnsi="Arial" w:hint="default"/>
      </w:rPr>
    </w:lvl>
    <w:lvl w:ilvl="7" w:tplc="84ECC920" w:tentative="1">
      <w:start w:val="1"/>
      <w:numFmt w:val="bullet"/>
      <w:lvlText w:val="•"/>
      <w:lvlJc w:val="left"/>
      <w:pPr>
        <w:tabs>
          <w:tab w:val="num" w:pos="5760"/>
        </w:tabs>
        <w:ind w:left="5760" w:hanging="360"/>
      </w:pPr>
      <w:rPr>
        <w:rFonts w:ascii="Arial" w:hAnsi="Arial" w:hint="default"/>
      </w:rPr>
    </w:lvl>
    <w:lvl w:ilvl="8" w:tplc="5A7A5D60" w:tentative="1">
      <w:start w:val="1"/>
      <w:numFmt w:val="bullet"/>
      <w:lvlText w:val="•"/>
      <w:lvlJc w:val="left"/>
      <w:pPr>
        <w:tabs>
          <w:tab w:val="num" w:pos="6480"/>
        </w:tabs>
        <w:ind w:left="6480" w:hanging="360"/>
      </w:pPr>
      <w:rPr>
        <w:rFonts w:ascii="Arial" w:hAnsi="Arial" w:hint="default"/>
      </w:rPr>
    </w:lvl>
  </w:abstractNum>
  <w:num w:numId="1">
    <w:abstractNumId w:val="2"/>
    <w:lvlOverride w:ilvl="0"/>
    <w:lvlOverride w:ilvl="1">
      <w:startOverride w:val="1"/>
    </w:lvlOverride>
    <w:lvlOverride w:ilvl="2">
      <w:startOverride w:val="1"/>
    </w:lvlOverride>
    <w:lvlOverride w:ilvl="3">
      <w:startOverride w:val="1"/>
    </w:lvlOverride>
    <w:lvlOverride w:ilvl="4">
      <w:startOverride w:val="1"/>
    </w:lvlOverride>
    <w:lvlOverride w:ilvl="5">
      <w:startOverride w:val="1"/>
    </w:lvlOverride>
    <w:lvlOverride w:ilvl="6">
      <w:startOverride w:val="1"/>
    </w:lvlOverride>
    <w:lvlOverride w:ilvl="7">
      <w:startOverride w:val="1"/>
    </w:lvlOverride>
    <w:lvlOverride w:ilvl="8">
      <w:startOverride w:val="1"/>
    </w:lvlOverride>
  </w:num>
  <w:num w:numId="2">
    <w:abstractNumId w:val="0"/>
  </w:num>
  <w:num w:numId="3">
    <w:abstractNumId w:val="3"/>
  </w:num>
  <w:num w:numId="4">
    <w:abstractNumId w:val="1"/>
  </w:num>
</w:numbering>
</file>

<file path=word/settings.xml><?xml version="1.0" encoding="utf-8"?>
<w:settings xmlns:mc="http://schemas.openxmlformats.org/markup-compatibility/2006" xmlns:o="urn:schemas-microsoft-com:office:office" xmlns:r="http://schemas.openxmlformats.org/officeDocument/2006/relationships" xmlns:m="http://schemas.openxmlformats.org/officeDocument/2006/math" xmlns:v="urn:schemas-microsoft-com:vml" xmlns:w10="urn:schemas-microsoft-com:office:word" xmlns:w="http://schemas.openxmlformats.org/wordprocessingml/2006/main" xmlns:w14="http://schemas.microsoft.com/office/word/2010/wordml" xmlns:sl="http://schemas.openxmlformats.org/schemaLibrary/2006/main" mc:Ignorable="w14">
  <w:zoom w:percent="140"/>
  <w:proofState w:spelling="clean" w:grammar="clean"/>
  <w:defaultTabStop w:val="720"/>
  <w:characterSpacingControl w:val="doNotCompress"/>
  <w:compat>
    <w:compatSetting w:name="compatibilityMode" w:uri="http://schemas.microsoft.com/office/word" w:val="14"/>
    <w:compatSetting w:name="overrideTableStyleFontSizeAndJustification" w:uri="http://schemas.microsoft.com/office/word" w:val="1"/>
    <w:compatSetting w:name="enableOpenTypeFeatures" w:uri="http://schemas.microsoft.com/office/word" w:val="1"/>
    <w:compatSetting w:name="doNotFlipMirrorIndents" w:uri="http://schemas.microsoft.com/office/word" w:val="1"/>
  </w:compat>
  <w:rsids>
    <w:rsidRoot w:val="0088026B"/>
    <w:rsid w:val="000B0CA4"/>
    <w:rsid w:val="002F1C22"/>
    <w:rsid w:val="003D382A"/>
    <w:rsid w:val="00434170"/>
    <w:rsid w:val="006C2B2A"/>
    <w:rsid w:val="007C09EE"/>
    <w:rsid w:val="0088026B"/>
  </w:rsids>
  <m:mathPr>
    <m:mathFont m:val="Cambria Math"/>
    <m:brkBin m:val="before"/>
    <m:brkBinSub m:val="--"/>
    <m:smallFrac m:val="0"/>
    <m:dispDef/>
    <m:lMargin m:val="0"/>
    <m:rMargin m:val="0"/>
    <m:defJc m:val="centerGroup"/>
    <m:wrapIndent m:val="1440"/>
    <m:intLim m:val="subSup"/>
    <m:naryLim m:val="undOvr"/>
  </m:mathPr>
  <w:themeFontLang w:val="en-IN" w:bidi="hi-IN"/>
  <w:clrSchemeMapping w:bg1="light1" w:t1="dark1" w:bg2="light2" w:t2="dark2" w:accent1="accent1" w:accent2="accent2" w:accent3="accent3" w:accent4="accent4" w:accent5="accent5" w:accent6="accent6" w:hyperlink="hyperlink" w:followedHyperlink="followedHyperlink"/>
  <w:shapeDefaults>
    <o:shapedefaults v:ext="edit" spidmax="1026"/>
    <o:shapelayout v:ext="edit">
      <o:idmap v:ext="edit" data="1"/>
    </o:shapelayout>
  </w:shapeDefaults>
  <w:decimalSymbol w:val="."/>
  <w:listSeparator w:val=","/>
</w:settings>
</file>

<file path=word/styles.xml><?xml version="1.0" encoding="utf-8"?>
<w:styles xmlns:mc="http://schemas.openxmlformats.org/markup-compatibility/2006" xmlns:r="http://schemas.openxmlformats.org/officeDocument/2006/relationships" xmlns:w="http://schemas.openxmlformats.org/wordprocessingml/2006/main" xmlns:w14="http://schemas.microsoft.com/office/word/2010/wordml" mc:Ignorable="w14">
  <w:docDefaults>
    <w:rPrDefault>
      <w:rPr>
        <w:rFonts w:asciiTheme="minorHAnsi" w:eastAsiaTheme="minorHAnsi" w:hAnsiTheme="minorHAnsi" w:cstheme="minorBidi"/>
        <w:sz w:val="22"/>
        <w:lang w:val="en-IN" w:eastAsia="en-US" w:bidi="hi-IN"/>
      </w:rPr>
    </w:rPrDefault>
    <w:pPrDefault>
      <w:pPr>
        <w:spacing w:after="200" w:line="276" w:lineRule="auto"/>
      </w:pPr>
    </w:pPrDefault>
  </w:docDefaults>
  <w:latentStyles w:defLockedState="0" w:defUIPriority="99" w:defSemiHidden="1" w:defUnhideWhenUsed="1" w:defQFormat="0" w:count="267">
    <w:lsdException w:name="Normal" w:semiHidden="0" w:uiPriority="0" w:unhideWhenUsed="0" w:qFormat="1"/>
    <w:lsdException w:name="heading 1" w:semiHidden="0" w:uiPriority="9" w:unhideWhenUsed="0" w:qFormat="1"/>
    <w:lsdException w:name="heading 2" w:uiPriority="9" w:qFormat="1"/>
    <w:lsdException w:name="heading 3" w:uiPriority="9" w:qFormat="1"/>
    <w:lsdException w:name="heading 4" w:uiPriority="9" w:qFormat="1"/>
    <w:lsdException w:name="heading 5" w:uiPriority="9" w:qFormat="1"/>
    <w:lsdException w:name="heading 6" w:uiPriority="9" w:qFormat="1"/>
    <w:lsdException w:name="heading 7" w:uiPriority="9" w:qFormat="1"/>
    <w:lsdException w:name="heading 8" w:uiPriority="9" w:qFormat="1"/>
    <w:lsdException w:name="heading 9" w:uiPriority="9" w:qFormat="1"/>
    <w:lsdException w:name="toc 1" w:uiPriority="39"/>
    <w:lsdException w:name="toc 2" w:uiPriority="39"/>
    <w:lsdException w:name="toc 3" w:uiPriority="39"/>
    <w:lsdException w:name="toc 4" w:uiPriority="39"/>
    <w:lsdException w:name="toc 5" w:uiPriority="39"/>
    <w:lsdException w:name="toc 6" w:uiPriority="39"/>
    <w:lsdException w:name="toc 7" w:uiPriority="39"/>
    <w:lsdException w:name="toc 8" w:uiPriority="39"/>
    <w:lsdException w:name="toc 9" w:uiPriority="39"/>
    <w:lsdException w:name="caption" w:uiPriority="35" w:qFormat="1"/>
    <w:lsdException w:name="Title" w:semiHidden="0" w:uiPriority="10" w:unhideWhenUsed="0" w:qFormat="1"/>
    <w:lsdException w:name="Default Paragraph Font" w:uiPriority="1"/>
    <w:lsdException w:name="Subtitle" w:semiHidden="0" w:uiPriority="11" w:unhideWhenUsed="0" w:qFormat="1"/>
    <w:lsdException w:name="Strong" w:semiHidden="0" w:uiPriority="22" w:unhideWhenUsed="0" w:qFormat="1"/>
    <w:lsdException w:name="Emphasis" w:semiHidden="0" w:uiPriority="20" w:unhideWhenUsed="0" w:qFormat="1"/>
    <w:lsdException w:name="Table Grid" w:semiHidden="0" w:uiPriority="59" w:unhideWhenUsed="0"/>
    <w:lsdException w:name="Placeholder Text" w:unhideWhenUsed="0"/>
    <w:lsdException w:name="No Spacing" w:semiHidden="0" w:uiPriority="1" w:unhideWhenUsed="0" w:qFormat="1"/>
    <w:lsdException w:name="Light Shading" w:semiHidden="0" w:uiPriority="60" w:unhideWhenUsed="0"/>
    <w:lsdException w:name="Light List" w:semiHidden="0" w:uiPriority="61" w:unhideWhenUsed="0"/>
    <w:lsdException w:name="Light Grid" w:semiHidden="0" w:uiPriority="62" w:unhideWhenUsed="0"/>
    <w:lsdException w:name="Medium Shading 1" w:semiHidden="0" w:uiPriority="63" w:unhideWhenUsed="0"/>
    <w:lsdException w:name="Medium Shading 2" w:semiHidden="0" w:uiPriority="64" w:unhideWhenUsed="0"/>
    <w:lsdException w:name="Medium List 1" w:semiHidden="0" w:uiPriority="65" w:unhideWhenUsed="0"/>
    <w:lsdException w:name="Medium List 2" w:semiHidden="0" w:uiPriority="66" w:unhideWhenUsed="0"/>
    <w:lsdException w:name="Medium Grid 1" w:semiHidden="0" w:uiPriority="67" w:unhideWhenUsed="0"/>
    <w:lsdException w:name="Medium Grid 2" w:semiHidden="0" w:uiPriority="68" w:unhideWhenUsed="0"/>
    <w:lsdException w:name="Medium Grid 3" w:semiHidden="0" w:uiPriority="69" w:unhideWhenUsed="0"/>
    <w:lsdException w:name="Dark List" w:semiHidden="0" w:uiPriority="70" w:unhideWhenUsed="0"/>
    <w:lsdException w:name="Colorful Shading" w:semiHidden="0" w:uiPriority="71" w:unhideWhenUsed="0"/>
    <w:lsdException w:name="Colorful List" w:semiHidden="0" w:uiPriority="72" w:unhideWhenUsed="0"/>
    <w:lsdException w:name="Colorful Grid" w:semiHidden="0" w:uiPriority="73" w:unhideWhenUsed="0"/>
    <w:lsdException w:name="Light Shading Accent 1" w:semiHidden="0" w:uiPriority="60" w:unhideWhenUsed="0"/>
    <w:lsdException w:name="Light List Accent 1" w:semiHidden="0" w:uiPriority="61" w:unhideWhenUsed="0"/>
    <w:lsdException w:name="Light Grid Accent 1" w:semiHidden="0" w:uiPriority="62" w:unhideWhenUsed="0"/>
    <w:lsdException w:name="Medium Shading 1 Accent 1" w:semiHidden="0" w:uiPriority="63" w:unhideWhenUsed="0"/>
    <w:lsdException w:name="Medium Shading 2 Accent 1" w:semiHidden="0" w:uiPriority="64" w:unhideWhenUsed="0"/>
    <w:lsdException w:name="Medium List 1 Accent 1" w:semiHidden="0" w:uiPriority="65" w:unhideWhenUsed="0"/>
    <w:lsdException w:name="Revision" w:unhideWhenUsed="0"/>
    <w:lsdException w:name="List Paragraph" w:semiHidden="0" w:uiPriority="34" w:unhideWhenUsed="0" w:qFormat="1"/>
    <w:lsdException w:name="Quote" w:semiHidden="0" w:uiPriority="29" w:unhideWhenUsed="0" w:qFormat="1"/>
    <w:lsdException w:name="Intense Quote" w:semiHidden="0" w:uiPriority="30" w:unhideWhenUsed="0" w:qFormat="1"/>
    <w:lsdException w:name="Medium List 2 Accent 1" w:semiHidden="0" w:uiPriority="66" w:unhideWhenUsed="0"/>
    <w:lsdException w:name="Medium Grid 1 Accent 1" w:semiHidden="0" w:uiPriority="67" w:unhideWhenUsed="0"/>
    <w:lsdException w:name="Medium Grid 2 Accent 1" w:semiHidden="0" w:uiPriority="68" w:unhideWhenUsed="0"/>
    <w:lsdException w:name="Medium Grid 3 Accent 1" w:semiHidden="0" w:uiPriority="69" w:unhideWhenUsed="0"/>
    <w:lsdException w:name="Dark List Accent 1" w:semiHidden="0" w:uiPriority="70" w:unhideWhenUsed="0"/>
    <w:lsdException w:name="Colorful Shading Accent 1" w:semiHidden="0" w:uiPriority="71" w:unhideWhenUsed="0"/>
    <w:lsdException w:name="Colorful List Accent 1" w:semiHidden="0" w:uiPriority="72" w:unhideWhenUsed="0"/>
    <w:lsdException w:name="Colorful Grid Accent 1" w:semiHidden="0" w:uiPriority="73" w:unhideWhenUsed="0"/>
    <w:lsdException w:name="Light Shading Accent 2" w:semiHidden="0" w:uiPriority="60" w:unhideWhenUsed="0"/>
    <w:lsdException w:name="Light List Accent 2" w:semiHidden="0" w:uiPriority="61" w:unhideWhenUsed="0"/>
    <w:lsdException w:name="Light Grid Accent 2" w:semiHidden="0" w:uiPriority="62" w:unhideWhenUsed="0"/>
    <w:lsdException w:name="Medium Shading 1 Accent 2" w:semiHidden="0" w:uiPriority="63" w:unhideWhenUsed="0"/>
    <w:lsdException w:name="Medium Shading 2 Accent 2" w:semiHidden="0" w:uiPriority="64" w:unhideWhenUsed="0"/>
    <w:lsdException w:name="Medium List 1 Accent 2" w:semiHidden="0" w:uiPriority="65" w:unhideWhenUsed="0"/>
    <w:lsdException w:name="Medium List 2 Accent 2" w:semiHidden="0" w:uiPriority="66" w:unhideWhenUsed="0"/>
    <w:lsdException w:name="Medium Grid 1 Accent 2" w:semiHidden="0" w:uiPriority="67" w:unhideWhenUsed="0"/>
    <w:lsdException w:name="Medium Grid 2 Accent 2" w:semiHidden="0" w:uiPriority="68" w:unhideWhenUsed="0"/>
    <w:lsdException w:name="Medium Grid 3 Accent 2" w:semiHidden="0" w:uiPriority="69" w:unhideWhenUsed="0"/>
    <w:lsdException w:name="Dark List Accent 2" w:semiHidden="0" w:uiPriority="70" w:unhideWhenUsed="0"/>
    <w:lsdException w:name="Colorful Shading Accent 2" w:semiHidden="0" w:uiPriority="71" w:unhideWhenUsed="0"/>
    <w:lsdException w:name="Colorful List Accent 2" w:semiHidden="0" w:uiPriority="72" w:unhideWhenUsed="0"/>
    <w:lsdException w:name="Colorful Grid Accent 2" w:semiHidden="0" w:uiPriority="73" w:unhideWhenUsed="0"/>
    <w:lsdException w:name="Light Shading Accent 3" w:semiHidden="0" w:uiPriority="60" w:unhideWhenUsed="0"/>
    <w:lsdException w:name="Light List Accent 3" w:semiHidden="0" w:uiPriority="61" w:unhideWhenUsed="0"/>
    <w:lsdException w:name="Light Grid Accent 3" w:semiHidden="0" w:uiPriority="62" w:unhideWhenUsed="0"/>
    <w:lsdException w:name="Medium Shading 1 Accent 3" w:semiHidden="0" w:uiPriority="63" w:unhideWhenUsed="0"/>
    <w:lsdException w:name="Medium Shading 2 Accent 3" w:semiHidden="0" w:uiPriority="64" w:unhideWhenUsed="0"/>
    <w:lsdException w:name="Medium List 1 Accent 3" w:semiHidden="0" w:uiPriority="65" w:unhideWhenUsed="0"/>
    <w:lsdException w:name="Medium List 2 Accent 3" w:semiHidden="0" w:uiPriority="66" w:unhideWhenUsed="0"/>
    <w:lsdException w:name="Medium Grid 1 Accent 3" w:semiHidden="0" w:uiPriority="67" w:unhideWhenUsed="0"/>
    <w:lsdException w:name="Medium Grid 2 Accent 3" w:semiHidden="0" w:uiPriority="68" w:unhideWhenUsed="0"/>
    <w:lsdException w:name="Medium Grid 3 Accent 3" w:semiHidden="0" w:uiPriority="69" w:unhideWhenUsed="0"/>
    <w:lsdException w:name="Dark List Accent 3" w:semiHidden="0" w:uiPriority="70" w:unhideWhenUsed="0"/>
    <w:lsdException w:name="Colorful Shading Accent 3" w:semiHidden="0" w:uiPriority="71" w:unhideWhenUsed="0"/>
    <w:lsdException w:name="Colorful List Accent 3" w:semiHidden="0" w:uiPriority="72" w:unhideWhenUsed="0"/>
    <w:lsdException w:name="Colorful Grid Accent 3" w:semiHidden="0" w:uiPriority="73" w:unhideWhenUsed="0"/>
    <w:lsdException w:name="Light Shading Accent 4" w:semiHidden="0" w:uiPriority="60" w:unhideWhenUsed="0"/>
    <w:lsdException w:name="Light List Accent 4" w:semiHidden="0" w:uiPriority="61" w:unhideWhenUsed="0"/>
    <w:lsdException w:name="Light Grid Accent 4" w:semiHidden="0" w:uiPriority="62" w:unhideWhenUsed="0"/>
    <w:lsdException w:name="Medium Shading 1 Accent 4" w:semiHidden="0" w:uiPriority="63" w:unhideWhenUsed="0"/>
    <w:lsdException w:name="Medium Shading 2 Accent 4" w:semiHidden="0" w:uiPriority="64" w:unhideWhenUsed="0"/>
    <w:lsdException w:name="Medium List 1 Accent 4" w:semiHidden="0" w:uiPriority="65" w:unhideWhenUsed="0"/>
    <w:lsdException w:name="Medium List 2 Accent 4" w:semiHidden="0" w:uiPriority="66" w:unhideWhenUsed="0"/>
    <w:lsdException w:name="Medium Grid 1 Accent 4" w:semiHidden="0" w:uiPriority="67" w:unhideWhenUsed="0"/>
    <w:lsdException w:name="Medium Grid 2 Accent 4" w:semiHidden="0" w:uiPriority="68" w:unhideWhenUsed="0"/>
    <w:lsdException w:name="Medium Grid 3 Accent 4" w:semiHidden="0" w:uiPriority="69" w:unhideWhenUsed="0"/>
    <w:lsdException w:name="Dark List Accent 4" w:semiHidden="0" w:uiPriority="70" w:unhideWhenUsed="0"/>
    <w:lsdException w:name="Colorful Shading Accent 4" w:semiHidden="0" w:uiPriority="71" w:unhideWhenUsed="0"/>
    <w:lsdException w:name="Colorful List Accent 4" w:semiHidden="0" w:uiPriority="72" w:unhideWhenUsed="0"/>
    <w:lsdException w:name="Colorful Grid Accent 4" w:semiHidden="0" w:uiPriority="73" w:unhideWhenUsed="0"/>
    <w:lsdException w:name="Light Shading Accent 5" w:semiHidden="0" w:uiPriority="60" w:unhideWhenUsed="0"/>
    <w:lsdException w:name="Light List Accent 5" w:semiHidden="0" w:uiPriority="61" w:unhideWhenUsed="0"/>
    <w:lsdException w:name="Light Grid Accent 5" w:semiHidden="0" w:uiPriority="62" w:unhideWhenUsed="0"/>
    <w:lsdException w:name="Medium Shading 1 Accent 5" w:semiHidden="0" w:uiPriority="63" w:unhideWhenUsed="0"/>
    <w:lsdException w:name="Medium Shading 2 Accent 5" w:semiHidden="0" w:uiPriority="64" w:unhideWhenUsed="0"/>
    <w:lsdException w:name="Medium List 1 Accent 5" w:semiHidden="0" w:uiPriority="65" w:unhideWhenUsed="0"/>
    <w:lsdException w:name="Medium List 2 Accent 5" w:semiHidden="0" w:uiPriority="66" w:unhideWhenUsed="0"/>
    <w:lsdException w:name="Medium Grid 1 Accent 5" w:semiHidden="0" w:uiPriority="67" w:unhideWhenUsed="0"/>
    <w:lsdException w:name="Medium Grid 2 Accent 5" w:semiHidden="0" w:uiPriority="68" w:unhideWhenUsed="0"/>
    <w:lsdException w:name="Medium Grid 3 Accent 5" w:semiHidden="0" w:uiPriority="69" w:unhideWhenUsed="0"/>
    <w:lsdException w:name="Dark List Accent 5" w:semiHidden="0" w:uiPriority="70" w:unhideWhenUsed="0"/>
    <w:lsdException w:name="Colorful Shading Accent 5" w:semiHidden="0" w:uiPriority="71" w:unhideWhenUsed="0"/>
    <w:lsdException w:name="Colorful List Accent 5" w:semiHidden="0" w:uiPriority="72" w:unhideWhenUsed="0"/>
    <w:lsdException w:name="Colorful Grid Accent 5" w:semiHidden="0" w:uiPriority="73" w:unhideWhenUsed="0"/>
    <w:lsdException w:name="Light Shading Accent 6" w:semiHidden="0" w:uiPriority="60" w:unhideWhenUsed="0"/>
    <w:lsdException w:name="Light List Accent 6" w:semiHidden="0" w:uiPriority="61" w:unhideWhenUsed="0"/>
    <w:lsdException w:name="Light Grid Accent 6" w:semiHidden="0" w:uiPriority="62" w:unhideWhenUsed="0"/>
    <w:lsdException w:name="Medium Shading 1 Accent 6" w:semiHidden="0" w:uiPriority="63" w:unhideWhenUsed="0"/>
    <w:lsdException w:name="Medium Shading 2 Accent 6" w:semiHidden="0" w:uiPriority="64" w:unhideWhenUsed="0"/>
    <w:lsdException w:name="Medium List 1 Accent 6" w:semiHidden="0" w:uiPriority="65" w:unhideWhenUsed="0"/>
    <w:lsdException w:name="Medium List 2 Accent 6" w:semiHidden="0" w:uiPriority="66" w:unhideWhenUsed="0"/>
    <w:lsdException w:name="Medium Grid 1 Accent 6" w:semiHidden="0" w:uiPriority="67" w:unhideWhenUsed="0"/>
    <w:lsdException w:name="Medium Grid 2 Accent 6" w:semiHidden="0" w:uiPriority="68" w:unhideWhenUsed="0"/>
    <w:lsdException w:name="Medium Grid 3 Accent 6" w:semiHidden="0" w:uiPriority="69" w:unhideWhenUsed="0"/>
    <w:lsdException w:name="Dark List Accent 6" w:semiHidden="0" w:uiPriority="70" w:unhideWhenUsed="0"/>
    <w:lsdException w:name="Colorful Shading Accent 6" w:semiHidden="0" w:uiPriority="71" w:unhideWhenUsed="0"/>
    <w:lsdException w:name="Colorful List Accent 6" w:semiHidden="0" w:uiPriority="72" w:unhideWhenUsed="0"/>
    <w:lsdException w:name="Colorful Grid Accent 6" w:semiHidden="0" w:uiPriority="73" w:unhideWhenUsed="0"/>
    <w:lsdException w:name="Subtle Emphasis" w:semiHidden="0" w:uiPriority="19" w:unhideWhenUsed="0" w:qFormat="1"/>
    <w:lsdException w:name="Intense Emphasis" w:semiHidden="0" w:uiPriority="21" w:unhideWhenUsed="0" w:qFormat="1"/>
    <w:lsdException w:name="Subtle Reference" w:semiHidden="0" w:uiPriority="31" w:unhideWhenUsed="0" w:qFormat="1"/>
    <w:lsdException w:name="Intense Reference" w:semiHidden="0" w:uiPriority="32" w:unhideWhenUsed="0" w:qFormat="1"/>
    <w:lsdException w:name="Book Title" w:semiHidden="0" w:uiPriority="33" w:unhideWhenUsed="0" w:qFormat="1"/>
    <w:lsdException w:name="Bibliography" w:uiPriority="37"/>
    <w:lsdException w:name="TOC Heading" w:uiPriority="39" w:qFormat="1"/>
  </w:latentStyles>
  <w:style w:type="paragraph" w:default="1" w:styleId="Normal">
    <w:name w:val="Normal"/>
    <w:qFormat/>
    <w:rsid w:val="0088026B"/>
    <w:rPr>
      <w:rFonts w:eastAsiaTheme="minorEastAsia" w:cs="Mangal"/>
      <w:lang w:val="en-US"/>
    </w:rPr>
  </w:style>
  <w:style w:type="character" w:default="1" w:styleId="DefaultParagraphFont">
    <w:name w:val="Default Paragraph Font"/>
    <w:uiPriority w:val="1"/>
    <w:unhideWhenUsed/>
  </w:style>
  <w:style w:type="table" w:default="1" w:styleId="TableNormal">
    <w:name w:val="Normal Table"/>
    <w:uiPriority w:val="99"/>
    <w:semiHidden/>
    <w:unhideWhenUsed/>
    <w:tblPr>
      <w:tblInd w:w="0" w:type="dxa"/>
      <w:tblCellMar>
        <w:top w:w="0" w:type="dxa"/>
        <w:left w:w="108" w:type="dxa"/>
        <w:bottom w:w="0" w:type="dxa"/>
        <w:right w:w="108" w:type="dxa"/>
      </w:tblCellMar>
    </w:tblPr>
  </w:style>
  <w:style w:type="numbering" w:default="1" w:styleId="NoList">
    <w:name w:val="No List"/>
    <w:uiPriority w:val="99"/>
    <w:semiHidden/>
    <w:unhideWhenUsed/>
  </w:style>
  <w:style w:type="paragraph" w:styleId="ListParagraph">
    <w:name w:val="List Paragraph"/>
    <w:basedOn w:val="Normal"/>
    <w:uiPriority w:val="34"/>
    <w:qFormat/>
    <w:rsid w:val="0088026B"/>
    <w:pPr>
      <w:ind w:left="720"/>
      <w:contextualSpacing/>
    </w:pPr>
  </w:style>
  <w:style w:type="paragraph" w:styleId="BalloonText">
    <w:name w:val="Balloon Text"/>
    <w:basedOn w:val="Normal"/>
    <w:link w:val="BalloonTextChar"/>
    <w:uiPriority w:val="99"/>
    <w:semiHidden/>
    <w:unhideWhenUsed/>
    <w:rsid w:val="0088026B"/>
    <w:pPr>
      <w:spacing w:after="0" w:line="240" w:lineRule="auto"/>
    </w:pPr>
    <w:rPr>
      <w:rFonts w:ascii="Tahoma" w:hAnsi="Tahoma"/>
      <w:sz w:val="16"/>
      <w:szCs w:val="14"/>
    </w:rPr>
  </w:style>
  <w:style w:type="character" w:customStyle="1" w:styleId="BalloonTextChar">
    <w:name w:val="Balloon Text Char"/>
    <w:basedOn w:val="DefaultParagraphFont"/>
    <w:link w:val="BalloonText"/>
    <w:uiPriority w:val="99"/>
    <w:semiHidden/>
    <w:rsid w:val="0088026B"/>
    <w:rPr>
      <w:rFonts w:ascii="Tahoma" w:eastAsiaTheme="minorEastAsia" w:hAnsi="Tahoma" w:cs="Mangal"/>
      <w:sz w:val="16"/>
      <w:szCs w:val="14"/>
      <w:lang w:val="en-US"/>
    </w:rPr>
  </w:style>
</w:styles>
</file>

<file path=word/stylesWithEffects.xml><?xml version="1.0" encoding="utf-8"?>
<w:styles xmlns:wpc="http://schemas.microsoft.com/office/word/2010/wordprocessingCanvas" xmlns:mc="http://schemas.openxmlformats.org/markup-compatibility/2006" xmlns:o="urn:schemas-microsoft-com:office:office"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mc:Ignorable="w14 wp14">
  <w:docDefaults>
    <w:rPrDefault>
      <w:rPr>
        <w:rFonts w:asciiTheme="minorHAnsi" w:eastAsiaTheme="minorHAnsi" w:hAnsiTheme="minorHAnsi" w:cstheme="minorBidi"/>
        <w:sz w:val="22"/>
        <w:lang w:val="en-IN" w:eastAsia="en-US" w:bidi="hi-IN"/>
      </w:rPr>
    </w:rPrDefault>
    <w:pPrDefault>
      <w:pPr>
        <w:spacing w:after="200" w:line="276" w:lineRule="auto"/>
      </w:pPr>
    </w:pPrDefault>
  </w:docDefaults>
  <w:latentStyles w:defLockedState="0" w:defUIPriority="99" w:defSemiHidden="1" w:defUnhideWhenUsed="1" w:defQFormat="0" w:count="267">
    <w:lsdException w:name="Normal" w:semiHidden="0" w:uiPriority="0" w:unhideWhenUsed="0" w:qFormat="1"/>
    <w:lsdException w:name="heading 1" w:semiHidden="0" w:uiPriority="9" w:unhideWhenUsed="0" w:qFormat="1"/>
    <w:lsdException w:name="heading 2" w:uiPriority="9" w:qFormat="1"/>
    <w:lsdException w:name="heading 3" w:uiPriority="9" w:qFormat="1"/>
    <w:lsdException w:name="heading 4" w:uiPriority="9" w:qFormat="1"/>
    <w:lsdException w:name="heading 5" w:uiPriority="9" w:qFormat="1"/>
    <w:lsdException w:name="heading 6" w:uiPriority="9" w:qFormat="1"/>
    <w:lsdException w:name="heading 7" w:uiPriority="9" w:qFormat="1"/>
    <w:lsdException w:name="heading 8" w:uiPriority="9" w:qFormat="1"/>
    <w:lsdException w:name="heading 9" w:uiPriority="9" w:qFormat="1"/>
    <w:lsdException w:name="toc 1" w:uiPriority="39"/>
    <w:lsdException w:name="toc 2" w:uiPriority="39"/>
    <w:lsdException w:name="toc 3" w:uiPriority="39"/>
    <w:lsdException w:name="toc 4" w:uiPriority="39"/>
    <w:lsdException w:name="toc 5" w:uiPriority="39"/>
    <w:lsdException w:name="toc 6" w:uiPriority="39"/>
    <w:lsdException w:name="toc 7" w:uiPriority="39"/>
    <w:lsdException w:name="toc 8" w:uiPriority="39"/>
    <w:lsdException w:name="toc 9" w:uiPriority="39"/>
    <w:lsdException w:name="caption" w:uiPriority="35" w:qFormat="1"/>
    <w:lsdException w:name="Title" w:semiHidden="0" w:uiPriority="10" w:unhideWhenUsed="0" w:qFormat="1"/>
    <w:lsdException w:name="Default Paragraph Font" w:uiPriority="1"/>
    <w:lsdException w:name="Subtitle" w:semiHidden="0" w:uiPriority="11" w:unhideWhenUsed="0" w:qFormat="1"/>
    <w:lsdException w:name="Strong" w:semiHidden="0" w:uiPriority="22" w:unhideWhenUsed="0" w:qFormat="1"/>
    <w:lsdException w:name="Emphasis" w:semiHidden="0" w:uiPriority="20" w:unhideWhenUsed="0" w:qFormat="1"/>
    <w:lsdException w:name="Table Grid" w:semiHidden="0" w:uiPriority="59" w:unhideWhenUsed="0"/>
    <w:lsdException w:name="Placeholder Text" w:unhideWhenUsed="0"/>
    <w:lsdException w:name="No Spacing" w:semiHidden="0" w:uiPriority="1" w:unhideWhenUsed="0" w:qFormat="1"/>
    <w:lsdException w:name="Light Shading" w:semiHidden="0" w:uiPriority="60" w:unhideWhenUsed="0"/>
    <w:lsdException w:name="Light List" w:semiHidden="0" w:uiPriority="61" w:unhideWhenUsed="0"/>
    <w:lsdException w:name="Light Grid" w:semiHidden="0" w:uiPriority="62" w:unhideWhenUsed="0"/>
    <w:lsdException w:name="Medium Shading 1" w:semiHidden="0" w:uiPriority="63" w:unhideWhenUsed="0"/>
    <w:lsdException w:name="Medium Shading 2" w:semiHidden="0" w:uiPriority="64" w:unhideWhenUsed="0"/>
    <w:lsdException w:name="Medium List 1" w:semiHidden="0" w:uiPriority="65" w:unhideWhenUsed="0"/>
    <w:lsdException w:name="Medium List 2" w:semiHidden="0" w:uiPriority="66" w:unhideWhenUsed="0"/>
    <w:lsdException w:name="Medium Grid 1" w:semiHidden="0" w:uiPriority="67" w:unhideWhenUsed="0"/>
    <w:lsdException w:name="Medium Grid 2" w:semiHidden="0" w:uiPriority="68" w:unhideWhenUsed="0"/>
    <w:lsdException w:name="Medium Grid 3" w:semiHidden="0" w:uiPriority="69" w:unhideWhenUsed="0"/>
    <w:lsdException w:name="Dark List" w:semiHidden="0" w:uiPriority="70" w:unhideWhenUsed="0"/>
    <w:lsdException w:name="Colorful Shading" w:semiHidden="0" w:uiPriority="71" w:unhideWhenUsed="0"/>
    <w:lsdException w:name="Colorful List" w:semiHidden="0" w:uiPriority="72" w:unhideWhenUsed="0"/>
    <w:lsdException w:name="Colorful Grid" w:semiHidden="0" w:uiPriority="73" w:unhideWhenUsed="0"/>
    <w:lsdException w:name="Light Shading Accent 1" w:semiHidden="0" w:uiPriority="60" w:unhideWhenUsed="0"/>
    <w:lsdException w:name="Light List Accent 1" w:semiHidden="0" w:uiPriority="61" w:unhideWhenUsed="0"/>
    <w:lsdException w:name="Light Grid Accent 1" w:semiHidden="0" w:uiPriority="62" w:unhideWhenUsed="0"/>
    <w:lsdException w:name="Medium Shading 1 Accent 1" w:semiHidden="0" w:uiPriority="63" w:unhideWhenUsed="0"/>
    <w:lsdException w:name="Medium Shading 2 Accent 1" w:semiHidden="0" w:uiPriority="64" w:unhideWhenUsed="0"/>
    <w:lsdException w:name="Medium List 1 Accent 1" w:semiHidden="0" w:uiPriority="65" w:unhideWhenUsed="0"/>
    <w:lsdException w:name="Revision" w:unhideWhenUsed="0"/>
    <w:lsdException w:name="List Paragraph" w:semiHidden="0" w:uiPriority="34" w:unhideWhenUsed="0" w:qFormat="1"/>
    <w:lsdException w:name="Quote" w:semiHidden="0" w:uiPriority="29" w:unhideWhenUsed="0" w:qFormat="1"/>
    <w:lsdException w:name="Intense Quote" w:semiHidden="0" w:uiPriority="30" w:unhideWhenUsed="0" w:qFormat="1"/>
    <w:lsdException w:name="Medium List 2 Accent 1" w:semiHidden="0" w:uiPriority="66" w:unhideWhenUsed="0"/>
    <w:lsdException w:name="Medium Grid 1 Accent 1" w:semiHidden="0" w:uiPriority="67" w:unhideWhenUsed="0"/>
    <w:lsdException w:name="Medium Grid 2 Accent 1" w:semiHidden="0" w:uiPriority="68" w:unhideWhenUsed="0"/>
    <w:lsdException w:name="Medium Grid 3 Accent 1" w:semiHidden="0" w:uiPriority="69" w:unhideWhenUsed="0"/>
    <w:lsdException w:name="Dark List Accent 1" w:semiHidden="0" w:uiPriority="70" w:unhideWhenUsed="0"/>
    <w:lsdException w:name="Colorful Shading Accent 1" w:semiHidden="0" w:uiPriority="71" w:unhideWhenUsed="0"/>
    <w:lsdException w:name="Colorful List Accent 1" w:semiHidden="0" w:uiPriority="72" w:unhideWhenUsed="0"/>
    <w:lsdException w:name="Colorful Grid Accent 1" w:semiHidden="0" w:uiPriority="73" w:unhideWhenUsed="0"/>
    <w:lsdException w:name="Light Shading Accent 2" w:semiHidden="0" w:uiPriority="60" w:unhideWhenUsed="0"/>
    <w:lsdException w:name="Light List Accent 2" w:semiHidden="0" w:uiPriority="61" w:unhideWhenUsed="0"/>
    <w:lsdException w:name="Light Grid Accent 2" w:semiHidden="0" w:uiPriority="62" w:unhideWhenUsed="0"/>
    <w:lsdException w:name="Medium Shading 1 Accent 2" w:semiHidden="0" w:uiPriority="63" w:unhideWhenUsed="0"/>
    <w:lsdException w:name="Medium Shading 2 Accent 2" w:semiHidden="0" w:uiPriority="64" w:unhideWhenUsed="0"/>
    <w:lsdException w:name="Medium List 1 Accent 2" w:semiHidden="0" w:uiPriority="65" w:unhideWhenUsed="0"/>
    <w:lsdException w:name="Medium List 2 Accent 2" w:semiHidden="0" w:uiPriority="66" w:unhideWhenUsed="0"/>
    <w:lsdException w:name="Medium Grid 1 Accent 2" w:semiHidden="0" w:uiPriority="67" w:unhideWhenUsed="0"/>
    <w:lsdException w:name="Medium Grid 2 Accent 2" w:semiHidden="0" w:uiPriority="68" w:unhideWhenUsed="0"/>
    <w:lsdException w:name="Medium Grid 3 Accent 2" w:semiHidden="0" w:uiPriority="69" w:unhideWhenUsed="0"/>
    <w:lsdException w:name="Dark List Accent 2" w:semiHidden="0" w:uiPriority="70" w:unhideWhenUsed="0"/>
    <w:lsdException w:name="Colorful Shading Accent 2" w:semiHidden="0" w:uiPriority="71" w:unhideWhenUsed="0"/>
    <w:lsdException w:name="Colorful List Accent 2" w:semiHidden="0" w:uiPriority="72" w:unhideWhenUsed="0"/>
    <w:lsdException w:name="Colorful Grid Accent 2" w:semiHidden="0" w:uiPriority="73" w:unhideWhenUsed="0"/>
    <w:lsdException w:name="Light Shading Accent 3" w:semiHidden="0" w:uiPriority="60" w:unhideWhenUsed="0"/>
    <w:lsdException w:name="Light List Accent 3" w:semiHidden="0" w:uiPriority="61" w:unhideWhenUsed="0"/>
    <w:lsdException w:name="Light Grid Accent 3" w:semiHidden="0" w:uiPriority="62" w:unhideWhenUsed="0"/>
    <w:lsdException w:name="Medium Shading 1 Accent 3" w:semiHidden="0" w:uiPriority="63" w:unhideWhenUsed="0"/>
    <w:lsdException w:name="Medium Shading 2 Accent 3" w:semiHidden="0" w:uiPriority="64" w:unhideWhenUsed="0"/>
    <w:lsdException w:name="Medium List 1 Accent 3" w:semiHidden="0" w:uiPriority="65" w:unhideWhenUsed="0"/>
    <w:lsdException w:name="Medium List 2 Accent 3" w:semiHidden="0" w:uiPriority="66" w:unhideWhenUsed="0"/>
    <w:lsdException w:name="Medium Grid 1 Accent 3" w:semiHidden="0" w:uiPriority="67" w:unhideWhenUsed="0"/>
    <w:lsdException w:name="Medium Grid 2 Accent 3" w:semiHidden="0" w:uiPriority="68" w:unhideWhenUsed="0"/>
    <w:lsdException w:name="Medium Grid 3 Accent 3" w:semiHidden="0" w:uiPriority="69" w:unhideWhenUsed="0"/>
    <w:lsdException w:name="Dark List Accent 3" w:semiHidden="0" w:uiPriority="70" w:unhideWhenUsed="0"/>
    <w:lsdException w:name="Colorful Shading Accent 3" w:semiHidden="0" w:uiPriority="71" w:unhideWhenUsed="0"/>
    <w:lsdException w:name="Colorful List Accent 3" w:semiHidden="0" w:uiPriority="72" w:unhideWhenUsed="0"/>
    <w:lsdException w:name="Colorful Grid Accent 3" w:semiHidden="0" w:uiPriority="73" w:unhideWhenUsed="0"/>
    <w:lsdException w:name="Light Shading Accent 4" w:semiHidden="0" w:uiPriority="60" w:unhideWhenUsed="0"/>
    <w:lsdException w:name="Light List Accent 4" w:semiHidden="0" w:uiPriority="61" w:unhideWhenUsed="0"/>
    <w:lsdException w:name="Light Grid Accent 4" w:semiHidden="0" w:uiPriority="62" w:unhideWhenUsed="0"/>
    <w:lsdException w:name="Medium Shading 1 Accent 4" w:semiHidden="0" w:uiPriority="63" w:unhideWhenUsed="0"/>
    <w:lsdException w:name="Medium Shading 2 Accent 4" w:semiHidden="0" w:uiPriority="64" w:unhideWhenUsed="0"/>
    <w:lsdException w:name="Medium List 1 Accent 4" w:semiHidden="0" w:uiPriority="65" w:unhideWhenUsed="0"/>
    <w:lsdException w:name="Medium List 2 Accent 4" w:semiHidden="0" w:uiPriority="66" w:unhideWhenUsed="0"/>
    <w:lsdException w:name="Medium Grid 1 Accent 4" w:semiHidden="0" w:uiPriority="67" w:unhideWhenUsed="0"/>
    <w:lsdException w:name="Medium Grid 2 Accent 4" w:semiHidden="0" w:uiPriority="68" w:unhideWhenUsed="0"/>
    <w:lsdException w:name="Medium Grid 3 Accent 4" w:semiHidden="0" w:uiPriority="69" w:unhideWhenUsed="0"/>
    <w:lsdException w:name="Dark List Accent 4" w:semiHidden="0" w:uiPriority="70" w:unhideWhenUsed="0"/>
    <w:lsdException w:name="Colorful Shading Accent 4" w:semiHidden="0" w:uiPriority="71" w:unhideWhenUsed="0"/>
    <w:lsdException w:name="Colorful List Accent 4" w:semiHidden="0" w:uiPriority="72" w:unhideWhenUsed="0"/>
    <w:lsdException w:name="Colorful Grid Accent 4" w:semiHidden="0" w:uiPriority="73" w:unhideWhenUsed="0"/>
    <w:lsdException w:name="Light Shading Accent 5" w:semiHidden="0" w:uiPriority="60" w:unhideWhenUsed="0"/>
    <w:lsdException w:name="Light List Accent 5" w:semiHidden="0" w:uiPriority="61" w:unhideWhenUsed="0"/>
    <w:lsdException w:name="Light Grid Accent 5" w:semiHidden="0" w:uiPriority="62" w:unhideWhenUsed="0"/>
    <w:lsdException w:name="Medium Shading 1 Accent 5" w:semiHidden="0" w:uiPriority="63" w:unhideWhenUsed="0"/>
    <w:lsdException w:name="Medium Shading 2 Accent 5" w:semiHidden="0" w:uiPriority="64" w:unhideWhenUsed="0"/>
    <w:lsdException w:name="Medium List 1 Accent 5" w:semiHidden="0" w:uiPriority="65" w:unhideWhenUsed="0"/>
    <w:lsdException w:name="Medium List 2 Accent 5" w:semiHidden="0" w:uiPriority="66" w:unhideWhenUsed="0"/>
    <w:lsdException w:name="Medium Grid 1 Accent 5" w:semiHidden="0" w:uiPriority="67" w:unhideWhenUsed="0"/>
    <w:lsdException w:name="Medium Grid 2 Accent 5" w:semiHidden="0" w:uiPriority="68" w:unhideWhenUsed="0"/>
    <w:lsdException w:name="Medium Grid 3 Accent 5" w:semiHidden="0" w:uiPriority="69" w:unhideWhenUsed="0"/>
    <w:lsdException w:name="Dark List Accent 5" w:semiHidden="0" w:uiPriority="70" w:unhideWhenUsed="0"/>
    <w:lsdException w:name="Colorful Shading Accent 5" w:semiHidden="0" w:uiPriority="71" w:unhideWhenUsed="0"/>
    <w:lsdException w:name="Colorful List Accent 5" w:semiHidden="0" w:uiPriority="72" w:unhideWhenUsed="0"/>
    <w:lsdException w:name="Colorful Grid Accent 5" w:semiHidden="0" w:uiPriority="73" w:unhideWhenUsed="0"/>
    <w:lsdException w:name="Light Shading Accent 6" w:semiHidden="0" w:uiPriority="60" w:unhideWhenUsed="0"/>
    <w:lsdException w:name="Light List Accent 6" w:semiHidden="0" w:uiPriority="61" w:unhideWhenUsed="0"/>
    <w:lsdException w:name="Light Grid Accent 6" w:semiHidden="0" w:uiPriority="62" w:unhideWhenUsed="0"/>
    <w:lsdException w:name="Medium Shading 1 Accent 6" w:semiHidden="0" w:uiPriority="63" w:unhideWhenUsed="0"/>
    <w:lsdException w:name="Medium Shading 2 Accent 6" w:semiHidden="0" w:uiPriority="64" w:unhideWhenUsed="0"/>
    <w:lsdException w:name="Medium List 1 Accent 6" w:semiHidden="0" w:uiPriority="65" w:unhideWhenUsed="0"/>
    <w:lsdException w:name="Medium List 2 Accent 6" w:semiHidden="0" w:uiPriority="66" w:unhideWhenUsed="0"/>
    <w:lsdException w:name="Medium Grid 1 Accent 6" w:semiHidden="0" w:uiPriority="67" w:unhideWhenUsed="0"/>
    <w:lsdException w:name="Medium Grid 2 Accent 6" w:semiHidden="0" w:uiPriority="68" w:unhideWhenUsed="0"/>
    <w:lsdException w:name="Medium Grid 3 Accent 6" w:semiHidden="0" w:uiPriority="69" w:unhideWhenUsed="0"/>
    <w:lsdException w:name="Dark List Accent 6" w:semiHidden="0" w:uiPriority="70" w:unhideWhenUsed="0"/>
    <w:lsdException w:name="Colorful Shading Accent 6" w:semiHidden="0" w:uiPriority="71" w:unhideWhenUsed="0"/>
    <w:lsdException w:name="Colorful List Accent 6" w:semiHidden="0" w:uiPriority="72" w:unhideWhenUsed="0"/>
    <w:lsdException w:name="Colorful Grid Accent 6" w:semiHidden="0" w:uiPriority="73" w:unhideWhenUsed="0"/>
    <w:lsdException w:name="Subtle Emphasis" w:semiHidden="0" w:uiPriority="19" w:unhideWhenUsed="0" w:qFormat="1"/>
    <w:lsdException w:name="Intense Emphasis" w:semiHidden="0" w:uiPriority="21" w:unhideWhenUsed="0" w:qFormat="1"/>
    <w:lsdException w:name="Subtle Reference" w:semiHidden="0" w:uiPriority="31" w:unhideWhenUsed="0" w:qFormat="1"/>
    <w:lsdException w:name="Intense Reference" w:semiHidden="0" w:uiPriority="32" w:unhideWhenUsed="0" w:qFormat="1"/>
    <w:lsdException w:name="Book Title" w:semiHidden="0" w:uiPriority="33" w:unhideWhenUsed="0" w:qFormat="1"/>
    <w:lsdException w:name="Bibliography" w:uiPriority="37"/>
    <w:lsdException w:name="TOC Heading" w:uiPriority="39" w:qFormat="1"/>
  </w:latentStyles>
  <w:style w:type="paragraph" w:default="1" w:styleId="Normal">
    <w:name w:val="Normal"/>
    <w:qFormat/>
    <w:rsid w:val="0088026B"/>
    <w:rPr>
      <w:rFonts w:eastAsiaTheme="minorEastAsia" w:cs="Mangal"/>
      <w:lang w:val="en-US"/>
    </w:rPr>
  </w:style>
  <w:style w:type="character" w:default="1" w:styleId="DefaultParagraphFont">
    <w:name w:val="Default Paragraph Font"/>
    <w:uiPriority w:val="1"/>
    <w:unhideWhenUsed/>
  </w:style>
  <w:style w:type="table" w:default="1" w:styleId="TableNormal">
    <w:name w:val="Normal Table"/>
    <w:uiPriority w:val="99"/>
    <w:semiHidden/>
    <w:unhideWhenUsed/>
    <w:tblPr>
      <w:tblInd w:w="0" w:type="dxa"/>
      <w:tblCellMar>
        <w:top w:w="0" w:type="dxa"/>
        <w:left w:w="108" w:type="dxa"/>
        <w:bottom w:w="0" w:type="dxa"/>
        <w:right w:w="108" w:type="dxa"/>
      </w:tblCellMar>
    </w:tblPr>
  </w:style>
  <w:style w:type="numbering" w:default="1" w:styleId="NoList">
    <w:name w:val="No List"/>
    <w:uiPriority w:val="99"/>
    <w:semiHidden/>
    <w:unhideWhenUsed/>
  </w:style>
  <w:style w:type="paragraph" w:styleId="ListParagraph">
    <w:name w:val="List Paragraph"/>
    <w:basedOn w:val="Normal"/>
    <w:uiPriority w:val="34"/>
    <w:qFormat/>
    <w:rsid w:val="0088026B"/>
    <w:pPr>
      <w:ind w:left="720"/>
      <w:contextualSpacing/>
    </w:pPr>
  </w:style>
  <w:style w:type="paragraph" w:styleId="BalloonText">
    <w:name w:val="Balloon Text"/>
    <w:basedOn w:val="Normal"/>
    <w:link w:val="BalloonTextChar"/>
    <w:uiPriority w:val="99"/>
    <w:semiHidden/>
    <w:unhideWhenUsed/>
    <w:rsid w:val="0088026B"/>
    <w:pPr>
      <w:spacing w:after="0" w:line="240" w:lineRule="auto"/>
    </w:pPr>
    <w:rPr>
      <w:rFonts w:ascii="Tahoma" w:hAnsi="Tahoma"/>
      <w:sz w:val="16"/>
      <w:szCs w:val="14"/>
    </w:rPr>
  </w:style>
  <w:style w:type="character" w:customStyle="1" w:styleId="BalloonTextChar">
    <w:name w:val="Balloon Text Char"/>
    <w:basedOn w:val="DefaultParagraphFont"/>
    <w:link w:val="BalloonText"/>
    <w:uiPriority w:val="99"/>
    <w:semiHidden/>
    <w:rsid w:val="0088026B"/>
    <w:rPr>
      <w:rFonts w:ascii="Tahoma" w:eastAsiaTheme="minorEastAsia" w:hAnsi="Tahoma" w:cs="Mangal"/>
      <w:sz w:val="16"/>
      <w:szCs w:val="14"/>
      <w:lang w:val="en-US"/>
    </w:rPr>
  </w:style>
</w:styles>
</file>

<file path=word/webSettings.xml><?xml version="1.0" encoding="utf-8"?>
<w:webSettings xmlns:mc="http://schemas.openxmlformats.org/markup-compatibility/2006" xmlns:r="http://schemas.openxmlformats.org/officeDocument/2006/relationships" xmlns:w="http://schemas.openxmlformats.org/wordprocessingml/2006/main" xmlns:w14="http://schemas.microsoft.com/office/word/2010/wordml" mc:Ignorable="w14">
  <w:divs>
    <w:div w:id="788280187">
      <w:bodyDiv w:val="1"/>
      <w:marLeft w:val="0"/>
      <w:marRight w:val="0"/>
      <w:marTop w:val="0"/>
      <w:marBottom w:val="0"/>
      <w:divBdr>
        <w:top w:val="none" w:sz="0" w:space="0" w:color="auto"/>
        <w:left w:val="none" w:sz="0" w:space="0" w:color="auto"/>
        <w:bottom w:val="none" w:sz="0" w:space="0" w:color="auto"/>
        <w:right w:val="none" w:sz="0" w:space="0" w:color="auto"/>
      </w:divBdr>
      <w:divsChild>
        <w:div w:id="1586962753">
          <w:marLeft w:val="547"/>
          <w:marRight w:val="0"/>
          <w:marTop w:val="106"/>
          <w:marBottom w:val="0"/>
          <w:divBdr>
            <w:top w:val="none" w:sz="0" w:space="0" w:color="auto"/>
            <w:left w:val="none" w:sz="0" w:space="0" w:color="auto"/>
            <w:bottom w:val="none" w:sz="0" w:space="0" w:color="auto"/>
            <w:right w:val="none" w:sz="0" w:space="0" w:color="auto"/>
          </w:divBdr>
        </w:div>
        <w:div w:id="761419455">
          <w:marLeft w:val="547"/>
          <w:marRight w:val="0"/>
          <w:marTop w:val="106"/>
          <w:marBottom w:val="0"/>
          <w:divBdr>
            <w:top w:val="none" w:sz="0" w:space="0" w:color="auto"/>
            <w:left w:val="none" w:sz="0" w:space="0" w:color="auto"/>
            <w:bottom w:val="none" w:sz="0" w:space="0" w:color="auto"/>
            <w:right w:val="none" w:sz="0" w:space="0" w:color="auto"/>
          </w:divBdr>
        </w:div>
        <w:div w:id="195894140">
          <w:marLeft w:val="547"/>
          <w:marRight w:val="0"/>
          <w:marTop w:val="106"/>
          <w:marBottom w:val="0"/>
          <w:divBdr>
            <w:top w:val="none" w:sz="0" w:space="0" w:color="auto"/>
            <w:left w:val="none" w:sz="0" w:space="0" w:color="auto"/>
            <w:bottom w:val="none" w:sz="0" w:space="0" w:color="auto"/>
            <w:right w:val="none" w:sz="0" w:space="0" w:color="auto"/>
          </w:divBdr>
        </w:div>
        <w:div w:id="1642688588">
          <w:marLeft w:val="547"/>
          <w:marRight w:val="0"/>
          <w:marTop w:val="106"/>
          <w:marBottom w:val="0"/>
          <w:divBdr>
            <w:top w:val="none" w:sz="0" w:space="0" w:color="auto"/>
            <w:left w:val="none" w:sz="0" w:space="0" w:color="auto"/>
            <w:bottom w:val="none" w:sz="0" w:space="0" w:color="auto"/>
            <w:right w:val="none" w:sz="0" w:space="0" w:color="auto"/>
          </w:divBdr>
        </w:div>
        <w:div w:id="1474637979">
          <w:marLeft w:val="547"/>
          <w:marRight w:val="0"/>
          <w:marTop w:val="106"/>
          <w:marBottom w:val="0"/>
          <w:divBdr>
            <w:top w:val="none" w:sz="0" w:space="0" w:color="auto"/>
            <w:left w:val="none" w:sz="0" w:space="0" w:color="auto"/>
            <w:bottom w:val="none" w:sz="0" w:space="0" w:color="auto"/>
            <w:right w:val="none" w:sz="0" w:space="0" w:color="auto"/>
          </w:divBdr>
        </w:div>
      </w:divsChild>
    </w:div>
    <w:div w:id="1788622762">
      <w:bodyDiv w:val="1"/>
      <w:marLeft w:val="0"/>
      <w:marRight w:val="0"/>
      <w:marTop w:val="0"/>
      <w:marBottom w:val="0"/>
      <w:divBdr>
        <w:top w:val="none" w:sz="0" w:space="0" w:color="auto"/>
        <w:left w:val="none" w:sz="0" w:space="0" w:color="auto"/>
        <w:bottom w:val="none" w:sz="0" w:space="0" w:color="auto"/>
        <w:right w:val="none" w:sz="0" w:space="0" w:color="auto"/>
      </w:divBdr>
      <w:divsChild>
        <w:div w:id="144710534">
          <w:marLeft w:val="547"/>
          <w:marRight w:val="0"/>
          <w:marTop w:val="154"/>
          <w:marBottom w:val="0"/>
          <w:divBdr>
            <w:top w:val="none" w:sz="0" w:space="0" w:color="auto"/>
            <w:left w:val="none" w:sz="0" w:space="0" w:color="auto"/>
            <w:bottom w:val="none" w:sz="0" w:space="0" w:color="auto"/>
            <w:right w:val="none" w:sz="0" w:space="0" w:color="auto"/>
          </w:divBdr>
        </w:div>
      </w:divsChild>
    </w:div>
    <w:div w:id="1835954926">
      <w:bodyDiv w:val="1"/>
      <w:marLeft w:val="0"/>
      <w:marRight w:val="0"/>
      <w:marTop w:val="0"/>
      <w:marBottom w:val="0"/>
      <w:divBdr>
        <w:top w:val="none" w:sz="0" w:space="0" w:color="auto"/>
        <w:left w:val="none" w:sz="0" w:space="0" w:color="auto"/>
        <w:bottom w:val="none" w:sz="0" w:space="0" w:color="auto"/>
        <w:right w:val="none" w:sz="0" w:space="0" w:color="auto"/>
      </w:divBdr>
      <w:divsChild>
        <w:div w:id="648631772">
          <w:marLeft w:val="547"/>
          <w:marRight w:val="0"/>
          <w:marTop w:val="115"/>
          <w:marBottom w:val="0"/>
          <w:divBdr>
            <w:top w:val="none" w:sz="0" w:space="0" w:color="auto"/>
            <w:left w:val="none" w:sz="0" w:space="0" w:color="auto"/>
            <w:bottom w:val="none" w:sz="0" w:space="0" w:color="auto"/>
            <w:right w:val="none" w:sz="0" w:space="0" w:color="auto"/>
          </w:divBdr>
        </w:div>
        <w:div w:id="1973904380">
          <w:marLeft w:val="547"/>
          <w:marRight w:val="0"/>
          <w:marTop w:val="115"/>
          <w:marBottom w:val="0"/>
          <w:divBdr>
            <w:top w:val="none" w:sz="0" w:space="0" w:color="auto"/>
            <w:left w:val="none" w:sz="0" w:space="0" w:color="auto"/>
            <w:bottom w:val="none" w:sz="0" w:space="0" w:color="auto"/>
            <w:right w:val="none" w:sz="0" w:space="0" w:color="auto"/>
          </w:divBdr>
        </w:div>
        <w:div w:id="1289584298">
          <w:marLeft w:val="547"/>
          <w:marRight w:val="0"/>
          <w:marTop w:val="115"/>
          <w:marBottom w:val="0"/>
          <w:divBdr>
            <w:top w:val="none" w:sz="0" w:space="0" w:color="auto"/>
            <w:left w:val="none" w:sz="0" w:space="0" w:color="auto"/>
            <w:bottom w:val="none" w:sz="0" w:space="0" w:color="auto"/>
            <w:right w:val="none" w:sz="0" w:space="0" w:color="auto"/>
          </w:divBdr>
        </w:div>
      </w:divsChild>
    </w:div>
  </w:divs>
  <w:optimizeForBrowser/>
  <w:allowPNG/>
</w:webSettings>
</file>

<file path=word/_rels/document.xml.rels><?xml version="1.0" encoding="UTF-8" standalone="yes"?>
<Relationships xmlns="http://schemas.openxmlformats.org/package/2006/relationships"><Relationship Id="rId8" Type="http://schemas.openxmlformats.org/officeDocument/2006/relationships/theme" Target="theme/theme1.xml"/><Relationship Id="rId3" Type="http://schemas.microsoft.com/office/2007/relationships/stylesWithEffects" Target="stylesWithEffects.xml"/><Relationship Id="rId7" Type="http://schemas.openxmlformats.org/officeDocument/2006/relationships/fontTable" Target="fontTable.xml"/><Relationship Id="rId2" Type="http://schemas.openxmlformats.org/officeDocument/2006/relationships/styles" Target="styles.xml"/><Relationship Id="rId1" Type="http://schemas.openxmlformats.org/officeDocument/2006/relationships/numbering" Target="numbering.xml"/><Relationship Id="rId6" Type="http://schemas.openxmlformats.org/officeDocument/2006/relationships/image" Target="media/image1.emf"/><Relationship Id="rId5" Type="http://schemas.openxmlformats.org/officeDocument/2006/relationships/webSettings" Target="webSettings.xml"/><Relationship Id="rId4" Type="http://schemas.openxmlformats.org/officeDocument/2006/relationships/settings" Target="settings.xml"/></Relationships>
</file>

<file path=word/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Template>
  <TotalTime>25</TotalTime>
  <Pages>3</Pages>
  <Words>814</Words>
  <Characters>4643</Characters>
  <Application>Microsoft Office Word</Application>
  <DocSecurity>0</DocSecurity>
  <Lines>38</Lines>
  <Paragraphs>10</Paragraphs>
  <ScaleCrop>false</ScaleCrop>
  <HeadingPairs>
    <vt:vector size="2" baseType="variant">
      <vt:variant>
        <vt:lpstr>Title</vt:lpstr>
      </vt:variant>
      <vt:variant>
        <vt:i4>1</vt:i4>
      </vt:variant>
    </vt:vector>
  </HeadingPairs>
  <TitlesOfParts>
    <vt:vector size="1" baseType="lpstr">
      <vt:lpstr/>
    </vt:vector>
  </TitlesOfParts>
  <Company/>
  <LinksUpToDate>false</LinksUpToDate>
  <CharactersWithSpaces>5447</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SRS KUMAR</dc:creator>
  <cp:lastModifiedBy>SRS KUMAR</cp:lastModifiedBy>
  <cp:revision>3</cp:revision>
  <cp:lastPrinted>2024-03-28T11:08:00Z</cp:lastPrinted>
  <dcterms:created xsi:type="dcterms:W3CDTF">2024-03-28T09:55:00Z</dcterms:created>
  <dcterms:modified xsi:type="dcterms:W3CDTF">2024-03-28T11:09:00Z</dcterms:modified>
</cp:coreProperties>
</file>