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
  </p:notesMasterIdLst>
  <p:handoutMasterIdLst>
    <p:handoutMasterId r:id="rId14"/>
  </p:handoutMasterIdLst>
  <p:sldIdLst>
    <p:sldId id="292" r:id="rId2"/>
    <p:sldId id="265" r:id="rId3"/>
    <p:sldId id="257" r:id="rId4"/>
    <p:sldId id="281" r:id="rId5"/>
    <p:sldId id="283" r:id="rId6"/>
    <p:sldId id="296" r:id="rId7"/>
    <p:sldId id="285" r:id="rId8"/>
    <p:sldId id="297" r:id="rId9"/>
    <p:sldId id="298" r:id="rId10"/>
    <p:sldId id="287" r:id="rId11"/>
    <p:sldId id="293" r:id="rId12"/>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80" d="100"/>
          <a:sy n="80" d="100"/>
        </p:scale>
        <p:origin x="-1074"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71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7125"/>
          </a:xfrm>
          <a:prstGeom prst="rect">
            <a:avLst/>
          </a:prstGeom>
        </p:spPr>
        <p:txBody>
          <a:bodyPr vert="horz" lIns="91440" tIns="45720" rIns="91440" bIns="45720" rtlCol="0"/>
          <a:lstStyle>
            <a:lvl1pPr algn="r">
              <a:defRPr sz="1200"/>
            </a:lvl1pPr>
          </a:lstStyle>
          <a:p>
            <a:fld id="{D4ABC5ED-709C-4CFD-A161-7D01F19190A4}" type="datetimeFigureOut">
              <a:rPr lang="en-IN" smtClean="0"/>
              <a:t>22-04-2024</a:t>
            </a:fld>
            <a:endParaRPr lang="en-IN"/>
          </a:p>
        </p:txBody>
      </p:sp>
      <p:sp>
        <p:nvSpPr>
          <p:cNvPr id="4" name="Footer Placeholder 3"/>
          <p:cNvSpPr>
            <a:spLocks noGrp="1"/>
          </p:cNvSpPr>
          <p:nvPr>
            <p:ph type="ftr" sz="quarter" idx="2"/>
          </p:nvPr>
        </p:nvSpPr>
        <p:spPr>
          <a:xfrm>
            <a:off x="1" y="9443663"/>
            <a:ext cx="2929837" cy="4971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3"/>
            <a:ext cx="2929837" cy="497125"/>
          </a:xfrm>
          <a:prstGeom prst="rect">
            <a:avLst/>
          </a:prstGeom>
        </p:spPr>
        <p:txBody>
          <a:bodyPr vert="horz" lIns="91440" tIns="45720" rIns="91440" bIns="45720" rtlCol="0" anchor="b"/>
          <a:lstStyle>
            <a:lvl1pPr algn="r">
              <a:defRPr sz="1200"/>
            </a:lvl1pPr>
          </a:lstStyle>
          <a:p>
            <a:fld id="{ED79D572-AC17-4856-B1F1-2E5B987ECACF}" type="slidenum">
              <a:rPr lang="en-IN" smtClean="0"/>
              <a:t>‹#›</a:t>
            </a:fld>
            <a:endParaRPr lang="en-IN"/>
          </a:p>
        </p:txBody>
      </p:sp>
    </p:spTree>
    <p:extLst>
      <p:ext uri="{BB962C8B-B14F-4D97-AF65-F5344CB8AC3E}">
        <p14:creationId xmlns:p14="http://schemas.microsoft.com/office/powerpoint/2010/main" val="305386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71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7125"/>
          </a:xfrm>
          <a:prstGeom prst="rect">
            <a:avLst/>
          </a:prstGeom>
        </p:spPr>
        <p:txBody>
          <a:bodyPr vert="horz" lIns="91440" tIns="45720" rIns="91440" bIns="45720" rtlCol="0"/>
          <a:lstStyle>
            <a:lvl1pPr algn="r">
              <a:defRPr sz="1200"/>
            </a:lvl1pPr>
          </a:lstStyle>
          <a:p>
            <a:fld id="{DD75267B-84F1-4FC4-859F-F6D971B952D5}" type="datetimeFigureOut">
              <a:rPr lang="en-IN" smtClean="0"/>
              <a:t>22-04-2024</a:t>
            </a:fld>
            <a:endParaRPr lang="en-IN"/>
          </a:p>
        </p:txBody>
      </p:sp>
      <p:sp>
        <p:nvSpPr>
          <p:cNvPr id="4" name="Slide Image Placeholder 3"/>
          <p:cNvSpPr>
            <a:spLocks noGrp="1" noRot="1" noChangeAspect="1"/>
          </p:cNvSpPr>
          <p:nvPr>
            <p:ph type="sldImg" idx="2"/>
          </p:nvPr>
        </p:nvSpPr>
        <p:spPr>
          <a:xfrm>
            <a:off x="896938" y="747713"/>
            <a:ext cx="4967287" cy="37258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22695"/>
            <a:ext cx="5408930" cy="4474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9443663"/>
            <a:ext cx="2929837" cy="4971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3"/>
            <a:ext cx="2929837" cy="497125"/>
          </a:xfrm>
          <a:prstGeom prst="rect">
            <a:avLst/>
          </a:prstGeom>
        </p:spPr>
        <p:txBody>
          <a:bodyPr vert="horz" lIns="91440" tIns="45720" rIns="91440" bIns="45720" rtlCol="0" anchor="b"/>
          <a:lstStyle>
            <a:lvl1pPr algn="r">
              <a:defRPr sz="1200"/>
            </a:lvl1pPr>
          </a:lstStyle>
          <a:p>
            <a:fld id="{E3BB54BB-F5CB-4FCA-8880-7D8BBB405CFC}" type="slidenum">
              <a:rPr lang="en-IN" smtClean="0"/>
              <a:t>‹#›</a:t>
            </a:fld>
            <a:endParaRPr lang="en-IN"/>
          </a:p>
        </p:txBody>
      </p:sp>
    </p:spTree>
    <p:extLst>
      <p:ext uri="{BB962C8B-B14F-4D97-AF65-F5344CB8AC3E}">
        <p14:creationId xmlns:p14="http://schemas.microsoft.com/office/powerpoint/2010/main" val="3111232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a:noFill/>
          <a:ln/>
        </p:spPr>
        <p:txBody>
          <a:bodyPr lIns="92920" tIns="46460" rIns="92920" bIns="46460"/>
          <a:lstStyle/>
          <a:p>
            <a:pPr eaLnBrk="1" hangingPunct="1">
              <a:spcBef>
                <a:spcPct val="0"/>
              </a:spcBef>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10</a:t>
            </a:fld>
            <a:endParaRPr lang="en-IN"/>
          </a:p>
        </p:txBody>
      </p:sp>
    </p:spTree>
    <p:extLst>
      <p:ext uri="{BB962C8B-B14F-4D97-AF65-F5344CB8AC3E}">
        <p14:creationId xmlns:p14="http://schemas.microsoft.com/office/powerpoint/2010/main" val="420022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11</a:t>
            </a:fld>
            <a:endParaRPr lang="en-IN"/>
          </a:p>
        </p:txBody>
      </p:sp>
    </p:spTree>
    <p:extLst>
      <p:ext uri="{BB962C8B-B14F-4D97-AF65-F5344CB8AC3E}">
        <p14:creationId xmlns:p14="http://schemas.microsoft.com/office/powerpoint/2010/main" val="297369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2</a:t>
            </a:fld>
            <a:endParaRPr lang="en-IN"/>
          </a:p>
        </p:txBody>
      </p:sp>
    </p:spTree>
    <p:extLst>
      <p:ext uri="{BB962C8B-B14F-4D97-AF65-F5344CB8AC3E}">
        <p14:creationId xmlns:p14="http://schemas.microsoft.com/office/powerpoint/2010/main" val="404773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3</a:t>
            </a:fld>
            <a:endParaRPr lang="en-IN"/>
          </a:p>
        </p:txBody>
      </p:sp>
    </p:spTree>
    <p:extLst>
      <p:ext uri="{BB962C8B-B14F-4D97-AF65-F5344CB8AC3E}">
        <p14:creationId xmlns:p14="http://schemas.microsoft.com/office/powerpoint/2010/main" val="301394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4</a:t>
            </a:fld>
            <a:endParaRPr lang="en-IN"/>
          </a:p>
        </p:txBody>
      </p:sp>
    </p:spTree>
    <p:extLst>
      <p:ext uri="{BB962C8B-B14F-4D97-AF65-F5344CB8AC3E}">
        <p14:creationId xmlns:p14="http://schemas.microsoft.com/office/powerpoint/2010/main" val="120429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5</a:t>
            </a:fld>
            <a:endParaRPr lang="en-IN"/>
          </a:p>
        </p:txBody>
      </p:sp>
    </p:spTree>
    <p:extLst>
      <p:ext uri="{BB962C8B-B14F-4D97-AF65-F5344CB8AC3E}">
        <p14:creationId xmlns:p14="http://schemas.microsoft.com/office/powerpoint/2010/main" val="2093378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BB54BB-F5CB-4FCA-8880-7D8BBB405CFC}" type="slidenum">
              <a:rPr lang="en-IN" smtClean="0"/>
              <a:t>6</a:t>
            </a:fld>
            <a:endParaRPr lang="en-IN"/>
          </a:p>
        </p:txBody>
      </p:sp>
    </p:spTree>
    <p:extLst>
      <p:ext uri="{BB962C8B-B14F-4D97-AF65-F5344CB8AC3E}">
        <p14:creationId xmlns:p14="http://schemas.microsoft.com/office/powerpoint/2010/main" val="47914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BB54BB-F5CB-4FCA-8880-7D8BBB405CFC}" type="slidenum">
              <a:rPr lang="en-IN" smtClean="0"/>
              <a:t>7</a:t>
            </a:fld>
            <a:endParaRPr lang="en-IN"/>
          </a:p>
        </p:txBody>
      </p:sp>
    </p:spTree>
    <p:extLst>
      <p:ext uri="{BB962C8B-B14F-4D97-AF65-F5344CB8AC3E}">
        <p14:creationId xmlns:p14="http://schemas.microsoft.com/office/powerpoint/2010/main" val="3713807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BB54BB-F5CB-4FCA-8880-7D8BBB405CFC}" type="slidenum">
              <a:rPr lang="en-IN" smtClean="0"/>
              <a:t>8</a:t>
            </a:fld>
            <a:endParaRPr lang="en-IN"/>
          </a:p>
        </p:txBody>
      </p:sp>
    </p:spTree>
    <p:extLst>
      <p:ext uri="{BB962C8B-B14F-4D97-AF65-F5344CB8AC3E}">
        <p14:creationId xmlns:p14="http://schemas.microsoft.com/office/powerpoint/2010/main" val="371380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BB54BB-F5CB-4FCA-8880-7D8BBB405CFC}" type="slidenum">
              <a:rPr lang="en-IN" smtClean="0"/>
              <a:t>9</a:t>
            </a:fld>
            <a:endParaRPr lang="en-IN"/>
          </a:p>
        </p:txBody>
      </p:sp>
    </p:spTree>
    <p:extLst>
      <p:ext uri="{BB962C8B-B14F-4D97-AF65-F5344CB8AC3E}">
        <p14:creationId xmlns:p14="http://schemas.microsoft.com/office/powerpoint/2010/main" val="371380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2677C57-1C89-4186-9B2F-FCF987E2BCC9}" type="datetime1">
              <a:rPr lang="en-US" smtClean="0"/>
              <a:pPr>
                <a:defRPr/>
              </a:pPr>
              <a:t>4/22/2024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2517202-CBDE-47E5-97EB-A453668DD7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57E703-7D6C-452C-8E0D-A190C326045E}" type="datetime1">
              <a:rPr lang="en-US" smtClean="0"/>
              <a:pPr>
                <a:defRPr/>
              </a:pPr>
              <a:t>4/22/2024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3EC5ABC-69E3-41D8-93F1-9A69F1ECB956}" type="slidenum">
              <a:rPr lang="en-US"/>
              <a:pPr>
                <a:defRPr/>
              </a:pPr>
              <a:t>‹#›</a:t>
            </a:fld>
            <a:endParaRPr lang="en-US"/>
          </a:p>
        </p:txBody>
      </p:sp>
    </p:spTree>
    <p:extLst>
      <p:ext uri="{BB962C8B-B14F-4D97-AF65-F5344CB8AC3E}">
        <p14:creationId xmlns:p14="http://schemas.microsoft.com/office/powerpoint/2010/main" val="3276843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cs typeface="Arial" pitchFamily="34" charset="0"/>
              </a:defRPr>
            </a:lvl1pPr>
          </a:lstStyle>
          <a:p>
            <a:pPr>
              <a:defRPr/>
            </a:pPr>
            <a:fld id="{1FA22737-23F6-4C17-9C04-A190645FF76E}" type="datetime1">
              <a:rPr lang="en-US" smtClean="0"/>
              <a:pPr>
                <a:defRPr/>
              </a:pPr>
              <a:t>4/22/2024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cs typeface="Arial" pitchFamily="34" charset="0"/>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pitchFamily="34" charset="0"/>
                <a:cs typeface="Arial" pitchFamily="34" charset="0"/>
              </a:defRPr>
            </a:lvl1pPr>
          </a:lstStyle>
          <a:p>
            <a:pPr>
              <a:defRPr/>
            </a:pPr>
            <a:fld id="{6E0D8541-4EA1-4FDC-9F28-3C64C0283AD7}" type="slidenum">
              <a:rPr lang="en-US"/>
              <a:pPr>
                <a:defRPr/>
              </a:pPr>
              <a:t>‹#›</a:t>
            </a:fld>
            <a:endParaRPr lang="en-US"/>
          </a:p>
        </p:txBody>
      </p:sp>
      <p:grpSp>
        <p:nvGrpSpPr>
          <p:cNvPr id="2"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mkting.kvic@gov.i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1"/>
          <p:cNvSpPr>
            <a:spLocks noChangeArrowheads="1"/>
          </p:cNvSpPr>
          <p:nvPr/>
        </p:nvSpPr>
        <p:spPr bwMode="auto">
          <a:xfrm>
            <a:off x="152400" y="381000"/>
            <a:ext cx="8686800" cy="4495800"/>
          </a:xfrm>
          <a:prstGeom prst="rect">
            <a:avLst/>
          </a:prstGeom>
          <a:noFill/>
          <a:ln w="9525">
            <a:noFill/>
            <a:miter lim="800000"/>
            <a:headEnd/>
            <a:tailEnd/>
          </a:ln>
        </p:spPr>
        <p:txBody>
          <a:bodyPr anchor="ctr"/>
          <a:lstStyle/>
          <a:p>
            <a:pPr algn="ctr" eaLnBrk="0" hangingPunct="0"/>
            <a:endParaRPr lang="en-US" sz="4800" b="1" dirty="0">
              <a:solidFill>
                <a:srgbClr val="CC0000"/>
              </a:solidFill>
              <a:latin typeface="Times New Roman" pitchFamily="18" charset="0"/>
              <a:cs typeface="Times New Roman" pitchFamily="18" charset="0"/>
            </a:endParaRPr>
          </a:p>
          <a:p>
            <a:pPr algn="ctr" eaLnBrk="0" hangingPunct="0"/>
            <a:endParaRPr lang="en-US" sz="4800" b="1" dirty="0">
              <a:solidFill>
                <a:srgbClr val="CC0000"/>
              </a:solidFill>
              <a:latin typeface="Times New Roman" pitchFamily="18" charset="0"/>
              <a:cs typeface="Times New Roman" pitchFamily="18" charset="0"/>
            </a:endParaRPr>
          </a:p>
          <a:p>
            <a:pPr algn="ctr" eaLnBrk="0" hangingPunct="0"/>
            <a:endParaRPr lang="en-US" sz="6000" b="1" dirty="0">
              <a:latin typeface="Times New Roman" pitchFamily="18" charset="0"/>
              <a:cs typeface="Times New Roman" pitchFamily="18" charset="0"/>
            </a:endParaRPr>
          </a:p>
          <a:p>
            <a:pPr algn="ctr" eaLnBrk="0" hangingPunct="0"/>
            <a:r>
              <a:rPr lang="en-US" sz="6000" b="1" dirty="0">
                <a:latin typeface="Times New Roman" pitchFamily="18" charset="0"/>
                <a:cs typeface="Times New Roman" pitchFamily="18" charset="0"/>
              </a:rPr>
              <a:t>DIRECTORATE OF MARKETING</a:t>
            </a:r>
            <a:endParaRPr lang="en-US" sz="4400" b="1" dirty="0">
              <a:latin typeface="Times New Roman" pitchFamily="18" charset="0"/>
              <a:cs typeface="Times New Roman" pitchFamily="18" charset="0"/>
            </a:endParaRPr>
          </a:p>
          <a:p>
            <a:pPr algn="ctr" eaLnBrk="0" hangingPunct="0"/>
            <a:endParaRPr lang="en-IN" sz="3600" b="1" dirty="0">
              <a:latin typeface="Times New Roman" pitchFamily="18" charset="0"/>
              <a:cs typeface="Times New Roman" pitchFamily="18" charset="0"/>
            </a:endParaRPr>
          </a:p>
          <a:p>
            <a:pPr algn="ctr" eaLnBrk="0" hangingPunct="0"/>
            <a:endParaRPr lang="en-US" sz="3600" b="1" dirty="0">
              <a:latin typeface="Times New Roman" pitchFamily="18" charset="0"/>
              <a:cs typeface="Times New Roman" pitchFamily="18" charset="0"/>
            </a:endParaRPr>
          </a:p>
          <a:p>
            <a:pPr algn="ctr" eaLnBrk="0" hangingPunct="0"/>
            <a:endParaRPr lang="en-US" sz="1100" b="1" dirty="0">
              <a:latin typeface="Times New Roman" pitchFamily="18" charset="0"/>
              <a:cs typeface="Times New Roman" pitchFamily="18" charset="0"/>
            </a:endParaRPr>
          </a:p>
          <a:p>
            <a:pPr algn="ctr" eaLnBrk="0" hangingPunct="0"/>
            <a:endParaRPr lang="en-US" sz="3600" b="1" dirty="0">
              <a:latin typeface="Times New Roman" pitchFamily="18" charset="0"/>
              <a:cs typeface="Times New Roman" pitchFamily="18" charset="0"/>
            </a:endParaRPr>
          </a:p>
          <a:p>
            <a:pPr algn="ctr" eaLnBrk="0" hangingPunct="0"/>
            <a:endParaRPr lang="en-US" sz="3600" b="1" dirty="0">
              <a:solidFill>
                <a:srgbClr val="CC0000"/>
              </a:solidFill>
              <a:latin typeface="Times New Roman" pitchFamily="18" charset="0"/>
              <a:cs typeface="Times New Roman" pitchFamily="18" charset="0"/>
            </a:endParaRPr>
          </a:p>
        </p:txBody>
      </p:sp>
      <p:sp>
        <p:nvSpPr>
          <p:cNvPr id="31747" name="AutoShape 2055"/>
          <p:cNvSpPr>
            <a:spLocks noChangeArrowheads="1"/>
          </p:cNvSpPr>
          <p:nvPr/>
        </p:nvSpPr>
        <p:spPr bwMode="auto">
          <a:xfrm>
            <a:off x="533400" y="5257800"/>
            <a:ext cx="7924800" cy="76200"/>
          </a:xfrm>
          <a:prstGeom prst="roundRect">
            <a:avLst>
              <a:gd name="adj" fmla="val 16667"/>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0" scaled="1"/>
            <a:tileRect/>
          </a:gradFill>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eaLnBrk="0" fontAlgn="auto" hangingPunct="0">
              <a:spcBef>
                <a:spcPts val="0"/>
              </a:spcBef>
              <a:spcAft>
                <a:spcPts val="0"/>
              </a:spcAft>
              <a:defRPr/>
            </a:pPr>
            <a:endParaRPr lang="en-US" dirty="0"/>
          </a:p>
        </p:txBody>
      </p:sp>
      <p:sp>
        <p:nvSpPr>
          <p:cNvPr id="5124" name="TextBox 14"/>
          <p:cNvSpPr txBox="1">
            <a:spLocks noChangeArrowheads="1"/>
          </p:cNvSpPr>
          <p:nvPr/>
        </p:nvSpPr>
        <p:spPr bwMode="auto">
          <a:xfrm>
            <a:off x="838200" y="533400"/>
            <a:ext cx="7620000" cy="2647950"/>
          </a:xfrm>
          <a:prstGeom prst="rect">
            <a:avLst/>
          </a:prstGeom>
          <a:noFill/>
          <a:ln w="9525">
            <a:noFill/>
            <a:miter lim="800000"/>
            <a:headEnd/>
            <a:tailEnd/>
          </a:ln>
        </p:spPr>
        <p:txBody>
          <a:bodyPr>
            <a:spAutoFit/>
          </a:bodyPr>
          <a:lstStyle/>
          <a:p>
            <a:pPr algn="ctr"/>
            <a:endParaRPr lang="en-US" sz="2400" b="1">
              <a:latin typeface="Calibri" pitchFamily="34" charset="0"/>
            </a:endParaRPr>
          </a:p>
          <a:p>
            <a:pPr algn="ctr"/>
            <a:endParaRPr lang="en-US" sz="2400" b="1">
              <a:latin typeface="Calibri" pitchFamily="34" charset="0"/>
            </a:endParaRPr>
          </a:p>
          <a:p>
            <a:pPr algn="ctr"/>
            <a:endParaRPr lang="en-US" sz="2400" b="1">
              <a:latin typeface="Calibri" pitchFamily="34" charset="0"/>
            </a:endParaRPr>
          </a:p>
          <a:p>
            <a:pPr algn="ctr"/>
            <a:endParaRPr lang="en-US" sz="2400" b="1">
              <a:latin typeface="Calibri" pitchFamily="34" charset="0"/>
            </a:endParaRPr>
          </a:p>
          <a:p>
            <a:pPr algn="ctr"/>
            <a:endParaRPr lang="en-US" sz="2400" b="1">
              <a:latin typeface="Calibri" pitchFamily="34" charset="0"/>
            </a:endParaRPr>
          </a:p>
          <a:p>
            <a:pPr algn="ctr"/>
            <a:r>
              <a:rPr lang="en-US" sz="2400" b="1">
                <a:latin typeface="Calibri" pitchFamily="34" charset="0"/>
              </a:rPr>
              <a:t> </a:t>
            </a:r>
          </a:p>
          <a:p>
            <a:pPr algn="ctr"/>
            <a:endParaRPr lang="en-US" sz="2400" b="1">
              <a:latin typeface="Calibri" pitchFamily="34" charset="0"/>
            </a:endParaRPr>
          </a:p>
        </p:txBody>
      </p:sp>
      <p:sp>
        <p:nvSpPr>
          <p:cNvPr id="11" name="Slide Number Placeholder 1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57E72C2-43B4-43A8-830B-54909ECE2F56}" type="slidenum">
              <a:rPr lang="en-US" sz="1200">
                <a:solidFill>
                  <a:schemeClr val="tx1">
                    <a:tint val="75000"/>
                  </a:schemeClr>
                </a:solidFill>
                <a:latin typeface="+mn-lt"/>
                <a:cs typeface="+mn-cs"/>
              </a:rPr>
              <a:pPr algn="r" fontAlgn="auto">
                <a:spcBef>
                  <a:spcPts val="0"/>
                </a:spcBef>
                <a:spcAft>
                  <a:spcPts val="0"/>
                </a:spcAft>
                <a:defRPr/>
              </a:pPr>
              <a:t>1</a:t>
            </a:fld>
            <a:endParaRPr lang="en-US" sz="1200">
              <a:solidFill>
                <a:schemeClr val="tx1">
                  <a:tint val="75000"/>
                </a:schemeClr>
              </a:solidFill>
              <a:latin typeface="+mn-lt"/>
              <a:cs typeface="+mn-cs"/>
            </a:endParaRPr>
          </a:p>
        </p:txBody>
      </p:sp>
      <p:sp>
        <p:nvSpPr>
          <p:cNvPr id="12" name="Rectangle 11"/>
          <p:cNvSpPr/>
          <p:nvPr/>
        </p:nvSpPr>
        <p:spPr>
          <a:xfrm>
            <a:off x="533400" y="5638800"/>
            <a:ext cx="8305800" cy="892175"/>
          </a:xfrm>
          <a:prstGeom prst="rect">
            <a:avLst/>
          </a:prstGeom>
        </p:spPr>
        <p:txBody>
          <a:bodyPr>
            <a:spAutoFit/>
          </a:bodyPr>
          <a:lstStyle/>
          <a:p>
            <a:pPr algn="ctr" fontAlgn="auto">
              <a:spcBef>
                <a:spcPts val="1500"/>
              </a:spcBef>
              <a:spcAft>
                <a:spcPts val="0"/>
              </a:spcAft>
              <a:defRPr/>
            </a:pPr>
            <a:r>
              <a:rPr lang="en-US" sz="2000" b="1" dirty="0">
                <a:solidFill>
                  <a:schemeClr val="accent6">
                    <a:lumMod val="75000"/>
                  </a:schemeClr>
                </a:solidFill>
                <a:effectLst>
                  <a:outerShdw blurRad="38100" dist="38100" dir="2700000" algn="tl">
                    <a:srgbClr val="000000"/>
                  </a:outerShdw>
                </a:effectLst>
                <a:latin typeface="Arial Rounded MT Bold" pitchFamily="34" charset="0"/>
                <a:cs typeface="Times New Roman" pitchFamily="18" charset="0"/>
              </a:rPr>
              <a:t>KHADI AND VILLAGE INDUSTRIES COMMISSION</a:t>
            </a:r>
            <a:endParaRPr lang="en-US" sz="2400" b="1" dirty="0">
              <a:solidFill>
                <a:schemeClr val="accent6">
                  <a:lumMod val="75000"/>
                </a:schemeClr>
              </a:solidFill>
              <a:effectLst>
                <a:outerShdw blurRad="38100" dist="38100" dir="2700000" algn="tl">
                  <a:srgbClr val="000000"/>
                </a:outerShdw>
              </a:effectLst>
              <a:latin typeface="Arial Rounded MT Bold" pitchFamily="34" charset="0"/>
              <a:cs typeface="Times New Roman" pitchFamily="18" charset="0"/>
            </a:endParaRPr>
          </a:p>
          <a:p>
            <a:pPr algn="ctr" fontAlgn="auto">
              <a:spcBef>
                <a:spcPts val="600"/>
              </a:spcBef>
              <a:spcAft>
                <a:spcPts val="0"/>
              </a:spcAft>
              <a:defRPr/>
            </a:pPr>
            <a:r>
              <a:rPr lang="en-US" sz="1100" b="1" dirty="0">
                <a:solidFill>
                  <a:schemeClr val="accent6">
                    <a:lumMod val="75000"/>
                  </a:schemeClr>
                </a:solidFill>
                <a:effectLst>
                  <a:outerShdw blurRad="38100" dist="38100" dir="2700000" algn="tl">
                    <a:srgbClr val="000000"/>
                  </a:outerShdw>
                </a:effectLst>
                <a:latin typeface="Arial Rounded MT Bold" pitchFamily="34" charset="0"/>
                <a:cs typeface="Times New Roman" pitchFamily="18" charset="0"/>
              </a:rPr>
              <a:t>MICRO, SMALL AND MEDIUM ENTERP</a:t>
            </a:r>
            <a:r>
              <a:rPr lang="en-US" sz="1100" b="1" dirty="0">
                <a:solidFill>
                  <a:schemeClr val="accent6">
                    <a:lumMod val="75000"/>
                  </a:schemeClr>
                </a:solidFill>
                <a:effectLst>
                  <a:outerShdw blurRad="38100" dist="38100" dir="2700000" algn="tl">
                    <a:srgbClr val="000000"/>
                  </a:outerShdw>
                </a:effectLst>
                <a:latin typeface="Times New Roman" pitchFamily="18" charset="0"/>
                <a:cs typeface="Times New Roman" pitchFamily="18" charset="0"/>
              </a:rPr>
              <a:t>RISES</a:t>
            </a:r>
          </a:p>
          <a:p>
            <a:pPr algn="ctr" fontAlgn="auto">
              <a:spcBef>
                <a:spcPts val="600"/>
              </a:spcBef>
              <a:spcAft>
                <a:spcPts val="0"/>
              </a:spcAft>
              <a:defRPr/>
            </a:pPr>
            <a:r>
              <a:rPr lang="en-US" sz="1100" b="1" dirty="0">
                <a:solidFill>
                  <a:schemeClr val="accent6">
                    <a:lumMod val="75000"/>
                  </a:schemeClr>
                </a:solidFill>
                <a:effectLst>
                  <a:outerShdw blurRad="38100" dist="38100" dir="2700000" algn="tl">
                    <a:srgbClr val="000000"/>
                  </a:outerShdw>
                </a:effectLst>
                <a:latin typeface="Times New Roman" pitchFamily="18" charset="0"/>
                <a:cs typeface="Times New Roman" pitchFamily="18" charset="0"/>
              </a:rPr>
              <a:t>(Govt. of India)</a:t>
            </a:r>
          </a:p>
        </p:txBody>
      </p:sp>
      <p:sp>
        <p:nvSpPr>
          <p:cNvPr id="5127" name="Text Box 10"/>
          <p:cNvSpPr txBox="1">
            <a:spLocks noChangeArrowheads="1"/>
          </p:cNvSpPr>
          <p:nvPr/>
        </p:nvSpPr>
        <p:spPr bwMode="auto">
          <a:xfrm>
            <a:off x="1219200" y="2286000"/>
            <a:ext cx="6934200" cy="366713"/>
          </a:xfrm>
          <a:prstGeom prst="rect">
            <a:avLst/>
          </a:prstGeom>
          <a:noFill/>
          <a:ln w="9525">
            <a:noFill/>
            <a:miter lim="800000"/>
            <a:headEnd/>
            <a:tailEnd/>
          </a:ln>
        </p:spPr>
        <p:txBody>
          <a:bodyPr>
            <a:spAutoFit/>
          </a:bodyPr>
          <a:lstStyle/>
          <a:p>
            <a:pPr>
              <a:spcBef>
                <a:spcPct val="50000"/>
              </a:spcBef>
            </a:pPr>
            <a:endParaRPr lang="en-US"/>
          </a:p>
        </p:txBody>
      </p:sp>
      <p:pic>
        <p:nvPicPr>
          <p:cNvPr id="5128" name="Picture 14" descr="logo image"/>
          <p:cNvPicPr>
            <a:picLocks noChangeAspect="1" noChangeArrowheads="1"/>
          </p:cNvPicPr>
          <p:nvPr/>
        </p:nvPicPr>
        <p:blipFill>
          <a:blip r:embed="rId3" cstate="print"/>
          <a:srcRect l="14583" t="58553" r="16666" b="27303"/>
          <a:stretch>
            <a:fillRect/>
          </a:stretch>
        </p:blipFill>
        <p:spPr bwMode="auto">
          <a:xfrm>
            <a:off x="201613" y="5715000"/>
            <a:ext cx="1398587" cy="74612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FEF3C595-5068-4A47-A273-B8F4FF168393}" type="datetime1">
              <a:rPr lang="en-US" smtClean="0"/>
              <a:pPr>
                <a:defRPr/>
              </a:pPr>
              <a:t>4/22/2024</a:t>
            </a:fld>
            <a:endParaRPr lang="en-US"/>
          </a:p>
        </p:txBody>
      </p:sp>
      <p:sp>
        <p:nvSpPr>
          <p:cNvPr id="10" name="Slide Number Placeholder 9"/>
          <p:cNvSpPr>
            <a:spLocks noGrp="1"/>
          </p:cNvSpPr>
          <p:nvPr>
            <p:ph type="sldNum" sz="quarter" idx="12"/>
          </p:nvPr>
        </p:nvSpPr>
        <p:spPr/>
        <p:txBody>
          <a:bodyPr/>
          <a:lstStyle/>
          <a:p>
            <a:pPr>
              <a:defRPr/>
            </a:pPr>
            <a:fld id="{E3EC5ABC-69E3-41D8-93F1-9A69F1ECB956}" type="slidenum">
              <a:rPr lang="en-US" smtClean="0"/>
              <a:pPr>
                <a:defRPr/>
              </a:pPr>
              <a:t>1</a:t>
            </a:fld>
            <a:endParaRPr lang="en-US"/>
          </a:p>
        </p:txBody>
      </p:sp>
    </p:spTree>
    <p:extLst>
      <p:ext uri="{BB962C8B-B14F-4D97-AF65-F5344CB8AC3E}">
        <p14:creationId xmlns:p14="http://schemas.microsoft.com/office/powerpoint/2010/main" val="14396618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10</a:t>
            </a:fld>
            <a:endParaRPr lang="en-US"/>
          </a:p>
        </p:txBody>
      </p:sp>
      <p:sp>
        <p:nvSpPr>
          <p:cNvPr id="6" name="Rectangle 5"/>
          <p:cNvSpPr/>
          <p:nvPr/>
        </p:nvSpPr>
        <p:spPr>
          <a:xfrm>
            <a:off x="899592" y="2274838"/>
            <a:ext cx="7776864" cy="3046988"/>
          </a:xfrm>
          <a:prstGeom prst="rect">
            <a:avLst/>
          </a:prstGeom>
        </p:spPr>
        <p:txBody>
          <a:bodyPr wrap="square">
            <a:spAutoFit/>
          </a:bodyPr>
          <a:lstStyle/>
          <a:p>
            <a:pPr marL="342900" lvl="0" indent="-342900" algn="just">
              <a:buFont typeface="Arial" pitchFamily="34" charset="0"/>
              <a:buChar char="•"/>
            </a:pPr>
            <a:r>
              <a:rPr lang="en-IN" sz="3200" dirty="0">
                <a:latin typeface="+mj-lt"/>
              </a:rPr>
              <a:t>Permission require in integration of IREPS Portal with KVIC Govt. supply Portal to catch real time data in process and monitoring of supply orders. </a:t>
            </a:r>
          </a:p>
          <a:p>
            <a:pPr algn="just"/>
            <a:r>
              <a:rPr lang="en-IN" sz="3200" b="1" dirty="0">
                <a:latin typeface="+mj-lt"/>
              </a:rPr>
              <a:t> </a:t>
            </a:r>
            <a:endParaRPr lang="en-IN" sz="3200" dirty="0">
              <a:latin typeface="+mj-lt"/>
            </a:endParaRPr>
          </a:p>
          <a:p>
            <a:pPr marL="342900" indent="-342900" algn="just">
              <a:buFont typeface="Arial" pitchFamily="34" charset="0"/>
              <a:buChar char="•"/>
            </a:pPr>
            <a:endParaRPr lang="en-IN" sz="3200" dirty="0">
              <a:latin typeface="+mj-lt"/>
            </a:endParaRPr>
          </a:p>
        </p:txBody>
      </p:sp>
    </p:spTree>
    <p:extLst>
      <p:ext uri="{BB962C8B-B14F-4D97-AF65-F5344CB8AC3E}">
        <p14:creationId xmlns:p14="http://schemas.microsoft.com/office/powerpoint/2010/main" val="4074565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Test\Desktop\download (1).jpg"/>
          <p:cNvPicPr>
            <a:picLocks noChangeAspect="1" noChangeArrowheads="1"/>
          </p:cNvPicPr>
          <p:nvPr/>
        </p:nvPicPr>
        <p:blipFill>
          <a:blip r:embed="rId3" cstate="print"/>
          <a:srcRect/>
          <a:stretch>
            <a:fillRect/>
          </a:stretch>
        </p:blipFill>
        <p:spPr bwMode="auto">
          <a:xfrm>
            <a:off x="3581400" y="692150"/>
            <a:ext cx="1981200" cy="2724150"/>
          </a:xfrm>
          <a:prstGeom prst="rect">
            <a:avLst/>
          </a:prstGeom>
          <a:noFill/>
          <a:ln w="9525">
            <a:noFill/>
            <a:miter lim="800000"/>
            <a:headEnd/>
            <a:tailEnd/>
          </a:ln>
        </p:spPr>
      </p:pic>
      <p:sp>
        <p:nvSpPr>
          <p:cNvPr id="58371" name="Rectangle 7"/>
          <p:cNvSpPr>
            <a:spLocks noChangeArrowheads="1"/>
          </p:cNvSpPr>
          <p:nvPr/>
        </p:nvSpPr>
        <p:spPr bwMode="auto">
          <a:xfrm>
            <a:off x="838200" y="3925888"/>
            <a:ext cx="7543800" cy="2308225"/>
          </a:xfrm>
          <a:prstGeom prst="rect">
            <a:avLst/>
          </a:prstGeom>
          <a:noFill/>
          <a:ln w="9525">
            <a:noFill/>
            <a:miter lim="800000"/>
            <a:headEnd/>
            <a:tailEnd/>
          </a:ln>
        </p:spPr>
        <p:txBody>
          <a:bodyPr>
            <a:spAutoFit/>
          </a:bodyPr>
          <a:lstStyle/>
          <a:p>
            <a:pPr algn="ctr"/>
            <a:r>
              <a:rPr lang="hi-IN" sz="4800" b="1"/>
              <a:t>धन्यवाद</a:t>
            </a:r>
            <a:endParaRPr lang="en-IN" sz="66200" b="1"/>
          </a:p>
          <a:p>
            <a:pPr algn="ctr"/>
            <a:endParaRPr lang="hi-IN" sz="4800" b="1"/>
          </a:p>
          <a:p>
            <a:pPr algn="ctr"/>
            <a:r>
              <a:rPr lang="en-IN" sz="4800" b="1"/>
              <a:t>THANK YOU </a:t>
            </a:r>
            <a:endParaRPr lang="hi-IN" sz="4800" b="1"/>
          </a:p>
        </p:txBody>
      </p:sp>
      <p:sp>
        <p:nvSpPr>
          <p:cNvPr id="4" name="Date Placeholder 3"/>
          <p:cNvSpPr>
            <a:spLocks noGrp="1"/>
          </p:cNvSpPr>
          <p:nvPr>
            <p:ph type="dt" sz="half" idx="10"/>
          </p:nvPr>
        </p:nvSpPr>
        <p:spPr/>
        <p:txBody>
          <a:bodyPr/>
          <a:lstStyle/>
          <a:p>
            <a:pPr>
              <a:defRPr/>
            </a:pPr>
            <a:fld id="{39410CBE-26A4-492E-97B5-0EC58567DA84}" type="datetime1">
              <a:rPr lang="en-US" smtClean="0"/>
              <a:pPr>
                <a:defRPr/>
              </a:pPr>
              <a:t>4/22/2024</a:t>
            </a:fld>
            <a:endParaRPr lang="en-US"/>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11</a:t>
            </a:fld>
            <a:endParaRPr lang="en-US"/>
          </a:p>
        </p:txBody>
      </p:sp>
    </p:spTree>
    <p:extLst>
      <p:ext uri="{BB962C8B-B14F-4D97-AF65-F5344CB8AC3E}">
        <p14:creationId xmlns:p14="http://schemas.microsoft.com/office/powerpoint/2010/main" val="1077877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14"/>
            <a:ext cx="8229600" cy="428604"/>
          </a:xfrm>
        </p:spPr>
        <p:txBody>
          <a:bodyPr/>
          <a:lstStyle/>
          <a:p>
            <a:pPr algn="ctr"/>
            <a:r>
              <a:rPr lang="en-US" sz="3200" b="1" dirty="0" smtClean="0"/>
              <a:t>(AGENDA)</a:t>
            </a:r>
            <a:endParaRPr lang="en-US" sz="3200" b="1" dirty="0"/>
          </a:p>
        </p:txBody>
      </p:sp>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2</a:t>
            </a:fld>
            <a:endParaRPr lang="en-US"/>
          </a:p>
        </p:txBody>
      </p:sp>
      <p:sp>
        <p:nvSpPr>
          <p:cNvPr id="9217" name="Rectangle 1"/>
          <p:cNvSpPr>
            <a:spLocks noChangeArrowheads="1"/>
          </p:cNvSpPr>
          <p:nvPr/>
        </p:nvSpPr>
        <p:spPr bwMode="auto">
          <a:xfrm>
            <a:off x="390788" y="836713"/>
            <a:ext cx="8429684"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a:buFont typeface="Arial" pitchFamily="34" charset="0"/>
              <a:buChar char="•"/>
            </a:pPr>
            <a:r>
              <a:rPr lang="en-IN" sz="1600" dirty="0"/>
              <a:t>Purchase order (PO) </a:t>
            </a:r>
            <a:r>
              <a:rPr lang="en-IN" sz="1600" dirty="0" smtClean="0"/>
              <a:t>having value less </a:t>
            </a:r>
            <a:r>
              <a:rPr lang="en-IN" sz="1600" dirty="0"/>
              <a:t>than </a:t>
            </a:r>
            <a:r>
              <a:rPr lang="en-IN" sz="1600" dirty="0" err="1"/>
              <a:t>Rs</a:t>
            </a:r>
            <a:r>
              <a:rPr lang="en-IN" sz="1600" dirty="0"/>
              <a:t>. 10 lakhs then the Inspection Clause </a:t>
            </a:r>
            <a:r>
              <a:rPr lang="en-IN" sz="1600" dirty="0" smtClean="0"/>
              <a:t>must </a:t>
            </a:r>
            <a:r>
              <a:rPr lang="en-IN" sz="1600" dirty="0"/>
              <a:t>be Consignee. </a:t>
            </a:r>
            <a:endParaRPr lang="en-IN" sz="1600" dirty="0" smtClean="0"/>
          </a:p>
          <a:p>
            <a:pPr marL="342900" lvl="0" indent="-342900" algn="just">
              <a:buFont typeface="Arial" pitchFamily="34" charset="0"/>
              <a:buChar char="•"/>
            </a:pPr>
            <a:r>
              <a:rPr lang="en-IN" sz="1600" dirty="0" smtClean="0"/>
              <a:t>Required Delivery Period:</a:t>
            </a:r>
          </a:p>
          <a:p>
            <a:pPr lvl="0" algn="just"/>
            <a:r>
              <a:rPr lang="en-IN" sz="1600" dirty="0" smtClean="0"/>
              <a:t>       Consignee Inspection		: 120 days </a:t>
            </a:r>
          </a:p>
          <a:p>
            <a:pPr lvl="0" algn="just"/>
            <a:r>
              <a:rPr lang="en-IN" sz="1600" dirty="0"/>
              <a:t> </a:t>
            </a:r>
            <a:r>
              <a:rPr lang="en-IN" sz="1600" dirty="0" smtClean="0"/>
              <a:t>      Textile Committee/RITES/TPI	: 150 days.</a:t>
            </a:r>
          </a:p>
          <a:p>
            <a:pPr marL="285750" lvl="0" indent="-285750" algn="just">
              <a:buFont typeface="Arial" pitchFamily="34" charset="0"/>
              <a:buChar char="•"/>
            </a:pPr>
            <a:r>
              <a:rPr lang="en-US" sz="1600" dirty="0"/>
              <a:t> </a:t>
            </a:r>
            <a:r>
              <a:rPr lang="en-US" sz="1600" dirty="0" smtClean="0"/>
              <a:t>Coverage PO must be communicated through KVIC Vendor Code – 142475.</a:t>
            </a:r>
          </a:p>
          <a:p>
            <a:pPr marL="285750" lvl="0" indent="-285750" algn="just">
              <a:buFont typeface="Arial" pitchFamily="34" charset="0"/>
              <a:buChar char="•"/>
            </a:pPr>
            <a:r>
              <a:rPr lang="en-US" sz="1600" dirty="0"/>
              <a:t> </a:t>
            </a:r>
            <a:r>
              <a:rPr lang="en-US" sz="1600" dirty="0" smtClean="0"/>
              <a:t>Nodal mail id should be provided for communication between KVIC and concerned</a:t>
            </a:r>
          </a:p>
          <a:p>
            <a:pPr lvl="0" algn="just"/>
            <a:r>
              <a:rPr lang="en-US" sz="1600" dirty="0"/>
              <a:t> </a:t>
            </a:r>
            <a:r>
              <a:rPr lang="en-US" sz="1600" dirty="0" smtClean="0"/>
              <a:t>      Railway.</a:t>
            </a:r>
            <a:endParaRPr lang="en-IN" sz="1600" dirty="0" smtClean="0"/>
          </a:p>
          <a:p>
            <a:pPr marL="342900" lvl="0" indent="-342900" algn="just">
              <a:buFont typeface="Arial" pitchFamily="34" charset="0"/>
              <a:buChar char="•"/>
            </a:pPr>
            <a:r>
              <a:rPr lang="en-IN" sz="1600" dirty="0" smtClean="0"/>
              <a:t>If </a:t>
            </a:r>
            <a:r>
              <a:rPr lang="en-IN" sz="1600" dirty="0"/>
              <a:t>the bills uploaded by the KVIC are rejected by the Railways, the concerned Railway must communicate through e-mail to </a:t>
            </a:r>
            <a:r>
              <a:rPr lang="en-IN" sz="1600" dirty="0">
                <a:hlinkClick r:id="rId3"/>
              </a:rPr>
              <a:t>mkting.kvic@gov.in</a:t>
            </a:r>
            <a:r>
              <a:rPr lang="en-IN" sz="1600" dirty="0"/>
              <a:t>, Directorate of Marketing, KVIC with specific reason for rejection.</a:t>
            </a:r>
          </a:p>
          <a:p>
            <a:pPr marL="342900" lvl="0" indent="-342900" algn="just">
              <a:buFont typeface="Arial" pitchFamily="34" charset="0"/>
              <a:buChar char="•"/>
            </a:pPr>
            <a:r>
              <a:rPr lang="en-IN" sz="1600" dirty="0"/>
              <a:t>The payments released by the Railways against the Bills generated by the KVIC must be communicated to the KVIC along with KVIC Invoice Number and its date. In order to ascertain the payment received in KVIC account pertain to details of the Invoice CO7 should be provided by the concerned Railways. </a:t>
            </a:r>
          </a:p>
          <a:p>
            <a:pPr marL="342900" lvl="0" indent="-342900" algn="just">
              <a:buFont typeface="Arial" pitchFamily="34" charset="0"/>
              <a:buChar char="•"/>
            </a:pPr>
            <a:r>
              <a:rPr lang="en-IN" sz="1600" dirty="0"/>
              <a:t>If KVIC is unable to upload the Invoice bill in </a:t>
            </a:r>
            <a:r>
              <a:rPr lang="en-IN" sz="1600" dirty="0" err="1"/>
              <a:t>GeM</a:t>
            </a:r>
            <a:r>
              <a:rPr lang="en-IN" sz="1600" dirty="0"/>
              <a:t> Portal/IREPS on-line due to mismatch in any parameter of the POs or any technical issues, then Railways should accept the Off-line Invoice in order to release the payment from the receipt of KVIC Invoice at the earliest, preferably within 15 days.</a:t>
            </a:r>
          </a:p>
          <a:p>
            <a:pPr marL="342900" lvl="0" indent="-342900" algn="just">
              <a:buFont typeface="Arial" pitchFamily="34" charset="0"/>
              <a:buChar char="•"/>
            </a:pPr>
            <a:r>
              <a:rPr lang="en-IN" sz="1600" dirty="0" smtClean="0"/>
              <a:t>Yearly tentative projection of supplies required by various Railways.  </a:t>
            </a:r>
            <a:endParaRPr lang="en-IN" sz="1600" dirty="0"/>
          </a:p>
          <a:p>
            <a:pPr marL="342900" indent="-342900" algn="just">
              <a:buFont typeface="Arial" pitchFamily="34" charset="0"/>
              <a:buChar char="•"/>
            </a:pPr>
            <a:r>
              <a:rPr lang="en-IN" sz="1600" dirty="0"/>
              <a:t>For better understanding of IREPS portal, it is proposed for Training of officials of Directorate of Marketing</a:t>
            </a:r>
            <a:r>
              <a:rPr lang="en-IN" sz="16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84344115"/>
              </p:ext>
            </p:extLst>
          </p:nvPr>
        </p:nvGraphicFramePr>
        <p:xfrm>
          <a:off x="467544" y="1844824"/>
          <a:ext cx="7704856" cy="3026792"/>
        </p:xfrm>
        <a:graphic>
          <a:graphicData uri="http://schemas.openxmlformats.org/drawingml/2006/table">
            <a:tbl>
              <a:tblPr firstRow="1" firstCol="1" bandRow="1">
                <a:tableStyleId>{5C22544A-7EE6-4342-B048-85BDC9FD1C3A}</a:tableStyleId>
              </a:tblPr>
              <a:tblGrid>
                <a:gridCol w="752446"/>
                <a:gridCol w="3207994"/>
                <a:gridCol w="1584176"/>
                <a:gridCol w="2160240"/>
              </a:tblGrid>
              <a:tr h="0">
                <a:tc>
                  <a:txBody>
                    <a:bodyPr/>
                    <a:lstStyle/>
                    <a:p>
                      <a:pPr algn="ctr">
                        <a:lnSpc>
                          <a:spcPct val="107000"/>
                        </a:lnSpc>
                        <a:spcAft>
                          <a:spcPts val="0"/>
                        </a:spcAft>
                      </a:pPr>
                      <a:r>
                        <a:rPr lang="en-IN" sz="2400" dirty="0">
                          <a:effectLst/>
                          <a:latin typeface="+mj-lt"/>
                        </a:rPr>
                        <a:t>Sr. No.</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dirty="0">
                          <a:effectLst/>
                          <a:latin typeface="+mj-lt"/>
                        </a:rPr>
                        <a:t>Year</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Order Received</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dirty="0">
                          <a:effectLst/>
                          <a:latin typeface="+mj-lt"/>
                        </a:rPr>
                        <a:t>Invoice Generated</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IN" sz="2400">
                          <a:effectLst/>
                          <a:latin typeface="+mj-lt"/>
                        </a:rPr>
                        <a:t>1.</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2020-21</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5177.62</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3041.06</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IN" sz="2400">
                          <a:effectLst/>
                          <a:latin typeface="+mj-lt"/>
                        </a:rPr>
                        <a:t>2.</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2021-22</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a:effectLst/>
                          <a:latin typeface="+mj-lt"/>
                        </a:rPr>
                        <a:t>7211.81</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3891.29</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50">
                <a:tc>
                  <a:txBody>
                    <a:bodyPr/>
                    <a:lstStyle/>
                    <a:p>
                      <a:pPr algn="ctr">
                        <a:lnSpc>
                          <a:spcPct val="107000"/>
                        </a:lnSpc>
                        <a:spcAft>
                          <a:spcPts val="0"/>
                        </a:spcAft>
                      </a:pPr>
                      <a:r>
                        <a:rPr lang="en-IN" sz="2400">
                          <a:effectLst/>
                          <a:latin typeface="+mj-lt"/>
                        </a:rPr>
                        <a:t>3.</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2022-23</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kumimoji="0" lang="en-IN" sz="2400" kern="1200" dirty="0">
                          <a:solidFill>
                            <a:schemeClr val="dk1"/>
                          </a:solidFill>
                          <a:effectLst/>
                          <a:latin typeface="+mj-lt"/>
                          <a:ea typeface="+mn-ea"/>
                          <a:cs typeface="+mn-cs"/>
                        </a:rPr>
                        <a:t>6974.93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kumimoji="0" lang="en-IN" sz="2400" kern="1200" dirty="0">
                          <a:solidFill>
                            <a:schemeClr val="dk1"/>
                          </a:solidFill>
                          <a:effectLst/>
                          <a:latin typeface="+mj-lt"/>
                          <a:ea typeface="+mn-ea"/>
                          <a:cs typeface="+mn-cs"/>
                        </a:rPr>
                        <a:t>6705.85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IN" sz="2400">
                          <a:effectLst/>
                          <a:latin typeface="+mj-lt"/>
                        </a:rPr>
                        <a:t>4.</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2023-24 </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9391.95</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a:effectLst/>
                          <a:latin typeface="+mj-lt"/>
                        </a:rPr>
                        <a:t>8244.66</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IN" sz="2400">
                          <a:effectLst/>
                          <a:latin typeface="+mj-lt"/>
                        </a:rPr>
                        <a:t>5.</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dirty="0">
                          <a:effectLst/>
                          <a:latin typeface="+mj-lt"/>
                        </a:rPr>
                        <a:t>2024-25 </a:t>
                      </a:r>
                      <a:endParaRPr lang="en-IN" sz="2000" dirty="0">
                        <a:effectLst/>
                        <a:latin typeface="+mj-lt"/>
                      </a:endParaRPr>
                    </a:p>
                    <a:p>
                      <a:pPr algn="ctr">
                        <a:lnSpc>
                          <a:spcPct val="107000"/>
                        </a:lnSpc>
                        <a:spcAft>
                          <a:spcPts val="0"/>
                        </a:spcAft>
                      </a:pPr>
                      <a:r>
                        <a:rPr lang="en-IN" sz="2400" dirty="0" err="1" smtClean="0">
                          <a:effectLst/>
                          <a:latin typeface="+mj-lt"/>
                        </a:rPr>
                        <a:t>upto</a:t>
                      </a:r>
                      <a:r>
                        <a:rPr lang="en-IN" sz="2400" dirty="0" smtClean="0">
                          <a:effectLst/>
                          <a:latin typeface="+mj-lt"/>
                        </a:rPr>
                        <a:t> 20.4.2024</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a:effectLst/>
                          <a:latin typeface="+mj-lt"/>
                        </a:rPr>
                        <a:t>433.50</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smtClean="0">
                          <a:effectLst/>
                          <a:latin typeface="+mj-lt"/>
                        </a:rPr>
                        <a:t>759.92</a:t>
                      </a:r>
                      <a:r>
                        <a:rPr lang="en-IN" sz="2400" dirty="0">
                          <a:effectLst/>
                          <a:latin typeface="+mj-lt"/>
                        </a:rPr>
                        <a:t> </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827584" y="663660"/>
            <a:ext cx="770485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Verdana" pitchFamily="34" charset="0"/>
                <a:ea typeface="Calibri" pitchFamily="34" charset="0"/>
                <a:cs typeface="Mangal" pitchFamily="18" charset="0"/>
              </a:rPr>
              <a:t>Year wise Govt. Supply Orders Performance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Verdana" pitchFamily="34" charset="0"/>
                <a:ea typeface="Calibri" pitchFamily="34" charset="0"/>
                <a:cs typeface="Mangal" pitchFamily="18" charset="0"/>
              </a:rPr>
              <a:t>(</a:t>
            </a:r>
            <a:r>
              <a:rPr kumimoji="0" lang="en-US" b="1" i="0" u="none" strike="noStrike" cap="none" normalizeH="0" baseline="0" dirty="0" err="1" smtClean="0">
                <a:ln>
                  <a:noFill/>
                </a:ln>
                <a:solidFill>
                  <a:schemeClr val="tx1"/>
                </a:solidFill>
                <a:effectLst/>
                <a:latin typeface="Verdana" pitchFamily="34" charset="0"/>
                <a:ea typeface="Calibri" pitchFamily="34" charset="0"/>
                <a:cs typeface="Mangal" pitchFamily="18" charset="0"/>
              </a:rPr>
              <a:t>Rs</a:t>
            </a:r>
            <a:r>
              <a:rPr kumimoji="0" lang="en-US" b="1" i="0" u="none" strike="noStrike" cap="none" normalizeH="0" baseline="0" dirty="0" smtClean="0">
                <a:ln>
                  <a:noFill/>
                </a:ln>
                <a:solidFill>
                  <a:schemeClr val="tx1"/>
                </a:solidFill>
                <a:effectLst/>
                <a:latin typeface="Verdana" pitchFamily="34" charset="0"/>
                <a:ea typeface="Calibri" pitchFamily="34" charset="0"/>
                <a:cs typeface="Mangal" pitchFamily="18" charset="0"/>
              </a:rPr>
              <a:t>. in lakhs)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73446409"/>
              </p:ext>
            </p:extLst>
          </p:nvPr>
        </p:nvGraphicFramePr>
        <p:xfrm>
          <a:off x="539552" y="1549052"/>
          <a:ext cx="8280919" cy="4027742"/>
        </p:xfrm>
        <a:graphic>
          <a:graphicData uri="http://schemas.openxmlformats.org/drawingml/2006/table">
            <a:tbl>
              <a:tblPr firstRow="1" firstCol="1" bandRow="1">
                <a:tableStyleId>{5C22544A-7EE6-4342-B048-85BDC9FD1C3A}</a:tableStyleId>
              </a:tblPr>
              <a:tblGrid>
                <a:gridCol w="984148"/>
                <a:gridCol w="1680148"/>
                <a:gridCol w="2304256"/>
                <a:gridCol w="1656184"/>
                <a:gridCol w="1656183"/>
              </a:tblGrid>
              <a:tr h="0">
                <a:tc>
                  <a:txBody>
                    <a:bodyPr/>
                    <a:lstStyle/>
                    <a:p>
                      <a:pPr algn="ctr">
                        <a:lnSpc>
                          <a:spcPct val="107000"/>
                        </a:lnSpc>
                        <a:spcAft>
                          <a:spcPts val="0"/>
                        </a:spcAft>
                      </a:pPr>
                      <a:r>
                        <a:rPr lang="en-IN" sz="2400" dirty="0">
                          <a:effectLst/>
                          <a:latin typeface="+mj-lt"/>
                        </a:rPr>
                        <a:t>Sr. No.</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Year</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Invoice Generated</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Payment Received</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Payment Pending</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IN" sz="2400" dirty="0" smtClean="0">
                          <a:effectLst/>
                          <a:latin typeface="+mj-lt"/>
                        </a:rPr>
                        <a:t>1.</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2020-21</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2400">
                          <a:effectLst/>
                          <a:latin typeface="+mj-lt"/>
                        </a:rPr>
                        <a:t>3733.72(WGST)</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O/B 606.65</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158.25</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IN" sz="2400" dirty="0">
                          <a:effectLst/>
                          <a:latin typeface="+mj-lt"/>
                        </a:rPr>
                        <a:t>2</a:t>
                      </a:r>
                      <a:r>
                        <a:rPr lang="en-IN" sz="2400" dirty="0" smtClean="0">
                          <a:effectLst/>
                          <a:latin typeface="+mj-lt"/>
                        </a:rPr>
                        <a:t>.</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2021-22</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2400">
                          <a:effectLst/>
                          <a:latin typeface="+mj-lt"/>
                        </a:rPr>
                        <a:t>4036.30(WGST)</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3844.67</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143.45</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50">
                <a:tc>
                  <a:txBody>
                    <a:bodyPr/>
                    <a:lstStyle/>
                    <a:p>
                      <a:pPr algn="ctr">
                        <a:lnSpc>
                          <a:spcPct val="107000"/>
                        </a:lnSpc>
                        <a:spcAft>
                          <a:spcPts val="0"/>
                        </a:spcAft>
                      </a:pPr>
                      <a:r>
                        <a:rPr lang="en-IN" sz="2400" dirty="0">
                          <a:effectLst/>
                          <a:latin typeface="+mj-lt"/>
                        </a:rPr>
                        <a:t>3</a:t>
                      </a:r>
                      <a:r>
                        <a:rPr lang="en-IN" sz="2400" dirty="0" smtClean="0">
                          <a:effectLst/>
                          <a:latin typeface="+mj-lt"/>
                        </a:rPr>
                        <a:t>.</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2022-23</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6946.54</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6677.79</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507.64</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50">
                <a:tc>
                  <a:txBody>
                    <a:bodyPr/>
                    <a:lstStyle/>
                    <a:p>
                      <a:pPr algn="ctr">
                        <a:lnSpc>
                          <a:spcPct val="107000"/>
                        </a:lnSpc>
                        <a:spcAft>
                          <a:spcPts val="0"/>
                        </a:spcAft>
                      </a:pPr>
                      <a:r>
                        <a:rPr lang="en-IN" sz="2400" dirty="0">
                          <a:effectLst/>
                          <a:latin typeface="+mj-lt"/>
                        </a:rPr>
                        <a:t>4</a:t>
                      </a:r>
                      <a:r>
                        <a:rPr lang="en-IN" sz="2400" dirty="0" smtClean="0">
                          <a:effectLst/>
                          <a:latin typeface="+mj-lt"/>
                        </a:rPr>
                        <a:t>.</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a:effectLst/>
                          <a:latin typeface="+mj-lt"/>
                        </a:rPr>
                        <a:t>2023-24 </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8244.66</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a:effectLst/>
                          <a:latin typeface="+mj-lt"/>
                        </a:rPr>
                        <a:t>5029.98</a:t>
                      </a:r>
                      <a:endParaRPr lang="en-IN" sz="200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smtClean="0">
                          <a:effectLst/>
                          <a:latin typeface="+mj-lt"/>
                        </a:rPr>
                        <a:t>1200.72</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855">
                <a:tc>
                  <a:txBody>
                    <a:bodyPr/>
                    <a:lstStyle/>
                    <a:p>
                      <a:pPr algn="ctr">
                        <a:lnSpc>
                          <a:spcPct val="200000"/>
                        </a:lnSpc>
                        <a:spcAft>
                          <a:spcPts val="0"/>
                        </a:spcAft>
                      </a:pPr>
                      <a:r>
                        <a:rPr lang="en-IN" sz="2400" dirty="0">
                          <a:effectLst/>
                          <a:latin typeface="+mj-lt"/>
                        </a:rPr>
                        <a:t>5</a:t>
                      </a:r>
                      <a:r>
                        <a:rPr lang="en-IN" sz="2400" dirty="0" smtClean="0">
                          <a:effectLst/>
                          <a:latin typeface="+mj-lt"/>
                        </a:rPr>
                        <a:t>.</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2400" dirty="0">
                          <a:effectLst/>
                          <a:latin typeface="+mj-lt"/>
                        </a:rPr>
                        <a:t>2024-25</a:t>
                      </a:r>
                      <a:endParaRPr lang="en-IN" sz="2000" dirty="0">
                        <a:effectLst/>
                        <a:latin typeface="+mj-lt"/>
                      </a:endParaRPr>
                    </a:p>
                    <a:p>
                      <a:pPr algn="ctr">
                        <a:lnSpc>
                          <a:spcPct val="107000"/>
                        </a:lnSpc>
                        <a:spcAft>
                          <a:spcPts val="0"/>
                        </a:spcAft>
                      </a:pPr>
                      <a:r>
                        <a:rPr lang="en-IN" sz="2400" dirty="0" err="1">
                          <a:effectLst/>
                          <a:latin typeface="+mj-lt"/>
                        </a:rPr>
                        <a:t>Upto</a:t>
                      </a:r>
                      <a:r>
                        <a:rPr lang="en-IN" sz="2400" dirty="0">
                          <a:effectLst/>
                          <a:latin typeface="+mj-lt"/>
                        </a:rPr>
                        <a:t> </a:t>
                      </a:r>
                      <a:r>
                        <a:rPr lang="en-IN" sz="2400" dirty="0" smtClean="0">
                          <a:effectLst/>
                          <a:latin typeface="+mj-lt"/>
                        </a:rPr>
                        <a:t>20.4.2024</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US" sz="2400" dirty="0" smtClean="0">
                          <a:effectLst/>
                          <a:latin typeface="+mj-lt"/>
                          <a:ea typeface="+mn-ea"/>
                          <a:cs typeface="+mn-cs"/>
                        </a:rPr>
                        <a:t>759.92</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a:effectLst/>
                          <a:latin typeface="+mj-lt"/>
                        </a:rPr>
                        <a:t>643.94</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IN" sz="2400" dirty="0">
                          <a:effectLst/>
                          <a:latin typeface="+mj-lt"/>
                        </a:rPr>
                        <a:t>621.45</a:t>
                      </a: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855">
                <a:tc>
                  <a:txBody>
                    <a:bodyPr/>
                    <a:lstStyle/>
                    <a:p>
                      <a:pPr algn="ctr">
                        <a:lnSpc>
                          <a:spcPct val="200000"/>
                        </a:lnSpc>
                        <a:spcAft>
                          <a:spcPts val="0"/>
                        </a:spcAft>
                      </a:pP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r">
                        <a:lnSpc>
                          <a:spcPct val="107000"/>
                        </a:lnSpc>
                        <a:spcAft>
                          <a:spcPts val="0"/>
                        </a:spcAft>
                      </a:pPr>
                      <a:r>
                        <a:rPr kumimoji="0" lang="en-US" sz="2400" b="1" kern="1200" dirty="0" smtClean="0">
                          <a:solidFill>
                            <a:schemeClr val="dk1"/>
                          </a:solidFill>
                          <a:effectLst/>
                          <a:latin typeface="+mj-lt"/>
                          <a:ea typeface="+mn-ea"/>
                          <a:cs typeface="+mn-cs"/>
                        </a:rPr>
                        <a:t>Total Pending Payment</a:t>
                      </a:r>
                      <a:endParaRPr kumimoji="0" lang="en-IN" sz="2400" b="1" kern="1200" dirty="0">
                        <a:solidFill>
                          <a:schemeClr val="dk1"/>
                        </a:solidFill>
                        <a:effectLst/>
                        <a:latin typeface="+mj-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a:lnSpc>
                          <a:spcPct val="107000"/>
                        </a:lnSpc>
                        <a:spcAft>
                          <a:spcPts val="0"/>
                        </a:spcAft>
                      </a:pPr>
                      <a:endParaRPr lang="en-IN" sz="2000" dirty="0">
                        <a:effectLst/>
                        <a:latin typeface="+mj-lt"/>
                        <a:ea typeface="Calibri"/>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a:lnSpc>
                          <a:spcPct val="107000"/>
                        </a:lnSpc>
                        <a:spcAft>
                          <a:spcPts val="0"/>
                        </a:spcAft>
                      </a:pPr>
                      <a:endParaRPr kumimoji="0" lang="en-IN" sz="2400" b="1" kern="1200" dirty="0">
                        <a:solidFill>
                          <a:schemeClr val="dk1"/>
                        </a:solidFill>
                        <a:effectLst/>
                        <a:latin typeface="+mj-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kumimoji="0" lang="en-US" sz="2400" b="1" kern="1200" dirty="0" smtClean="0">
                          <a:solidFill>
                            <a:schemeClr val="dk1"/>
                          </a:solidFill>
                          <a:effectLst/>
                          <a:latin typeface="+mj-lt"/>
                          <a:ea typeface="+mn-ea"/>
                          <a:cs typeface="+mn-cs"/>
                        </a:rPr>
                        <a:t>2631.51</a:t>
                      </a:r>
                      <a:endParaRPr kumimoji="0" lang="en-IN" sz="2400" b="1" kern="1200" dirty="0">
                        <a:solidFill>
                          <a:schemeClr val="dk1"/>
                        </a:solidFill>
                        <a:effectLst/>
                        <a:latin typeface="+mj-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657350" y="834481"/>
            <a:ext cx="61550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Verdana" pitchFamily="34" charset="0"/>
                <a:ea typeface="Calibri" pitchFamily="34" charset="0"/>
                <a:cs typeface="Mangal" pitchFamily="18" charset="0"/>
              </a:rPr>
              <a:t>Payment status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6849596" y="1065313"/>
            <a:ext cx="1925527" cy="369332"/>
          </a:xfrm>
          <a:prstGeom prst="rect">
            <a:avLst/>
          </a:prstGeom>
        </p:spPr>
        <p:txBody>
          <a:bodyPr wrap="none">
            <a:spAutoFit/>
          </a:bodyPr>
          <a:lstStyle/>
          <a:p>
            <a:pPr lvl="0" algn="r" eaLnBrk="0" fontAlgn="base" hangingPunct="0">
              <a:spcBef>
                <a:spcPct val="0"/>
              </a:spcBef>
              <a:spcAft>
                <a:spcPct val="0"/>
              </a:spcAft>
            </a:pPr>
            <a:r>
              <a:rPr lang="en-US" b="1" dirty="0">
                <a:latin typeface="Verdana" pitchFamily="34" charset="0"/>
                <a:ea typeface="Calibri" pitchFamily="34" charset="0"/>
                <a:cs typeface="Mangal" pitchFamily="18" charset="0"/>
              </a:rPr>
              <a:t>(</a:t>
            </a:r>
            <a:r>
              <a:rPr lang="en-US" b="1" dirty="0" err="1">
                <a:latin typeface="Verdana" pitchFamily="34" charset="0"/>
                <a:ea typeface="Calibri" pitchFamily="34" charset="0"/>
                <a:cs typeface="Mangal" pitchFamily="18" charset="0"/>
              </a:rPr>
              <a:t>Rs</a:t>
            </a:r>
            <a:r>
              <a:rPr lang="en-US" b="1" dirty="0">
                <a:latin typeface="Verdana" pitchFamily="34" charset="0"/>
                <a:ea typeface="Calibri" pitchFamily="34" charset="0"/>
                <a:cs typeface="Mangal" pitchFamily="18" charset="0"/>
              </a:rPr>
              <a:t>. in lakhs)</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2778014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dirty="0"/>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5</a:t>
            </a:fld>
            <a:endParaRPr lang="en-US"/>
          </a:p>
        </p:txBody>
      </p:sp>
      <p:sp>
        <p:nvSpPr>
          <p:cNvPr id="6" name="Rectangle 5"/>
          <p:cNvSpPr/>
          <p:nvPr/>
        </p:nvSpPr>
        <p:spPr>
          <a:xfrm>
            <a:off x="611560" y="1268760"/>
            <a:ext cx="7848872" cy="5262979"/>
          </a:xfrm>
          <a:prstGeom prst="rect">
            <a:avLst/>
          </a:prstGeom>
        </p:spPr>
        <p:txBody>
          <a:bodyPr wrap="square">
            <a:spAutoFit/>
          </a:bodyPr>
          <a:lstStyle/>
          <a:p>
            <a:pPr marL="342900" lvl="0" indent="-342900">
              <a:buFont typeface="Arial" pitchFamily="34" charset="0"/>
              <a:buChar char="•"/>
            </a:pPr>
            <a:r>
              <a:rPr lang="en-IN" sz="2800" b="1" dirty="0">
                <a:latin typeface="+mj-lt"/>
              </a:rPr>
              <a:t>Inspection Agencies:</a:t>
            </a:r>
            <a:endParaRPr lang="en-IN" sz="2800" dirty="0">
              <a:latin typeface="+mj-lt"/>
            </a:endParaRPr>
          </a:p>
          <a:p>
            <a:pPr lvl="0"/>
            <a:r>
              <a:rPr lang="en-IN" sz="2800" b="1" dirty="0" smtClean="0">
                <a:latin typeface="+mj-lt"/>
              </a:rPr>
              <a:t>1.    Textile </a:t>
            </a:r>
            <a:r>
              <a:rPr lang="en-IN" sz="2800" b="1" dirty="0">
                <a:latin typeface="+mj-lt"/>
              </a:rPr>
              <a:t>Committee</a:t>
            </a:r>
            <a:endParaRPr lang="en-IN" sz="2800" dirty="0">
              <a:latin typeface="+mj-lt"/>
            </a:endParaRPr>
          </a:p>
          <a:p>
            <a:pPr lvl="0"/>
            <a:r>
              <a:rPr lang="en-IN" sz="2800" b="1" dirty="0" smtClean="0">
                <a:latin typeface="+mj-lt"/>
              </a:rPr>
              <a:t>2.    RITES</a:t>
            </a:r>
            <a:endParaRPr lang="en-IN" sz="2800" dirty="0">
              <a:latin typeface="+mj-lt"/>
            </a:endParaRPr>
          </a:p>
          <a:p>
            <a:pPr lvl="0"/>
            <a:r>
              <a:rPr lang="en-IN" sz="2800" b="1" dirty="0" smtClean="0">
                <a:latin typeface="+mj-lt"/>
              </a:rPr>
              <a:t>3.    TPI </a:t>
            </a:r>
            <a:r>
              <a:rPr lang="en-IN" sz="2800" b="1" dirty="0">
                <a:latin typeface="+mj-lt"/>
              </a:rPr>
              <a:t>, </a:t>
            </a:r>
            <a:r>
              <a:rPr lang="en-IN" sz="2800" dirty="0" smtClean="0">
                <a:latin typeface="+mj-lt"/>
              </a:rPr>
              <a:t>Following </a:t>
            </a:r>
            <a:r>
              <a:rPr lang="en-IN" sz="2800" dirty="0">
                <a:latin typeface="+mj-lt"/>
              </a:rPr>
              <a:t>four TPI are authorized by Railways</a:t>
            </a:r>
          </a:p>
          <a:p>
            <a:pPr marL="903288" lvl="0" indent="-368300">
              <a:buFont typeface="+mj-lt"/>
              <a:buAutoNum type="arabicPeriod"/>
            </a:pPr>
            <a:r>
              <a:rPr lang="en-IN" sz="2800" dirty="0" smtClean="0">
                <a:latin typeface="+mj-lt"/>
              </a:rPr>
              <a:t> </a:t>
            </a:r>
            <a:r>
              <a:rPr lang="en-IN" sz="2800" dirty="0" err="1" smtClean="0">
                <a:latin typeface="+mj-lt"/>
              </a:rPr>
              <a:t>Intertek</a:t>
            </a:r>
            <a:r>
              <a:rPr lang="en-IN" sz="2800" dirty="0" smtClean="0">
                <a:latin typeface="+mj-lt"/>
              </a:rPr>
              <a:t> </a:t>
            </a:r>
            <a:r>
              <a:rPr lang="en-IN" sz="2800" dirty="0">
                <a:latin typeface="+mj-lt"/>
              </a:rPr>
              <a:t>India Pvt Ltd, Mumbai</a:t>
            </a:r>
          </a:p>
          <a:p>
            <a:pPr marL="457200" lvl="0" indent="77788">
              <a:buFont typeface="+mj-lt"/>
              <a:buAutoNum type="arabicPeriod"/>
            </a:pPr>
            <a:r>
              <a:rPr lang="en-IN" sz="2800" dirty="0" smtClean="0">
                <a:latin typeface="+mj-lt"/>
              </a:rPr>
              <a:t>   </a:t>
            </a:r>
            <a:r>
              <a:rPr lang="en-IN" sz="2800" dirty="0" err="1" smtClean="0">
                <a:latin typeface="+mj-lt"/>
              </a:rPr>
              <a:t>Bureu</a:t>
            </a:r>
            <a:r>
              <a:rPr lang="en-IN" sz="2800" dirty="0" smtClean="0">
                <a:latin typeface="+mj-lt"/>
              </a:rPr>
              <a:t> </a:t>
            </a:r>
            <a:r>
              <a:rPr lang="en-IN" sz="2800" dirty="0" err="1">
                <a:latin typeface="+mj-lt"/>
              </a:rPr>
              <a:t>Veritas</a:t>
            </a:r>
            <a:r>
              <a:rPr lang="en-IN" sz="2800" dirty="0">
                <a:latin typeface="+mj-lt"/>
              </a:rPr>
              <a:t> India </a:t>
            </a:r>
            <a:r>
              <a:rPr lang="en-IN" sz="2800" dirty="0" err="1">
                <a:latin typeface="+mj-lt"/>
              </a:rPr>
              <a:t>Pvt.</a:t>
            </a:r>
            <a:r>
              <a:rPr lang="en-IN" sz="2800" dirty="0">
                <a:latin typeface="+mj-lt"/>
              </a:rPr>
              <a:t> Ltd. Mumbai </a:t>
            </a:r>
          </a:p>
          <a:p>
            <a:pPr marL="457200" lvl="0" indent="77788">
              <a:buFont typeface="+mj-lt"/>
              <a:buAutoNum type="arabicPeriod"/>
            </a:pPr>
            <a:r>
              <a:rPr lang="en-IN" sz="2800" dirty="0" smtClean="0">
                <a:latin typeface="+mj-lt"/>
              </a:rPr>
              <a:t>   UTV </a:t>
            </a:r>
            <a:r>
              <a:rPr lang="en-IN" sz="2800" dirty="0">
                <a:latin typeface="+mj-lt"/>
              </a:rPr>
              <a:t>India Pvt Ltd Mumbai </a:t>
            </a:r>
          </a:p>
          <a:p>
            <a:pPr marL="457200" lvl="0" indent="-6350">
              <a:buFont typeface="+mj-lt"/>
              <a:buAutoNum type="arabicPeriod"/>
            </a:pPr>
            <a:r>
              <a:rPr lang="en-IN" sz="2800" dirty="0" smtClean="0">
                <a:latin typeface="+mj-lt"/>
              </a:rPr>
              <a:t>   RITES </a:t>
            </a:r>
            <a:r>
              <a:rPr lang="en-IN" sz="2800" dirty="0">
                <a:latin typeface="+mj-lt"/>
              </a:rPr>
              <a:t>India Ltd </a:t>
            </a:r>
            <a:r>
              <a:rPr lang="en-IN" sz="2800" dirty="0" err="1">
                <a:latin typeface="+mj-lt"/>
              </a:rPr>
              <a:t>Gurugram</a:t>
            </a:r>
            <a:r>
              <a:rPr lang="en-IN" sz="2800" dirty="0">
                <a:latin typeface="+mj-lt"/>
              </a:rPr>
              <a:t> </a:t>
            </a:r>
          </a:p>
          <a:p>
            <a:pPr marL="342900" lvl="0" indent="-342900">
              <a:buFont typeface="Arial" pitchFamily="34" charset="0"/>
              <a:buChar char="•"/>
            </a:pPr>
            <a:r>
              <a:rPr lang="en-IN" sz="2800" b="1" dirty="0">
                <a:latin typeface="+mj-lt"/>
              </a:rPr>
              <a:t>Average Time taken in Inspection </a:t>
            </a:r>
            <a:r>
              <a:rPr lang="en-IN" sz="2800" b="1" dirty="0" smtClean="0">
                <a:latin typeface="+mj-lt"/>
              </a:rPr>
              <a:t>: 45 Days</a:t>
            </a:r>
            <a:endParaRPr lang="en-IN" sz="2800" dirty="0">
              <a:latin typeface="+mj-lt"/>
            </a:endParaRPr>
          </a:p>
          <a:p>
            <a:pPr marL="342900" lvl="0" indent="-342900">
              <a:buFont typeface="Arial" pitchFamily="34" charset="0"/>
              <a:buChar char="•"/>
            </a:pPr>
            <a:r>
              <a:rPr lang="en-IN" sz="2800" b="1" dirty="0">
                <a:latin typeface="+mj-lt"/>
              </a:rPr>
              <a:t>Inspection Place : </a:t>
            </a:r>
            <a:r>
              <a:rPr lang="en-IN" sz="2800" dirty="0">
                <a:latin typeface="+mj-lt"/>
              </a:rPr>
              <a:t>at the premises of supplying KIs/its </a:t>
            </a:r>
            <a:r>
              <a:rPr lang="en-IN" sz="2800" dirty="0" err="1">
                <a:latin typeface="+mj-lt"/>
              </a:rPr>
              <a:t>godown</a:t>
            </a:r>
            <a:r>
              <a:rPr lang="en-IN" sz="2800" dirty="0">
                <a:latin typeface="+mj-lt"/>
              </a:rPr>
              <a:t>/processing </a:t>
            </a:r>
            <a:r>
              <a:rPr lang="en-IN" sz="2800" dirty="0" smtClean="0">
                <a:latin typeface="+mj-lt"/>
              </a:rPr>
              <a:t>house.</a:t>
            </a:r>
            <a:r>
              <a:rPr lang="en-IN" sz="2800" b="1" dirty="0" smtClean="0">
                <a:latin typeface="+mj-lt"/>
              </a:rPr>
              <a:t> </a:t>
            </a:r>
            <a:endParaRPr lang="en-IN" sz="2800" dirty="0">
              <a:latin typeface="+mj-lt"/>
            </a:endParaRPr>
          </a:p>
        </p:txBody>
      </p:sp>
      <p:sp>
        <p:nvSpPr>
          <p:cNvPr id="7" name="Rectangle 6"/>
          <p:cNvSpPr/>
          <p:nvPr/>
        </p:nvSpPr>
        <p:spPr>
          <a:xfrm>
            <a:off x="3868249" y="476672"/>
            <a:ext cx="2431943" cy="584775"/>
          </a:xfrm>
          <a:prstGeom prst="rect">
            <a:avLst/>
          </a:prstGeom>
        </p:spPr>
        <p:txBody>
          <a:bodyPr wrap="square">
            <a:spAutoFit/>
          </a:bodyPr>
          <a:lstStyle/>
          <a:p>
            <a:pPr algn="ctr"/>
            <a:r>
              <a:rPr lang="en-IN" sz="3200" b="1" dirty="0">
                <a:latin typeface="+mj-lt"/>
              </a:rPr>
              <a:t>Inspection </a:t>
            </a:r>
            <a:endParaRPr lang="en-IN" sz="3200" dirty="0">
              <a:latin typeface="+mj-lt"/>
            </a:endParaRPr>
          </a:p>
        </p:txBody>
      </p:sp>
    </p:spTree>
    <p:extLst>
      <p:ext uri="{BB962C8B-B14F-4D97-AF65-F5344CB8AC3E}">
        <p14:creationId xmlns:p14="http://schemas.microsoft.com/office/powerpoint/2010/main" val="1842165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p:txBody>
          <a:bodyPr/>
          <a:lstStyle/>
          <a:p>
            <a:pPr>
              <a:defRPr/>
            </a:pPr>
            <a:fld id="{92517202-CBDE-47E5-97EB-A453668DD74B}" type="slidenum">
              <a:rPr lang="en-US" smtClean="0"/>
              <a:pPr>
                <a:defRPr/>
              </a:pPr>
              <a:t>6</a:t>
            </a:fld>
            <a:endParaRPr lang="en-US"/>
          </a:p>
        </p:txBody>
      </p:sp>
      <p:sp>
        <p:nvSpPr>
          <p:cNvPr id="3" name="Rectangle 1"/>
          <p:cNvSpPr>
            <a:spLocks noChangeArrowheads="1"/>
          </p:cNvSpPr>
          <p:nvPr/>
        </p:nvSpPr>
        <p:spPr bwMode="auto">
          <a:xfrm>
            <a:off x="1747838" y="-68034"/>
            <a:ext cx="49844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352425" algn="l"/>
              </a:tabLst>
            </a:pPr>
            <a:r>
              <a:rPr kumimoji="0" lang="en-US" sz="2400" b="0" i="0" u="none" strike="noStrike" cap="none" normalizeH="0" baseline="0" dirty="0" smtClean="0">
                <a:ln>
                  <a:noFill/>
                </a:ln>
                <a:solidFill>
                  <a:schemeClr val="tx1"/>
                </a:solidFill>
                <a:effectLst/>
                <a:latin typeface="Verdana" pitchFamily="34" charset="0"/>
                <a:ea typeface="Calibri" pitchFamily="34" charset="0"/>
                <a:cs typeface="Mangal" pitchFamily="18" charset="0"/>
              </a:rPr>
              <a:t>Top selling </a:t>
            </a:r>
            <a:r>
              <a:rPr kumimoji="0" lang="en-US" sz="2400" b="0" i="0" u="none" strike="noStrike" cap="none" normalizeH="0" baseline="0" dirty="0" smtClean="0">
                <a:ln>
                  <a:noFill/>
                </a:ln>
                <a:solidFill>
                  <a:schemeClr val="tx1"/>
                </a:solidFill>
                <a:effectLst/>
                <a:latin typeface="Verdana" pitchFamily="34" charset="0"/>
                <a:ea typeface="Calibri" pitchFamily="34" charset="0"/>
                <a:cs typeface="Mangal" pitchFamily="18" charset="0"/>
              </a:rPr>
              <a:t>products</a:t>
            </a:r>
            <a:r>
              <a:rPr kumimoji="0" lang="en-US" sz="2400" b="0" i="0" u="none" strike="noStrike" cap="none" normalizeH="0" dirty="0" smtClean="0">
                <a:ln>
                  <a:noFill/>
                </a:ln>
                <a:solidFill>
                  <a:schemeClr val="tx1"/>
                </a:solidFill>
                <a:effectLst/>
                <a:latin typeface="Verdana" pitchFamily="34" charset="0"/>
                <a:ea typeface="Calibri" pitchFamily="34" charset="0"/>
                <a:cs typeface="Mangal" pitchFamily="18" charset="0"/>
              </a:rPr>
              <a:t> during 2023-24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6678921" y="313893"/>
            <a:ext cx="1925527" cy="369332"/>
          </a:xfrm>
          <a:prstGeom prst="rect">
            <a:avLst/>
          </a:prstGeom>
        </p:spPr>
        <p:txBody>
          <a:bodyPr wrap="none">
            <a:spAutoFit/>
          </a:bodyPr>
          <a:lstStyle/>
          <a:p>
            <a:pPr lvl="0" algn="r" eaLnBrk="0" fontAlgn="base" hangingPunct="0">
              <a:spcBef>
                <a:spcPct val="0"/>
              </a:spcBef>
              <a:spcAft>
                <a:spcPct val="0"/>
              </a:spcAft>
            </a:pPr>
            <a:r>
              <a:rPr lang="en-US" b="1" dirty="0">
                <a:latin typeface="Verdana" pitchFamily="34" charset="0"/>
                <a:ea typeface="Calibri" pitchFamily="34" charset="0"/>
                <a:cs typeface="Mangal" pitchFamily="18" charset="0"/>
              </a:rPr>
              <a:t>(</a:t>
            </a:r>
            <a:r>
              <a:rPr lang="en-US" b="1" dirty="0" err="1">
                <a:latin typeface="Verdana" pitchFamily="34" charset="0"/>
                <a:ea typeface="Calibri" pitchFamily="34" charset="0"/>
                <a:cs typeface="Mangal" pitchFamily="18" charset="0"/>
              </a:rPr>
              <a:t>Rs</a:t>
            </a:r>
            <a:r>
              <a:rPr lang="en-US" b="1" dirty="0">
                <a:latin typeface="Verdana" pitchFamily="34" charset="0"/>
                <a:ea typeface="Calibri" pitchFamily="34" charset="0"/>
                <a:cs typeface="Mangal" pitchFamily="18" charset="0"/>
              </a:rPr>
              <a:t>. in lakhs)</a:t>
            </a:r>
            <a:endParaRPr lang="en-US" sz="1000"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92131082"/>
              </p:ext>
            </p:extLst>
          </p:nvPr>
        </p:nvGraphicFramePr>
        <p:xfrm>
          <a:off x="395536" y="836712"/>
          <a:ext cx="8352927" cy="5577840"/>
        </p:xfrm>
        <a:graphic>
          <a:graphicData uri="http://schemas.openxmlformats.org/drawingml/2006/table">
            <a:tbl>
              <a:tblPr>
                <a:tableStyleId>{5C22544A-7EE6-4342-B048-85BDC9FD1C3A}</a:tableStyleId>
              </a:tblPr>
              <a:tblGrid>
                <a:gridCol w="720644"/>
                <a:gridCol w="5110026"/>
                <a:gridCol w="2522257"/>
              </a:tblGrid>
              <a:tr h="323850">
                <a:tc>
                  <a:txBody>
                    <a:bodyPr/>
                    <a:lstStyle/>
                    <a:p>
                      <a:pPr algn="ctr" fontAlgn="t"/>
                      <a:r>
                        <a:rPr lang="en-IN" sz="1800" u="none" strike="noStrike" dirty="0">
                          <a:effectLst/>
                          <a:latin typeface="+mj-lt"/>
                        </a:rPr>
                        <a:t>Sr. No. </a:t>
                      </a:r>
                      <a:endParaRPr lang="en-IN" sz="1800" b="1" i="0" u="none" strike="noStrike" dirty="0">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u="none" strike="noStrike">
                          <a:effectLst/>
                          <a:latin typeface="+mj-lt"/>
                        </a:rPr>
                        <a:t>Items</a:t>
                      </a:r>
                      <a:endParaRPr lang="en-IN" sz="1800" b="1"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smtClean="0">
                          <a:effectLst/>
                          <a:latin typeface="+mj-lt"/>
                        </a:rPr>
                        <a:t>Order </a:t>
                      </a:r>
                      <a:r>
                        <a:rPr lang="en-US" sz="1800" u="none" strike="noStrike" dirty="0">
                          <a:effectLst/>
                          <a:latin typeface="+mj-lt"/>
                        </a:rPr>
                        <a:t>Value </a:t>
                      </a:r>
                      <a:endParaRPr lang="en-US" sz="18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1</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Duster</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2701.17</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2</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dirty="0" err="1">
                          <a:effectLst/>
                          <a:latin typeface="+mj-lt"/>
                        </a:rPr>
                        <a:t>Polyvastra</a:t>
                      </a:r>
                      <a:r>
                        <a:rPr lang="en-IN" sz="1800" u="none" strike="noStrike" dirty="0">
                          <a:effectLst/>
                          <a:latin typeface="+mj-lt"/>
                        </a:rPr>
                        <a:t> </a:t>
                      </a:r>
                      <a:r>
                        <a:rPr lang="en-IN" sz="1800" u="none" strike="noStrike" dirty="0" err="1">
                          <a:effectLst/>
                          <a:latin typeface="+mj-lt"/>
                        </a:rPr>
                        <a:t>Bedsheet</a:t>
                      </a:r>
                      <a:endParaRPr lang="en-IN" sz="1800" b="0" i="0" u="none" strike="noStrike" dirty="0">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1741.37</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3</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Polyvastra Pillow Cover</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1441.63</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4</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Dungri Bleached</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799.40</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5</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Long Cloth Khadi </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711.43</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6</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Dosuti Cotton Khadi</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310.71</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7</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dirty="0" err="1">
                          <a:effectLst/>
                          <a:latin typeface="+mj-lt"/>
                        </a:rPr>
                        <a:t>Dungri</a:t>
                      </a:r>
                      <a:r>
                        <a:rPr lang="en-IN" sz="1800" u="none" strike="noStrike" dirty="0">
                          <a:effectLst/>
                          <a:latin typeface="+mj-lt"/>
                        </a:rPr>
                        <a:t> Blue</a:t>
                      </a:r>
                      <a:endParaRPr lang="en-IN" sz="1800" b="0" i="0" u="none" strike="noStrike" dirty="0">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285.79</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8</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FHS GREEN</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191.64</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9</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dirty="0">
                          <a:effectLst/>
                          <a:latin typeface="+mj-lt"/>
                        </a:rPr>
                        <a:t>SHEETING CLOTH</a:t>
                      </a:r>
                      <a:endParaRPr lang="en-IN" sz="1800" b="0" i="0" u="none" strike="noStrike" dirty="0">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115.48</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10</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FHS RED</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110.30</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11</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Honey Comb Towel</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108.31</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12</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Flag Banner</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104.63</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13</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a:effectLst/>
                          <a:latin typeface="+mj-lt"/>
                        </a:rPr>
                        <a:t>Sponge Cloth</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smtClean="0">
                          <a:effectLst/>
                          <a:latin typeface="+mj-lt"/>
                        </a:rPr>
                        <a:t>45.17</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t"/>
                      <a:r>
                        <a:rPr lang="en-IN" sz="1800" u="none" strike="noStrike">
                          <a:effectLst/>
                          <a:latin typeface="+mj-lt"/>
                        </a:rPr>
                        <a:t>14</a:t>
                      </a:r>
                      <a:endParaRPr lang="en-IN" sz="1800" b="0" i="0" u="none" strike="noStrike">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u="none" strike="noStrike" dirty="0">
                          <a:effectLst/>
                          <a:latin typeface="+mj-lt"/>
                        </a:rPr>
                        <a:t>Bunting Cloth RED</a:t>
                      </a:r>
                      <a:endParaRPr lang="en-IN" sz="1800" b="0" i="0" u="none" strike="noStrike" dirty="0">
                        <a:solidFill>
                          <a:srgbClr val="000000"/>
                        </a:solidFill>
                        <a:effectLst/>
                        <a:latin typeface="+mj-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2400" u="none" strike="noStrike" dirty="0">
                          <a:effectLst/>
                          <a:latin typeface="+mj-lt"/>
                        </a:rPr>
                        <a:t>0.00</a:t>
                      </a:r>
                      <a:endParaRPr lang="en-IN" sz="24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8786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a:xfrm>
            <a:off x="8130480" y="6376243"/>
            <a:ext cx="762000" cy="365125"/>
          </a:xfrm>
        </p:spPr>
        <p:txBody>
          <a:bodyPr/>
          <a:lstStyle/>
          <a:p>
            <a:pPr>
              <a:defRPr/>
            </a:pPr>
            <a:fld id="{92517202-CBDE-47E5-97EB-A453668DD74B}" type="slidenum">
              <a:rPr lang="en-US" smtClean="0"/>
              <a:pPr>
                <a:defRPr/>
              </a:pPr>
              <a:t>7</a:t>
            </a:fld>
            <a:endParaRPr lang="en-US"/>
          </a:p>
        </p:txBody>
      </p:sp>
      <p:sp>
        <p:nvSpPr>
          <p:cNvPr id="3" name="Rectangle 1"/>
          <p:cNvSpPr>
            <a:spLocks noChangeArrowheads="1"/>
          </p:cNvSpPr>
          <p:nvPr/>
        </p:nvSpPr>
        <p:spPr bwMode="auto">
          <a:xfrm>
            <a:off x="323528" y="188640"/>
            <a:ext cx="8496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438150" algn="l"/>
              </a:tabLst>
            </a:pPr>
            <a:r>
              <a:rPr kumimoji="0" lang="en-US" sz="2400" b="0" i="0" u="none" strike="noStrike" cap="none" normalizeH="0" baseline="0" dirty="0" smtClean="0">
                <a:ln>
                  <a:noFill/>
                </a:ln>
                <a:solidFill>
                  <a:schemeClr val="tx1"/>
                </a:solidFill>
                <a:effectLst/>
                <a:latin typeface="Verdana" pitchFamily="34" charset="0"/>
                <a:ea typeface="Calibri" pitchFamily="34" charset="0"/>
                <a:cs typeface="Mangal" pitchFamily="18" charset="0"/>
              </a:rPr>
              <a:t>Highest contributions by Railways during 2023-2024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45935905"/>
              </p:ext>
            </p:extLst>
          </p:nvPr>
        </p:nvGraphicFramePr>
        <p:xfrm>
          <a:off x="755576" y="689649"/>
          <a:ext cx="7776864" cy="5830278"/>
        </p:xfrm>
        <a:graphic>
          <a:graphicData uri="http://schemas.openxmlformats.org/drawingml/2006/table">
            <a:tbl>
              <a:tblPr firstRow="1" firstCol="1" bandRow="1">
                <a:tableStyleId>{5C22544A-7EE6-4342-B048-85BDC9FD1C3A}</a:tableStyleId>
              </a:tblPr>
              <a:tblGrid>
                <a:gridCol w="878056"/>
                <a:gridCol w="3298408"/>
                <a:gridCol w="3600400"/>
              </a:tblGrid>
              <a:tr h="265572">
                <a:tc>
                  <a:txBody>
                    <a:bodyPr/>
                    <a:lstStyle/>
                    <a:p>
                      <a:pPr algn="ctr">
                        <a:lnSpc>
                          <a:spcPct val="107000"/>
                        </a:lnSpc>
                        <a:spcAft>
                          <a:spcPts val="0"/>
                        </a:spcAft>
                      </a:pPr>
                      <a:r>
                        <a:rPr lang="en-IN" sz="1700" dirty="0">
                          <a:effectLst/>
                          <a:latin typeface="+mj-lt"/>
                        </a:rPr>
                        <a:t>Sr. No. </a:t>
                      </a:r>
                      <a:endParaRPr lang="en-IN" sz="1700" dirty="0">
                        <a:effectLst/>
                        <a:latin typeface="+mj-lt"/>
                        <a:ea typeface="Calibri"/>
                        <a:cs typeface="Mangal"/>
                      </a:endParaRPr>
                    </a:p>
                  </a:txBody>
                  <a:tcPr marL="66876" marR="66876" marT="0" marB="0"/>
                </a:tc>
                <a:tc>
                  <a:txBody>
                    <a:bodyPr/>
                    <a:lstStyle/>
                    <a:p>
                      <a:pPr algn="ctr">
                        <a:lnSpc>
                          <a:spcPct val="107000"/>
                        </a:lnSpc>
                        <a:spcAft>
                          <a:spcPts val="0"/>
                        </a:spcAft>
                      </a:pPr>
                      <a:r>
                        <a:rPr lang="en-IN" sz="1700">
                          <a:effectLst/>
                          <a:latin typeface="+mj-lt"/>
                        </a:rPr>
                        <a:t>Name of Railways</a:t>
                      </a:r>
                      <a:endParaRPr lang="en-IN" sz="1700">
                        <a:effectLst/>
                        <a:latin typeface="+mj-lt"/>
                        <a:ea typeface="Calibri"/>
                        <a:cs typeface="Mangal"/>
                      </a:endParaRPr>
                    </a:p>
                  </a:txBody>
                  <a:tcPr marL="66876" marR="66876" marT="0" marB="0"/>
                </a:tc>
                <a:tc>
                  <a:txBody>
                    <a:bodyPr/>
                    <a:lstStyle/>
                    <a:p>
                      <a:pPr algn="ctr">
                        <a:lnSpc>
                          <a:spcPct val="107000"/>
                        </a:lnSpc>
                        <a:spcAft>
                          <a:spcPts val="0"/>
                        </a:spcAft>
                      </a:pPr>
                      <a:r>
                        <a:rPr lang="en-IN" sz="1700" dirty="0">
                          <a:effectLst/>
                          <a:latin typeface="+mj-lt"/>
                        </a:rPr>
                        <a:t>Order </a:t>
                      </a:r>
                      <a:r>
                        <a:rPr lang="en-IN" sz="1700" dirty="0" smtClean="0">
                          <a:effectLst/>
                          <a:latin typeface="+mj-lt"/>
                        </a:rPr>
                        <a:t>Value  (</a:t>
                      </a:r>
                      <a:r>
                        <a:rPr lang="en-IN" sz="1700" dirty="0" err="1" smtClean="0">
                          <a:effectLst/>
                          <a:latin typeface="+mj-lt"/>
                        </a:rPr>
                        <a:t>Rs</a:t>
                      </a:r>
                      <a:r>
                        <a:rPr lang="en-IN" sz="1700" dirty="0" smtClean="0">
                          <a:effectLst/>
                          <a:latin typeface="+mj-lt"/>
                        </a:rPr>
                        <a:t>. In lakh)</a:t>
                      </a:r>
                      <a:endParaRPr lang="en-IN" sz="1700" dirty="0">
                        <a:effectLst/>
                        <a:latin typeface="+mj-lt"/>
                        <a:ea typeface="Calibri"/>
                        <a:cs typeface="Mangal"/>
                      </a:endParaRPr>
                    </a:p>
                  </a:txBody>
                  <a:tcPr marL="66876" marR="66876" marT="0" marB="0"/>
                </a:tc>
              </a:tr>
              <a:tr h="261815">
                <a:tc>
                  <a:txBody>
                    <a:bodyPr/>
                    <a:lstStyle/>
                    <a:p>
                      <a:pPr algn="ctr">
                        <a:lnSpc>
                          <a:spcPct val="107000"/>
                        </a:lnSpc>
                        <a:spcAft>
                          <a:spcPts val="0"/>
                        </a:spcAft>
                      </a:pPr>
                      <a:r>
                        <a:rPr lang="en-IN" sz="1700">
                          <a:effectLst/>
                          <a:latin typeface="+mj-lt"/>
                        </a:rPr>
                        <a:t>1</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NR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2902.00</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2</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ER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1627.12</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3</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NWR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530.66</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4</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WR</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511.92</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5</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SER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488.44</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6</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NER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423.36</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7</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SECR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384.63</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8</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CR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337.03</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9</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WCR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327.26</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10</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RCF Kapurthala</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247.19</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11</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ECoR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182.86</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12</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ECR</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151.54</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13</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SCR</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144.05</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14</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SWR</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120.41</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15</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DWL VARANASAI</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108.80</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a:effectLst/>
                          <a:latin typeface="+mj-lt"/>
                        </a:rPr>
                        <a:t>16</a:t>
                      </a:r>
                      <a:endParaRPr lang="en-IN" sz="170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NCR</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67.28</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US" sz="1700" dirty="0" smtClean="0">
                          <a:effectLst/>
                          <a:latin typeface="+mj-lt"/>
                          <a:ea typeface="Calibri"/>
                          <a:cs typeface="Mangal"/>
                        </a:rPr>
                        <a:t>17</a:t>
                      </a:r>
                      <a:endParaRPr lang="en-IN" sz="1700" dirty="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RWP </a:t>
                      </a:r>
                      <a:r>
                        <a:rPr lang="en-IN" sz="1700" dirty="0" err="1">
                          <a:effectLst/>
                          <a:latin typeface="+mj-lt"/>
                        </a:rPr>
                        <a:t>Bela</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66.29</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IN" sz="1700" dirty="0" smtClean="0">
                          <a:effectLst/>
                          <a:latin typeface="+mj-lt"/>
                        </a:rPr>
                        <a:t>18</a:t>
                      </a:r>
                      <a:endParaRPr lang="en-IN" sz="1700" dirty="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DLMW Patiala</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65.86</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US" sz="1700" dirty="0" smtClean="0">
                          <a:effectLst/>
                          <a:latin typeface="+mj-lt"/>
                          <a:ea typeface="Calibri"/>
                          <a:cs typeface="Mangal"/>
                        </a:rPr>
                        <a:t>19</a:t>
                      </a:r>
                      <a:endParaRPr lang="en-IN" sz="1700" dirty="0">
                        <a:effectLst/>
                        <a:latin typeface="+mj-lt"/>
                        <a:ea typeface="Calibri"/>
                        <a:cs typeface="Mangal"/>
                      </a:endParaRPr>
                    </a:p>
                  </a:txBody>
                  <a:tcPr marL="66876" marR="66876" marT="0" marB="0" anchor="ct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700" dirty="0" smtClean="0">
                          <a:effectLst/>
                          <a:latin typeface="+mj-lt"/>
                          <a:ea typeface="Calibri"/>
                          <a:cs typeface="Mangal"/>
                        </a:rPr>
                        <a:t>RDSO </a:t>
                      </a:r>
                      <a:r>
                        <a:rPr lang="en-US" sz="1700" dirty="0" err="1" smtClean="0">
                          <a:effectLst/>
                          <a:latin typeface="+mj-lt"/>
                          <a:ea typeface="Calibri"/>
                          <a:cs typeface="Mangal"/>
                        </a:rPr>
                        <a:t>Lucknow</a:t>
                      </a:r>
                      <a:endParaRPr lang="en-IN" sz="1700" dirty="0" smtClean="0">
                        <a:effectLst/>
                        <a:latin typeface="+mj-lt"/>
                        <a:ea typeface="Calibri"/>
                        <a:cs typeface="Mangal"/>
                      </a:endParaRPr>
                    </a:p>
                  </a:txBody>
                  <a:tcPr marL="66876" marR="66876" marT="0" marB="0" anchor="ctr"/>
                </a:tc>
                <a:tc>
                  <a:txBody>
                    <a:bodyPr/>
                    <a:lstStyle/>
                    <a:p>
                      <a:pPr algn="r">
                        <a:lnSpc>
                          <a:spcPct val="107000"/>
                        </a:lnSpc>
                        <a:spcAft>
                          <a:spcPts val="0"/>
                        </a:spcAft>
                      </a:pPr>
                      <a:r>
                        <a:rPr lang="en-US" sz="1700" dirty="0" smtClean="0">
                          <a:effectLst/>
                          <a:latin typeface="+mj-lt"/>
                          <a:ea typeface="Calibri"/>
                          <a:cs typeface="Mangal"/>
                        </a:rPr>
                        <a:t>28.47</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US" sz="1700" dirty="0" smtClean="0">
                          <a:effectLst/>
                          <a:latin typeface="+mj-lt"/>
                          <a:ea typeface="+mn-ea"/>
                          <a:cs typeface="+mn-cs"/>
                        </a:rPr>
                        <a:t>20</a:t>
                      </a:r>
                      <a:endParaRPr lang="en-IN" sz="1700" dirty="0">
                        <a:effectLst/>
                        <a:latin typeface="+mj-lt"/>
                        <a:ea typeface="Calibri"/>
                        <a:cs typeface="Mangal"/>
                      </a:endParaRPr>
                    </a:p>
                  </a:txBody>
                  <a:tcPr marL="66876" marR="66876" marT="0" marB="0" anchor="ctr"/>
                </a:tc>
                <a:tc>
                  <a:txBody>
                    <a:bodyPr/>
                    <a:lstStyle/>
                    <a:p>
                      <a:pPr>
                        <a:lnSpc>
                          <a:spcPct val="107000"/>
                        </a:lnSpc>
                        <a:spcAft>
                          <a:spcPts val="0"/>
                        </a:spcAft>
                      </a:pPr>
                      <a:r>
                        <a:rPr lang="en-IN" sz="1700">
                          <a:effectLst/>
                          <a:latin typeface="+mj-lt"/>
                        </a:rPr>
                        <a:t>RWF Bangalore</a:t>
                      </a:r>
                      <a:endParaRPr lang="en-IN" sz="170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19.33</a:t>
                      </a:r>
                      <a:endParaRPr lang="en-IN" sz="1700" dirty="0">
                        <a:effectLst/>
                        <a:latin typeface="+mj-lt"/>
                        <a:ea typeface="Calibri"/>
                        <a:cs typeface="Mangal"/>
                      </a:endParaRPr>
                    </a:p>
                  </a:txBody>
                  <a:tcPr marL="66876" marR="66876" marT="0" marB="0" anchor="ctr"/>
                </a:tc>
              </a:tr>
              <a:tr h="261815">
                <a:tc>
                  <a:txBody>
                    <a:bodyPr/>
                    <a:lstStyle/>
                    <a:p>
                      <a:pPr algn="ctr">
                        <a:lnSpc>
                          <a:spcPct val="107000"/>
                        </a:lnSpc>
                        <a:spcAft>
                          <a:spcPts val="0"/>
                        </a:spcAft>
                      </a:pPr>
                      <a:r>
                        <a:rPr lang="en-US" sz="1700" dirty="0" smtClean="0">
                          <a:effectLst/>
                          <a:latin typeface="+mj-lt"/>
                          <a:ea typeface="+mn-ea"/>
                          <a:cs typeface="+mn-cs"/>
                        </a:rPr>
                        <a:t>21</a:t>
                      </a:r>
                      <a:endParaRPr lang="en-IN" sz="1700" dirty="0">
                        <a:effectLst/>
                        <a:latin typeface="+mj-lt"/>
                        <a:ea typeface="Calibri"/>
                        <a:cs typeface="Mangal"/>
                      </a:endParaRPr>
                    </a:p>
                  </a:txBody>
                  <a:tcPr marL="66876" marR="66876" marT="0" marB="0" anchor="ctr"/>
                </a:tc>
                <a:tc>
                  <a:txBody>
                    <a:bodyPr/>
                    <a:lstStyle/>
                    <a:p>
                      <a:pPr>
                        <a:lnSpc>
                          <a:spcPct val="107000"/>
                        </a:lnSpc>
                        <a:spcAft>
                          <a:spcPts val="0"/>
                        </a:spcAft>
                      </a:pPr>
                      <a:r>
                        <a:rPr lang="en-IN" sz="1700" dirty="0">
                          <a:effectLst/>
                          <a:latin typeface="+mj-lt"/>
                        </a:rPr>
                        <a:t>Metro Kolkata</a:t>
                      </a:r>
                      <a:endParaRPr lang="en-IN" sz="1700" dirty="0">
                        <a:effectLst/>
                        <a:latin typeface="+mj-lt"/>
                        <a:ea typeface="Calibri"/>
                        <a:cs typeface="Mangal"/>
                      </a:endParaRPr>
                    </a:p>
                  </a:txBody>
                  <a:tcPr marL="66876" marR="66876" marT="0" marB="0" anchor="ctr"/>
                </a:tc>
                <a:tc>
                  <a:txBody>
                    <a:bodyPr/>
                    <a:lstStyle/>
                    <a:p>
                      <a:pPr algn="r">
                        <a:lnSpc>
                          <a:spcPct val="107000"/>
                        </a:lnSpc>
                        <a:spcAft>
                          <a:spcPts val="0"/>
                        </a:spcAft>
                      </a:pPr>
                      <a:r>
                        <a:rPr lang="en-IN" sz="1700" dirty="0" smtClean="0">
                          <a:effectLst/>
                          <a:latin typeface="+mj-lt"/>
                        </a:rPr>
                        <a:t>17.81</a:t>
                      </a:r>
                      <a:endParaRPr lang="en-IN" sz="1700" dirty="0">
                        <a:effectLst/>
                        <a:latin typeface="+mj-lt"/>
                        <a:ea typeface="Calibri"/>
                        <a:cs typeface="Mangal"/>
                      </a:endParaRPr>
                    </a:p>
                  </a:txBody>
                  <a:tcPr marL="66876" marR="66876" marT="0" marB="0" anchor="ctr"/>
                </a:tc>
              </a:tr>
            </a:tbl>
          </a:graphicData>
        </a:graphic>
      </p:graphicFrame>
    </p:spTree>
    <p:extLst>
      <p:ext uri="{BB962C8B-B14F-4D97-AF65-F5344CB8AC3E}">
        <p14:creationId xmlns:p14="http://schemas.microsoft.com/office/powerpoint/2010/main" val="1025203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a:xfrm>
            <a:off x="8130480" y="6376243"/>
            <a:ext cx="762000" cy="365125"/>
          </a:xfrm>
        </p:spPr>
        <p:txBody>
          <a:bodyPr/>
          <a:lstStyle/>
          <a:p>
            <a:pPr>
              <a:defRPr/>
            </a:pPr>
            <a:fld id="{92517202-CBDE-47E5-97EB-A453668DD74B}" type="slidenum">
              <a:rPr lang="en-US" smtClean="0"/>
              <a:pPr>
                <a:defRPr/>
              </a:pPr>
              <a:t>8</a:t>
            </a:fld>
            <a:endParaRPr lang="en-US"/>
          </a:p>
        </p:txBody>
      </p:sp>
      <p:sp>
        <p:nvSpPr>
          <p:cNvPr id="3" name="Rectangle 1"/>
          <p:cNvSpPr>
            <a:spLocks noChangeArrowheads="1"/>
          </p:cNvSpPr>
          <p:nvPr/>
        </p:nvSpPr>
        <p:spPr bwMode="auto">
          <a:xfrm>
            <a:off x="323528" y="188640"/>
            <a:ext cx="8496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438150" algn="l"/>
              </a:tabLst>
            </a:pPr>
            <a:r>
              <a:rPr kumimoji="0" lang="en-US" sz="2400" b="0" i="0" u="none" strike="noStrike" cap="none" normalizeH="0" baseline="0" dirty="0" smtClean="0">
                <a:ln>
                  <a:noFill/>
                </a:ln>
                <a:solidFill>
                  <a:schemeClr val="tx1"/>
                </a:solidFill>
                <a:effectLst/>
                <a:latin typeface="Verdana" pitchFamily="34" charset="0"/>
                <a:ea typeface="Calibri" pitchFamily="34" charset="0"/>
                <a:cs typeface="Mangal" pitchFamily="18" charset="0"/>
              </a:rPr>
              <a:t>Railways not Placing orders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49758797"/>
              </p:ext>
            </p:extLst>
          </p:nvPr>
        </p:nvGraphicFramePr>
        <p:xfrm>
          <a:off x="719572" y="1196752"/>
          <a:ext cx="7704856" cy="3242572"/>
        </p:xfrm>
        <a:graphic>
          <a:graphicData uri="http://schemas.openxmlformats.org/drawingml/2006/table">
            <a:tbl>
              <a:tblPr firstRow="1" firstCol="1" bandRow="1">
                <a:tableStyleId>{5C22544A-7EE6-4342-B048-85BDC9FD1C3A}</a:tableStyleId>
              </a:tblPr>
              <a:tblGrid>
                <a:gridCol w="1092467"/>
                <a:gridCol w="6612389"/>
              </a:tblGrid>
              <a:tr h="659116">
                <a:tc>
                  <a:txBody>
                    <a:bodyPr/>
                    <a:lstStyle/>
                    <a:p>
                      <a:pPr algn="ctr">
                        <a:lnSpc>
                          <a:spcPct val="107000"/>
                        </a:lnSpc>
                        <a:spcAft>
                          <a:spcPts val="0"/>
                        </a:spcAft>
                      </a:pPr>
                      <a:r>
                        <a:rPr lang="en-IN" sz="2400" dirty="0">
                          <a:effectLst/>
                          <a:latin typeface="+mj-lt"/>
                        </a:rPr>
                        <a:t>Sr. No. </a:t>
                      </a:r>
                      <a:endParaRPr lang="en-IN" sz="2400" dirty="0">
                        <a:effectLst/>
                        <a:latin typeface="+mj-lt"/>
                        <a:ea typeface="Calibri"/>
                        <a:cs typeface="Mangal"/>
                      </a:endParaRPr>
                    </a:p>
                  </a:txBody>
                  <a:tcPr marL="66876" marR="66876" marT="0" marB="0"/>
                </a:tc>
                <a:tc>
                  <a:txBody>
                    <a:bodyPr/>
                    <a:lstStyle/>
                    <a:p>
                      <a:pPr algn="ctr">
                        <a:lnSpc>
                          <a:spcPct val="107000"/>
                        </a:lnSpc>
                        <a:spcAft>
                          <a:spcPts val="0"/>
                        </a:spcAft>
                      </a:pPr>
                      <a:r>
                        <a:rPr lang="en-IN" sz="2400" dirty="0">
                          <a:effectLst/>
                          <a:latin typeface="+mj-lt"/>
                        </a:rPr>
                        <a:t>Name of Railways</a:t>
                      </a:r>
                      <a:endParaRPr lang="en-IN" sz="2400" dirty="0">
                        <a:effectLst/>
                        <a:latin typeface="+mj-lt"/>
                        <a:ea typeface="Calibri"/>
                        <a:cs typeface="Mangal"/>
                      </a:endParaRPr>
                    </a:p>
                  </a:txBody>
                  <a:tcPr marL="66876" marR="66876" marT="0" marB="0"/>
                </a:tc>
              </a:tr>
              <a:tr h="645864">
                <a:tc>
                  <a:txBody>
                    <a:bodyPr/>
                    <a:lstStyle/>
                    <a:p>
                      <a:pPr algn="ctr">
                        <a:lnSpc>
                          <a:spcPct val="107000"/>
                        </a:lnSpc>
                        <a:spcAft>
                          <a:spcPts val="0"/>
                        </a:spcAft>
                      </a:pPr>
                      <a:r>
                        <a:rPr lang="en-IN" sz="2400">
                          <a:effectLst/>
                          <a:latin typeface="+mj-lt"/>
                        </a:rPr>
                        <a:t>1</a:t>
                      </a:r>
                      <a:endParaRPr lang="en-IN" sz="2400">
                        <a:effectLst/>
                        <a:latin typeface="+mj-lt"/>
                        <a:ea typeface="Calibri"/>
                        <a:cs typeface="Mangal"/>
                      </a:endParaRPr>
                    </a:p>
                  </a:txBody>
                  <a:tcPr marL="66876" marR="66876" marT="0" marB="0" anchor="ctr"/>
                </a:tc>
                <a:tc>
                  <a:txBody>
                    <a:bodyPr/>
                    <a:lstStyle/>
                    <a:p>
                      <a:pPr>
                        <a:lnSpc>
                          <a:spcPct val="107000"/>
                        </a:lnSpc>
                        <a:spcAft>
                          <a:spcPts val="0"/>
                        </a:spcAft>
                      </a:pPr>
                      <a:r>
                        <a:rPr lang="en-IN" sz="2400" dirty="0" smtClean="0">
                          <a:effectLst/>
                          <a:latin typeface="+mj-lt"/>
                        </a:rPr>
                        <a:t>North Frontier Railway</a:t>
                      </a:r>
                      <a:endParaRPr lang="en-IN" sz="2400" dirty="0">
                        <a:effectLst/>
                        <a:latin typeface="+mj-lt"/>
                        <a:ea typeface="Calibri"/>
                        <a:cs typeface="Mangal"/>
                      </a:endParaRPr>
                    </a:p>
                  </a:txBody>
                  <a:tcPr marL="66876" marR="66876" marT="0" marB="0" anchor="ctr"/>
                </a:tc>
              </a:tr>
              <a:tr h="645864">
                <a:tc>
                  <a:txBody>
                    <a:bodyPr/>
                    <a:lstStyle/>
                    <a:p>
                      <a:pPr algn="ctr">
                        <a:lnSpc>
                          <a:spcPct val="107000"/>
                        </a:lnSpc>
                        <a:spcAft>
                          <a:spcPts val="0"/>
                        </a:spcAft>
                      </a:pPr>
                      <a:r>
                        <a:rPr lang="en-US" sz="2400" dirty="0" smtClean="0">
                          <a:effectLst/>
                          <a:latin typeface="+mj-lt"/>
                          <a:ea typeface="+mn-ea"/>
                          <a:cs typeface="+mn-cs"/>
                        </a:rPr>
                        <a:t>2</a:t>
                      </a:r>
                      <a:endParaRPr lang="en-IN" sz="2400" dirty="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ICF</a:t>
                      </a:r>
                      <a:r>
                        <a:rPr lang="en-US" sz="2400" baseline="0" dirty="0" smtClean="0">
                          <a:effectLst/>
                          <a:latin typeface="+mj-lt"/>
                          <a:ea typeface="+mn-ea"/>
                          <a:cs typeface="+mn-cs"/>
                        </a:rPr>
                        <a:t> Chennai</a:t>
                      </a:r>
                      <a:endParaRPr lang="en-IN" sz="2400" dirty="0">
                        <a:effectLst/>
                        <a:latin typeface="+mj-lt"/>
                        <a:ea typeface="Calibri"/>
                        <a:cs typeface="Mangal"/>
                      </a:endParaRPr>
                    </a:p>
                  </a:txBody>
                  <a:tcPr marL="66876" marR="66876" marT="0" marB="0" anchor="ctr"/>
                </a:tc>
              </a:tr>
              <a:tr h="645864">
                <a:tc>
                  <a:txBody>
                    <a:bodyPr/>
                    <a:lstStyle/>
                    <a:p>
                      <a:pPr algn="ctr">
                        <a:lnSpc>
                          <a:spcPct val="107000"/>
                        </a:lnSpc>
                        <a:spcAft>
                          <a:spcPts val="0"/>
                        </a:spcAft>
                      </a:pPr>
                      <a:r>
                        <a:rPr lang="en-US" sz="2400" dirty="0" smtClean="0">
                          <a:effectLst/>
                          <a:latin typeface="+mj-lt"/>
                          <a:ea typeface="+mn-ea"/>
                          <a:cs typeface="+mn-cs"/>
                        </a:rPr>
                        <a:t>3</a:t>
                      </a:r>
                      <a:endParaRPr lang="en-IN" sz="2400" dirty="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MCF</a:t>
                      </a:r>
                      <a:r>
                        <a:rPr lang="en-US" sz="2400" baseline="0" dirty="0" smtClean="0">
                          <a:effectLst/>
                          <a:latin typeface="+mj-lt"/>
                          <a:ea typeface="+mn-ea"/>
                          <a:cs typeface="+mn-cs"/>
                        </a:rPr>
                        <a:t> </a:t>
                      </a:r>
                      <a:r>
                        <a:rPr lang="en-US" sz="2400" baseline="0" dirty="0" err="1" smtClean="0">
                          <a:effectLst/>
                          <a:latin typeface="+mj-lt"/>
                          <a:ea typeface="+mn-ea"/>
                          <a:cs typeface="+mn-cs"/>
                        </a:rPr>
                        <a:t>Raebareily</a:t>
                      </a:r>
                      <a:endParaRPr lang="en-IN" sz="2400" dirty="0">
                        <a:effectLst/>
                        <a:latin typeface="+mj-lt"/>
                        <a:ea typeface="Calibri"/>
                        <a:cs typeface="Mangal"/>
                      </a:endParaRPr>
                    </a:p>
                  </a:txBody>
                  <a:tcPr marL="66876" marR="66876" marT="0" marB="0" anchor="ctr"/>
                </a:tc>
              </a:tr>
              <a:tr h="645864">
                <a:tc>
                  <a:txBody>
                    <a:bodyPr/>
                    <a:lstStyle/>
                    <a:p>
                      <a:pPr algn="ctr">
                        <a:lnSpc>
                          <a:spcPct val="107000"/>
                        </a:lnSpc>
                        <a:spcAft>
                          <a:spcPts val="0"/>
                        </a:spcAft>
                      </a:pPr>
                      <a:r>
                        <a:rPr lang="en-US" sz="2400" dirty="0" smtClean="0">
                          <a:effectLst/>
                          <a:latin typeface="+mj-lt"/>
                          <a:ea typeface="+mn-ea"/>
                          <a:cs typeface="+mn-cs"/>
                        </a:rPr>
                        <a:t>4</a:t>
                      </a:r>
                      <a:endParaRPr lang="en-IN" sz="2400" dirty="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SR</a:t>
                      </a:r>
                      <a:endParaRPr lang="en-IN" sz="2400" dirty="0">
                        <a:effectLst/>
                        <a:latin typeface="+mj-lt"/>
                        <a:ea typeface="Calibri"/>
                        <a:cs typeface="Mangal"/>
                      </a:endParaRPr>
                    </a:p>
                  </a:txBody>
                  <a:tcPr marL="66876" marR="66876" marT="0" marB="0" anchor="ctr"/>
                </a:tc>
              </a:tr>
            </a:tbl>
          </a:graphicData>
        </a:graphic>
      </p:graphicFrame>
    </p:spTree>
    <p:extLst>
      <p:ext uri="{BB962C8B-B14F-4D97-AF65-F5344CB8AC3E}">
        <p14:creationId xmlns:p14="http://schemas.microsoft.com/office/powerpoint/2010/main" val="1378282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2677C57-1C89-4186-9B2F-FCF987E2BCC9}" type="datetime1">
              <a:rPr lang="en-US" smtClean="0"/>
              <a:pPr>
                <a:defRPr/>
              </a:pPr>
              <a:t>4/22/2024</a:t>
            </a:fld>
            <a:endParaRPr lang="en-US"/>
          </a:p>
        </p:txBody>
      </p:sp>
      <p:sp>
        <p:nvSpPr>
          <p:cNvPr id="5" name="Slide Number Placeholder 4"/>
          <p:cNvSpPr>
            <a:spLocks noGrp="1"/>
          </p:cNvSpPr>
          <p:nvPr>
            <p:ph type="sldNum" sz="quarter" idx="12"/>
          </p:nvPr>
        </p:nvSpPr>
        <p:spPr>
          <a:xfrm>
            <a:off x="8130480" y="6376243"/>
            <a:ext cx="762000" cy="365125"/>
          </a:xfrm>
        </p:spPr>
        <p:txBody>
          <a:bodyPr/>
          <a:lstStyle/>
          <a:p>
            <a:pPr>
              <a:defRPr/>
            </a:pPr>
            <a:fld id="{92517202-CBDE-47E5-97EB-A453668DD74B}" type="slidenum">
              <a:rPr lang="en-US" smtClean="0"/>
              <a:pPr>
                <a:defRPr/>
              </a:pPr>
              <a:t>9</a:t>
            </a:fld>
            <a:endParaRPr lang="en-US"/>
          </a:p>
        </p:txBody>
      </p:sp>
      <p:sp>
        <p:nvSpPr>
          <p:cNvPr id="3" name="Rectangle 1"/>
          <p:cNvSpPr>
            <a:spLocks noChangeArrowheads="1"/>
          </p:cNvSpPr>
          <p:nvPr/>
        </p:nvSpPr>
        <p:spPr bwMode="auto">
          <a:xfrm>
            <a:off x="323528" y="188640"/>
            <a:ext cx="8496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latin typeface="Verdana" pitchFamily="34" charset="0"/>
                <a:ea typeface="Calibri" pitchFamily="34" charset="0"/>
                <a:cs typeface="Mangal" pitchFamily="18" charset="0"/>
              </a:rPr>
              <a:t>New products to be introduced</a:t>
            </a:r>
            <a:endParaRPr lang="en-US" sz="1050" b="1"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14840307"/>
              </p:ext>
            </p:extLst>
          </p:nvPr>
        </p:nvGraphicFramePr>
        <p:xfrm>
          <a:off x="755576" y="980728"/>
          <a:ext cx="7632848" cy="4796034"/>
        </p:xfrm>
        <a:graphic>
          <a:graphicData uri="http://schemas.openxmlformats.org/drawingml/2006/table">
            <a:tbl>
              <a:tblPr firstRow="1" firstCol="1" bandRow="1">
                <a:tableStyleId>{5C22544A-7EE6-4342-B048-85BDC9FD1C3A}</a:tableStyleId>
              </a:tblPr>
              <a:tblGrid>
                <a:gridCol w="1082257"/>
                <a:gridCol w="6550591"/>
              </a:tblGrid>
              <a:tr h="556570">
                <a:tc>
                  <a:txBody>
                    <a:bodyPr/>
                    <a:lstStyle/>
                    <a:p>
                      <a:pPr algn="ctr">
                        <a:lnSpc>
                          <a:spcPct val="107000"/>
                        </a:lnSpc>
                        <a:spcAft>
                          <a:spcPts val="0"/>
                        </a:spcAft>
                      </a:pPr>
                      <a:r>
                        <a:rPr lang="en-IN" sz="2400" dirty="0">
                          <a:effectLst/>
                          <a:latin typeface="+mj-lt"/>
                        </a:rPr>
                        <a:t>Sr. No. </a:t>
                      </a:r>
                      <a:endParaRPr lang="en-IN" sz="2400" dirty="0">
                        <a:effectLst/>
                        <a:latin typeface="+mj-lt"/>
                        <a:ea typeface="Calibri"/>
                        <a:cs typeface="Mangal"/>
                      </a:endParaRPr>
                    </a:p>
                  </a:txBody>
                  <a:tcPr marL="66876" marR="66876" marT="0" marB="0"/>
                </a:tc>
                <a:tc>
                  <a:txBody>
                    <a:bodyPr/>
                    <a:lstStyle/>
                    <a:p>
                      <a:pPr algn="ctr">
                        <a:lnSpc>
                          <a:spcPct val="107000"/>
                        </a:lnSpc>
                        <a:spcAft>
                          <a:spcPts val="0"/>
                        </a:spcAft>
                      </a:pPr>
                      <a:r>
                        <a:rPr lang="en-IN" sz="2400" dirty="0">
                          <a:effectLst/>
                          <a:latin typeface="+mj-lt"/>
                        </a:rPr>
                        <a:t>Name of Railways</a:t>
                      </a:r>
                      <a:endParaRPr lang="en-IN" sz="2400" dirty="0">
                        <a:effectLst/>
                        <a:latin typeface="+mj-lt"/>
                        <a:ea typeface="Calibri"/>
                        <a:cs typeface="Mangal"/>
                      </a:endParaRPr>
                    </a:p>
                  </a:txBody>
                  <a:tcPr marL="66876" marR="66876" marT="0" marB="0"/>
                </a:tc>
              </a:tr>
              <a:tr h="545380">
                <a:tc>
                  <a:txBody>
                    <a:bodyPr/>
                    <a:lstStyle/>
                    <a:p>
                      <a:pPr algn="ctr">
                        <a:lnSpc>
                          <a:spcPct val="107000"/>
                        </a:lnSpc>
                        <a:spcAft>
                          <a:spcPts val="0"/>
                        </a:spcAft>
                      </a:pPr>
                      <a:r>
                        <a:rPr lang="en-IN" sz="2400">
                          <a:effectLst/>
                          <a:latin typeface="+mj-lt"/>
                        </a:rPr>
                        <a:t>1</a:t>
                      </a:r>
                      <a:endParaRPr lang="en-IN" sz="2400">
                        <a:effectLst/>
                        <a:latin typeface="+mj-lt"/>
                        <a:ea typeface="Calibri"/>
                        <a:cs typeface="Mangal"/>
                      </a:endParaRPr>
                    </a:p>
                  </a:txBody>
                  <a:tcPr marL="66876" marR="66876" marT="0" marB="0" anchor="ctr"/>
                </a:tc>
                <a:tc>
                  <a:txBody>
                    <a:bodyPr/>
                    <a:lstStyle/>
                    <a:p>
                      <a:pPr>
                        <a:lnSpc>
                          <a:spcPct val="107000"/>
                        </a:lnSpc>
                        <a:spcAft>
                          <a:spcPts val="0"/>
                        </a:spcAft>
                      </a:pPr>
                      <a:r>
                        <a:rPr lang="en-IN" sz="2400" dirty="0" smtClean="0">
                          <a:effectLst/>
                          <a:latin typeface="+mj-lt"/>
                          <a:ea typeface="Calibri"/>
                          <a:cs typeface="Mangal"/>
                        </a:rPr>
                        <a:t>Cotton </a:t>
                      </a:r>
                      <a:r>
                        <a:rPr lang="en-IN" sz="2400" dirty="0" err="1" smtClean="0">
                          <a:effectLst/>
                          <a:latin typeface="+mj-lt"/>
                          <a:ea typeface="Calibri"/>
                          <a:cs typeface="Mangal"/>
                        </a:rPr>
                        <a:t>Khadi</a:t>
                      </a:r>
                      <a:r>
                        <a:rPr lang="en-IN" sz="2400" dirty="0" smtClean="0">
                          <a:effectLst/>
                          <a:latin typeface="+mj-lt"/>
                          <a:ea typeface="Calibri"/>
                          <a:cs typeface="Mangal"/>
                        </a:rPr>
                        <a:t> Dari, Carpet</a:t>
                      </a:r>
                    </a:p>
                  </a:txBody>
                  <a:tcPr marL="66876" marR="66876" marT="0" marB="0" anchor="ctr"/>
                </a:tc>
              </a:tr>
              <a:tr h="545380">
                <a:tc>
                  <a:txBody>
                    <a:bodyPr/>
                    <a:lstStyle/>
                    <a:p>
                      <a:pPr algn="ctr">
                        <a:lnSpc>
                          <a:spcPct val="107000"/>
                        </a:lnSpc>
                        <a:spcAft>
                          <a:spcPts val="0"/>
                        </a:spcAft>
                      </a:pPr>
                      <a:r>
                        <a:rPr lang="en-IN" sz="2400">
                          <a:effectLst/>
                          <a:latin typeface="+mj-lt"/>
                        </a:rPr>
                        <a:t>2</a:t>
                      </a:r>
                      <a:endParaRPr lang="en-IN" sz="2400">
                        <a:effectLst/>
                        <a:latin typeface="+mj-lt"/>
                        <a:ea typeface="Calibri"/>
                        <a:cs typeface="Mangal"/>
                      </a:endParaRPr>
                    </a:p>
                  </a:txBody>
                  <a:tcPr marL="66876" marR="66876" marT="0" marB="0" anchor="ct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kumimoji="0" lang="en-US" sz="2400" kern="1200" dirty="0" smtClean="0">
                          <a:solidFill>
                            <a:schemeClr val="dk1"/>
                          </a:solidFill>
                          <a:effectLst/>
                          <a:latin typeface="+mj-lt"/>
                          <a:ea typeface="+mn-ea"/>
                          <a:cs typeface="+mn-cs"/>
                        </a:rPr>
                        <a:t>Safety Shoes made of Leather, canvas</a:t>
                      </a:r>
                    </a:p>
                  </a:txBody>
                  <a:tcPr marL="66876" marR="66876" marT="0" marB="0" anchor="ctr"/>
                </a:tc>
              </a:tr>
              <a:tr h="545380">
                <a:tc>
                  <a:txBody>
                    <a:bodyPr/>
                    <a:lstStyle/>
                    <a:p>
                      <a:pPr algn="ctr">
                        <a:lnSpc>
                          <a:spcPct val="107000"/>
                        </a:lnSpc>
                        <a:spcAft>
                          <a:spcPts val="0"/>
                        </a:spcAft>
                      </a:pPr>
                      <a:r>
                        <a:rPr lang="en-IN" sz="2400">
                          <a:effectLst/>
                          <a:latin typeface="+mj-lt"/>
                        </a:rPr>
                        <a:t>3</a:t>
                      </a:r>
                      <a:endParaRPr lang="en-IN" sz="240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Hand wash in all variants</a:t>
                      </a:r>
                      <a:endParaRPr lang="en-IN" sz="2400" dirty="0">
                        <a:effectLst/>
                        <a:latin typeface="+mj-lt"/>
                        <a:ea typeface="Calibri"/>
                        <a:cs typeface="Mangal"/>
                      </a:endParaRPr>
                    </a:p>
                  </a:txBody>
                  <a:tcPr marL="66876" marR="66876" marT="0" marB="0" anchor="ctr"/>
                </a:tc>
              </a:tr>
              <a:tr h="545380">
                <a:tc>
                  <a:txBody>
                    <a:bodyPr/>
                    <a:lstStyle/>
                    <a:p>
                      <a:pPr algn="ctr">
                        <a:lnSpc>
                          <a:spcPct val="107000"/>
                        </a:lnSpc>
                        <a:spcAft>
                          <a:spcPts val="0"/>
                        </a:spcAft>
                      </a:pPr>
                      <a:r>
                        <a:rPr lang="en-IN" sz="2400">
                          <a:effectLst/>
                          <a:latin typeface="+mj-lt"/>
                        </a:rPr>
                        <a:t>4</a:t>
                      </a:r>
                      <a:endParaRPr lang="en-IN" sz="240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Cleaning liquids</a:t>
                      </a:r>
                    </a:p>
                  </a:txBody>
                  <a:tcPr marL="66876" marR="66876" marT="0" marB="0" anchor="ctr"/>
                </a:tc>
              </a:tr>
              <a:tr h="646289">
                <a:tc>
                  <a:txBody>
                    <a:bodyPr/>
                    <a:lstStyle/>
                    <a:p>
                      <a:pPr algn="ctr">
                        <a:lnSpc>
                          <a:spcPct val="107000"/>
                        </a:lnSpc>
                        <a:spcAft>
                          <a:spcPts val="0"/>
                        </a:spcAft>
                      </a:pPr>
                      <a:r>
                        <a:rPr lang="en-IN" sz="2400" dirty="0">
                          <a:effectLst/>
                          <a:latin typeface="+mj-lt"/>
                        </a:rPr>
                        <a:t>5</a:t>
                      </a:r>
                      <a:endParaRPr lang="en-IN" sz="2400" dirty="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Handmade Paper Bag, Files, Folders, Envelop, Note Book, Diary</a:t>
                      </a:r>
                    </a:p>
                  </a:txBody>
                  <a:tcPr marL="66876" marR="66876" marT="0" marB="0" anchor="ctr"/>
                </a:tc>
              </a:tr>
              <a:tr h="646289">
                <a:tc>
                  <a:txBody>
                    <a:bodyPr/>
                    <a:lstStyle/>
                    <a:p>
                      <a:pPr algn="ctr">
                        <a:lnSpc>
                          <a:spcPct val="107000"/>
                        </a:lnSpc>
                        <a:spcAft>
                          <a:spcPts val="0"/>
                        </a:spcAft>
                      </a:pPr>
                      <a:r>
                        <a:rPr lang="en-US" sz="2400" dirty="0" smtClean="0">
                          <a:effectLst/>
                          <a:latin typeface="+mj-lt"/>
                          <a:ea typeface="Calibri"/>
                          <a:cs typeface="Mangal"/>
                        </a:rPr>
                        <a:t>6</a:t>
                      </a:r>
                      <a:endParaRPr lang="en-IN" sz="2400" dirty="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Hand Towels</a:t>
                      </a:r>
                    </a:p>
                  </a:txBody>
                  <a:tcPr marL="66876" marR="66876" marT="0" marB="0" anchor="ctr"/>
                </a:tc>
              </a:tr>
              <a:tr h="646289">
                <a:tc>
                  <a:txBody>
                    <a:bodyPr/>
                    <a:lstStyle/>
                    <a:p>
                      <a:pPr algn="ctr">
                        <a:lnSpc>
                          <a:spcPct val="107000"/>
                        </a:lnSpc>
                        <a:spcAft>
                          <a:spcPts val="0"/>
                        </a:spcAft>
                      </a:pPr>
                      <a:r>
                        <a:rPr lang="en-US" sz="2400" dirty="0" smtClean="0">
                          <a:effectLst/>
                          <a:latin typeface="+mj-lt"/>
                          <a:ea typeface="Calibri"/>
                          <a:cs typeface="Mangal"/>
                        </a:rPr>
                        <a:t>7</a:t>
                      </a:r>
                      <a:endParaRPr lang="en-IN" sz="2400" dirty="0">
                        <a:effectLst/>
                        <a:latin typeface="+mj-lt"/>
                        <a:ea typeface="Calibri"/>
                        <a:cs typeface="Mangal"/>
                      </a:endParaRPr>
                    </a:p>
                  </a:txBody>
                  <a:tcPr marL="66876" marR="66876" marT="0" marB="0" anchor="ctr"/>
                </a:tc>
                <a:tc>
                  <a:txBody>
                    <a:bodyPr/>
                    <a:lstStyle/>
                    <a:p>
                      <a:pPr>
                        <a:lnSpc>
                          <a:spcPct val="107000"/>
                        </a:lnSpc>
                        <a:spcAft>
                          <a:spcPts val="0"/>
                        </a:spcAft>
                      </a:pPr>
                      <a:r>
                        <a:rPr lang="en-US" sz="2400" dirty="0" smtClean="0">
                          <a:effectLst/>
                          <a:latin typeface="+mj-lt"/>
                          <a:ea typeface="+mn-ea"/>
                          <a:cs typeface="+mn-cs"/>
                        </a:rPr>
                        <a:t>Other Products.</a:t>
                      </a:r>
                    </a:p>
                  </a:txBody>
                  <a:tcPr marL="66876" marR="66876" marT="0" marB="0" anchor="ctr"/>
                </a:tc>
              </a:tr>
            </a:tbl>
          </a:graphicData>
        </a:graphic>
      </p:graphicFrame>
    </p:spTree>
    <p:extLst>
      <p:ext uri="{BB962C8B-B14F-4D97-AF65-F5344CB8AC3E}">
        <p14:creationId xmlns:p14="http://schemas.microsoft.com/office/powerpoint/2010/main" val="685931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5356</TotalTime>
  <Words>539</Words>
  <Application>Microsoft Office PowerPoint</Application>
  <PresentationFormat>On-screen Show (4:3)</PresentationFormat>
  <Paragraphs>282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Marketing Activities Final</dc:title>
  <dc:creator>KCRAO</dc:creator>
  <dc:description>Marketing</dc:description>
  <cp:lastModifiedBy>ASHISH BANSAL</cp:lastModifiedBy>
  <cp:revision>741</cp:revision>
  <cp:lastPrinted>2024-04-22T09:02:26Z</cp:lastPrinted>
  <dcterms:created xsi:type="dcterms:W3CDTF">2006-08-16T00:00:00Z</dcterms:created>
  <dcterms:modified xsi:type="dcterms:W3CDTF">2024-04-22T09:02:36Z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Presentation on Marketing Activities Final</vt:lpwstr>
  </property>
  <property fmtid="{D5CDD505-2E9C-101B-9397-08002B2CF9AE}" pid="3" name="SlideDescription">
    <vt:lpwstr>Marketing</vt:lpwstr>
  </property>
</Properties>
</file>