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65" r:id="rId3"/>
    <p:sldId id="266" r:id="rId4"/>
    <p:sldId id="267" r:id="rId5"/>
    <p:sldId id="268" r:id="rId6"/>
    <p:sldId id="271" r:id="rId7"/>
    <p:sldId id="257" r:id="rId8"/>
    <p:sldId id="270" r:id="rId9"/>
    <p:sldId id="261" r:id="rId10"/>
    <p:sldId id="262" r:id="rId11"/>
    <p:sldId id="264" r:id="rId12"/>
    <p:sldId id="258" r:id="rId13"/>
    <p:sldId id="269" r:id="rId14"/>
  </p:sldIdLst>
  <p:sldSz cx="12192000" cy="6858000"/>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37000" y="0"/>
            <a:ext cx="3011488" cy="463550"/>
          </a:xfrm>
          <a:prstGeom prst="rect">
            <a:avLst/>
          </a:prstGeom>
        </p:spPr>
        <p:txBody>
          <a:bodyPr vert="horz" lIns="91440" tIns="45720" rIns="91440" bIns="45720" rtlCol="0"/>
          <a:lstStyle>
            <a:lvl1pPr algn="r">
              <a:defRPr sz="1200"/>
            </a:lvl1pPr>
          </a:lstStyle>
          <a:p>
            <a:fld id="{5C83B9F4-548C-4250-A8DB-96F99CA8F0F9}" type="datetimeFigureOut">
              <a:rPr lang="en-US" smtClean="0"/>
              <a:t>12/8/2023</a:t>
            </a:fld>
            <a:endParaRPr lang="en-US"/>
          </a:p>
        </p:txBody>
      </p:sp>
      <p:sp>
        <p:nvSpPr>
          <p:cNvPr id="4" name="Footer Placeholder 3"/>
          <p:cNvSpPr>
            <a:spLocks noGrp="1"/>
          </p:cNvSpPr>
          <p:nvPr>
            <p:ph type="ftr" sz="quarter" idx="2"/>
          </p:nvPr>
        </p:nvSpPr>
        <p:spPr>
          <a:xfrm>
            <a:off x="0" y="8772525"/>
            <a:ext cx="3011488"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37000" y="8772525"/>
            <a:ext cx="3011488" cy="463550"/>
          </a:xfrm>
          <a:prstGeom prst="rect">
            <a:avLst/>
          </a:prstGeom>
        </p:spPr>
        <p:txBody>
          <a:bodyPr vert="horz" lIns="91440" tIns="45720" rIns="91440" bIns="45720" rtlCol="0" anchor="b"/>
          <a:lstStyle>
            <a:lvl1pPr algn="r">
              <a:defRPr sz="1200"/>
            </a:lvl1pPr>
          </a:lstStyle>
          <a:p>
            <a:fld id="{142F9AF8-D8C3-45AE-A616-41EA60F35CAF}" type="slidenum">
              <a:rPr lang="en-US" smtClean="0"/>
              <a:t>‹#›</a:t>
            </a:fld>
            <a:endParaRPr lang="en-US"/>
          </a:p>
        </p:txBody>
      </p:sp>
    </p:spTree>
    <p:extLst>
      <p:ext uri="{BB962C8B-B14F-4D97-AF65-F5344CB8AC3E}">
        <p14:creationId xmlns:p14="http://schemas.microsoft.com/office/powerpoint/2010/main" val="20471653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EDF8B372-437C-40EF-8C5D-A1CAC42DE958}" type="datetimeFigureOut">
              <a:rPr lang="en-US" smtClean="0"/>
              <a:t>12/8/2023</a:t>
            </a:fld>
            <a:endParaRPr lang="en-US"/>
          </a:p>
        </p:txBody>
      </p:sp>
      <p:sp>
        <p:nvSpPr>
          <p:cNvPr id="4" name="Slide Image Placeholder 3"/>
          <p:cNvSpPr>
            <a:spLocks noGrp="1" noRot="1" noChangeAspect="1"/>
          </p:cNvSpPr>
          <p:nvPr>
            <p:ph type="sldImg" idx="2"/>
          </p:nvPr>
        </p:nvSpPr>
        <p:spPr>
          <a:xfrm>
            <a:off x="703263" y="1154113"/>
            <a:ext cx="5543550" cy="31178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325" y="4445000"/>
            <a:ext cx="5559425" cy="3636963"/>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525"/>
            <a:ext cx="3011488" cy="4635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37000" y="8772525"/>
            <a:ext cx="3011488" cy="463550"/>
          </a:xfrm>
          <a:prstGeom prst="rect">
            <a:avLst/>
          </a:prstGeom>
        </p:spPr>
        <p:txBody>
          <a:bodyPr vert="horz" lIns="91440" tIns="45720" rIns="91440" bIns="45720" rtlCol="0" anchor="b"/>
          <a:lstStyle>
            <a:lvl1pPr algn="r">
              <a:defRPr sz="1200"/>
            </a:lvl1pPr>
          </a:lstStyle>
          <a:p>
            <a:fld id="{39501833-4296-4FA7-9677-DAA3221FDC73}" type="slidenum">
              <a:rPr lang="en-US" smtClean="0"/>
              <a:t>‹#›</a:t>
            </a:fld>
            <a:endParaRPr lang="en-US"/>
          </a:p>
        </p:txBody>
      </p:sp>
    </p:spTree>
    <p:extLst>
      <p:ext uri="{BB962C8B-B14F-4D97-AF65-F5344CB8AC3E}">
        <p14:creationId xmlns:p14="http://schemas.microsoft.com/office/powerpoint/2010/main" val="1026282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A0BB5A-14F0-4A1D-A272-B37DE67DA1AA}" type="datetime1">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645A4-69B7-466A-A68E-90C008B2B38C}" type="slidenum">
              <a:rPr lang="en-US" smtClean="0"/>
              <a:t>‹#›</a:t>
            </a:fld>
            <a:endParaRPr lang="en-US"/>
          </a:p>
        </p:txBody>
      </p:sp>
    </p:spTree>
    <p:extLst>
      <p:ext uri="{BB962C8B-B14F-4D97-AF65-F5344CB8AC3E}">
        <p14:creationId xmlns:p14="http://schemas.microsoft.com/office/powerpoint/2010/main" val="1683929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4F3A08-C244-41E7-8488-975351F81120}" type="datetime1">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645A4-69B7-466A-A68E-90C008B2B38C}" type="slidenum">
              <a:rPr lang="en-US" smtClean="0"/>
              <a:t>‹#›</a:t>
            </a:fld>
            <a:endParaRPr lang="en-US"/>
          </a:p>
        </p:txBody>
      </p:sp>
    </p:spTree>
    <p:extLst>
      <p:ext uri="{BB962C8B-B14F-4D97-AF65-F5344CB8AC3E}">
        <p14:creationId xmlns:p14="http://schemas.microsoft.com/office/powerpoint/2010/main" val="2213874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EC9D2F-DDF8-4449-91DB-81D41FFD34DE}" type="datetime1">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645A4-69B7-466A-A68E-90C008B2B38C}" type="slidenum">
              <a:rPr lang="en-US" smtClean="0"/>
              <a:t>‹#›</a:t>
            </a:fld>
            <a:endParaRPr lang="en-US"/>
          </a:p>
        </p:txBody>
      </p:sp>
    </p:spTree>
    <p:extLst>
      <p:ext uri="{BB962C8B-B14F-4D97-AF65-F5344CB8AC3E}">
        <p14:creationId xmlns:p14="http://schemas.microsoft.com/office/powerpoint/2010/main" val="3291676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1F32BB-1852-4E60-A859-8F76BC1C8411}" type="datetime1">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645A4-69B7-466A-A68E-90C008B2B38C}" type="slidenum">
              <a:rPr lang="en-US" smtClean="0"/>
              <a:t>‹#›</a:t>
            </a:fld>
            <a:endParaRPr lang="en-US"/>
          </a:p>
        </p:txBody>
      </p:sp>
    </p:spTree>
    <p:extLst>
      <p:ext uri="{BB962C8B-B14F-4D97-AF65-F5344CB8AC3E}">
        <p14:creationId xmlns:p14="http://schemas.microsoft.com/office/powerpoint/2010/main" val="811622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38C574-C666-4622-8BC7-D299559A4BA1}" type="datetime1">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645A4-69B7-466A-A68E-90C008B2B38C}" type="slidenum">
              <a:rPr lang="en-US" smtClean="0"/>
              <a:t>‹#›</a:t>
            </a:fld>
            <a:endParaRPr lang="en-US"/>
          </a:p>
        </p:txBody>
      </p:sp>
    </p:spTree>
    <p:extLst>
      <p:ext uri="{BB962C8B-B14F-4D97-AF65-F5344CB8AC3E}">
        <p14:creationId xmlns:p14="http://schemas.microsoft.com/office/powerpoint/2010/main" val="1267809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88A913-8880-4B57-B4F0-8487F3A358E6}" type="datetime1">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6645A4-69B7-466A-A68E-90C008B2B38C}" type="slidenum">
              <a:rPr lang="en-US" smtClean="0"/>
              <a:t>‹#›</a:t>
            </a:fld>
            <a:endParaRPr lang="en-US"/>
          </a:p>
        </p:txBody>
      </p:sp>
    </p:spTree>
    <p:extLst>
      <p:ext uri="{BB962C8B-B14F-4D97-AF65-F5344CB8AC3E}">
        <p14:creationId xmlns:p14="http://schemas.microsoft.com/office/powerpoint/2010/main" val="1644240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883AAD-A5E3-4A7E-BC96-C349A0ABD6A1}" type="datetime1">
              <a:rPr lang="en-US" smtClean="0"/>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6645A4-69B7-466A-A68E-90C008B2B38C}" type="slidenum">
              <a:rPr lang="en-US" smtClean="0"/>
              <a:t>‹#›</a:t>
            </a:fld>
            <a:endParaRPr lang="en-US"/>
          </a:p>
        </p:txBody>
      </p:sp>
    </p:spTree>
    <p:extLst>
      <p:ext uri="{BB962C8B-B14F-4D97-AF65-F5344CB8AC3E}">
        <p14:creationId xmlns:p14="http://schemas.microsoft.com/office/powerpoint/2010/main" val="923382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916C08-4AFD-48F3-BAE5-575071FCCC66}" type="datetime1">
              <a:rPr lang="en-US" smtClean="0"/>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6645A4-69B7-466A-A68E-90C008B2B38C}" type="slidenum">
              <a:rPr lang="en-US" smtClean="0"/>
              <a:t>‹#›</a:t>
            </a:fld>
            <a:endParaRPr lang="en-US"/>
          </a:p>
        </p:txBody>
      </p:sp>
    </p:spTree>
    <p:extLst>
      <p:ext uri="{BB962C8B-B14F-4D97-AF65-F5344CB8AC3E}">
        <p14:creationId xmlns:p14="http://schemas.microsoft.com/office/powerpoint/2010/main" val="594737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D2566A-3201-4153-98C7-41BB1B4A236C}" type="datetime1">
              <a:rPr lang="en-US" smtClean="0"/>
              <a:t>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6645A4-69B7-466A-A68E-90C008B2B38C}" type="slidenum">
              <a:rPr lang="en-US" smtClean="0"/>
              <a:t>‹#›</a:t>
            </a:fld>
            <a:endParaRPr lang="en-US"/>
          </a:p>
        </p:txBody>
      </p:sp>
    </p:spTree>
    <p:extLst>
      <p:ext uri="{BB962C8B-B14F-4D97-AF65-F5344CB8AC3E}">
        <p14:creationId xmlns:p14="http://schemas.microsoft.com/office/powerpoint/2010/main" val="792281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D60544F-08DF-4C0A-95C3-34091512D213}" type="datetime1">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6645A4-69B7-466A-A68E-90C008B2B38C}" type="slidenum">
              <a:rPr lang="en-US" smtClean="0"/>
              <a:t>‹#›</a:t>
            </a:fld>
            <a:endParaRPr lang="en-US"/>
          </a:p>
        </p:txBody>
      </p:sp>
    </p:spTree>
    <p:extLst>
      <p:ext uri="{BB962C8B-B14F-4D97-AF65-F5344CB8AC3E}">
        <p14:creationId xmlns:p14="http://schemas.microsoft.com/office/powerpoint/2010/main" val="680098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E7CBC2D-2CFD-4950-94DB-00AFA709ACE9}" type="datetime1">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6645A4-69B7-466A-A68E-90C008B2B38C}" type="slidenum">
              <a:rPr lang="en-US" smtClean="0"/>
              <a:t>‹#›</a:t>
            </a:fld>
            <a:endParaRPr lang="en-US"/>
          </a:p>
        </p:txBody>
      </p:sp>
    </p:spTree>
    <p:extLst>
      <p:ext uri="{BB962C8B-B14F-4D97-AF65-F5344CB8AC3E}">
        <p14:creationId xmlns:p14="http://schemas.microsoft.com/office/powerpoint/2010/main" val="4105172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F42026-5C40-4AA7-8012-0E4D78A7663B}" type="datetime1">
              <a:rPr lang="en-US" smtClean="0"/>
              <a:t>12/8/2023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6645A4-69B7-466A-A68E-90C008B2B38C}" type="slidenum">
              <a:rPr lang="en-US" smtClean="0"/>
              <a:t>‹#›</a:t>
            </a:fld>
            <a:endParaRPr lang="en-US"/>
          </a:p>
        </p:txBody>
      </p:sp>
    </p:spTree>
    <p:extLst>
      <p:ext uri="{BB962C8B-B14F-4D97-AF65-F5344CB8AC3E}">
        <p14:creationId xmlns:p14="http://schemas.microsoft.com/office/powerpoint/2010/main" val="819677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Repositioning of Khadi</a:t>
            </a:r>
            <a:endParaRPr lang="en-US" b="1" dirty="0"/>
          </a:p>
        </p:txBody>
      </p:sp>
      <p:sp>
        <p:nvSpPr>
          <p:cNvPr id="3" name="Slide Number Placeholder 2"/>
          <p:cNvSpPr>
            <a:spLocks noGrp="1"/>
          </p:cNvSpPr>
          <p:nvPr>
            <p:ph type="sldNum" sz="quarter" idx="12"/>
          </p:nvPr>
        </p:nvSpPr>
        <p:spPr/>
        <p:txBody>
          <a:bodyPr/>
          <a:lstStyle/>
          <a:p>
            <a:fld id="{376645A4-69B7-466A-A68E-90C008B2B38C}" type="slidenum">
              <a:rPr lang="en-US" smtClean="0"/>
              <a:t>1</a:t>
            </a:fld>
            <a:endParaRPr lang="en-US"/>
          </a:p>
        </p:txBody>
      </p:sp>
    </p:spTree>
    <p:extLst>
      <p:ext uri="{BB962C8B-B14F-4D97-AF65-F5344CB8AC3E}">
        <p14:creationId xmlns:p14="http://schemas.microsoft.com/office/powerpoint/2010/main" val="1412767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18011"/>
            <a:ext cx="10925175" cy="654206"/>
          </a:xfrm>
        </p:spPr>
        <p:txBody>
          <a:bodyPr>
            <a:normAutofit/>
          </a:bodyPr>
          <a:lstStyle/>
          <a:p>
            <a:r>
              <a:rPr lang="en-US" sz="2800" b="1" dirty="0">
                <a:latin typeface="Times New Roman" panose="02020603050405020304" pitchFamily="18" charset="0"/>
                <a:cs typeface="Times New Roman" panose="02020603050405020304" pitchFamily="18" charset="0"/>
              </a:rPr>
              <a:t>Assistance to </a:t>
            </a:r>
            <a:r>
              <a:rPr lang="en-US" sz="2800" b="1" dirty="0" smtClean="0">
                <a:latin typeface="Times New Roman" panose="02020603050405020304" pitchFamily="18" charset="0"/>
                <a:cs typeface="Times New Roman" panose="02020603050405020304" pitchFamily="18" charset="0"/>
              </a:rPr>
              <a:t>New </a:t>
            </a:r>
            <a:r>
              <a:rPr lang="en-US" sz="2800" b="1" dirty="0">
                <a:latin typeface="Times New Roman" panose="02020603050405020304" pitchFamily="18" charset="0"/>
                <a:cs typeface="Times New Roman" panose="02020603050405020304" pitchFamily="18" charset="0"/>
              </a:rPr>
              <a:t>Khadi Institutions (KIs)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92107079"/>
              </p:ext>
            </p:extLst>
          </p:nvPr>
        </p:nvGraphicFramePr>
        <p:xfrm>
          <a:off x="438149" y="762000"/>
          <a:ext cx="11315702" cy="5994152"/>
        </p:xfrm>
        <a:graphic>
          <a:graphicData uri="http://schemas.openxmlformats.org/drawingml/2006/table">
            <a:tbl>
              <a:tblPr firstRow="1" bandRow="1">
                <a:tableStyleId>{5940675A-B579-460E-94D1-54222C63F5DA}</a:tableStyleId>
              </a:tblPr>
              <a:tblGrid>
                <a:gridCol w="1514476">
                  <a:extLst>
                    <a:ext uri="{9D8B030D-6E8A-4147-A177-3AD203B41FA5}">
                      <a16:colId xmlns:a16="http://schemas.microsoft.com/office/drawing/2014/main" val="90775394"/>
                    </a:ext>
                  </a:extLst>
                </a:gridCol>
                <a:gridCol w="4276725">
                  <a:extLst>
                    <a:ext uri="{9D8B030D-6E8A-4147-A177-3AD203B41FA5}">
                      <a16:colId xmlns:a16="http://schemas.microsoft.com/office/drawing/2014/main" val="4154438305"/>
                    </a:ext>
                  </a:extLst>
                </a:gridCol>
                <a:gridCol w="5524501">
                  <a:extLst>
                    <a:ext uri="{9D8B030D-6E8A-4147-A177-3AD203B41FA5}">
                      <a16:colId xmlns:a16="http://schemas.microsoft.com/office/drawing/2014/main" val="3151934809"/>
                    </a:ext>
                  </a:extLst>
                </a:gridCol>
              </a:tblGrid>
              <a:tr h="381494">
                <a:tc>
                  <a:txBody>
                    <a:bodyPr/>
                    <a:lstStyle/>
                    <a:p>
                      <a:pPr algn="ctr"/>
                      <a:r>
                        <a:rPr lang="en-US" sz="1600" b="1" dirty="0" smtClean="0">
                          <a:latin typeface="Times New Roman" panose="02020603050405020304" pitchFamily="18" charset="0"/>
                          <a:cs typeface="Times New Roman" panose="02020603050405020304" pitchFamily="18" charset="0"/>
                        </a:rPr>
                        <a:t>Issues</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marL="0" marR="0" algn="ctr">
                        <a:lnSpc>
                          <a:spcPct val="115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Suggestions</a:t>
                      </a:r>
                    </a:p>
                  </a:txBody>
                  <a:tcPr marL="68580" marR="68580" marT="0" marB="0" anchor="ctr"/>
                </a:tc>
                <a:tc>
                  <a:txBody>
                    <a:bodyPr/>
                    <a:lstStyle/>
                    <a:p>
                      <a:pPr marL="0" marR="0" algn="ctr">
                        <a:lnSpc>
                          <a:spcPct val="115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Policy Measures</a:t>
                      </a:r>
                    </a:p>
                  </a:txBody>
                  <a:tcPr marL="68580" marR="68580" marT="0" marB="0" anchor="ctr"/>
                </a:tc>
                <a:extLst>
                  <a:ext uri="{0D108BD9-81ED-4DB2-BD59-A6C34878D82A}">
                    <a16:rowId xmlns:a16="http://schemas.microsoft.com/office/drawing/2014/main" val="2287109885"/>
                  </a:ext>
                </a:extLst>
              </a:tr>
              <a:tr h="5612658">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b="1" kern="1200" baseline="0" dirty="0" smtClean="0">
                          <a:solidFill>
                            <a:schemeClr val="tx1"/>
                          </a:solidFill>
                          <a:effectLst/>
                          <a:latin typeface="Times New Roman" panose="02020603050405020304" pitchFamily="18" charset="0"/>
                          <a:ea typeface="+mn-ea"/>
                          <a:cs typeface="Times New Roman" panose="02020603050405020304" pitchFamily="18" charset="0"/>
                        </a:rPr>
                        <a:t>Assistance to New KI’s to promote involvement of more NGO’s in Khadi activities </a:t>
                      </a:r>
                    </a:p>
                    <a:p>
                      <a:pPr algn="just"/>
                      <a:endParaRPr lang="en-US" sz="16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Infrastructure Support in the form of modern updated Charkhas,</a:t>
                      </a: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 looms, CFC’s/ processing units, raw material banks, working capital, assistance, etc. may be provided to attract registration of New KI’s.</a:t>
                      </a:r>
                      <a:endParaRPr lang="en-IN" sz="160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285750" lvl="0" indent="-285750" algn="just">
                        <a:buFont typeface="Arial" panose="020B0604020202020204" pitchFamily="34" charset="0"/>
                        <a:buChar char="•"/>
                      </a:pPr>
                      <a:r>
                        <a:rPr lang="en-IN" sz="1600" kern="1200" baseline="0" dirty="0" smtClean="0">
                          <a:solidFill>
                            <a:schemeClr val="tx1"/>
                          </a:solidFill>
                          <a:effectLst/>
                          <a:latin typeface="Times New Roman" panose="02020603050405020304" pitchFamily="18" charset="0"/>
                          <a:ea typeface="+mn-ea"/>
                          <a:cs typeface="Times New Roman" panose="02020603050405020304" pitchFamily="18" charset="0"/>
                        </a:rPr>
                        <a:t>Encouraging new Khadi institutions to take up the Khadi program involves a combination of awareness-building, capacity development of artisans, infrastructural assistance and creating a favourable environment for their participation. </a:t>
                      </a:r>
                    </a:p>
                    <a:p>
                      <a:pPr marL="285750" lvl="0" indent="-285750" algn="just">
                        <a:buFont typeface="Arial" panose="020B0604020202020204" pitchFamily="34" charset="0"/>
                        <a:buChar char="•"/>
                      </a:pPr>
                      <a:r>
                        <a:rPr lang="en-IN" sz="1600" kern="1200" baseline="0" dirty="0" smtClean="0">
                          <a:solidFill>
                            <a:schemeClr val="tx1"/>
                          </a:solidFill>
                          <a:effectLst/>
                          <a:latin typeface="Times New Roman" panose="02020603050405020304" pitchFamily="18" charset="0"/>
                          <a:ea typeface="+mn-ea"/>
                          <a:cs typeface="Times New Roman" panose="02020603050405020304" pitchFamily="18" charset="0"/>
                        </a:rPr>
                        <a:t>KVIC can extend one time minimum financial support to the new KIs to encourage them to adopt the KVI activities. </a:t>
                      </a:r>
                    </a:p>
                    <a:p>
                      <a:pPr marL="285750" lvl="0" indent="-285750" algn="just">
                        <a:buFont typeface="Arial" panose="020B0604020202020204" pitchFamily="34" charset="0"/>
                        <a:buChar char="•"/>
                      </a:pPr>
                      <a:r>
                        <a:rPr lang="en-IN" sz="1600" kern="1200" baseline="0" dirty="0" smtClean="0">
                          <a:solidFill>
                            <a:schemeClr val="tx1"/>
                          </a:solidFill>
                          <a:effectLst/>
                          <a:latin typeface="Times New Roman" panose="02020603050405020304" pitchFamily="18" charset="0"/>
                          <a:ea typeface="+mn-ea"/>
                          <a:cs typeface="Times New Roman" panose="02020603050405020304" pitchFamily="18" charset="0"/>
                        </a:rPr>
                        <a:t>Considering potential for implementation of Khadi programme one time financial support to KIs may be provided:</a:t>
                      </a:r>
                    </a:p>
                    <a:p>
                      <a:pPr marL="266700" lvl="0" indent="0" algn="just">
                        <a:buFont typeface="Arial" panose="020B0604020202020204" pitchFamily="34" charset="0"/>
                        <a:buNone/>
                      </a:pP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It is proposed that to promote registration by new KI’s the following assistance may be provided (KI’s may contribute some portion as IRG)</a:t>
                      </a:r>
                      <a:endParaRPr lang="en-IN" sz="1600" kern="1200" baseline="0" dirty="0" smtClean="0">
                        <a:solidFill>
                          <a:schemeClr val="tx1"/>
                        </a:solidFill>
                        <a:effectLst/>
                        <a:latin typeface="Times New Roman" panose="02020603050405020304" pitchFamily="18" charset="0"/>
                        <a:ea typeface="+mn-ea"/>
                        <a:cs typeface="Times New Roman" panose="02020603050405020304" pitchFamily="18" charset="0"/>
                      </a:endParaRPr>
                    </a:p>
                    <a:p>
                      <a:pPr marL="1095375" lvl="1" indent="-285750">
                        <a:buFont typeface="Arial" panose="020B0604020202020204" pitchFamily="34" charset="0"/>
                        <a:buChar char="•"/>
                      </a:pP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25 Charkhas </a:t>
                      </a:r>
                      <a:endParaRPr lang="en-IN" sz="1600" kern="1200" baseline="0" dirty="0" smtClean="0">
                        <a:solidFill>
                          <a:schemeClr val="tx1"/>
                        </a:solidFill>
                        <a:effectLst/>
                        <a:latin typeface="Times New Roman" panose="02020603050405020304" pitchFamily="18" charset="0"/>
                        <a:ea typeface="+mn-ea"/>
                        <a:cs typeface="Times New Roman" panose="02020603050405020304" pitchFamily="18" charset="0"/>
                      </a:endParaRPr>
                    </a:p>
                    <a:p>
                      <a:pPr marL="1095375" lvl="1" indent="-285750">
                        <a:buFont typeface="Arial" panose="020B0604020202020204" pitchFamily="34" charset="0"/>
                        <a:buChar char="•"/>
                      </a:pP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5 looms</a:t>
                      </a:r>
                      <a:endParaRPr lang="en-IN" sz="1600" kern="1200" baseline="0" dirty="0" smtClean="0">
                        <a:solidFill>
                          <a:schemeClr val="tx1"/>
                        </a:solidFill>
                        <a:effectLst/>
                        <a:latin typeface="Times New Roman" panose="02020603050405020304" pitchFamily="18" charset="0"/>
                        <a:ea typeface="+mn-ea"/>
                        <a:cs typeface="Times New Roman" panose="02020603050405020304" pitchFamily="18" charset="0"/>
                      </a:endParaRPr>
                    </a:p>
                    <a:p>
                      <a:pPr marL="1095375" lvl="1" indent="-285750">
                        <a:buFont typeface="Arial" panose="020B0604020202020204" pitchFamily="34" charset="0"/>
                        <a:buChar char="•"/>
                      </a:pP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CFC and processing center.</a:t>
                      </a:r>
                      <a:endParaRPr lang="en-IN" sz="1600" kern="1200" baseline="0" dirty="0" smtClean="0">
                        <a:solidFill>
                          <a:schemeClr val="tx1"/>
                        </a:solidFill>
                        <a:effectLst/>
                        <a:latin typeface="Times New Roman" panose="02020603050405020304" pitchFamily="18" charset="0"/>
                        <a:ea typeface="+mn-ea"/>
                        <a:cs typeface="Times New Roman" panose="02020603050405020304" pitchFamily="18" charset="0"/>
                      </a:endParaRPr>
                    </a:p>
                    <a:p>
                      <a:pPr marL="1095375" indent="-285750">
                        <a:buFont typeface="Arial" panose="020B0604020202020204" pitchFamily="34" charset="0"/>
                        <a:buChar char="•"/>
                      </a:pP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Training to artisans along with wage compensation.</a:t>
                      </a:r>
                    </a:p>
                    <a:p>
                      <a:pPr marL="1095375" indent="-285750">
                        <a:buFont typeface="Arial" panose="020B0604020202020204" pitchFamily="34" charset="0"/>
                        <a:buChar char="•"/>
                      </a:pP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Khadi Mark Registration.</a:t>
                      </a:r>
                    </a:p>
                    <a:p>
                      <a:pPr marL="1095375" indent="-285750">
                        <a:buFont typeface="Arial" panose="020B0604020202020204" pitchFamily="34" charset="0"/>
                        <a:buChar char="•"/>
                      </a:pPr>
                      <a:endParaRPr lang="en-IN" sz="1600" kern="1200" baseline="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950749963"/>
                  </a:ext>
                </a:extLst>
              </a:tr>
            </a:tbl>
          </a:graphicData>
        </a:graphic>
      </p:graphicFrame>
      <p:sp>
        <p:nvSpPr>
          <p:cNvPr id="3" name="Slide Number Placeholder 2"/>
          <p:cNvSpPr>
            <a:spLocks noGrp="1"/>
          </p:cNvSpPr>
          <p:nvPr>
            <p:ph type="sldNum" sz="quarter" idx="12"/>
          </p:nvPr>
        </p:nvSpPr>
        <p:spPr/>
        <p:txBody>
          <a:bodyPr/>
          <a:lstStyle/>
          <a:p>
            <a:fld id="{376645A4-69B7-466A-A68E-90C008B2B38C}" type="slidenum">
              <a:rPr lang="en-US" smtClean="0"/>
              <a:t>10</a:t>
            </a:fld>
            <a:endParaRPr lang="en-US"/>
          </a:p>
        </p:txBody>
      </p:sp>
    </p:spTree>
    <p:extLst>
      <p:ext uri="{BB962C8B-B14F-4D97-AF65-F5344CB8AC3E}">
        <p14:creationId xmlns:p14="http://schemas.microsoft.com/office/powerpoint/2010/main" val="2776312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18011"/>
            <a:ext cx="10925175" cy="654206"/>
          </a:xfrm>
        </p:spPr>
        <p:txBody>
          <a:bodyPr>
            <a:normAutofit/>
          </a:bodyPr>
          <a:lstStyle/>
          <a:p>
            <a:r>
              <a:rPr lang="en-US" sz="2800" b="1" dirty="0">
                <a:latin typeface="Times New Roman" panose="02020603050405020304" pitchFamily="18" charset="0"/>
                <a:cs typeface="Times New Roman" panose="02020603050405020304" pitchFamily="18" charset="0"/>
              </a:rPr>
              <a:t>Khadi Activity on Entrepreneurial Model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07963734"/>
              </p:ext>
            </p:extLst>
          </p:nvPr>
        </p:nvGraphicFramePr>
        <p:xfrm>
          <a:off x="438149" y="762000"/>
          <a:ext cx="11315702" cy="5994152"/>
        </p:xfrm>
        <a:graphic>
          <a:graphicData uri="http://schemas.openxmlformats.org/drawingml/2006/table">
            <a:tbl>
              <a:tblPr firstRow="1" bandRow="1">
                <a:tableStyleId>{5940675A-B579-460E-94D1-54222C63F5DA}</a:tableStyleId>
              </a:tblPr>
              <a:tblGrid>
                <a:gridCol w="1514476">
                  <a:extLst>
                    <a:ext uri="{9D8B030D-6E8A-4147-A177-3AD203B41FA5}">
                      <a16:colId xmlns:a16="http://schemas.microsoft.com/office/drawing/2014/main" val="90775394"/>
                    </a:ext>
                  </a:extLst>
                </a:gridCol>
                <a:gridCol w="4276725">
                  <a:extLst>
                    <a:ext uri="{9D8B030D-6E8A-4147-A177-3AD203B41FA5}">
                      <a16:colId xmlns:a16="http://schemas.microsoft.com/office/drawing/2014/main" val="4154438305"/>
                    </a:ext>
                  </a:extLst>
                </a:gridCol>
                <a:gridCol w="5524501">
                  <a:extLst>
                    <a:ext uri="{9D8B030D-6E8A-4147-A177-3AD203B41FA5}">
                      <a16:colId xmlns:a16="http://schemas.microsoft.com/office/drawing/2014/main" val="3151934809"/>
                    </a:ext>
                  </a:extLst>
                </a:gridCol>
              </a:tblGrid>
              <a:tr h="381494">
                <a:tc>
                  <a:txBody>
                    <a:bodyPr/>
                    <a:lstStyle/>
                    <a:p>
                      <a:pPr algn="ctr"/>
                      <a:r>
                        <a:rPr lang="en-US" sz="1600" b="1" dirty="0" smtClean="0">
                          <a:latin typeface="Times New Roman" panose="02020603050405020304" pitchFamily="18" charset="0"/>
                          <a:cs typeface="Times New Roman" panose="02020603050405020304" pitchFamily="18" charset="0"/>
                        </a:rPr>
                        <a:t>Issues</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marL="0" marR="0" algn="ctr">
                        <a:lnSpc>
                          <a:spcPct val="115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Suggestions</a:t>
                      </a:r>
                    </a:p>
                  </a:txBody>
                  <a:tcPr marL="68580" marR="68580" marT="0" marB="0" anchor="ctr"/>
                </a:tc>
                <a:tc>
                  <a:txBody>
                    <a:bodyPr/>
                    <a:lstStyle/>
                    <a:p>
                      <a:pPr marL="0" marR="0" algn="ctr">
                        <a:lnSpc>
                          <a:spcPct val="115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Policy Measures</a:t>
                      </a:r>
                    </a:p>
                  </a:txBody>
                  <a:tcPr marL="68580" marR="68580" marT="0" marB="0" anchor="ctr"/>
                </a:tc>
                <a:extLst>
                  <a:ext uri="{0D108BD9-81ED-4DB2-BD59-A6C34878D82A}">
                    <a16:rowId xmlns:a16="http://schemas.microsoft.com/office/drawing/2014/main" val="2287109885"/>
                  </a:ext>
                </a:extLst>
              </a:tr>
              <a:tr h="5612658">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b="1" u="none" kern="1200" dirty="0" smtClean="0">
                          <a:solidFill>
                            <a:schemeClr val="tx1"/>
                          </a:solidFill>
                          <a:effectLst/>
                          <a:latin typeface="Times New Roman" panose="02020603050405020304" pitchFamily="18" charset="0"/>
                          <a:ea typeface="+mn-ea"/>
                          <a:cs typeface="Times New Roman" panose="02020603050405020304" pitchFamily="18" charset="0"/>
                        </a:rPr>
                        <a:t>Khadi Activity on Entrepreneurial Model by Private Entities.</a:t>
                      </a:r>
                      <a:endParaRPr lang="en-US" sz="1600" u="none"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lvl="0" algn="just"/>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Khadi activity is predominantly undertaken by KIs which are NGO’s/ Trusts, etc. </a:t>
                      </a:r>
                    </a:p>
                    <a:p>
                      <a:pPr lvl="0" algn="just"/>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It is proposed to in addition to NGO based model, Khadi activity may also be promoted through Entrepreneurship Model along with assistance by KVIC.</a:t>
                      </a:r>
                      <a:endParaRPr lang="en-IN" sz="1600" kern="1200" dirty="0" smtClean="0">
                        <a:solidFill>
                          <a:schemeClr val="tx1"/>
                        </a:solidFill>
                        <a:effectLst/>
                        <a:latin typeface="Times New Roman" panose="02020603050405020304" pitchFamily="18" charset="0"/>
                        <a:ea typeface="+mn-ea"/>
                        <a:cs typeface="Times New Roman" panose="02020603050405020304" pitchFamily="18" charset="0"/>
                      </a:endParaRPr>
                    </a:p>
                    <a:p>
                      <a:pPr algn="just"/>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Under the entrepreneurship model for production of Khadi, any private individual/company/entity may be promoted to take up Khadi activity by following all the due processes in Khadi manufacture / production.  </a:t>
                      </a:r>
                      <a:endParaRPr lang="en-IN" sz="1600" kern="1200" dirty="0" smtClean="0">
                        <a:solidFill>
                          <a:schemeClr val="tx1"/>
                        </a:solidFill>
                        <a:effectLst/>
                        <a:latin typeface="Times New Roman" panose="02020603050405020304" pitchFamily="18" charset="0"/>
                        <a:ea typeface="+mn-ea"/>
                        <a:cs typeface="Times New Roman" panose="02020603050405020304" pitchFamily="18" charset="0"/>
                      </a:endParaRPr>
                    </a:p>
                    <a:p>
                      <a:pPr algn="just"/>
                      <a:endParaRPr lang="en-IN" sz="160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It is proposed that artisans of such units established be made eligible for assistance under MMDA and ISEC for initial period of 5 years only till they become self-sufficient and sustainable. </a:t>
                      </a:r>
                    </a:p>
                    <a:p>
                      <a:pPr marL="285750" indent="-285750">
                        <a:buFont typeface="Arial" panose="020B0604020202020204" pitchFamily="34" charset="0"/>
                        <a:buChar char="•"/>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The assistance under MMDA will be provided to artisans only i.e. 49 % of prime cost. </a:t>
                      </a:r>
                    </a:p>
                    <a:p>
                      <a:pPr marL="285750" indent="-285750">
                        <a:buFont typeface="Arial" panose="020B0604020202020204" pitchFamily="34" charset="0"/>
                        <a:buChar char="•"/>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The artisans registered with the Private entities will also be eligible for training with wage compensation through KVIC institutions.</a:t>
                      </a:r>
                    </a:p>
                    <a:p>
                      <a:pPr marL="285750" indent="-285750">
                        <a:buFont typeface="Arial" panose="020B0604020202020204" pitchFamily="34" charset="0"/>
                        <a:buChar char="•"/>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Assistance to be provided:</a:t>
                      </a:r>
                      <a:endParaRPr lang="en-IN" sz="1600" kern="1200" dirty="0" smtClean="0">
                        <a:solidFill>
                          <a:schemeClr val="tx1"/>
                        </a:solidFill>
                        <a:effectLst/>
                        <a:latin typeface="Times New Roman" panose="02020603050405020304" pitchFamily="18" charset="0"/>
                        <a:ea typeface="+mn-ea"/>
                        <a:cs typeface="Times New Roman" panose="02020603050405020304" pitchFamily="18" charset="0"/>
                      </a:endParaRPr>
                    </a:p>
                    <a:p>
                      <a:pPr marL="714375" lvl="0" indent="-266700">
                        <a:buFont typeface="+mj-lt"/>
                        <a:buAutoNum type="alphaLcPeriod"/>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Training for artisans with wage compensation through KVIC institutes</a:t>
                      </a:r>
                      <a:endParaRPr lang="en-IN" sz="1600" kern="1200" dirty="0" smtClean="0">
                        <a:solidFill>
                          <a:schemeClr val="tx1"/>
                        </a:solidFill>
                        <a:effectLst/>
                        <a:latin typeface="Times New Roman" panose="02020603050405020304" pitchFamily="18" charset="0"/>
                        <a:ea typeface="+mn-ea"/>
                        <a:cs typeface="Times New Roman" panose="02020603050405020304" pitchFamily="18" charset="0"/>
                      </a:endParaRPr>
                    </a:p>
                    <a:p>
                      <a:pPr marL="714375" lvl="0" indent="-266700">
                        <a:buFont typeface="+mj-lt"/>
                        <a:buAutoNum type="alphaLcPeriod"/>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MMDA portion for artisans </a:t>
                      </a:r>
                      <a:endParaRPr lang="en-IN" sz="1600" kern="1200" dirty="0" smtClean="0">
                        <a:solidFill>
                          <a:schemeClr val="tx1"/>
                        </a:solidFill>
                        <a:effectLst/>
                        <a:latin typeface="Times New Roman" panose="02020603050405020304" pitchFamily="18" charset="0"/>
                        <a:ea typeface="+mn-ea"/>
                        <a:cs typeface="Times New Roman" panose="02020603050405020304" pitchFamily="18" charset="0"/>
                      </a:endParaRPr>
                    </a:p>
                    <a:p>
                      <a:pPr marL="714375" lvl="0" indent="-266700">
                        <a:buFont typeface="+mj-lt"/>
                        <a:buAutoNum type="alphaLcPeriod"/>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Working capital under ISEC</a:t>
                      </a:r>
                      <a:endParaRPr lang="en-IN" sz="1600" kern="1200" dirty="0" smtClean="0">
                        <a:solidFill>
                          <a:schemeClr val="tx1"/>
                        </a:solidFill>
                        <a:effectLst/>
                        <a:latin typeface="Times New Roman" panose="02020603050405020304" pitchFamily="18" charset="0"/>
                        <a:ea typeface="+mn-ea"/>
                        <a:cs typeface="Times New Roman" panose="02020603050405020304" pitchFamily="18" charset="0"/>
                      </a:endParaRPr>
                    </a:p>
                    <a:p>
                      <a:pPr marL="714375" lvl="0" indent="-266700">
                        <a:buFont typeface="+mj-lt"/>
                        <a:buAutoNum type="alphaLcPeriod"/>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The registered artisans will be eligible for work shed after satisfying minimum conditions.</a:t>
                      </a:r>
                      <a:endParaRPr lang="en-IN" sz="1600" kern="1200" dirty="0" smtClean="0">
                        <a:solidFill>
                          <a:schemeClr val="tx1"/>
                        </a:solidFill>
                        <a:effectLst/>
                        <a:latin typeface="Times New Roman" panose="02020603050405020304" pitchFamily="18" charset="0"/>
                        <a:ea typeface="+mn-ea"/>
                        <a:cs typeface="Times New Roman" panose="02020603050405020304" pitchFamily="18" charset="0"/>
                      </a:endParaRPr>
                    </a:p>
                    <a:p>
                      <a:pPr marL="714375" lvl="0" indent="-266700">
                        <a:buFont typeface="+mj-lt"/>
                        <a:buAutoNum type="alphaLcPeriod"/>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Supply of raw material through CSPs.</a:t>
                      </a:r>
                    </a:p>
                    <a:p>
                      <a:pPr marL="714375" lvl="0" indent="-266700">
                        <a:buFont typeface="+mj-lt"/>
                        <a:buAutoNum type="alphaLcPeriod"/>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Also, these units may be considered to be made eligible for getting orders under Government supply / AT supply</a:t>
                      </a:r>
                    </a:p>
                    <a:p>
                      <a:pPr marL="714375" lvl="0" indent="-266700">
                        <a:buFont typeface="+mj-lt"/>
                        <a:buAutoNum type="alphaLcPeriod"/>
                      </a:pPr>
                      <a:endParaRPr lang="en-US" sz="1600" kern="1200" baseline="0" dirty="0">
                        <a:solidFill>
                          <a:schemeClr val="tx1"/>
                        </a:solidFill>
                        <a:effectLst/>
                        <a:latin typeface="Times New Roman" panose="02020603050405020304" pitchFamily="18" charset="0"/>
                        <a:ea typeface="+mn-ea"/>
                        <a:cs typeface="Times New Roman" panose="02020603050405020304" pitchFamily="18" charset="0"/>
                      </a:endParaRPr>
                    </a:p>
                    <a:p>
                      <a:pPr marL="0" lvl="0" indent="0" algn="just">
                        <a:buFont typeface="+mj-lt"/>
                        <a:buNone/>
                      </a:pPr>
                      <a:r>
                        <a:rPr lang="en-US" sz="1600" b="1" kern="1200" baseline="0" dirty="0" smtClean="0">
                          <a:solidFill>
                            <a:schemeClr val="tx1"/>
                          </a:solidFill>
                          <a:effectLst/>
                          <a:latin typeface="Times New Roman" panose="02020603050405020304" pitchFamily="18" charset="0"/>
                          <a:ea typeface="+mn-ea"/>
                          <a:cs typeface="Times New Roman" panose="02020603050405020304" pitchFamily="18" charset="0"/>
                        </a:rPr>
                        <a:t>These Private entities can set up activities either through PMEGP or with their own capital or through Equity Model.</a:t>
                      </a:r>
                    </a:p>
                  </a:txBody>
                  <a:tcPr/>
                </a:tc>
                <a:extLst>
                  <a:ext uri="{0D108BD9-81ED-4DB2-BD59-A6C34878D82A}">
                    <a16:rowId xmlns:a16="http://schemas.microsoft.com/office/drawing/2014/main" val="1950749963"/>
                  </a:ext>
                </a:extLst>
              </a:tr>
            </a:tbl>
          </a:graphicData>
        </a:graphic>
      </p:graphicFrame>
      <p:sp>
        <p:nvSpPr>
          <p:cNvPr id="3" name="Slide Number Placeholder 2"/>
          <p:cNvSpPr>
            <a:spLocks noGrp="1"/>
          </p:cNvSpPr>
          <p:nvPr>
            <p:ph type="sldNum" sz="quarter" idx="12"/>
          </p:nvPr>
        </p:nvSpPr>
        <p:spPr/>
        <p:txBody>
          <a:bodyPr/>
          <a:lstStyle/>
          <a:p>
            <a:fld id="{376645A4-69B7-466A-A68E-90C008B2B38C}" type="slidenum">
              <a:rPr lang="en-US" smtClean="0"/>
              <a:t>11</a:t>
            </a:fld>
            <a:endParaRPr lang="en-US"/>
          </a:p>
        </p:txBody>
      </p:sp>
    </p:spTree>
    <p:extLst>
      <p:ext uri="{BB962C8B-B14F-4D97-AF65-F5344CB8AC3E}">
        <p14:creationId xmlns:p14="http://schemas.microsoft.com/office/powerpoint/2010/main" val="889083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75" y="69851"/>
            <a:ext cx="10906125" cy="654206"/>
          </a:xfrm>
        </p:spPr>
        <p:txBody>
          <a:bodyPr>
            <a:normAutofit/>
          </a:bodyPr>
          <a:lstStyle/>
          <a:p>
            <a:r>
              <a:rPr lang="en-US" sz="2800" b="1" dirty="0" smtClean="0">
                <a:latin typeface="Times New Roman" panose="02020603050405020304" pitchFamily="18" charset="0"/>
                <a:cs typeface="Times New Roman" panose="02020603050405020304" pitchFamily="18" charset="0"/>
              </a:rPr>
              <a:t>Research </a:t>
            </a:r>
            <a:r>
              <a:rPr lang="en-US" sz="2800" b="1" dirty="0">
                <a:latin typeface="Times New Roman" panose="02020603050405020304" pitchFamily="18" charset="0"/>
                <a:cs typeface="Times New Roman" panose="02020603050405020304" pitchFamily="18" charset="0"/>
              </a:rPr>
              <a:t>and Development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0118678"/>
              </p:ext>
            </p:extLst>
          </p:nvPr>
        </p:nvGraphicFramePr>
        <p:xfrm>
          <a:off x="447675" y="876300"/>
          <a:ext cx="10906125" cy="5600539"/>
        </p:xfrm>
        <a:graphic>
          <a:graphicData uri="http://schemas.openxmlformats.org/drawingml/2006/table">
            <a:tbl>
              <a:tblPr firstRow="1" bandRow="1">
                <a:tableStyleId>{5940675A-B579-460E-94D1-54222C63F5DA}</a:tableStyleId>
              </a:tblPr>
              <a:tblGrid>
                <a:gridCol w="1797930">
                  <a:extLst>
                    <a:ext uri="{9D8B030D-6E8A-4147-A177-3AD203B41FA5}">
                      <a16:colId xmlns:a16="http://schemas.microsoft.com/office/drawing/2014/main" val="90775394"/>
                    </a:ext>
                  </a:extLst>
                </a:gridCol>
                <a:gridCol w="4652885">
                  <a:extLst>
                    <a:ext uri="{9D8B030D-6E8A-4147-A177-3AD203B41FA5}">
                      <a16:colId xmlns:a16="http://schemas.microsoft.com/office/drawing/2014/main" val="4154438305"/>
                    </a:ext>
                  </a:extLst>
                </a:gridCol>
                <a:gridCol w="4455310">
                  <a:extLst>
                    <a:ext uri="{9D8B030D-6E8A-4147-A177-3AD203B41FA5}">
                      <a16:colId xmlns:a16="http://schemas.microsoft.com/office/drawing/2014/main" val="3151934809"/>
                    </a:ext>
                  </a:extLst>
                </a:gridCol>
              </a:tblGrid>
              <a:tr h="388459">
                <a:tc>
                  <a:txBody>
                    <a:bodyPr/>
                    <a:lstStyle/>
                    <a:p>
                      <a:pPr algn="ctr"/>
                      <a:r>
                        <a:rPr lang="en-US" sz="1800" b="1" dirty="0" smtClean="0">
                          <a:latin typeface="Times New Roman" panose="02020603050405020304" pitchFamily="18" charset="0"/>
                          <a:cs typeface="Times New Roman" panose="02020603050405020304" pitchFamily="18" charset="0"/>
                        </a:rPr>
                        <a:t>Issues</a:t>
                      </a:r>
                      <a:endParaRPr lang="en-US" sz="1800" b="1" dirty="0">
                        <a:latin typeface="Times New Roman" panose="02020603050405020304" pitchFamily="18" charset="0"/>
                        <a:cs typeface="Times New Roman" panose="02020603050405020304" pitchFamily="18" charset="0"/>
                      </a:endParaRPr>
                    </a:p>
                  </a:txBody>
                  <a:tcPr anchor="ctr"/>
                </a:tc>
                <a:tc>
                  <a:txBody>
                    <a:bodyPr/>
                    <a:lstStyle/>
                    <a:p>
                      <a:pPr marL="0" marR="0" algn="ctr">
                        <a:lnSpc>
                          <a:spcPct val="115000"/>
                        </a:lnSpc>
                        <a:spcBef>
                          <a:spcPts val="0"/>
                        </a:spcBef>
                        <a:spcAft>
                          <a:spcPts val="0"/>
                        </a:spcAf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Suggestions</a:t>
                      </a:r>
                    </a:p>
                  </a:txBody>
                  <a:tcPr marL="68580" marR="68580" marT="0" marB="0" anchor="ctr"/>
                </a:tc>
                <a:tc>
                  <a:txBody>
                    <a:bodyPr/>
                    <a:lstStyle/>
                    <a:p>
                      <a:pPr marL="0" marR="0" algn="ctr">
                        <a:lnSpc>
                          <a:spcPct val="115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Policy Measures</a:t>
                      </a:r>
                    </a:p>
                  </a:txBody>
                  <a:tcPr marL="68580" marR="68580" marT="0" marB="0" anchor="ctr"/>
                </a:tc>
                <a:extLst>
                  <a:ext uri="{0D108BD9-81ED-4DB2-BD59-A6C34878D82A}">
                    <a16:rowId xmlns:a16="http://schemas.microsoft.com/office/drawing/2014/main" val="2287109885"/>
                  </a:ext>
                </a:extLst>
              </a:tr>
              <a:tr h="2430941">
                <a:tc>
                  <a:txBody>
                    <a:bodyPr/>
                    <a:lstStyle/>
                    <a:p>
                      <a:pPr marL="0" marR="0">
                        <a:lnSpc>
                          <a:spcPct val="115000"/>
                        </a:lnSpc>
                        <a:spcBef>
                          <a:spcPts val="0"/>
                        </a:spcBef>
                        <a:spcAft>
                          <a:spcPts val="0"/>
                        </a:spcAft>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Research and Development</a:t>
                      </a:r>
                      <a:endParaRPr lang="en-US" sz="16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R&amp;D to enhance production, productivity, reduce drudgery, enhance the quality of finished products</a:t>
                      </a:r>
                      <a:endParaRPr lang="en-US" sz="16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285750" indent="-285750" algn="just">
                        <a:buFont typeface="Arial" panose="020B0604020202020204" pitchFamily="34" charset="0"/>
                        <a:buChar char="•"/>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Developing updated versions of Charkha e.g. 12 spindle Charkha, </a:t>
                      </a:r>
                      <a:r>
                        <a:rPr lang="en-US" sz="1600" kern="1200" dirty="0" err="1" smtClean="0">
                          <a:solidFill>
                            <a:schemeClr val="tx1"/>
                          </a:solidFill>
                          <a:effectLst/>
                          <a:latin typeface="Times New Roman" panose="02020603050405020304" pitchFamily="18" charset="0"/>
                          <a:ea typeface="+mn-ea"/>
                          <a:cs typeface="Times New Roman" panose="02020603050405020304" pitchFamily="18" charset="0"/>
                        </a:rPr>
                        <a:t>etc</a:t>
                      </a: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 with</a:t>
                      </a: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 v</a:t>
                      </a: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arious advancements in materials, design</a:t>
                      </a: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 and </a:t>
                      </a: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technology retaining the core function of spinning yarn or thread from natural fibers like cotton, silk, or wool.</a:t>
                      </a:r>
                    </a:p>
                    <a:p>
                      <a:pPr marL="285750" indent="-285750" algn="just">
                        <a:buFont typeface="Arial" panose="020B0604020202020204" pitchFamily="34" charset="0"/>
                        <a:buChar char="•"/>
                      </a:pPr>
                      <a:r>
                        <a:rPr lang="en-IN" sz="1600" kern="1200" dirty="0" smtClean="0">
                          <a:solidFill>
                            <a:schemeClr val="tx1"/>
                          </a:solidFill>
                          <a:effectLst/>
                          <a:latin typeface="Times New Roman" panose="02020603050405020304" pitchFamily="18" charset="0"/>
                          <a:ea typeface="+mn-ea"/>
                          <a:cs typeface="Times New Roman" panose="02020603050405020304" pitchFamily="18" charset="0"/>
                        </a:rPr>
                        <a:t>Development of Ergonomically superior semi-automatic looms provides ease of operation for the weavers as well as increase in productivity.</a:t>
                      </a:r>
                    </a:p>
                    <a:p>
                      <a:pPr marL="285750" indent="-285750" algn="just">
                        <a:buFont typeface="Arial" panose="020B0604020202020204" pitchFamily="34" charset="0"/>
                        <a:buChar char="•"/>
                      </a:pPr>
                      <a:r>
                        <a:rPr lang="en-IN" sz="1600" kern="1200" dirty="0" smtClean="0">
                          <a:solidFill>
                            <a:schemeClr val="tx1"/>
                          </a:solidFill>
                          <a:effectLst/>
                          <a:latin typeface="Times New Roman" panose="02020603050405020304" pitchFamily="18" charset="0"/>
                          <a:ea typeface="+mn-ea"/>
                          <a:cs typeface="Times New Roman" panose="02020603050405020304" pitchFamily="18" charset="0"/>
                        </a:rPr>
                        <a:t>Value added products may be designed using fibres like Lycra, Rayon, etc. Fancy yarns like fibre dyed yarn, melange yarns can also be incorporated. </a:t>
                      </a:r>
                    </a:p>
                    <a:p>
                      <a:pPr marL="285750" indent="-285750" algn="just">
                        <a:buFont typeface="Arial" panose="020B0604020202020204" pitchFamily="34" charset="0"/>
                        <a:buChar char="•"/>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New Technology for enhancing the quality of yarn/</a:t>
                      </a: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 developing innovative products </a:t>
                      </a: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produced be</a:t>
                      </a: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 identified through research projects.</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kern="1200" dirty="0" smtClean="0">
                          <a:solidFill>
                            <a:schemeClr val="tx1"/>
                          </a:solidFill>
                          <a:effectLst/>
                          <a:latin typeface="Times New Roman" panose="02020603050405020304" pitchFamily="18" charset="0"/>
                          <a:ea typeface="+mn-ea"/>
                          <a:cs typeface="Times New Roman" panose="02020603050405020304" pitchFamily="18" charset="0"/>
                        </a:rPr>
                        <a:t>In order to improve the quality and design of the Khadi Product, Coloured Sliver and Roving should be made available from the CSPs and in adequate quantity. </a:t>
                      </a:r>
                    </a:p>
                    <a:p>
                      <a:pPr marL="0" indent="0" algn="just">
                        <a:buFont typeface="Arial" panose="020B0604020202020204" pitchFamily="34" charset="0"/>
                        <a:buNone/>
                      </a:pPr>
                      <a:endParaRPr lang="en-US" sz="1600" kern="1200" dirty="0" smtClean="0">
                        <a:solidFill>
                          <a:schemeClr val="tx1"/>
                        </a:solidFill>
                        <a:effectLst/>
                        <a:latin typeface="Times New Roman" panose="02020603050405020304" pitchFamily="18" charset="0"/>
                        <a:ea typeface="+mn-ea"/>
                        <a:cs typeface="Times New Roman" panose="02020603050405020304" pitchFamily="18" charset="0"/>
                      </a:endParaRPr>
                    </a:p>
                    <a:p>
                      <a:pPr algn="just"/>
                      <a:endParaRPr lang="en-US" sz="16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950749963"/>
                  </a:ext>
                </a:extLst>
              </a:tr>
            </a:tbl>
          </a:graphicData>
        </a:graphic>
      </p:graphicFrame>
      <p:sp>
        <p:nvSpPr>
          <p:cNvPr id="3" name="Slide Number Placeholder 2"/>
          <p:cNvSpPr>
            <a:spLocks noGrp="1"/>
          </p:cNvSpPr>
          <p:nvPr>
            <p:ph type="sldNum" sz="quarter" idx="12"/>
          </p:nvPr>
        </p:nvSpPr>
        <p:spPr/>
        <p:txBody>
          <a:bodyPr/>
          <a:lstStyle/>
          <a:p>
            <a:fld id="{376645A4-69B7-466A-A68E-90C008B2B38C}" type="slidenum">
              <a:rPr lang="en-US" smtClean="0"/>
              <a:t>12</a:t>
            </a:fld>
            <a:endParaRPr lang="en-US"/>
          </a:p>
        </p:txBody>
      </p:sp>
    </p:spTree>
    <p:extLst>
      <p:ext uri="{BB962C8B-B14F-4D97-AF65-F5344CB8AC3E}">
        <p14:creationId xmlns:p14="http://schemas.microsoft.com/office/powerpoint/2010/main" val="2735622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75" y="69851"/>
            <a:ext cx="10906125" cy="654206"/>
          </a:xfrm>
        </p:spPr>
        <p:txBody>
          <a:bodyPr>
            <a:normAutofit/>
          </a:bodyPr>
          <a:lstStyle/>
          <a:p>
            <a:r>
              <a:rPr lang="en-US" sz="2800" b="1" dirty="0" smtClean="0">
                <a:latin typeface="Times New Roman" panose="02020603050405020304" pitchFamily="18" charset="0"/>
                <a:cs typeface="Times New Roman" panose="02020603050405020304" pitchFamily="18" charset="0"/>
              </a:rPr>
              <a:t>Quality Parameters and Standard Ecosystem</a:t>
            </a:r>
            <a:endParaRPr lang="en-US" sz="2800" b="1"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04574597"/>
              </p:ext>
            </p:extLst>
          </p:nvPr>
        </p:nvGraphicFramePr>
        <p:xfrm>
          <a:off x="447675" y="876300"/>
          <a:ext cx="10906125" cy="5356699"/>
        </p:xfrm>
        <a:graphic>
          <a:graphicData uri="http://schemas.openxmlformats.org/drawingml/2006/table">
            <a:tbl>
              <a:tblPr firstRow="1" bandRow="1">
                <a:tableStyleId>{5940675A-B579-460E-94D1-54222C63F5DA}</a:tableStyleId>
              </a:tblPr>
              <a:tblGrid>
                <a:gridCol w="1797930">
                  <a:extLst>
                    <a:ext uri="{9D8B030D-6E8A-4147-A177-3AD203B41FA5}">
                      <a16:colId xmlns:a16="http://schemas.microsoft.com/office/drawing/2014/main" val="90775394"/>
                    </a:ext>
                  </a:extLst>
                </a:gridCol>
                <a:gridCol w="4208983">
                  <a:extLst>
                    <a:ext uri="{9D8B030D-6E8A-4147-A177-3AD203B41FA5}">
                      <a16:colId xmlns:a16="http://schemas.microsoft.com/office/drawing/2014/main" val="4154438305"/>
                    </a:ext>
                  </a:extLst>
                </a:gridCol>
                <a:gridCol w="4899212">
                  <a:extLst>
                    <a:ext uri="{9D8B030D-6E8A-4147-A177-3AD203B41FA5}">
                      <a16:colId xmlns:a16="http://schemas.microsoft.com/office/drawing/2014/main" val="3151934809"/>
                    </a:ext>
                  </a:extLst>
                </a:gridCol>
              </a:tblGrid>
              <a:tr h="388459">
                <a:tc>
                  <a:txBody>
                    <a:bodyPr/>
                    <a:lstStyle/>
                    <a:p>
                      <a:pPr algn="ctr"/>
                      <a:r>
                        <a:rPr lang="en-US" sz="1800" b="1" dirty="0" smtClean="0">
                          <a:latin typeface="Times New Roman" panose="02020603050405020304" pitchFamily="18" charset="0"/>
                          <a:cs typeface="Times New Roman" panose="02020603050405020304" pitchFamily="18" charset="0"/>
                        </a:rPr>
                        <a:t>Issues</a:t>
                      </a:r>
                      <a:endParaRPr lang="en-US" sz="1800" b="1" dirty="0">
                        <a:latin typeface="Times New Roman" panose="02020603050405020304" pitchFamily="18" charset="0"/>
                        <a:cs typeface="Times New Roman" panose="02020603050405020304" pitchFamily="18" charset="0"/>
                      </a:endParaRPr>
                    </a:p>
                  </a:txBody>
                  <a:tcPr anchor="ctr"/>
                </a:tc>
                <a:tc>
                  <a:txBody>
                    <a:bodyPr/>
                    <a:lstStyle/>
                    <a:p>
                      <a:pPr marL="0" marR="0" algn="ctr">
                        <a:lnSpc>
                          <a:spcPct val="115000"/>
                        </a:lnSpc>
                        <a:spcBef>
                          <a:spcPts val="0"/>
                        </a:spcBef>
                        <a:spcAft>
                          <a:spcPts val="0"/>
                        </a:spcAf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Suggestions</a:t>
                      </a:r>
                    </a:p>
                  </a:txBody>
                  <a:tcPr marL="68580" marR="68580" marT="0" marB="0" anchor="ctr"/>
                </a:tc>
                <a:tc>
                  <a:txBody>
                    <a:bodyPr/>
                    <a:lstStyle/>
                    <a:p>
                      <a:pPr marL="0" marR="0" algn="ctr">
                        <a:lnSpc>
                          <a:spcPct val="115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Policy Measures</a:t>
                      </a:r>
                    </a:p>
                  </a:txBody>
                  <a:tcPr marL="68580" marR="68580" marT="0" marB="0" anchor="ctr"/>
                </a:tc>
                <a:extLst>
                  <a:ext uri="{0D108BD9-81ED-4DB2-BD59-A6C34878D82A}">
                    <a16:rowId xmlns:a16="http://schemas.microsoft.com/office/drawing/2014/main" val="2287109885"/>
                  </a:ext>
                </a:extLst>
              </a:tr>
              <a:tr h="2430941">
                <a:tc>
                  <a:txBody>
                    <a:bodyPr/>
                    <a:lstStyle/>
                    <a:p>
                      <a:pPr marL="0" marR="0">
                        <a:lnSpc>
                          <a:spcPct val="115000"/>
                        </a:lnSpc>
                        <a:spcBef>
                          <a:spcPts val="0"/>
                        </a:spcBef>
                        <a:spcAft>
                          <a:spcPts val="0"/>
                        </a:spcAft>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Set up a system to monitor Quality and Standards of Khadi and VI products</a:t>
                      </a:r>
                      <a:endParaRPr lang="en-US" sz="16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Setting up and Implementation</a:t>
                      </a: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 of the quality parameters and standards in Khadi and VI sector to have genuine and quality products leading to consumer satisfaction and also brand building.</a:t>
                      </a:r>
                      <a:endParaRPr lang="en-US" sz="16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285750" indent="-285750" algn="just">
                        <a:buFont typeface="Arial" panose="020B0604020202020204" pitchFamily="34" charset="0"/>
                        <a:buChar char="•"/>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Developing updated versions of Charkha e.g. 12 spindle Charkha, </a:t>
                      </a:r>
                      <a:r>
                        <a:rPr lang="en-US" sz="1600" kern="1200" dirty="0" err="1" smtClean="0">
                          <a:solidFill>
                            <a:schemeClr val="tx1"/>
                          </a:solidFill>
                          <a:effectLst/>
                          <a:latin typeface="Times New Roman" panose="02020603050405020304" pitchFamily="18" charset="0"/>
                          <a:ea typeface="+mn-ea"/>
                          <a:cs typeface="Times New Roman" panose="02020603050405020304" pitchFamily="18" charset="0"/>
                        </a:rPr>
                        <a:t>etc</a:t>
                      </a: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 with</a:t>
                      </a: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 v</a:t>
                      </a: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arious advancements in materials, design</a:t>
                      </a: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 and </a:t>
                      </a: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technology retaining the core function of spinning yarn or thread from natural fibers like cotton, silk, or wool.</a:t>
                      </a:r>
                    </a:p>
                    <a:p>
                      <a:pPr marL="285750" indent="-285750" algn="just">
                        <a:buFont typeface="Arial" panose="020B0604020202020204" pitchFamily="34" charset="0"/>
                        <a:buChar char="•"/>
                      </a:pPr>
                      <a:r>
                        <a:rPr lang="en-IN" sz="1600" kern="1200" dirty="0" smtClean="0">
                          <a:solidFill>
                            <a:schemeClr val="tx1"/>
                          </a:solidFill>
                          <a:effectLst/>
                          <a:latin typeface="Times New Roman" panose="02020603050405020304" pitchFamily="18" charset="0"/>
                          <a:ea typeface="+mn-ea"/>
                          <a:cs typeface="Times New Roman" panose="02020603050405020304" pitchFamily="18" charset="0"/>
                        </a:rPr>
                        <a:t>Development of Ergonomically superior semi-automatic looms provides ease of operation for the weavers as well as increase in productivity.</a:t>
                      </a:r>
                    </a:p>
                    <a:p>
                      <a:pPr marL="285750" indent="-285750" algn="just">
                        <a:buFont typeface="Arial" panose="020B0604020202020204" pitchFamily="34" charset="0"/>
                        <a:buChar char="•"/>
                      </a:pPr>
                      <a:r>
                        <a:rPr lang="en-IN" sz="1600" kern="1200" dirty="0" smtClean="0">
                          <a:solidFill>
                            <a:schemeClr val="tx1"/>
                          </a:solidFill>
                          <a:effectLst/>
                          <a:latin typeface="Times New Roman" panose="02020603050405020304" pitchFamily="18" charset="0"/>
                          <a:ea typeface="+mn-ea"/>
                          <a:cs typeface="Times New Roman" panose="02020603050405020304" pitchFamily="18" charset="0"/>
                        </a:rPr>
                        <a:t>Value added products may be designed using fibres like Lycra, Rayon, etc. Fancy yarns like fibre dyed yarn, melange yarns can also be incorporated. </a:t>
                      </a:r>
                    </a:p>
                    <a:p>
                      <a:pPr marL="285750" indent="-285750" algn="just">
                        <a:buFont typeface="Arial" panose="020B0604020202020204" pitchFamily="34" charset="0"/>
                        <a:buChar char="•"/>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New Technology for enhancing the quality of yarn/</a:t>
                      </a: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 developing innovative products </a:t>
                      </a: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produced be</a:t>
                      </a: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 identified through research projects.</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kern="1200" dirty="0" smtClean="0">
                          <a:solidFill>
                            <a:schemeClr val="tx1"/>
                          </a:solidFill>
                          <a:effectLst/>
                          <a:latin typeface="Times New Roman" panose="02020603050405020304" pitchFamily="18" charset="0"/>
                          <a:ea typeface="+mn-ea"/>
                          <a:cs typeface="Times New Roman" panose="02020603050405020304" pitchFamily="18" charset="0"/>
                        </a:rPr>
                        <a:t>In order to improve the quality and design of the Khadi Product, Coloured Sliver and Roving should be made available from the CSPs and in adequate quantity. </a:t>
                      </a:r>
                    </a:p>
                    <a:p>
                      <a:pPr marL="0" indent="0" algn="just">
                        <a:buFont typeface="Arial" panose="020B0604020202020204" pitchFamily="34" charset="0"/>
                        <a:buNone/>
                      </a:pPr>
                      <a:endParaRPr lang="en-US" sz="1600" kern="1200" dirty="0" smtClean="0">
                        <a:solidFill>
                          <a:schemeClr val="tx1"/>
                        </a:solidFill>
                        <a:effectLst/>
                        <a:latin typeface="Times New Roman" panose="02020603050405020304" pitchFamily="18" charset="0"/>
                        <a:ea typeface="+mn-ea"/>
                        <a:cs typeface="Times New Roman" panose="02020603050405020304" pitchFamily="18" charset="0"/>
                      </a:endParaRPr>
                    </a:p>
                    <a:p>
                      <a:pPr algn="just"/>
                      <a:endParaRPr lang="en-US" sz="16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950749963"/>
                  </a:ext>
                </a:extLst>
              </a:tr>
            </a:tbl>
          </a:graphicData>
        </a:graphic>
      </p:graphicFrame>
      <p:sp>
        <p:nvSpPr>
          <p:cNvPr id="3" name="Slide Number Placeholder 2"/>
          <p:cNvSpPr>
            <a:spLocks noGrp="1"/>
          </p:cNvSpPr>
          <p:nvPr>
            <p:ph type="sldNum" sz="quarter" idx="12"/>
          </p:nvPr>
        </p:nvSpPr>
        <p:spPr/>
        <p:txBody>
          <a:bodyPr/>
          <a:lstStyle/>
          <a:p>
            <a:fld id="{376645A4-69B7-466A-A68E-90C008B2B38C}" type="slidenum">
              <a:rPr lang="en-US" smtClean="0"/>
              <a:t>13</a:t>
            </a:fld>
            <a:endParaRPr lang="en-US"/>
          </a:p>
        </p:txBody>
      </p:sp>
    </p:spTree>
    <p:extLst>
      <p:ext uri="{BB962C8B-B14F-4D97-AF65-F5344CB8AC3E}">
        <p14:creationId xmlns:p14="http://schemas.microsoft.com/office/powerpoint/2010/main" val="2709993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275186"/>
            <a:ext cx="11144250" cy="654206"/>
          </a:xfrm>
          <a:ln>
            <a:solidFill>
              <a:schemeClr val="tx2"/>
            </a:solidFill>
          </a:ln>
        </p:spPr>
        <p:txBody>
          <a:bodyPr>
            <a:normAutofit/>
          </a:bodyPr>
          <a:lstStyle/>
          <a:p>
            <a:r>
              <a:rPr lang="en-US" sz="2800" b="1" dirty="0" smtClean="0">
                <a:solidFill>
                  <a:srgbClr val="C00000"/>
                </a:solidFill>
                <a:latin typeface="Times New Roman" panose="02020603050405020304" pitchFamily="18" charset="0"/>
                <a:cs typeface="Times New Roman" panose="02020603050405020304" pitchFamily="18" charset="0"/>
              </a:rPr>
              <a:t>Artisans </a:t>
            </a:r>
            <a:endParaRPr lang="en-US" sz="2800" b="1" dirty="0">
              <a:solidFill>
                <a:srgbClr val="C00000"/>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69081502"/>
              </p:ext>
            </p:extLst>
          </p:nvPr>
        </p:nvGraphicFramePr>
        <p:xfrm>
          <a:off x="504825" y="1190625"/>
          <a:ext cx="11163299" cy="5356737"/>
        </p:xfrm>
        <a:graphic>
          <a:graphicData uri="http://schemas.openxmlformats.org/drawingml/2006/table">
            <a:tbl>
              <a:tblPr firstRow="1" bandRow="1">
                <a:tableStyleId>{5940675A-B579-460E-94D1-54222C63F5DA}</a:tableStyleId>
              </a:tblPr>
              <a:tblGrid>
                <a:gridCol w="1911187">
                  <a:extLst>
                    <a:ext uri="{9D8B030D-6E8A-4147-A177-3AD203B41FA5}">
                      <a16:colId xmlns:a16="http://schemas.microsoft.com/office/drawing/2014/main" val="90775394"/>
                    </a:ext>
                  </a:extLst>
                </a:gridCol>
                <a:gridCol w="3699038">
                  <a:extLst>
                    <a:ext uri="{9D8B030D-6E8A-4147-A177-3AD203B41FA5}">
                      <a16:colId xmlns:a16="http://schemas.microsoft.com/office/drawing/2014/main" val="4154438305"/>
                    </a:ext>
                  </a:extLst>
                </a:gridCol>
                <a:gridCol w="5553074">
                  <a:extLst>
                    <a:ext uri="{9D8B030D-6E8A-4147-A177-3AD203B41FA5}">
                      <a16:colId xmlns:a16="http://schemas.microsoft.com/office/drawing/2014/main" val="3151934809"/>
                    </a:ext>
                  </a:extLst>
                </a:gridCol>
              </a:tblGrid>
              <a:tr h="473873">
                <a:tc>
                  <a:txBody>
                    <a:bodyPr/>
                    <a:lstStyle/>
                    <a:p>
                      <a:pPr algn="ctr">
                        <a:lnSpc>
                          <a:spcPct val="150000"/>
                        </a:lnSpc>
                      </a:pPr>
                      <a:r>
                        <a:rPr lang="en-US" sz="1600" b="1" kern="1200" dirty="0" smtClean="0">
                          <a:solidFill>
                            <a:schemeClr val="tx1"/>
                          </a:solidFill>
                          <a:effectLst/>
                          <a:latin typeface="Times New Roman" panose="02020603050405020304" pitchFamily="18" charset="0"/>
                          <a:ea typeface="+mn-ea"/>
                          <a:cs typeface="Times New Roman" panose="02020603050405020304" pitchFamily="18" charset="0"/>
                        </a:rPr>
                        <a:t>Issues</a:t>
                      </a:r>
                      <a:endParaRPr lang="en-US" sz="1600" b="1"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marL="0" marR="0" algn="ctr">
                        <a:lnSpc>
                          <a:spcPct val="150000"/>
                        </a:lnSpc>
                        <a:spcBef>
                          <a:spcPts val="0"/>
                        </a:spcBef>
                        <a:spcAft>
                          <a:spcPts val="0"/>
                        </a:spcAft>
                      </a:pPr>
                      <a:r>
                        <a:rPr lang="en-US" sz="1600" b="1" kern="1200" dirty="0">
                          <a:solidFill>
                            <a:schemeClr val="tx1"/>
                          </a:solidFill>
                          <a:effectLst/>
                          <a:latin typeface="Times New Roman" panose="02020603050405020304" pitchFamily="18" charset="0"/>
                          <a:ea typeface="+mn-ea"/>
                          <a:cs typeface="Times New Roman" panose="02020603050405020304" pitchFamily="18" charset="0"/>
                        </a:rPr>
                        <a:t>Suggestions</a:t>
                      </a:r>
                    </a:p>
                  </a:txBody>
                  <a:tcPr marL="68580" marR="68580" marT="0" marB="0" anchor="ctr"/>
                </a:tc>
                <a:tc>
                  <a:txBody>
                    <a:bodyPr/>
                    <a:lstStyle/>
                    <a:p>
                      <a:pPr marL="0" marR="0" algn="ctr">
                        <a:lnSpc>
                          <a:spcPct val="150000"/>
                        </a:lnSpc>
                        <a:spcBef>
                          <a:spcPts val="0"/>
                        </a:spcBef>
                        <a:spcAft>
                          <a:spcPts val="0"/>
                        </a:spcAft>
                      </a:pPr>
                      <a:r>
                        <a:rPr lang="en-US" sz="1600" b="1" kern="1200" dirty="0">
                          <a:solidFill>
                            <a:schemeClr val="tx1"/>
                          </a:solidFill>
                          <a:effectLst/>
                          <a:latin typeface="Times New Roman" panose="02020603050405020304" pitchFamily="18" charset="0"/>
                          <a:ea typeface="+mn-ea"/>
                          <a:cs typeface="Times New Roman" panose="02020603050405020304" pitchFamily="18" charset="0"/>
                        </a:rPr>
                        <a:t>Policy Measures</a:t>
                      </a:r>
                    </a:p>
                  </a:txBody>
                  <a:tcPr marL="68580" marR="68580" marT="0" marB="0" anchor="ctr"/>
                </a:tc>
                <a:extLst>
                  <a:ext uri="{0D108BD9-81ED-4DB2-BD59-A6C34878D82A}">
                    <a16:rowId xmlns:a16="http://schemas.microsoft.com/office/drawing/2014/main" val="2287109885"/>
                  </a:ext>
                </a:extLst>
              </a:tr>
              <a:tr h="4882864">
                <a:tc>
                  <a:txBody>
                    <a:bodyPr/>
                    <a:lstStyle/>
                    <a:p>
                      <a:pPr marL="0" marR="0" lvl="0" indent="0" algn="just">
                        <a:lnSpc>
                          <a:spcPct val="150000"/>
                        </a:lnSpc>
                        <a:spcBef>
                          <a:spcPts val="0"/>
                        </a:spcBef>
                        <a:spcAft>
                          <a:spcPts val="0"/>
                        </a:spcAft>
                        <a:buFont typeface="+mj-lt"/>
                        <a:buNone/>
                      </a:pPr>
                      <a:r>
                        <a:rPr lang="en-US" sz="1600" b="1" kern="1200" dirty="0" smtClean="0">
                          <a:solidFill>
                            <a:schemeClr val="tx1"/>
                          </a:solidFill>
                          <a:effectLst/>
                          <a:latin typeface="Times New Roman" panose="02020603050405020304" pitchFamily="18" charset="0"/>
                          <a:ea typeface="+mn-ea"/>
                          <a:cs typeface="Times New Roman" panose="02020603050405020304" pitchFamily="18" charset="0"/>
                        </a:rPr>
                        <a:t>Migration of Khadi artisans:</a:t>
                      </a:r>
                    </a:p>
                    <a:p>
                      <a:pPr marL="0" marR="0" lvl="0" indent="0" algn="just">
                        <a:lnSpc>
                          <a:spcPct val="150000"/>
                        </a:lnSpc>
                        <a:spcBef>
                          <a:spcPts val="0"/>
                        </a:spcBef>
                        <a:spcAft>
                          <a:spcPts val="0"/>
                        </a:spcAft>
                        <a:buFont typeface="+mj-lt"/>
                        <a:buNone/>
                      </a:pPr>
                      <a:r>
                        <a:rPr lang="en-US" sz="1600" b="1" kern="1200" dirty="0" smtClean="0">
                          <a:solidFill>
                            <a:schemeClr val="tx1"/>
                          </a:solidFill>
                          <a:effectLst/>
                          <a:latin typeface="Times New Roman" panose="02020603050405020304" pitchFamily="18" charset="0"/>
                          <a:ea typeface="+mn-ea"/>
                          <a:cs typeface="Times New Roman" panose="02020603050405020304" pitchFamily="18" charset="0"/>
                        </a:rPr>
                        <a:t>Less Wages in comparison to other sectors resulting in Khadi artisan’s migration to other sector.</a:t>
                      </a:r>
                    </a:p>
                  </a:txBody>
                  <a:tcPr marL="68580" marR="68580" marT="0" marB="0"/>
                </a:tc>
                <a:tc>
                  <a:txBody>
                    <a:bodyPr/>
                    <a:lstStyle/>
                    <a:p>
                      <a:pPr marL="0" marR="0" indent="0" algn="just">
                        <a:lnSpc>
                          <a:spcPct val="150000"/>
                        </a:lnSpc>
                        <a:spcBef>
                          <a:spcPts val="0"/>
                        </a:spcBef>
                        <a:spcAft>
                          <a:spcPts val="0"/>
                        </a:spcAft>
                      </a:pP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Wages in the Khadi sector are less than the minimum wages in other sectors causing insufficient income and this leads to migration to other sector from Khadi Sector. To refrain this migration measures needs to be taken and artisans to be given the wages at par with the minimum wages in other sectors.</a:t>
                      </a:r>
                    </a:p>
                    <a:p>
                      <a:pPr marL="0" marR="0" indent="0" algn="just">
                        <a:lnSpc>
                          <a:spcPct val="150000"/>
                        </a:lnSpc>
                        <a:spcBef>
                          <a:spcPts val="0"/>
                        </a:spcBef>
                        <a:spcAft>
                          <a:spcPts val="0"/>
                        </a:spcAft>
                      </a:pPr>
                      <a:endPar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endParaRPr>
                    </a:p>
                    <a:p>
                      <a:pPr marL="0" marR="0" indent="0" algn="just">
                        <a:lnSpc>
                          <a:spcPct val="150000"/>
                        </a:lnSpc>
                        <a:spcBef>
                          <a:spcPts val="0"/>
                        </a:spcBef>
                        <a:spcAft>
                          <a:spcPts val="0"/>
                        </a:spcAft>
                      </a:pP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Also assistance under VI programme can be provided to the artisan / his family to provide supplementary income.</a:t>
                      </a:r>
                    </a:p>
                  </a:txBody>
                  <a:tcPr marL="68580" marR="68580" marT="0" marB="0"/>
                </a:tc>
                <a:tc>
                  <a:txBody>
                    <a:bodyPr/>
                    <a:lstStyle/>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The Artisan’s share in the MMDA be enhanced and share of </a:t>
                      </a:r>
                      <a:r>
                        <a:rPr lang="en-US" sz="1600" kern="1200" dirty="0" err="1" smtClean="0">
                          <a:solidFill>
                            <a:schemeClr val="tx1"/>
                          </a:solidFill>
                          <a:effectLst/>
                          <a:latin typeface="Times New Roman" panose="02020603050405020304" pitchFamily="18" charset="0"/>
                          <a:ea typeface="+mn-ea"/>
                          <a:cs typeface="Times New Roman" panose="02020603050405020304" pitchFamily="18" charset="0"/>
                        </a:rPr>
                        <a:t>Karyakartas</a:t>
                      </a: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 producing and selling institutions be optimized commensurate to ensure increase in share of artisans.</a:t>
                      </a:r>
                    </a:p>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Wage enhancement be made so as to raise the wages in Khadi sector (at least till minimum wages) through enhancing spinning and weaving wages, enhancing production through technology interventions (new advanced Charkhas and looms, </a:t>
                      </a:r>
                      <a:r>
                        <a:rPr lang="en-US" sz="1600" kern="1200" dirty="0" err="1" smtClean="0">
                          <a:solidFill>
                            <a:schemeClr val="tx1"/>
                          </a:solidFill>
                          <a:effectLst/>
                          <a:latin typeface="Times New Roman" panose="02020603050405020304" pitchFamily="18" charset="0"/>
                          <a:ea typeface="+mn-ea"/>
                          <a:cs typeface="Times New Roman" panose="02020603050405020304" pitchFamily="18" charset="0"/>
                        </a:rPr>
                        <a:t>etc</a:t>
                      </a: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a:t>
                      </a:r>
                    </a:p>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600" kern="1200" dirty="0" smtClean="0">
                        <a:solidFill>
                          <a:schemeClr val="tx1"/>
                        </a:solidFill>
                        <a:effectLst/>
                        <a:latin typeface="Times New Roman" panose="02020603050405020304" pitchFamily="18" charset="0"/>
                        <a:ea typeface="+mn-ea"/>
                        <a:cs typeface="Times New Roman" panose="02020603050405020304" pitchFamily="18" charset="0"/>
                      </a:endParaRPr>
                    </a:p>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Assistance under the existing VI verticals (pottery, turn wood, village oil, ABFPI, </a:t>
                      </a:r>
                      <a:r>
                        <a:rPr lang="en-US" sz="1600" kern="1200" baseline="0" dirty="0" err="1" smtClean="0">
                          <a:solidFill>
                            <a:schemeClr val="tx1"/>
                          </a:solidFill>
                          <a:effectLst/>
                          <a:latin typeface="Times New Roman" panose="02020603050405020304" pitchFamily="18" charset="0"/>
                          <a:ea typeface="+mn-ea"/>
                          <a:cs typeface="Times New Roman" panose="02020603050405020304" pitchFamily="18" charset="0"/>
                        </a:rPr>
                        <a:t>etc</a:t>
                      </a: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 to be provided to the artisan / his family through KI’s to provide supplementary employment and also income.</a:t>
                      </a:r>
                      <a:endParaRPr lang="en-US" sz="160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950749963"/>
                  </a:ext>
                </a:extLst>
              </a:tr>
            </a:tbl>
          </a:graphicData>
        </a:graphic>
      </p:graphicFrame>
      <p:sp>
        <p:nvSpPr>
          <p:cNvPr id="3" name="Slide Number Placeholder 2"/>
          <p:cNvSpPr>
            <a:spLocks noGrp="1"/>
          </p:cNvSpPr>
          <p:nvPr>
            <p:ph type="sldNum" sz="quarter" idx="12"/>
          </p:nvPr>
        </p:nvSpPr>
        <p:spPr/>
        <p:txBody>
          <a:bodyPr/>
          <a:lstStyle/>
          <a:p>
            <a:fld id="{376645A4-69B7-466A-A68E-90C008B2B38C}" type="slidenum">
              <a:rPr lang="en-US" smtClean="0"/>
              <a:t>2</a:t>
            </a:fld>
            <a:endParaRPr lang="en-US"/>
          </a:p>
        </p:txBody>
      </p:sp>
    </p:spTree>
    <p:extLst>
      <p:ext uri="{BB962C8B-B14F-4D97-AF65-F5344CB8AC3E}">
        <p14:creationId xmlns:p14="http://schemas.microsoft.com/office/powerpoint/2010/main" val="1782096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269" y="185245"/>
            <a:ext cx="10734206" cy="654206"/>
          </a:xfrm>
          <a:ln>
            <a:solidFill>
              <a:schemeClr val="tx2"/>
            </a:solidFill>
          </a:ln>
        </p:spPr>
        <p:txBody>
          <a:bodyPr>
            <a:normAutofit/>
          </a:bodyPr>
          <a:lstStyle/>
          <a:p>
            <a:r>
              <a:rPr lang="en-US" sz="2800" b="1" dirty="0" smtClean="0">
                <a:solidFill>
                  <a:srgbClr val="C00000"/>
                </a:solidFill>
                <a:latin typeface="Times New Roman" panose="02020603050405020304" pitchFamily="18" charset="0"/>
                <a:cs typeface="Times New Roman" panose="02020603050405020304" pitchFamily="18" charset="0"/>
              </a:rPr>
              <a:t>Artisans </a:t>
            </a:r>
            <a:endParaRPr lang="en-US" sz="2800" b="1" dirty="0">
              <a:solidFill>
                <a:srgbClr val="C00000"/>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15440819"/>
              </p:ext>
            </p:extLst>
          </p:nvPr>
        </p:nvGraphicFramePr>
        <p:xfrm>
          <a:off x="733269" y="1045845"/>
          <a:ext cx="10734206" cy="5669280"/>
        </p:xfrm>
        <a:graphic>
          <a:graphicData uri="http://schemas.openxmlformats.org/drawingml/2006/table">
            <a:tbl>
              <a:tblPr firstRow="1" bandRow="1">
                <a:tableStyleId>{5940675A-B579-460E-94D1-54222C63F5DA}</a:tableStyleId>
              </a:tblPr>
              <a:tblGrid>
                <a:gridCol w="2292125">
                  <a:extLst>
                    <a:ext uri="{9D8B030D-6E8A-4147-A177-3AD203B41FA5}">
                      <a16:colId xmlns:a16="http://schemas.microsoft.com/office/drawing/2014/main" val="90775394"/>
                    </a:ext>
                  </a:extLst>
                </a:gridCol>
                <a:gridCol w="4154895">
                  <a:extLst>
                    <a:ext uri="{9D8B030D-6E8A-4147-A177-3AD203B41FA5}">
                      <a16:colId xmlns:a16="http://schemas.microsoft.com/office/drawing/2014/main" val="4154438305"/>
                    </a:ext>
                  </a:extLst>
                </a:gridCol>
                <a:gridCol w="4287186">
                  <a:extLst>
                    <a:ext uri="{9D8B030D-6E8A-4147-A177-3AD203B41FA5}">
                      <a16:colId xmlns:a16="http://schemas.microsoft.com/office/drawing/2014/main" val="3151934809"/>
                    </a:ext>
                  </a:extLst>
                </a:gridCol>
              </a:tblGrid>
              <a:tr h="370840">
                <a:tc>
                  <a:txBody>
                    <a:bodyPr/>
                    <a:lstStyle/>
                    <a:p>
                      <a:pPr algn="ctr">
                        <a:lnSpc>
                          <a:spcPct val="150000"/>
                        </a:lnSpc>
                      </a:pPr>
                      <a:r>
                        <a:rPr lang="en-US" sz="1600" b="1" kern="1200" baseline="0" dirty="0" smtClean="0">
                          <a:solidFill>
                            <a:schemeClr val="tx1"/>
                          </a:solidFill>
                          <a:effectLst/>
                          <a:latin typeface="Times New Roman" panose="02020603050405020304" pitchFamily="18" charset="0"/>
                          <a:ea typeface="+mn-ea"/>
                          <a:cs typeface="Times New Roman" panose="02020603050405020304" pitchFamily="18" charset="0"/>
                        </a:rPr>
                        <a:t>Issues</a:t>
                      </a:r>
                      <a:endParaRPr lang="en-US" sz="1600" b="1" kern="1200" baseline="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marL="0" marR="0" algn="ctr">
                        <a:lnSpc>
                          <a:spcPct val="150000"/>
                        </a:lnSpc>
                        <a:spcBef>
                          <a:spcPts val="0"/>
                        </a:spcBef>
                        <a:spcAft>
                          <a:spcPts val="0"/>
                        </a:spcAft>
                      </a:pPr>
                      <a:r>
                        <a:rPr lang="en-US" sz="1600" b="1" kern="1200" baseline="0" dirty="0">
                          <a:solidFill>
                            <a:schemeClr val="tx1"/>
                          </a:solidFill>
                          <a:effectLst/>
                          <a:latin typeface="Times New Roman" panose="02020603050405020304" pitchFamily="18" charset="0"/>
                          <a:ea typeface="+mn-ea"/>
                          <a:cs typeface="Times New Roman" panose="02020603050405020304" pitchFamily="18" charset="0"/>
                        </a:rPr>
                        <a:t>Suggestions</a:t>
                      </a:r>
                    </a:p>
                  </a:txBody>
                  <a:tcPr marL="68580" marR="68580" marT="0" marB="0" anchor="ctr"/>
                </a:tc>
                <a:tc>
                  <a:txBody>
                    <a:bodyPr/>
                    <a:lstStyle/>
                    <a:p>
                      <a:pPr marL="0" marR="0" algn="ctr">
                        <a:lnSpc>
                          <a:spcPct val="150000"/>
                        </a:lnSpc>
                        <a:spcBef>
                          <a:spcPts val="0"/>
                        </a:spcBef>
                        <a:spcAft>
                          <a:spcPts val="0"/>
                        </a:spcAft>
                      </a:pPr>
                      <a:r>
                        <a:rPr lang="en-US" sz="1600" b="1" kern="1200" baseline="0" dirty="0">
                          <a:solidFill>
                            <a:schemeClr val="tx1"/>
                          </a:solidFill>
                          <a:effectLst/>
                          <a:latin typeface="Times New Roman" panose="02020603050405020304" pitchFamily="18" charset="0"/>
                          <a:ea typeface="+mn-ea"/>
                          <a:cs typeface="Times New Roman" panose="02020603050405020304" pitchFamily="18" charset="0"/>
                        </a:rPr>
                        <a:t>Policy Measures</a:t>
                      </a:r>
                    </a:p>
                  </a:txBody>
                  <a:tcPr marL="68580" marR="68580" marT="0" marB="0" anchor="ctr"/>
                </a:tc>
                <a:extLst>
                  <a:ext uri="{0D108BD9-81ED-4DB2-BD59-A6C34878D82A}">
                    <a16:rowId xmlns:a16="http://schemas.microsoft.com/office/drawing/2014/main" val="2287109885"/>
                  </a:ext>
                </a:extLst>
              </a:tr>
              <a:tr h="370840">
                <a:tc>
                  <a:txBody>
                    <a:bodyPr/>
                    <a:lstStyle/>
                    <a:p>
                      <a:pPr>
                        <a:lnSpc>
                          <a:spcPct val="150000"/>
                        </a:lnSpc>
                      </a:pPr>
                      <a:r>
                        <a:rPr lang="en-US" sz="1600" b="1" kern="1200" baseline="0" dirty="0" smtClean="0">
                          <a:solidFill>
                            <a:schemeClr val="tx1"/>
                          </a:solidFill>
                          <a:effectLst/>
                          <a:latin typeface="Times New Roman" panose="02020603050405020304" pitchFamily="18" charset="0"/>
                          <a:ea typeface="+mn-ea"/>
                          <a:cs typeface="Times New Roman" panose="02020603050405020304" pitchFamily="18" charset="0"/>
                        </a:rPr>
                        <a:t>Training to artisans: Lack of advance skill training upskilling / reskilling and training for using advanced implements NMCs / looms</a:t>
                      </a:r>
                    </a:p>
                  </a:txBody>
                  <a:tcPr marL="68580" marR="68580" marT="0" marB="0"/>
                </a:tc>
                <a:tc>
                  <a:txBody>
                    <a:bodyPr/>
                    <a:lstStyle/>
                    <a:p>
                      <a:pPr marL="0" marR="0" indent="0" algn="just">
                        <a:lnSpc>
                          <a:spcPct val="150000"/>
                        </a:lnSpc>
                        <a:spcBef>
                          <a:spcPts val="0"/>
                        </a:spcBef>
                        <a:spcAft>
                          <a:spcPts val="0"/>
                        </a:spcAft>
                      </a:pP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Skilling, upskilling/reskilling training </a:t>
                      </a:r>
                      <a:r>
                        <a:rPr lang="en-US" sz="1600" kern="1200" baseline="0" dirty="0" err="1" smtClean="0">
                          <a:solidFill>
                            <a:schemeClr val="tx1"/>
                          </a:solidFill>
                          <a:effectLst/>
                          <a:latin typeface="Times New Roman" panose="02020603050405020304" pitchFamily="18" charset="0"/>
                          <a:ea typeface="+mn-ea"/>
                          <a:cs typeface="Times New Roman" panose="02020603050405020304" pitchFamily="18" charset="0"/>
                        </a:rPr>
                        <a:t>programmes</a:t>
                      </a: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 for Khadi artisans can have a significant positive impact on both the artisans and the Khadi sector as a whole therefore trainings on regular  intervals should be given to artisans.</a:t>
                      </a:r>
                    </a:p>
                  </a:txBody>
                  <a:tcPr marL="68580" marR="68580" marT="0" marB="0"/>
                </a:tc>
                <a:tc rowSpan="2">
                  <a:txBody>
                    <a:bodyPr/>
                    <a:lstStyle/>
                    <a:p>
                      <a:pPr marL="285750" indent="-285750" algn="just">
                        <a:lnSpc>
                          <a:spcPct val="150000"/>
                        </a:lnSpc>
                        <a:buFont typeface="Arial" panose="020B0604020202020204" pitchFamily="34" charset="0"/>
                        <a:buChar char="•"/>
                      </a:pP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Advanced skill training in Khadi will be imparted to the artisans through KVIC training institutions as per relevant norms for the period of 2 weeks to 2 months.</a:t>
                      </a:r>
                    </a:p>
                    <a:p>
                      <a:pPr marL="285750" indent="-285750" algn="just">
                        <a:lnSpc>
                          <a:spcPct val="150000"/>
                        </a:lnSpc>
                        <a:buFont typeface="Arial" panose="020B0604020202020204" pitchFamily="34" charset="0"/>
                        <a:buChar char="•"/>
                      </a:pP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Skill training along with with wage compensation to be given to artisans. </a:t>
                      </a:r>
                    </a:p>
                    <a:p>
                      <a:pPr marL="285750" indent="-285750" algn="just">
                        <a:lnSpc>
                          <a:spcPct val="150000"/>
                        </a:lnSpc>
                        <a:buFont typeface="Arial" panose="020B0604020202020204" pitchFamily="34" charset="0"/>
                        <a:buChar char="•"/>
                      </a:pP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New artisans registered by the Khadi Institutions will have to mandatorily attend a training programme specifically designed by KVIC for new khadi artisans along with wage compensation.</a:t>
                      </a:r>
                    </a:p>
                    <a:p>
                      <a:pPr marL="285750" indent="-285750">
                        <a:lnSpc>
                          <a:spcPct val="150000"/>
                        </a:lnSpc>
                        <a:buFont typeface="Arial" panose="020B0604020202020204" pitchFamily="34" charset="0"/>
                        <a:buChar char="•"/>
                      </a:pPr>
                      <a:endPar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endParaRPr>
                    </a:p>
                    <a:p>
                      <a:pPr>
                        <a:lnSpc>
                          <a:spcPct val="150000"/>
                        </a:lnSpc>
                      </a:pPr>
                      <a:endPar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endParaRPr>
                    </a:p>
                    <a:p>
                      <a:pPr>
                        <a:lnSpc>
                          <a:spcPct val="150000"/>
                        </a:lnSpc>
                      </a:pP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p>
                  </a:txBody>
                  <a:tcPr/>
                </a:tc>
                <a:extLst>
                  <a:ext uri="{0D108BD9-81ED-4DB2-BD59-A6C34878D82A}">
                    <a16:rowId xmlns:a16="http://schemas.microsoft.com/office/drawing/2014/main" val="1224465381"/>
                  </a:ext>
                </a:extLst>
              </a:tr>
              <a:tr h="370840">
                <a:tc>
                  <a:txBody>
                    <a:bodyPr/>
                    <a:lstStyle/>
                    <a:p>
                      <a:pPr>
                        <a:lnSpc>
                          <a:spcPct val="150000"/>
                        </a:lnSpc>
                      </a:pPr>
                      <a:r>
                        <a:rPr lang="en-US" sz="1600" b="1" kern="1200" baseline="0" dirty="0" smtClean="0">
                          <a:solidFill>
                            <a:schemeClr val="tx1"/>
                          </a:solidFill>
                          <a:effectLst/>
                          <a:latin typeface="Times New Roman" panose="02020603050405020304" pitchFamily="18" charset="0"/>
                          <a:ea typeface="+mn-ea"/>
                          <a:cs typeface="Times New Roman" panose="02020603050405020304" pitchFamily="18" charset="0"/>
                        </a:rPr>
                        <a:t>Training with wage compensation </a:t>
                      </a:r>
                    </a:p>
                  </a:txBody>
                  <a:tcPr marL="68580" marR="68580" marT="0" marB="0"/>
                </a:tc>
                <a:tc>
                  <a:txBody>
                    <a:bodyPr/>
                    <a:lstStyle/>
                    <a:p>
                      <a:pPr lvl="0">
                        <a:lnSpc>
                          <a:spcPct val="150000"/>
                        </a:lnSpc>
                      </a:pP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At present there is no provision of wage compensation for the trainees undergoing training in Khadi activities. In order to increase participation of the existing artisans in training, it is proposed that free training courses be organized for khadi artisans and also wage compensation be provided to these artisans. </a:t>
                      </a:r>
                      <a:endParaRPr lang="en-US" sz="1600" kern="1200" baseline="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c vMerge="1">
                  <a:txBody>
                    <a:bodyPr/>
                    <a:lstStyle/>
                    <a:p>
                      <a:endParaRPr lang="en-US" sz="180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405673635"/>
                  </a:ext>
                </a:extLst>
              </a:tr>
            </a:tbl>
          </a:graphicData>
        </a:graphic>
      </p:graphicFrame>
      <p:sp>
        <p:nvSpPr>
          <p:cNvPr id="3" name="Slide Number Placeholder 2"/>
          <p:cNvSpPr>
            <a:spLocks noGrp="1"/>
          </p:cNvSpPr>
          <p:nvPr>
            <p:ph type="sldNum" sz="quarter" idx="12"/>
          </p:nvPr>
        </p:nvSpPr>
        <p:spPr/>
        <p:txBody>
          <a:bodyPr/>
          <a:lstStyle/>
          <a:p>
            <a:fld id="{376645A4-69B7-466A-A68E-90C008B2B38C}" type="slidenum">
              <a:rPr lang="en-US" smtClean="0"/>
              <a:t>3</a:t>
            </a:fld>
            <a:endParaRPr lang="en-US"/>
          </a:p>
        </p:txBody>
      </p:sp>
    </p:spTree>
    <p:extLst>
      <p:ext uri="{BB962C8B-B14F-4D97-AF65-F5344CB8AC3E}">
        <p14:creationId xmlns:p14="http://schemas.microsoft.com/office/powerpoint/2010/main" val="2468403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186"/>
            <a:ext cx="10515600" cy="654206"/>
          </a:xfrm>
          <a:ln>
            <a:solidFill>
              <a:schemeClr val="tx2"/>
            </a:solidFill>
          </a:ln>
        </p:spPr>
        <p:txBody>
          <a:bodyPr>
            <a:normAutofit/>
          </a:bodyPr>
          <a:lstStyle/>
          <a:p>
            <a:r>
              <a:rPr lang="en-US" sz="2800" b="1" dirty="0" smtClean="0">
                <a:solidFill>
                  <a:srgbClr val="C00000"/>
                </a:solidFill>
                <a:latin typeface="Times New Roman" panose="02020603050405020304" pitchFamily="18" charset="0"/>
                <a:cs typeface="Times New Roman" panose="02020603050405020304" pitchFamily="18" charset="0"/>
              </a:rPr>
              <a:t>Artisans </a:t>
            </a:r>
            <a:endParaRPr lang="en-US" sz="2800" b="1" dirty="0">
              <a:solidFill>
                <a:srgbClr val="C00000"/>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15135885"/>
              </p:ext>
            </p:extLst>
          </p:nvPr>
        </p:nvGraphicFramePr>
        <p:xfrm>
          <a:off x="853190" y="1133475"/>
          <a:ext cx="10500609" cy="5690631"/>
        </p:xfrm>
        <a:graphic>
          <a:graphicData uri="http://schemas.openxmlformats.org/drawingml/2006/table">
            <a:tbl>
              <a:tblPr firstRow="1" bandRow="1">
                <a:tableStyleId>{5940675A-B579-460E-94D1-54222C63F5DA}</a:tableStyleId>
              </a:tblPr>
              <a:tblGrid>
                <a:gridCol w="2199960">
                  <a:extLst>
                    <a:ext uri="{9D8B030D-6E8A-4147-A177-3AD203B41FA5}">
                      <a16:colId xmlns:a16="http://schemas.microsoft.com/office/drawing/2014/main" val="90775394"/>
                    </a:ext>
                  </a:extLst>
                </a:gridCol>
                <a:gridCol w="3354557">
                  <a:extLst>
                    <a:ext uri="{9D8B030D-6E8A-4147-A177-3AD203B41FA5}">
                      <a16:colId xmlns:a16="http://schemas.microsoft.com/office/drawing/2014/main" val="4154438305"/>
                    </a:ext>
                  </a:extLst>
                </a:gridCol>
                <a:gridCol w="4946092">
                  <a:extLst>
                    <a:ext uri="{9D8B030D-6E8A-4147-A177-3AD203B41FA5}">
                      <a16:colId xmlns:a16="http://schemas.microsoft.com/office/drawing/2014/main" val="3151934809"/>
                    </a:ext>
                  </a:extLst>
                </a:gridCol>
              </a:tblGrid>
              <a:tr h="478551">
                <a:tc>
                  <a:txBody>
                    <a:bodyPr/>
                    <a:lstStyle/>
                    <a:p>
                      <a:pPr algn="ctr">
                        <a:lnSpc>
                          <a:spcPct val="150000"/>
                        </a:lnSpc>
                      </a:pPr>
                      <a:r>
                        <a:rPr lang="en-US" sz="1600" b="1" kern="1200" dirty="0" smtClean="0">
                          <a:solidFill>
                            <a:schemeClr val="tx1"/>
                          </a:solidFill>
                          <a:effectLst/>
                          <a:latin typeface="Times New Roman" panose="02020603050405020304" pitchFamily="18" charset="0"/>
                          <a:ea typeface="+mn-ea"/>
                          <a:cs typeface="Times New Roman" panose="02020603050405020304" pitchFamily="18" charset="0"/>
                        </a:rPr>
                        <a:t>Issues</a:t>
                      </a:r>
                      <a:endParaRPr lang="en-US" sz="1600" b="1"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marL="0" marR="0" algn="ctr">
                        <a:lnSpc>
                          <a:spcPct val="150000"/>
                        </a:lnSpc>
                        <a:spcBef>
                          <a:spcPts val="0"/>
                        </a:spcBef>
                        <a:spcAft>
                          <a:spcPts val="0"/>
                        </a:spcAft>
                      </a:pPr>
                      <a:r>
                        <a:rPr lang="en-US" sz="1600" b="1" kern="1200" dirty="0">
                          <a:solidFill>
                            <a:schemeClr val="tx1"/>
                          </a:solidFill>
                          <a:effectLst/>
                          <a:latin typeface="Times New Roman" panose="02020603050405020304" pitchFamily="18" charset="0"/>
                          <a:ea typeface="+mn-ea"/>
                          <a:cs typeface="Times New Roman" panose="02020603050405020304" pitchFamily="18" charset="0"/>
                        </a:rPr>
                        <a:t>Suggestions</a:t>
                      </a:r>
                    </a:p>
                  </a:txBody>
                  <a:tcPr marL="68580" marR="68580" marT="0" marB="0" anchor="ctr"/>
                </a:tc>
                <a:tc>
                  <a:txBody>
                    <a:bodyPr/>
                    <a:lstStyle/>
                    <a:p>
                      <a:pPr marL="0" marR="0" algn="ctr">
                        <a:lnSpc>
                          <a:spcPct val="150000"/>
                        </a:lnSpc>
                        <a:spcBef>
                          <a:spcPts val="0"/>
                        </a:spcBef>
                        <a:spcAft>
                          <a:spcPts val="0"/>
                        </a:spcAft>
                      </a:pPr>
                      <a:r>
                        <a:rPr lang="en-US" sz="1600" b="1" kern="1200" dirty="0">
                          <a:solidFill>
                            <a:schemeClr val="tx1"/>
                          </a:solidFill>
                          <a:effectLst/>
                          <a:latin typeface="Times New Roman" panose="02020603050405020304" pitchFamily="18" charset="0"/>
                          <a:ea typeface="+mn-ea"/>
                          <a:cs typeface="Times New Roman" panose="02020603050405020304" pitchFamily="18" charset="0"/>
                        </a:rPr>
                        <a:t>Policy Measures</a:t>
                      </a:r>
                    </a:p>
                  </a:txBody>
                  <a:tcPr marL="68580" marR="68580" marT="0" marB="0" anchor="ctr"/>
                </a:tc>
                <a:extLst>
                  <a:ext uri="{0D108BD9-81ED-4DB2-BD59-A6C34878D82A}">
                    <a16:rowId xmlns:a16="http://schemas.microsoft.com/office/drawing/2014/main" val="2287109885"/>
                  </a:ext>
                </a:extLst>
              </a:tr>
              <a:tr h="5026776">
                <a:tc>
                  <a:txBody>
                    <a:bodyPr/>
                    <a:lstStyle/>
                    <a:p>
                      <a:pPr marL="0" marR="0" lvl="0" indent="0" algn="just">
                        <a:lnSpc>
                          <a:spcPct val="150000"/>
                        </a:lnSpc>
                        <a:spcBef>
                          <a:spcPts val="0"/>
                        </a:spcBef>
                        <a:spcAft>
                          <a:spcPts val="0"/>
                        </a:spcAft>
                        <a:buFont typeface="+mj-lt"/>
                        <a:buNone/>
                      </a:pPr>
                      <a:r>
                        <a:rPr lang="en-US" sz="1600" b="1" kern="1200" dirty="0" smtClean="0">
                          <a:solidFill>
                            <a:schemeClr val="tx1"/>
                          </a:solidFill>
                          <a:effectLst/>
                          <a:latin typeface="Times New Roman" panose="02020603050405020304" pitchFamily="18" charset="0"/>
                          <a:ea typeface="+mn-ea"/>
                          <a:cs typeface="Times New Roman" panose="02020603050405020304" pitchFamily="18" charset="0"/>
                        </a:rPr>
                        <a:t>Specific identification or recognition card for artisans</a:t>
                      </a:r>
                    </a:p>
                  </a:txBody>
                  <a:tcPr marL="68580" marR="68580" marT="0" marB="0"/>
                </a:tc>
                <a:tc>
                  <a:txBody>
                    <a:bodyPr/>
                    <a:lstStyle/>
                    <a:p>
                      <a:pPr algn="just">
                        <a:lnSpc>
                          <a:spcPct val="150000"/>
                        </a:lnSpc>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There is no uniform identity card to identify Khadi artisans.</a:t>
                      </a: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 A card having details about all the assistance given to artisan, his expertise, etc.</a:t>
                      </a:r>
                    </a:p>
                    <a:p>
                      <a:pPr algn="just">
                        <a:lnSpc>
                          <a:spcPct val="150000"/>
                        </a:lnSpc>
                      </a:pP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This card will serve dual purposes of identification of actual beneficiary and also serve as status symbol of associating with the Khadi sector.</a:t>
                      </a:r>
                    </a:p>
                  </a:txBody>
                  <a:tcPr marL="68580" marR="68580" marT="0" marB="0"/>
                </a:tc>
                <a:tc>
                  <a:txBody>
                    <a:bodyPr/>
                    <a:lstStyle/>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The issuance of identification cards for Khadi artisans may be introduced. The KIs,</a:t>
                      </a: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responsible for issuing the cards, shall need to verify that the applicants are genuine Khadi artisans. </a:t>
                      </a:r>
                    </a:p>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The card will include details about the artisan's skills, traditional techniques mastered, and the type of Khadi activity they specialize in. This information will contribute to the recognition of their expertise and identification of artisans for providing assistance under Khadi</a:t>
                      </a: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 programme of KVIC</a:t>
                      </a: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a:t>
                      </a:r>
                    </a:p>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The ID Card will also</a:t>
                      </a: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 have a micro chip/ QR / Bar Code to capture all the vital information of the artisan and financial transactions done by artisans with the KI’s.</a:t>
                      </a:r>
                      <a:endParaRPr lang="en-US" sz="160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950749963"/>
                  </a:ext>
                </a:extLst>
              </a:tr>
            </a:tbl>
          </a:graphicData>
        </a:graphic>
      </p:graphicFrame>
      <p:sp>
        <p:nvSpPr>
          <p:cNvPr id="3" name="Slide Number Placeholder 2"/>
          <p:cNvSpPr>
            <a:spLocks noGrp="1"/>
          </p:cNvSpPr>
          <p:nvPr>
            <p:ph type="sldNum" sz="quarter" idx="12"/>
          </p:nvPr>
        </p:nvSpPr>
        <p:spPr/>
        <p:txBody>
          <a:bodyPr/>
          <a:lstStyle/>
          <a:p>
            <a:fld id="{376645A4-69B7-466A-A68E-90C008B2B38C}" type="slidenum">
              <a:rPr lang="en-US" smtClean="0"/>
              <a:t>4</a:t>
            </a:fld>
            <a:endParaRPr lang="en-US"/>
          </a:p>
        </p:txBody>
      </p:sp>
    </p:spTree>
    <p:extLst>
      <p:ext uri="{BB962C8B-B14F-4D97-AF65-F5344CB8AC3E}">
        <p14:creationId xmlns:p14="http://schemas.microsoft.com/office/powerpoint/2010/main" val="1123628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5186"/>
            <a:ext cx="11296650" cy="654206"/>
          </a:xfrm>
          <a:ln>
            <a:solidFill>
              <a:schemeClr val="tx2"/>
            </a:solidFill>
          </a:ln>
        </p:spPr>
        <p:txBody>
          <a:bodyPr>
            <a:normAutofit/>
          </a:bodyPr>
          <a:lstStyle/>
          <a:p>
            <a:r>
              <a:rPr lang="en-US" sz="2800" b="1" dirty="0" smtClean="0">
                <a:solidFill>
                  <a:srgbClr val="C00000"/>
                </a:solidFill>
                <a:latin typeface="Times New Roman" panose="02020603050405020304" pitchFamily="18" charset="0"/>
                <a:cs typeface="Times New Roman" panose="02020603050405020304" pitchFamily="18" charset="0"/>
              </a:rPr>
              <a:t>Artisans </a:t>
            </a:r>
            <a:endParaRPr lang="en-US" sz="2800" b="1" dirty="0">
              <a:solidFill>
                <a:srgbClr val="C00000"/>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1044418"/>
              </p:ext>
            </p:extLst>
          </p:nvPr>
        </p:nvGraphicFramePr>
        <p:xfrm>
          <a:off x="533400" y="1066801"/>
          <a:ext cx="11258550" cy="5559635"/>
        </p:xfrm>
        <a:graphic>
          <a:graphicData uri="http://schemas.openxmlformats.org/drawingml/2006/table">
            <a:tbl>
              <a:tblPr firstRow="1" bandRow="1">
                <a:tableStyleId>{5940675A-B579-460E-94D1-54222C63F5DA}</a:tableStyleId>
              </a:tblPr>
              <a:tblGrid>
                <a:gridCol w="1804358">
                  <a:extLst>
                    <a:ext uri="{9D8B030D-6E8A-4147-A177-3AD203B41FA5}">
                      <a16:colId xmlns:a16="http://schemas.microsoft.com/office/drawing/2014/main" val="90775394"/>
                    </a:ext>
                  </a:extLst>
                </a:gridCol>
                <a:gridCol w="3735238">
                  <a:extLst>
                    <a:ext uri="{9D8B030D-6E8A-4147-A177-3AD203B41FA5}">
                      <a16:colId xmlns:a16="http://schemas.microsoft.com/office/drawing/2014/main" val="4154438305"/>
                    </a:ext>
                  </a:extLst>
                </a:gridCol>
                <a:gridCol w="5718954">
                  <a:extLst>
                    <a:ext uri="{9D8B030D-6E8A-4147-A177-3AD203B41FA5}">
                      <a16:colId xmlns:a16="http://schemas.microsoft.com/office/drawing/2014/main" val="3151934809"/>
                    </a:ext>
                  </a:extLst>
                </a:gridCol>
              </a:tblGrid>
              <a:tr h="403473">
                <a:tc>
                  <a:txBody>
                    <a:bodyPr/>
                    <a:lstStyle/>
                    <a:p>
                      <a:pPr algn="ctr">
                        <a:lnSpc>
                          <a:spcPct val="150000"/>
                        </a:lnSpc>
                      </a:pPr>
                      <a:r>
                        <a:rPr lang="en-US" sz="1600" b="1" kern="1200" dirty="0" smtClean="0">
                          <a:solidFill>
                            <a:schemeClr val="tx1"/>
                          </a:solidFill>
                          <a:effectLst/>
                          <a:latin typeface="Times New Roman" panose="02020603050405020304" pitchFamily="18" charset="0"/>
                          <a:ea typeface="+mn-ea"/>
                          <a:cs typeface="Times New Roman" panose="02020603050405020304" pitchFamily="18" charset="0"/>
                        </a:rPr>
                        <a:t>Issues</a:t>
                      </a:r>
                      <a:endParaRPr lang="en-US" sz="1600" b="1"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marL="0" marR="0" algn="ctr">
                        <a:lnSpc>
                          <a:spcPct val="150000"/>
                        </a:lnSpc>
                        <a:spcBef>
                          <a:spcPts val="0"/>
                        </a:spcBef>
                        <a:spcAft>
                          <a:spcPts val="0"/>
                        </a:spcAft>
                      </a:pPr>
                      <a:r>
                        <a:rPr lang="en-US" sz="1600" b="1" kern="1200" dirty="0">
                          <a:solidFill>
                            <a:schemeClr val="tx1"/>
                          </a:solidFill>
                          <a:effectLst/>
                          <a:latin typeface="Times New Roman" panose="02020603050405020304" pitchFamily="18" charset="0"/>
                          <a:ea typeface="+mn-ea"/>
                          <a:cs typeface="Times New Roman" panose="02020603050405020304" pitchFamily="18" charset="0"/>
                        </a:rPr>
                        <a:t>Suggestions</a:t>
                      </a:r>
                    </a:p>
                  </a:txBody>
                  <a:tcPr marL="68580" marR="68580" marT="0" marB="0" anchor="ctr"/>
                </a:tc>
                <a:tc>
                  <a:txBody>
                    <a:bodyPr/>
                    <a:lstStyle/>
                    <a:p>
                      <a:pPr marL="0" marR="0" algn="ctr">
                        <a:lnSpc>
                          <a:spcPct val="150000"/>
                        </a:lnSpc>
                        <a:spcBef>
                          <a:spcPts val="0"/>
                        </a:spcBef>
                        <a:spcAft>
                          <a:spcPts val="0"/>
                        </a:spcAft>
                      </a:pPr>
                      <a:r>
                        <a:rPr lang="en-US" sz="1600" b="1" kern="1200" dirty="0">
                          <a:solidFill>
                            <a:schemeClr val="tx1"/>
                          </a:solidFill>
                          <a:effectLst/>
                          <a:latin typeface="Times New Roman" panose="02020603050405020304" pitchFamily="18" charset="0"/>
                          <a:ea typeface="+mn-ea"/>
                          <a:cs typeface="Times New Roman" panose="02020603050405020304" pitchFamily="18" charset="0"/>
                        </a:rPr>
                        <a:t>Policy Measures</a:t>
                      </a:r>
                    </a:p>
                  </a:txBody>
                  <a:tcPr marL="68580" marR="68580" marT="0" marB="0" anchor="ctr"/>
                </a:tc>
                <a:extLst>
                  <a:ext uri="{0D108BD9-81ED-4DB2-BD59-A6C34878D82A}">
                    <a16:rowId xmlns:a16="http://schemas.microsoft.com/office/drawing/2014/main" val="2287109885"/>
                  </a:ext>
                </a:extLst>
              </a:tr>
              <a:tr h="3226010">
                <a:tc>
                  <a:txBody>
                    <a:bodyPr/>
                    <a:lstStyle/>
                    <a:p>
                      <a:pPr marL="0" marR="0" lvl="0" indent="0" algn="just">
                        <a:lnSpc>
                          <a:spcPct val="150000"/>
                        </a:lnSpc>
                        <a:spcBef>
                          <a:spcPts val="0"/>
                        </a:spcBef>
                        <a:spcAft>
                          <a:spcPts val="0"/>
                        </a:spcAft>
                        <a:buFont typeface="+mj-lt"/>
                        <a:buNone/>
                      </a:pPr>
                      <a:r>
                        <a:rPr lang="en-US" sz="1600" b="1" kern="1200" dirty="0" smtClean="0">
                          <a:solidFill>
                            <a:schemeClr val="tx1"/>
                          </a:solidFill>
                          <a:effectLst/>
                          <a:latin typeface="Times New Roman" panose="02020603050405020304" pitchFamily="18" charset="0"/>
                          <a:ea typeface="+mn-ea"/>
                          <a:cs typeface="Times New Roman" panose="02020603050405020304" pitchFamily="18" charset="0"/>
                        </a:rPr>
                        <a:t>Social Security to Khadi artisans</a:t>
                      </a:r>
                    </a:p>
                  </a:txBody>
                  <a:tcPr marL="68580" marR="68580" marT="0" marB="0"/>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In order to attract the sections of the society, particularly youth and ensure the holistic development of traditional artisans/craftsmen s</a:t>
                      </a:r>
                      <a:r>
                        <a:rPr lang="en-US" sz="1600" b="1" kern="1200" dirty="0" smtClean="0">
                          <a:solidFill>
                            <a:schemeClr val="tx1"/>
                          </a:solidFill>
                          <a:effectLst/>
                          <a:latin typeface="Times New Roman" panose="02020603050405020304" pitchFamily="18" charset="0"/>
                          <a:ea typeface="+mn-ea"/>
                          <a:cs typeface="Times New Roman" panose="02020603050405020304" pitchFamily="18" charset="0"/>
                        </a:rPr>
                        <a:t>ocial security to Khadi artisans</a:t>
                      </a:r>
                      <a:r>
                        <a:rPr lang="en-US" sz="1600" b="1" kern="1200" baseline="0" dirty="0" smtClean="0">
                          <a:solidFill>
                            <a:schemeClr val="tx1"/>
                          </a:solidFill>
                          <a:effectLst/>
                          <a:latin typeface="Times New Roman" panose="02020603050405020304" pitchFamily="18" charset="0"/>
                          <a:ea typeface="+mn-ea"/>
                          <a:cs typeface="Times New Roman" panose="02020603050405020304" pitchFamily="18" charset="0"/>
                        </a:rPr>
                        <a:t> may be given.</a:t>
                      </a:r>
                    </a:p>
                    <a:p>
                      <a:pPr algn="just">
                        <a:lnSpc>
                          <a:spcPct val="150000"/>
                        </a:lnSpc>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Currently, Khadi artisans</a:t>
                      </a: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 are not covered under any specific social security scheme. </a:t>
                      </a:r>
                    </a:p>
                  </a:txBody>
                  <a:tcPr marL="68580" marR="68580" marT="0" marB="0"/>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The khadi artisans will be encouraged and assisted to get registered under the </a:t>
                      </a:r>
                      <a:r>
                        <a:rPr lang="en-US" sz="1600" b="1" kern="1200" dirty="0" err="1" smtClean="0">
                          <a:solidFill>
                            <a:schemeClr val="tx1"/>
                          </a:solidFill>
                          <a:effectLst/>
                          <a:latin typeface="Times New Roman" panose="02020603050405020304" pitchFamily="18" charset="0"/>
                          <a:ea typeface="+mn-ea"/>
                          <a:cs typeface="Times New Roman" panose="02020603050405020304" pitchFamily="18" charset="0"/>
                        </a:rPr>
                        <a:t>Ayushman</a:t>
                      </a:r>
                      <a:r>
                        <a:rPr lang="en-US" sz="1600" b="1" kern="1200" dirty="0" smtClean="0">
                          <a:solidFill>
                            <a:schemeClr val="tx1"/>
                          </a:solidFill>
                          <a:effectLst/>
                          <a:latin typeface="Times New Roman" panose="02020603050405020304" pitchFamily="18" charset="0"/>
                          <a:ea typeface="+mn-ea"/>
                          <a:cs typeface="Times New Roman" panose="02020603050405020304" pitchFamily="18" charset="0"/>
                        </a:rPr>
                        <a:t> Bharat scheme.</a:t>
                      </a:r>
                    </a:p>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Social security to artisans through </a:t>
                      </a: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KVIC to provide insurance through PMJJBY and PMSBY for the artisans (Age group 18 to 50 years) and minimum pension through Atal Pension Yojana</a:t>
                      </a:r>
                      <a:endPar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In order to address the lack of formal pension coverage for Khadi artisans and encourage them to save for their retirement. They can be covered under </a:t>
                      </a:r>
                      <a:r>
                        <a:rPr lang="en-US" sz="1600" b="1" kern="1200" dirty="0" smtClean="0">
                          <a:solidFill>
                            <a:schemeClr val="tx1"/>
                          </a:solidFill>
                          <a:effectLst/>
                          <a:latin typeface="Times New Roman" panose="02020603050405020304" pitchFamily="18" charset="0"/>
                          <a:ea typeface="+mn-ea"/>
                          <a:cs typeface="Times New Roman" panose="02020603050405020304" pitchFamily="18" charset="0"/>
                        </a:rPr>
                        <a:t>Atal Pension Yojana</a:t>
                      </a: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a:t>
                      </a:r>
                    </a:p>
                  </a:txBody>
                  <a:tcPr/>
                </a:tc>
                <a:extLst>
                  <a:ext uri="{0D108BD9-81ED-4DB2-BD59-A6C34878D82A}">
                    <a16:rowId xmlns:a16="http://schemas.microsoft.com/office/drawing/2014/main" val="2992767915"/>
                  </a:ext>
                </a:extLst>
              </a:tr>
              <a:tr h="1818816">
                <a:tc>
                  <a:txBody>
                    <a:bodyPr/>
                    <a:lstStyle/>
                    <a:p>
                      <a:pPr marL="0" marR="0" lvl="0" indent="0" algn="just">
                        <a:lnSpc>
                          <a:spcPct val="150000"/>
                        </a:lnSpc>
                        <a:spcBef>
                          <a:spcPts val="0"/>
                        </a:spcBef>
                        <a:spcAft>
                          <a:spcPts val="0"/>
                        </a:spcAft>
                        <a:buFont typeface="+mj-lt"/>
                        <a:buNone/>
                      </a:pPr>
                      <a:r>
                        <a:rPr lang="en-US" sz="1600" b="1" kern="1200" dirty="0" smtClean="0">
                          <a:solidFill>
                            <a:schemeClr val="tx1"/>
                          </a:solidFill>
                          <a:effectLst/>
                          <a:latin typeface="Times New Roman" panose="02020603050405020304" pitchFamily="18" charset="0"/>
                          <a:ea typeface="+mn-ea"/>
                          <a:cs typeface="Times New Roman" panose="02020603050405020304" pitchFamily="18" charset="0"/>
                        </a:rPr>
                        <a:t>Repair and Maintenance of</a:t>
                      </a:r>
                      <a:r>
                        <a:rPr lang="en-US" sz="1600" b="1" kern="1200" baseline="0" dirty="0" smtClean="0">
                          <a:solidFill>
                            <a:schemeClr val="tx1"/>
                          </a:solidFill>
                          <a:effectLst/>
                          <a:latin typeface="Times New Roman" panose="02020603050405020304" pitchFamily="18" charset="0"/>
                          <a:ea typeface="+mn-ea"/>
                          <a:cs typeface="Times New Roman" panose="02020603050405020304" pitchFamily="18" charset="0"/>
                        </a:rPr>
                        <a:t> Tools and Implements</a:t>
                      </a:r>
                      <a:endParaRPr lang="en-US" sz="1600" b="1"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algn="just">
                        <a:lnSpc>
                          <a:spcPct val="150000"/>
                        </a:lnSpc>
                      </a:pP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Assistance to artisans in facilitating repair and maintenance of the Charkhas, Looms, </a:t>
                      </a:r>
                      <a:r>
                        <a:rPr lang="en-US" sz="1600" kern="1200" baseline="0" dirty="0" err="1" smtClean="0">
                          <a:solidFill>
                            <a:schemeClr val="tx1"/>
                          </a:solidFill>
                          <a:effectLst/>
                          <a:latin typeface="Times New Roman" panose="02020603050405020304" pitchFamily="18" charset="0"/>
                          <a:ea typeface="+mn-ea"/>
                          <a:cs typeface="Times New Roman" panose="02020603050405020304" pitchFamily="18" charset="0"/>
                        </a:rPr>
                        <a:t>etc</a:t>
                      </a: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p>
                  </a:txBody>
                  <a:tcPr marL="68580" marR="68580" marT="0" marB="0"/>
                </a:tc>
                <a:tc>
                  <a:txBody>
                    <a:bodyPr/>
                    <a:lstStyle/>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The KI’s to be supported by KVIC in conducting</a:t>
                      </a: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 periodic workshops of trained mechanics/ masters trainers in training the KI’s and artisans in repair and maintenance of tools and implements. Here repair work can be undertaken by mechanics.</a:t>
                      </a:r>
                    </a:p>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Artisans can be trained as master trainers by KVIC.</a:t>
                      </a:r>
                      <a:endParaRPr lang="en-US" sz="160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Slide Number Placeholder 2"/>
          <p:cNvSpPr>
            <a:spLocks noGrp="1"/>
          </p:cNvSpPr>
          <p:nvPr>
            <p:ph type="sldNum" sz="quarter" idx="12"/>
          </p:nvPr>
        </p:nvSpPr>
        <p:spPr/>
        <p:txBody>
          <a:bodyPr/>
          <a:lstStyle/>
          <a:p>
            <a:fld id="{376645A4-69B7-466A-A68E-90C008B2B38C}" type="slidenum">
              <a:rPr lang="en-US" smtClean="0"/>
              <a:t>5</a:t>
            </a:fld>
            <a:endParaRPr lang="en-US"/>
          </a:p>
        </p:txBody>
      </p:sp>
    </p:spTree>
    <p:extLst>
      <p:ext uri="{BB962C8B-B14F-4D97-AF65-F5344CB8AC3E}">
        <p14:creationId xmlns:p14="http://schemas.microsoft.com/office/powerpoint/2010/main" val="1871131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5186"/>
            <a:ext cx="11296650" cy="654206"/>
          </a:xfrm>
          <a:ln>
            <a:solidFill>
              <a:schemeClr val="tx2"/>
            </a:solidFill>
          </a:ln>
        </p:spPr>
        <p:txBody>
          <a:bodyPr>
            <a:normAutofit/>
          </a:bodyPr>
          <a:lstStyle/>
          <a:p>
            <a:r>
              <a:rPr lang="en-US" sz="2800" b="1" dirty="0" smtClean="0">
                <a:solidFill>
                  <a:srgbClr val="C00000"/>
                </a:solidFill>
                <a:latin typeface="Times New Roman" panose="02020603050405020304" pitchFamily="18" charset="0"/>
                <a:cs typeface="Times New Roman" panose="02020603050405020304" pitchFamily="18" charset="0"/>
              </a:rPr>
              <a:t>Artisans </a:t>
            </a:r>
            <a:endParaRPr lang="en-US" sz="2800" b="1" dirty="0">
              <a:solidFill>
                <a:srgbClr val="C00000"/>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33219002"/>
              </p:ext>
            </p:extLst>
          </p:nvPr>
        </p:nvGraphicFramePr>
        <p:xfrm>
          <a:off x="533400" y="1066801"/>
          <a:ext cx="11258550" cy="5762805"/>
        </p:xfrm>
        <a:graphic>
          <a:graphicData uri="http://schemas.openxmlformats.org/drawingml/2006/table">
            <a:tbl>
              <a:tblPr firstRow="1" bandRow="1">
                <a:tableStyleId>{5940675A-B579-460E-94D1-54222C63F5DA}</a:tableStyleId>
              </a:tblPr>
              <a:tblGrid>
                <a:gridCol w="1674962">
                  <a:extLst>
                    <a:ext uri="{9D8B030D-6E8A-4147-A177-3AD203B41FA5}">
                      <a16:colId xmlns:a16="http://schemas.microsoft.com/office/drawing/2014/main" val="90775394"/>
                    </a:ext>
                  </a:extLst>
                </a:gridCol>
                <a:gridCol w="3683480">
                  <a:extLst>
                    <a:ext uri="{9D8B030D-6E8A-4147-A177-3AD203B41FA5}">
                      <a16:colId xmlns:a16="http://schemas.microsoft.com/office/drawing/2014/main" val="4154438305"/>
                    </a:ext>
                  </a:extLst>
                </a:gridCol>
                <a:gridCol w="5900108">
                  <a:extLst>
                    <a:ext uri="{9D8B030D-6E8A-4147-A177-3AD203B41FA5}">
                      <a16:colId xmlns:a16="http://schemas.microsoft.com/office/drawing/2014/main" val="3151934809"/>
                    </a:ext>
                  </a:extLst>
                </a:gridCol>
              </a:tblGrid>
              <a:tr h="403473">
                <a:tc>
                  <a:txBody>
                    <a:bodyPr/>
                    <a:lstStyle/>
                    <a:p>
                      <a:pPr algn="ctr">
                        <a:lnSpc>
                          <a:spcPct val="150000"/>
                        </a:lnSpc>
                      </a:pPr>
                      <a:r>
                        <a:rPr lang="en-US" sz="1600" b="1" kern="1200" dirty="0" smtClean="0">
                          <a:solidFill>
                            <a:schemeClr val="tx1"/>
                          </a:solidFill>
                          <a:effectLst/>
                          <a:latin typeface="Times New Roman" panose="02020603050405020304" pitchFamily="18" charset="0"/>
                          <a:ea typeface="+mn-ea"/>
                          <a:cs typeface="Times New Roman" panose="02020603050405020304" pitchFamily="18" charset="0"/>
                        </a:rPr>
                        <a:t>Issues</a:t>
                      </a:r>
                      <a:endParaRPr lang="en-US" sz="1600" b="1"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marL="0" marR="0" algn="ctr">
                        <a:lnSpc>
                          <a:spcPct val="150000"/>
                        </a:lnSpc>
                        <a:spcBef>
                          <a:spcPts val="0"/>
                        </a:spcBef>
                        <a:spcAft>
                          <a:spcPts val="0"/>
                        </a:spcAft>
                      </a:pPr>
                      <a:r>
                        <a:rPr lang="en-US" sz="1600" b="1" kern="1200" dirty="0">
                          <a:solidFill>
                            <a:schemeClr val="tx1"/>
                          </a:solidFill>
                          <a:effectLst/>
                          <a:latin typeface="Times New Roman" panose="02020603050405020304" pitchFamily="18" charset="0"/>
                          <a:ea typeface="+mn-ea"/>
                          <a:cs typeface="Times New Roman" panose="02020603050405020304" pitchFamily="18" charset="0"/>
                        </a:rPr>
                        <a:t>Suggestions</a:t>
                      </a:r>
                    </a:p>
                  </a:txBody>
                  <a:tcPr marL="68580" marR="68580" marT="0" marB="0" anchor="ctr"/>
                </a:tc>
                <a:tc>
                  <a:txBody>
                    <a:bodyPr/>
                    <a:lstStyle/>
                    <a:p>
                      <a:pPr marL="0" marR="0" algn="ctr">
                        <a:lnSpc>
                          <a:spcPct val="150000"/>
                        </a:lnSpc>
                        <a:spcBef>
                          <a:spcPts val="0"/>
                        </a:spcBef>
                        <a:spcAft>
                          <a:spcPts val="0"/>
                        </a:spcAft>
                      </a:pPr>
                      <a:r>
                        <a:rPr lang="en-US" sz="1600" b="1" kern="1200" dirty="0">
                          <a:solidFill>
                            <a:schemeClr val="tx1"/>
                          </a:solidFill>
                          <a:effectLst/>
                          <a:latin typeface="Times New Roman" panose="02020603050405020304" pitchFamily="18" charset="0"/>
                          <a:ea typeface="+mn-ea"/>
                          <a:cs typeface="Times New Roman" panose="02020603050405020304" pitchFamily="18" charset="0"/>
                        </a:rPr>
                        <a:t>Policy Measures</a:t>
                      </a:r>
                    </a:p>
                  </a:txBody>
                  <a:tcPr marL="68580" marR="68580" marT="0" marB="0" anchor="ctr"/>
                </a:tc>
                <a:extLst>
                  <a:ext uri="{0D108BD9-81ED-4DB2-BD59-A6C34878D82A}">
                    <a16:rowId xmlns:a16="http://schemas.microsoft.com/office/drawing/2014/main" val="2287109885"/>
                  </a:ext>
                </a:extLst>
              </a:tr>
              <a:tr h="1400354">
                <a:tc>
                  <a:txBody>
                    <a:bodyPr/>
                    <a:lstStyle/>
                    <a:p>
                      <a:pPr marL="0" marR="0" lvl="0" indent="0" algn="just">
                        <a:lnSpc>
                          <a:spcPct val="150000"/>
                        </a:lnSpc>
                        <a:spcBef>
                          <a:spcPts val="0"/>
                        </a:spcBef>
                        <a:spcAft>
                          <a:spcPts val="0"/>
                        </a:spcAft>
                        <a:buFont typeface="+mj-lt"/>
                        <a:buNone/>
                      </a:pP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Raw Material Banks</a:t>
                      </a:r>
                    </a:p>
                  </a:txBody>
                  <a:tcPr marL="68580" marR="68580" marT="0" marB="0"/>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Raw Material Banks need to be set up for</a:t>
                      </a:r>
                      <a:r>
                        <a:rPr lang="en-US" sz="1600" b="0" kern="1200" baseline="0" dirty="0" smtClean="0">
                          <a:solidFill>
                            <a:schemeClr val="tx1"/>
                          </a:solidFill>
                          <a:effectLst/>
                          <a:latin typeface="Times New Roman" panose="02020603050405020304" pitchFamily="18" charset="0"/>
                          <a:ea typeface="+mn-ea"/>
                          <a:cs typeface="Times New Roman" panose="02020603050405020304" pitchFamily="18" charset="0"/>
                        </a:rPr>
                        <a:t> enhancing timely availability of the requisite raw material to the Artisans </a:t>
                      </a:r>
                    </a:p>
                  </a:txBody>
                  <a:tcPr marL="68580" marR="68580" marT="0" marB="0"/>
                </a:tc>
                <a:tc>
                  <a:txBody>
                    <a:bodyPr/>
                    <a:lstStyle/>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1600" kern="1200" dirty="0" smtClean="0">
                          <a:solidFill>
                            <a:schemeClr val="tx1"/>
                          </a:solidFill>
                          <a:effectLst/>
                          <a:latin typeface="Times New Roman" panose="02020603050405020304" pitchFamily="18" charset="0"/>
                          <a:ea typeface="+mn-ea"/>
                          <a:cs typeface="Times New Roman" panose="02020603050405020304" pitchFamily="18" charset="0"/>
                        </a:rPr>
                        <a:t>To set up KVIC financed Raw Material Banks near a cluster of KI’s (strategically located) for timely</a:t>
                      </a:r>
                      <a:r>
                        <a:rPr lang="en-IN" sz="160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en-IN" sz="1600" kern="1200" dirty="0" smtClean="0">
                          <a:solidFill>
                            <a:schemeClr val="tx1"/>
                          </a:solidFill>
                          <a:effectLst/>
                          <a:latin typeface="Times New Roman" panose="02020603050405020304" pitchFamily="18" charset="0"/>
                          <a:ea typeface="+mn-ea"/>
                          <a:cs typeface="Times New Roman" panose="02020603050405020304" pitchFamily="18" charset="0"/>
                        </a:rPr>
                        <a:t>procurement of genuine</a:t>
                      </a:r>
                      <a:r>
                        <a:rPr lang="en-IN" sz="1600" kern="1200" baseline="0" dirty="0" smtClean="0">
                          <a:solidFill>
                            <a:schemeClr val="tx1"/>
                          </a:solidFill>
                          <a:effectLst/>
                          <a:latin typeface="Times New Roman" panose="02020603050405020304" pitchFamily="18" charset="0"/>
                          <a:ea typeface="+mn-ea"/>
                          <a:cs typeface="Times New Roman" panose="02020603050405020304" pitchFamily="18" charset="0"/>
                        </a:rPr>
                        <a:t> raw material by the artisans</a:t>
                      </a:r>
                      <a:r>
                        <a:rPr lang="en-IN" sz="1600" kern="1200" dirty="0" smtClean="0">
                          <a:solidFill>
                            <a:schemeClr val="tx1"/>
                          </a:solidFill>
                          <a:effectLst/>
                          <a:latin typeface="Times New Roman" panose="02020603050405020304" pitchFamily="18" charset="0"/>
                          <a:ea typeface="+mn-ea"/>
                          <a:cs typeface="Times New Roman" panose="02020603050405020304" pitchFamily="18" charset="0"/>
                        </a:rPr>
                        <a:t>. </a:t>
                      </a:r>
                    </a:p>
                    <a:p>
                      <a:pPr marL="0" marR="0" lvl="0" indent="0" algn="just" defTabSz="914400" rtl="0" eaLnBrk="1" fontAlgn="auto" latinLnBrk="0" hangingPunct="1">
                        <a:lnSpc>
                          <a:spcPct val="150000"/>
                        </a:lnSpc>
                        <a:spcBef>
                          <a:spcPts val="0"/>
                        </a:spcBef>
                        <a:spcAft>
                          <a:spcPts val="0"/>
                        </a:spcAft>
                        <a:buClrTx/>
                        <a:buSzTx/>
                        <a:buFontTx/>
                        <a:buNone/>
                        <a:tabLst/>
                        <a:defRPr/>
                      </a:pPr>
                      <a:endParaRPr lang="en-US" sz="160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992767915"/>
                  </a:ext>
                </a:extLst>
              </a:tr>
              <a:tr h="1552755">
                <a:tc>
                  <a:txBody>
                    <a:bodyPr/>
                    <a:lstStyle/>
                    <a:p>
                      <a:pPr marL="0" marR="0" lvl="0" indent="0" algn="just">
                        <a:lnSpc>
                          <a:spcPct val="150000"/>
                        </a:lnSpc>
                        <a:spcBef>
                          <a:spcPts val="0"/>
                        </a:spcBef>
                        <a:spcAft>
                          <a:spcPts val="0"/>
                        </a:spcAft>
                        <a:buFont typeface="+mj-lt"/>
                        <a:buNone/>
                      </a:pP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Training</a:t>
                      </a:r>
                      <a:r>
                        <a:rPr lang="en-US" sz="1600" b="0" kern="1200" baseline="0" dirty="0" smtClean="0">
                          <a:solidFill>
                            <a:schemeClr val="tx1"/>
                          </a:solidFill>
                          <a:effectLst/>
                          <a:latin typeface="Times New Roman" panose="02020603050405020304" pitchFamily="18" charset="0"/>
                          <a:ea typeface="+mn-ea"/>
                          <a:cs typeface="Times New Roman" panose="02020603050405020304" pitchFamily="18" charset="0"/>
                        </a:rPr>
                        <a:t> of the Tailors</a:t>
                      </a:r>
                      <a:endParaRPr lang="en-US" sz="1600" b="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b="0" kern="1200" baseline="0" dirty="0" smtClean="0">
                          <a:solidFill>
                            <a:schemeClr val="tx1"/>
                          </a:solidFill>
                          <a:effectLst/>
                          <a:latin typeface="Times New Roman" panose="02020603050405020304" pitchFamily="18" charset="0"/>
                          <a:ea typeface="+mn-ea"/>
                          <a:cs typeface="Times New Roman" panose="02020603050405020304" pitchFamily="18" charset="0"/>
                        </a:rPr>
                        <a:t>The Tailors involved in preparing ready made garments from Khadi cloth to be trained to have good quality of the finished products </a:t>
                      </a:r>
                    </a:p>
                  </a:txBody>
                  <a:tcPr marL="68580" marR="68580" marT="0" marB="0"/>
                </a:tc>
                <a:tc>
                  <a:txBody>
                    <a:bodyPr/>
                    <a:lstStyle/>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The </a:t>
                      </a:r>
                      <a:r>
                        <a:rPr lang="en-US" sz="1600" b="0" kern="1200" baseline="0" dirty="0" smtClean="0">
                          <a:solidFill>
                            <a:schemeClr val="tx1"/>
                          </a:solidFill>
                          <a:effectLst/>
                          <a:latin typeface="Times New Roman" panose="02020603050405020304" pitchFamily="18" charset="0"/>
                          <a:ea typeface="+mn-ea"/>
                          <a:cs typeface="Times New Roman" panose="02020603050405020304" pitchFamily="18" charset="0"/>
                        </a:rPr>
                        <a:t>Tailors involved in preparing ready made garments from Khadi cloth be trained through KVIC Training Institutions to have uniform products with good products design, comfort and quality. </a:t>
                      </a:r>
                      <a:endParaRPr lang="en-US" sz="1600" b="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1818816">
                <a:tc>
                  <a:txBody>
                    <a:bodyPr/>
                    <a:lstStyle/>
                    <a:p>
                      <a:pPr marL="0" marR="0" lvl="0" indent="0" algn="just">
                        <a:lnSpc>
                          <a:spcPct val="150000"/>
                        </a:lnSpc>
                        <a:spcBef>
                          <a:spcPts val="0"/>
                        </a:spcBef>
                        <a:spcAft>
                          <a:spcPts val="0"/>
                        </a:spcAft>
                        <a:buFont typeface="+mj-lt"/>
                        <a:buNone/>
                      </a:pP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Definition of Khadi</a:t>
                      </a:r>
                    </a:p>
                  </a:txBody>
                  <a:tcPr marL="68580" marR="68580" marT="0" marB="0"/>
                </a:tc>
                <a:tc>
                  <a:txBody>
                    <a:bodyPr/>
                    <a:lstStyle/>
                    <a:p>
                      <a:pPr algn="just">
                        <a:lnSpc>
                          <a:spcPct val="150000"/>
                        </a:lnSpc>
                      </a:pPr>
                      <a:r>
                        <a:rPr lang="en-US" sz="1600" b="0" kern="1200" baseline="0" dirty="0" smtClean="0">
                          <a:solidFill>
                            <a:schemeClr val="tx1"/>
                          </a:solidFill>
                          <a:effectLst/>
                          <a:latin typeface="Times New Roman" panose="02020603050405020304" pitchFamily="18" charset="0"/>
                          <a:ea typeface="+mn-ea"/>
                          <a:cs typeface="Times New Roman" panose="02020603050405020304" pitchFamily="18" charset="0"/>
                        </a:rPr>
                        <a:t>Definition of Khadi needs to be relooked into to include Solar Khadi in Khadi</a:t>
                      </a:r>
                    </a:p>
                  </a:txBody>
                  <a:tcPr marL="68580" marR="68580" marT="0" marB="0"/>
                </a:tc>
                <a:tc>
                  <a:txBody>
                    <a:bodyPr/>
                    <a:lstStyle/>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IN" sz="1600" kern="1200" dirty="0" smtClean="0">
                          <a:solidFill>
                            <a:schemeClr val="tx1"/>
                          </a:solidFill>
                          <a:effectLst/>
                          <a:latin typeface="Times New Roman" panose="02020603050405020304" pitchFamily="18" charset="0"/>
                          <a:ea typeface="+mn-ea"/>
                          <a:cs typeface="Times New Roman" panose="02020603050405020304" pitchFamily="18" charset="0"/>
                        </a:rPr>
                        <a:t>System followed since decades for developing the productivity of Charkha and Looms does not yield any fruitful result.  Solar power operated Charkha can be considered as Khadi by Changing the definition of Khadi. Wages of the solar Khadi can be decided based</a:t>
                      </a:r>
                      <a:r>
                        <a:rPr lang="en-IN" sz="1600" kern="1200" baseline="0" dirty="0" smtClean="0">
                          <a:solidFill>
                            <a:schemeClr val="tx1"/>
                          </a:solidFill>
                          <a:effectLst/>
                          <a:latin typeface="Times New Roman" panose="02020603050405020304" pitchFamily="18" charset="0"/>
                          <a:ea typeface="+mn-ea"/>
                          <a:cs typeface="Times New Roman" panose="02020603050405020304" pitchFamily="18" charset="0"/>
                        </a:rPr>
                        <a:t> on the productivity. This will enhance production, productivity, wages of artisans. </a:t>
                      </a:r>
                      <a:endParaRPr lang="en-US" sz="1600" b="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
        <p:nvSpPr>
          <p:cNvPr id="3" name="Slide Number Placeholder 2"/>
          <p:cNvSpPr>
            <a:spLocks noGrp="1"/>
          </p:cNvSpPr>
          <p:nvPr>
            <p:ph type="sldNum" sz="quarter" idx="12"/>
          </p:nvPr>
        </p:nvSpPr>
        <p:spPr/>
        <p:txBody>
          <a:bodyPr/>
          <a:lstStyle/>
          <a:p>
            <a:fld id="{376645A4-69B7-466A-A68E-90C008B2B38C}" type="slidenum">
              <a:rPr lang="en-US" smtClean="0"/>
              <a:t>6</a:t>
            </a:fld>
            <a:endParaRPr lang="en-US"/>
          </a:p>
        </p:txBody>
      </p:sp>
    </p:spTree>
    <p:extLst>
      <p:ext uri="{BB962C8B-B14F-4D97-AF65-F5344CB8AC3E}">
        <p14:creationId xmlns:p14="http://schemas.microsoft.com/office/powerpoint/2010/main" val="3898472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18011"/>
            <a:ext cx="10925175" cy="654206"/>
          </a:xfrm>
        </p:spPr>
        <p:txBody>
          <a:bodyPr>
            <a:normAutofit/>
          </a:bodyPr>
          <a:lstStyle/>
          <a:p>
            <a:r>
              <a:rPr lang="en-US" sz="2800" b="1" dirty="0" smtClean="0">
                <a:latin typeface="Times New Roman" panose="02020603050405020304" pitchFamily="18" charset="0"/>
                <a:cs typeface="Times New Roman" panose="02020603050405020304" pitchFamily="18" charset="0"/>
              </a:rPr>
              <a:t>Marketing </a:t>
            </a:r>
            <a:endParaRPr lang="en-US" sz="2800" b="1"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31633596"/>
              </p:ext>
            </p:extLst>
          </p:nvPr>
        </p:nvGraphicFramePr>
        <p:xfrm>
          <a:off x="438149" y="762000"/>
          <a:ext cx="11315702" cy="5994152"/>
        </p:xfrm>
        <a:graphic>
          <a:graphicData uri="http://schemas.openxmlformats.org/drawingml/2006/table">
            <a:tbl>
              <a:tblPr firstRow="1" bandRow="1">
                <a:tableStyleId>{5940675A-B579-460E-94D1-54222C63F5DA}</a:tableStyleId>
              </a:tblPr>
              <a:tblGrid>
                <a:gridCol w="1514476">
                  <a:extLst>
                    <a:ext uri="{9D8B030D-6E8A-4147-A177-3AD203B41FA5}">
                      <a16:colId xmlns:a16="http://schemas.microsoft.com/office/drawing/2014/main" val="90775394"/>
                    </a:ext>
                  </a:extLst>
                </a:gridCol>
                <a:gridCol w="4276725">
                  <a:extLst>
                    <a:ext uri="{9D8B030D-6E8A-4147-A177-3AD203B41FA5}">
                      <a16:colId xmlns:a16="http://schemas.microsoft.com/office/drawing/2014/main" val="4154438305"/>
                    </a:ext>
                  </a:extLst>
                </a:gridCol>
                <a:gridCol w="5524501">
                  <a:extLst>
                    <a:ext uri="{9D8B030D-6E8A-4147-A177-3AD203B41FA5}">
                      <a16:colId xmlns:a16="http://schemas.microsoft.com/office/drawing/2014/main" val="3151934809"/>
                    </a:ext>
                  </a:extLst>
                </a:gridCol>
              </a:tblGrid>
              <a:tr h="381494">
                <a:tc>
                  <a:txBody>
                    <a:bodyPr/>
                    <a:lstStyle/>
                    <a:p>
                      <a:pPr algn="ctr"/>
                      <a:r>
                        <a:rPr lang="en-US" sz="1600" b="1" dirty="0" smtClean="0">
                          <a:latin typeface="Times New Roman" panose="02020603050405020304" pitchFamily="18" charset="0"/>
                          <a:cs typeface="Times New Roman" panose="02020603050405020304" pitchFamily="18" charset="0"/>
                        </a:rPr>
                        <a:t>Issues</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marL="0" marR="0" algn="ctr">
                        <a:lnSpc>
                          <a:spcPct val="115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Suggestions</a:t>
                      </a:r>
                    </a:p>
                  </a:txBody>
                  <a:tcPr marL="68580" marR="68580" marT="0" marB="0" anchor="ctr"/>
                </a:tc>
                <a:tc>
                  <a:txBody>
                    <a:bodyPr/>
                    <a:lstStyle/>
                    <a:p>
                      <a:pPr marL="0" marR="0" algn="ctr">
                        <a:lnSpc>
                          <a:spcPct val="115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Policy Measures</a:t>
                      </a:r>
                    </a:p>
                  </a:txBody>
                  <a:tcPr marL="68580" marR="68580" marT="0" marB="0" anchor="ctr"/>
                </a:tc>
                <a:extLst>
                  <a:ext uri="{0D108BD9-81ED-4DB2-BD59-A6C34878D82A}">
                    <a16:rowId xmlns:a16="http://schemas.microsoft.com/office/drawing/2014/main" val="2287109885"/>
                  </a:ext>
                </a:extLst>
              </a:tr>
              <a:tr h="5612658">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Times New Roman" panose="02020603050405020304" pitchFamily="18" charset="0"/>
                          <a:ea typeface="+mn-ea"/>
                          <a:cs typeface="Times New Roman" panose="02020603050405020304" pitchFamily="18" charset="0"/>
                        </a:rPr>
                        <a:t>Need for dedicated</a:t>
                      </a:r>
                      <a:r>
                        <a:rPr lang="en-US" sz="1600" b="1" kern="1200" baseline="0" dirty="0" smtClean="0">
                          <a:solidFill>
                            <a:schemeClr val="tx1"/>
                          </a:solidFill>
                          <a:effectLst/>
                          <a:latin typeface="Times New Roman" panose="02020603050405020304" pitchFamily="18" charset="0"/>
                          <a:ea typeface="+mn-ea"/>
                          <a:cs typeface="Times New Roman" panose="02020603050405020304" pitchFamily="18" charset="0"/>
                        </a:rPr>
                        <a:t> specialized agency for Marketing of KVI products and </a:t>
                      </a:r>
                      <a:r>
                        <a:rPr lang="en-US" sz="1600" b="1" kern="1200" dirty="0" smtClean="0">
                          <a:solidFill>
                            <a:schemeClr val="tx1"/>
                          </a:solidFill>
                          <a:effectLst/>
                          <a:latin typeface="Times New Roman" panose="02020603050405020304" pitchFamily="18" charset="0"/>
                          <a:ea typeface="+mn-ea"/>
                          <a:cs typeface="Times New Roman" panose="02020603050405020304" pitchFamily="18" charset="0"/>
                        </a:rPr>
                        <a:t>for export promotion.</a:t>
                      </a:r>
                    </a:p>
                    <a:p>
                      <a:pPr algn="just"/>
                      <a:endParaRPr lang="en-US" sz="1600" b="1" kern="1200" dirty="0" smtClean="0">
                        <a:solidFill>
                          <a:schemeClr val="tx1"/>
                        </a:solidFill>
                        <a:effectLst/>
                        <a:latin typeface="Times New Roman" panose="02020603050405020304" pitchFamily="18" charset="0"/>
                        <a:ea typeface="+mn-ea"/>
                        <a:cs typeface="Times New Roman" panose="02020603050405020304" pitchFamily="18" charset="0"/>
                      </a:endParaRPr>
                    </a:p>
                    <a:p>
                      <a:pPr algn="just"/>
                      <a:endParaRPr lang="en-US" sz="16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Considering the present market competition and the online marketing and new marketing mechanism in the present world, there is a need for having a dedicated specialized agency for marketing of KVI products. </a:t>
                      </a:r>
                    </a:p>
                    <a:p>
                      <a:pPr algn="just"/>
                      <a:endParaRPr lang="en-US" sz="1600" kern="1200" dirty="0" smtClean="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The agency may be involved in holistic marketing of the KVI products (create supply chain) and earlier come with innovative marketing techniques.</a:t>
                      </a:r>
                    </a:p>
                    <a:p>
                      <a:pPr lvl="0" algn="just"/>
                      <a:endParaRPr lang="en-US" sz="1600" kern="1200" dirty="0" smtClean="0">
                        <a:solidFill>
                          <a:schemeClr val="tx1"/>
                        </a:solidFill>
                        <a:effectLst/>
                        <a:latin typeface="Times New Roman" panose="02020603050405020304" pitchFamily="18" charset="0"/>
                        <a:ea typeface="+mn-ea"/>
                        <a:cs typeface="Times New Roman" panose="02020603050405020304" pitchFamily="18" charset="0"/>
                      </a:endParaRPr>
                    </a:p>
                    <a:p>
                      <a:pPr lvl="0" algn="just"/>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A Special Purpose Vehicle (SPV) for undertaking comprehensive Marketing activities for KVI sector, Backward &amp; forward linkages initiatives for marketing of products and services. </a:t>
                      </a:r>
                      <a:endParaRPr lang="en-IN" sz="1600" kern="1200" dirty="0" smtClean="0">
                        <a:solidFill>
                          <a:schemeClr val="tx1"/>
                        </a:solidFill>
                        <a:effectLst/>
                        <a:latin typeface="Times New Roman" panose="02020603050405020304" pitchFamily="18" charset="0"/>
                        <a:ea typeface="+mn-ea"/>
                        <a:cs typeface="Times New Roman" panose="02020603050405020304" pitchFamily="18" charset="0"/>
                      </a:endParaRPr>
                    </a:p>
                    <a:p>
                      <a:pPr algn="just"/>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The</a:t>
                      </a:r>
                      <a:r>
                        <a:rPr lang="en-IN" sz="1600" kern="1200" dirty="0" smtClean="0">
                          <a:solidFill>
                            <a:schemeClr val="tx1"/>
                          </a:solidFill>
                          <a:effectLst/>
                          <a:latin typeface="Times New Roman" panose="02020603050405020304" pitchFamily="18" charset="0"/>
                          <a:ea typeface="+mn-ea"/>
                          <a:cs typeface="Times New Roman" panose="02020603050405020304" pitchFamily="18" charset="0"/>
                        </a:rPr>
                        <a:t> SPV will be involved in  marketing activities including advanced digital marketing platforms. </a:t>
                      </a:r>
                    </a:p>
                  </a:txBody>
                  <a:tcPr/>
                </a:tc>
                <a:tc>
                  <a:txBody>
                    <a:bodyPr/>
                    <a:lstStyle/>
                    <a:p>
                      <a:pPr algn="just"/>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A Section 8 Company may be set up by KVIC which will be dedicatedly involved in marketing of all the KVI Products.  The company will be a wholly own subsidiary of KVIC and will be independently managed by marketing experts and specialist hired from open market under the Board of Directors nominated by KVIC. </a:t>
                      </a:r>
                    </a:p>
                    <a:p>
                      <a:pPr algn="just"/>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The major objectives of the said company may be as follows :</a:t>
                      </a:r>
                    </a:p>
                    <a:p>
                      <a:pPr marL="447675" lvl="0" indent="-266700" algn="just">
                        <a:buFont typeface="Arial" panose="020B0604020202020204" pitchFamily="34" charset="0"/>
                        <a:buChar char="•"/>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Marketing all KVI products by developing marketing strategies.</a:t>
                      </a:r>
                    </a:p>
                    <a:p>
                      <a:pPr marL="447675" lvl="0" indent="-266700" algn="just">
                        <a:buFont typeface="Arial" panose="020B0604020202020204" pitchFamily="34" charset="0"/>
                        <a:buChar char="•"/>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Create supply chain by identifying suppliers/ vendors </a:t>
                      </a:r>
                    </a:p>
                    <a:p>
                      <a:pPr marL="447675" lvl="0" indent="-266700" algn="just">
                        <a:buFont typeface="Arial" panose="020B0604020202020204" pitchFamily="34" charset="0"/>
                        <a:buChar char="•"/>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Manage and operate</a:t>
                      </a: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the KGBs of KVIC and also those of KI’s.</a:t>
                      </a:r>
                    </a:p>
                    <a:p>
                      <a:pPr marL="447675" lvl="0" indent="-266700" algn="just">
                        <a:buFont typeface="Arial" panose="020B0604020202020204" pitchFamily="34" charset="0"/>
                        <a:buChar char="•"/>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Organize participate in KVI exhibition / domestic and international exhibition for efficient marketing.</a:t>
                      </a:r>
                    </a:p>
                    <a:p>
                      <a:pPr marL="447675" lvl="0" indent="-266700" algn="just">
                        <a:buFont typeface="Arial" panose="020B0604020202020204" pitchFamily="34" charset="0"/>
                        <a:buChar char="•"/>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Manage online marketing portal of KVIC.</a:t>
                      </a:r>
                    </a:p>
                    <a:p>
                      <a:pPr marL="447675" lvl="0" indent="-266700" algn="just">
                        <a:buFont typeface="Arial" panose="020B0604020202020204" pitchFamily="34" charset="0"/>
                        <a:buChar char="•"/>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Establish new outlets Khadi India sales outlets </a:t>
                      </a:r>
                    </a:p>
                    <a:p>
                      <a:pPr marL="447675" lvl="0" indent="-266700" algn="just">
                        <a:buFont typeface="Arial" panose="020B0604020202020204" pitchFamily="34" charset="0"/>
                        <a:buChar char="•"/>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Ancillary marketing activity of KVI products. </a:t>
                      </a:r>
                    </a:p>
                    <a:p>
                      <a:pPr marL="447675" lvl="0" indent="-266700" algn="just">
                        <a:buFont typeface="Arial" panose="020B0604020202020204" pitchFamily="34" charset="0"/>
                        <a:buChar char="•"/>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Implementation of Khadi Mark policy.</a:t>
                      </a:r>
                    </a:p>
                    <a:p>
                      <a:pPr marL="447675" lvl="0" indent="-266700" algn="just">
                        <a:buFont typeface="Arial" panose="020B0604020202020204" pitchFamily="34" charset="0"/>
                        <a:buChar char="•"/>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Quality certification and testing.</a:t>
                      </a:r>
                    </a:p>
                    <a:p>
                      <a:pPr marL="447675" lvl="0" indent="-266700" algn="just">
                        <a:buFont typeface="Arial" panose="020B0604020202020204" pitchFamily="34" charset="0"/>
                        <a:buChar char="•"/>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Implementation of predefine all quality standards.</a:t>
                      </a:r>
                    </a:p>
                    <a:p>
                      <a:pPr marL="447675" lvl="0" indent="-266700" algn="just">
                        <a:buFont typeface="Arial" panose="020B0604020202020204" pitchFamily="34" charset="0"/>
                        <a:buChar char="•"/>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Brand Promotion and</a:t>
                      </a: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Export Promotion</a:t>
                      </a:r>
                      <a:endParaRPr lang="en-US" sz="16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950749963"/>
                  </a:ext>
                </a:extLst>
              </a:tr>
            </a:tbl>
          </a:graphicData>
        </a:graphic>
      </p:graphicFrame>
      <p:sp>
        <p:nvSpPr>
          <p:cNvPr id="3" name="Slide Number Placeholder 2"/>
          <p:cNvSpPr>
            <a:spLocks noGrp="1"/>
          </p:cNvSpPr>
          <p:nvPr>
            <p:ph type="sldNum" sz="quarter" idx="12"/>
          </p:nvPr>
        </p:nvSpPr>
        <p:spPr/>
        <p:txBody>
          <a:bodyPr/>
          <a:lstStyle/>
          <a:p>
            <a:fld id="{376645A4-69B7-466A-A68E-90C008B2B38C}" type="slidenum">
              <a:rPr lang="en-US" smtClean="0"/>
              <a:t>7</a:t>
            </a:fld>
            <a:endParaRPr lang="en-US"/>
          </a:p>
        </p:txBody>
      </p:sp>
    </p:spTree>
    <p:extLst>
      <p:ext uri="{BB962C8B-B14F-4D97-AF65-F5344CB8AC3E}">
        <p14:creationId xmlns:p14="http://schemas.microsoft.com/office/powerpoint/2010/main" val="623897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18011"/>
            <a:ext cx="10925175" cy="654206"/>
          </a:xfrm>
        </p:spPr>
        <p:txBody>
          <a:bodyPr>
            <a:normAutofit/>
          </a:bodyPr>
          <a:lstStyle/>
          <a:p>
            <a:r>
              <a:rPr lang="en-US" sz="2800" b="1" dirty="0" smtClean="0">
                <a:latin typeface="Times New Roman" panose="02020603050405020304" pitchFamily="18" charset="0"/>
                <a:cs typeface="Times New Roman" panose="02020603050405020304" pitchFamily="18" charset="0"/>
              </a:rPr>
              <a:t>Marketing </a:t>
            </a:r>
            <a:endParaRPr lang="en-US" sz="2800" b="1"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07461502"/>
              </p:ext>
            </p:extLst>
          </p:nvPr>
        </p:nvGraphicFramePr>
        <p:xfrm>
          <a:off x="438149" y="555807"/>
          <a:ext cx="11315702" cy="6326999"/>
        </p:xfrm>
        <a:graphic>
          <a:graphicData uri="http://schemas.openxmlformats.org/drawingml/2006/table">
            <a:tbl>
              <a:tblPr firstRow="1" bandRow="1">
                <a:tableStyleId>{5940675A-B579-460E-94D1-54222C63F5DA}</a:tableStyleId>
              </a:tblPr>
              <a:tblGrid>
                <a:gridCol w="1514476">
                  <a:extLst>
                    <a:ext uri="{9D8B030D-6E8A-4147-A177-3AD203B41FA5}">
                      <a16:colId xmlns:a16="http://schemas.microsoft.com/office/drawing/2014/main" val="90775394"/>
                    </a:ext>
                  </a:extLst>
                </a:gridCol>
                <a:gridCol w="4276725">
                  <a:extLst>
                    <a:ext uri="{9D8B030D-6E8A-4147-A177-3AD203B41FA5}">
                      <a16:colId xmlns:a16="http://schemas.microsoft.com/office/drawing/2014/main" val="4154438305"/>
                    </a:ext>
                  </a:extLst>
                </a:gridCol>
                <a:gridCol w="5524501">
                  <a:extLst>
                    <a:ext uri="{9D8B030D-6E8A-4147-A177-3AD203B41FA5}">
                      <a16:colId xmlns:a16="http://schemas.microsoft.com/office/drawing/2014/main" val="3151934809"/>
                    </a:ext>
                  </a:extLst>
                </a:gridCol>
              </a:tblGrid>
              <a:tr h="381494">
                <a:tc>
                  <a:txBody>
                    <a:bodyPr/>
                    <a:lstStyle/>
                    <a:p>
                      <a:pPr algn="ctr"/>
                      <a:r>
                        <a:rPr lang="en-US" sz="1600" b="1" dirty="0" smtClean="0">
                          <a:latin typeface="Times New Roman" panose="02020603050405020304" pitchFamily="18" charset="0"/>
                          <a:cs typeface="Times New Roman" panose="02020603050405020304" pitchFamily="18" charset="0"/>
                        </a:rPr>
                        <a:t>Issues</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marL="0" marR="0" algn="ctr">
                        <a:lnSpc>
                          <a:spcPct val="115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Suggestions</a:t>
                      </a:r>
                    </a:p>
                  </a:txBody>
                  <a:tcPr marL="68580" marR="68580" marT="0" marB="0" anchor="ctr"/>
                </a:tc>
                <a:tc>
                  <a:txBody>
                    <a:bodyPr/>
                    <a:lstStyle/>
                    <a:p>
                      <a:pPr marL="0" marR="0" algn="ctr">
                        <a:lnSpc>
                          <a:spcPct val="115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Policy Measures</a:t>
                      </a:r>
                    </a:p>
                  </a:txBody>
                  <a:tcPr marL="68580" marR="68580" marT="0" marB="0" anchor="ctr"/>
                </a:tc>
                <a:extLst>
                  <a:ext uri="{0D108BD9-81ED-4DB2-BD59-A6C34878D82A}">
                    <a16:rowId xmlns:a16="http://schemas.microsoft.com/office/drawing/2014/main" val="2287109885"/>
                  </a:ext>
                </a:extLst>
              </a:tr>
              <a:tr h="5612658">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sz="1600" b="1" kern="1200" dirty="0" smtClean="0">
                          <a:solidFill>
                            <a:schemeClr val="tx1"/>
                          </a:solidFill>
                          <a:effectLst/>
                          <a:latin typeface="Times New Roman" panose="02020603050405020304" pitchFamily="18" charset="0"/>
                          <a:ea typeface="+mn-ea"/>
                          <a:cs typeface="Times New Roman" panose="02020603050405020304" pitchFamily="18" charset="0"/>
                        </a:rPr>
                        <a:t>Identification of specific products for</a:t>
                      </a:r>
                      <a:r>
                        <a:rPr lang="en-US" sz="1600" b="1" kern="1200" baseline="0" dirty="0" smtClean="0">
                          <a:solidFill>
                            <a:schemeClr val="tx1"/>
                          </a:solidFill>
                          <a:effectLst/>
                          <a:latin typeface="Times New Roman" panose="02020603050405020304" pitchFamily="18" charset="0"/>
                          <a:ea typeface="+mn-ea"/>
                          <a:cs typeface="Times New Roman" panose="02020603050405020304" pitchFamily="18" charset="0"/>
                        </a:rPr>
                        <a:t> domestic market and exports</a:t>
                      </a:r>
                      <a:endParaRPr lang="en-US" sz="1600" b="1" kern="1200" dirty="0" smtClean="0">
                        <a:solidFill>
                          <a:schemeClr val="tx1"/>
                        </a:solidFill>
                        <a:effectLst/>
                        <a:latin typeface="Times New Roman" panose="02020603050405020304" pitchFamily="18" charset="0"/>
                        <a:ea typeface="+mn-ea"/>
                        <a:cs typeface="Times New Roman" panose="02020603050405020304" pitchFamily="18" charset="0"/>
                      </a:endParaRPr>
                    </a:p>
                    <a:p>
                      <a:pPr algn="just">
                        <a:lnSpc>
                          <a:spcPct val="150000"/>
                        </a:lnSpc>
                      </a:pPr>
                      <a:endParaRPr lang="en-US" sz="1600" b="1" kern="1200" dirty="0" smtClean="0">
                        <a:solidFill>
                          <a:schemeClr val="tx1"/>
                        </a:solidFill>
                        <a:effectLst/>
                        <a:latin typeface="Times New Roman" panose="02020603050405020304" pitchFamily="18" charset="0"/>
                        <a:ea typeface="+mn-ea"/>
                        <a:cs typeface="Times New Roman" panose="02020603050405020304" pitchFamily="18" charset="0"/>
                      </a:endParaRPr>
                    </a:p>
                    <a:p>
                      <a:pPr algn="just">
                        <a:lnSpc>
                          <a:spcPct val="150000"/>
                        </a:lnSpc>
                      </a:pPr>
                      <a:endParaRPr lang="en-US" sz="16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Khadi</a:t>
                      </a: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 and Vi products which are unique and have huge demand and market potential can be identified for efficient market promotion</a:t>
                      </a:r>
                      <a:endParaRPr lang="en-IN" sz="160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285750" indent="-285750" algn="just">
                        <a:lnSpc>
                          <a:spcPct val="150000"/>
                        </a:lnSpc>
                        <a:buFont typeface="Arial" panose="020B0604020202020204" pitchFamily="34" charset="0"/>
                        <a:buChar char="•"/>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Identification of products like Khadi Jackets, Honey , Pottery products, leather, </a:t>
                      </a:r>
                      <a:r>
                        <a:rPr lang="en-US" sz="1600" kern="1200" dirty="0" err="1" smtClean="0">
                          <a:solidFill>
                            <a:schemeClr val="tx1"/>
                          </a:solidFill>
                          <a:effectLst/>
                          <a:latin typeface="Times New Roman" panose="02020603050405020304" pitchFamily="18" charset="0"/>
                          <a:ea typeface="+mn-ea"/>
                          <a:cs typeface="Times New Roman" panose="02020603050405020304" pitchFamily="18" charset="0"/>
                        </a:rPr>
                        <a:t>etc</a:t>
                      </a: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 for having</a:t>
                      </a: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 specific marketing strategies for domestic and export market.</a:t>
                      </a:r>
                    </a:p>
                    <a:p>
                      <a:pPr marL="285750" indent="-285750" algn="just">
                        <a:lnSpc>
                          <a:spcPct val="150000"/>
                        </a:lnSpc>
                        <a:buFont typeface="Arial" panose="020B0604020202020204" pitchFamily="34" charset="0"/>
                        <a:buChar char="•"/>
                      </a:pP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Specific products like dusters, bed sheets for Government  Hospitals, Khadi curtains,</a:t>
                      </a:r>
                      <a:r>
                        <a:rPr lang="en-US" sz="1800" kern="1200" dirty="0" smtClean="0">
                          <a:solidFill>
                            <a:schemeClr val="tx1"/>
                          </a:solidFill>
                          <a:effectLst/>
                          <a:latin typeface="+mn-lt"/>
                          <a:ea typeface="+mn-ea"/>
                          <a:cs typeface="+mn-cs"/>
                        </a:rPr>
                        <a:t> </a:t>
                      </a: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school uniforms </a:t>
                      </a:r>
                      <a:r>
                        <a:rPr lang="en-US" sz="1600" kern="1200" baseline="0" dirty="0" err="1" smtClean="0">
                          <a:solidFill>
                            <a:schemeClr val="tx1"/>
                          </a:solidFill>
                          <a:effectLst/>
                          <a:latin typeface="Times New Roman" panose="02020603050405020304" pitchFamily="18" charset="0"/>
                          <a:ea typeface="+mn-ea"/>
                          <a:cs typeface="Times New Roman" panose="02020603050405020304" pitchFamily="18" charset="0"/>
                        </a:rPr>
                        <a:t>etc</a:t>
                      </a: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 can be promoted on </a:t>
                      </a:r>
                      <a:r>
                        <a:rPr lang="en-US" sz="1600" kern="1200" baseline="0" dirty="0" err="1" smtClean="0">
                          <a:solidFill>
                            <a:schemeClr val="tx1"/>
                          </a:solidFill>
                          <a:effectLst/>
                          <a:latin typeface="Times New Roman" panose="02020603050405020304" pitchFamily="18" charset="0"/>
                          <a:ea typeface="+mn-ea"/>
                          <a:cs typeface="Times New Roman" panose="02020603050405020304" pitchFamily="18" charset="0"/>
                        </a:rPr>
                        <a:t>GeM</a:t>
                      </a: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 and reservation can be made for this products to be supplied only through KVIC. Efforts to be made to have Favorable order from Government.</a:t>
                      </a:r>
                    </a:p>
                    <a:p>
                      <a:pPr marL="285750" indent="-285750" algn="just">
                        <a:lnSpc>
                          <a:spcPct val="150000"/>
                        </a:lnSpc>
                        <a:buFont typeface="Arial" panose="020B0604020202020204" pitchFamily="34" charset="0"/>
                        <a:buChar char="•"/>
                      </a:pP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A framework can be developed for connecting segregated suppliers in the KVI sector with the supply chains for giving easy access to the available market for the KVI products.</a:t>
                      </a:r>
                    </a:p>
                    <a:p>
                      <a:pPr marL="285750" indent="-285750" algn="just">
                        <a:lnSpc>
                          <a:spcPct val="150000"/>
                        </a:lnSpc>
                        <a:buFont typeface="Arial" panose="020B0604020202020204" pitchFamily="34" charset="0"/>
                        <a:buChar char="•"/>
                      </a:pP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Marketing Khadi Products as Premium Products as these are ORGANIC+ HANDSPUM+HANDWOVEN and ORGANIC DYED (showcasing full benefits of Khadi)</a:t>
                      </a:r>
                    </a:p>
                    <a:p>
                      <a:pPr marL="285750" indent="-285750" algn="just">
                        <a:lnSpc>
                          <a:spcPct val="150000"/>
                        </a:lnSpc>
                        <a:buFont typeface="Arial" panose="020B0604020202020204" pitchFamily="34" charset="0"/>
                        <a:buChar char="•"/>
                      </a:pP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Uniform Packaging of products by segregated suppliers to have uniform product in market for having scale.</a:t>
                      </a:r>
                      <a:endParaRPr lang="en-US" sz="16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950749963"/>
                  </a:ext>
                </a:extLst>
              </a:tr>
            </a:tbl>
          </a:graphicData>
        </a:graphic>
      </p:graphicFrame>
      <p:sp>
        <p:nvSpPr>
          <p:cNvPr id="3" name="Slide Number Placeholder 2"/>
          <p:cNvSpPr>
            <a:spLocks noGrp="1"/>
          </p:cNvSpPr>
          <p:nvPr>
            <p:ph type="sldNum" sz="quarter" idx="12"/>
          </p:nvPr>
        </p:nvSpPr>
        <p:spPr/>
        <p:txBody>
          <a:bodyPr/>
          <a:lstStyle/>
          <a:p>
            <a:fld id="{376645A4-69B7-466A-A68E-90C008B2B38C}" type="slidenum">
              <a:rPr lang="en-US" smtClean="0"/>
              <a:t>8</a:t>
            </a:fld>
            <a:endParaRPr lang="en-US"/>
          </a:p>
        </p:txBody>
      </p:sp>
    </p:spTree>
    <p:extLst>
      <p:ext uri="{BB962C8B-B14F-4D97-AF65-F5344CB8AC3E}">
        <p14:creationId xmlns:p14="http://schemas.microsoft.com/office/powerpoint/2010/main" val="1828083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18011"/>
            <a:ext cx="10925175" cy="654206"/>
          </a:xfrm>
        </p:spPr>
        <p:txBody>
          <a:bodyPr>
            <a:normAutofit/>
          </a:bodyPr>
          <a:lstStyle/>
          <a:p>
            <a:r>
              <a:rPr lang="en-US" sz="2800" b="1" dirty="0">
                <a:latin typeface="Times New Roman" panose="02020603050405020304" pitchFamily="18" charset="0"/>
                <a:cs typeface="Times New Roman" panose="02020603050405020304" pitchFamily="18" charset="0"/>
              </a:rPr>
              <a:t>Assistance to </a:t>
            </a:r>
            <a:r>
              <a:rPr lang="en-US" sz="2800" b="1" dirty="0" smtClean="0">
                <a:latin typeface="Times New Roman" panose="02020603050405020304" pitchFamily="18" charset="0"/>
                <a:cs typeface="Times New Roman" panose="02020603050405020304" pitchFamily="18" charset="0"/>
              </a:rPr>
              <a:t>Existing Khadi Institutions (KIs) </a:t>
            </a:r>
            <a:endParaRPr lang="en-US" sz="2800" b="1"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74053994"/>
              </p:ext>
            </p:extLst>
          </p:nvPr>
        </p:nvGraphicFramePr>
        <p:xfrm>
          <a:off x="438149" y="762000"/>
          <a:ext cx="11315702" cy="5994152"/>
        </p:xfrm>
        <a:graphic>
          <a:graphicData uri="http://schemas.openxmlformats.org/drawingml/2006/table">
            <a:tbl>
              <a:tblPr firstRow="1" bandRow="1">
                <a:tableStyleId>{5940675A-B579-460E-94D1-54222C63F5DA}</a:tableStyleId>
              </a:tblPr>
              <a:tblGrid>
                <a:gridCol w="1514476">
                  <a:extLst>
                    <a:ext uri="{9D8B030D-6E8A-4147-A177-3AD203B41FA5}">
                      <a16:colId xmlns:a16="http://schemas.microsoft.com/office/drawing/2014/main" val="90775394"/>
                    </a:ext>
                  </a:extLst>
                </a:gridCol>
                <a:gridCol w="4276725">
                  <a:extLst>
                    <a:ext uri="{9D8B030D-6E8A-4147-A177-3AD203B41FA5}">
                      <a16:colId xmlns:a16="http://schemas.microsoft.com/office/drawing/2014/main" val="4154438305"/>
                    </a:ext>
                  </a:extLst>
                </a:gridCol>
                <a:gridCol w="5524501">
                  <a:extLst>
                    <a:ext uri="{9D8B030D-6E8A-4147-A177-3AD203B41FA5}">
                      <a16:colId xmlns:a16="http://schemas.microsoft.com/office/drawing/2014/main" val="3151934809"/>
                    </a:ext>
                  </a:extLst>
                </a:gridCol>
              </a:tblGrid>
              <a:tr h="381494">
                <a:tc>
                  <a:txBody>
                    <a:bodyPr/>
                    <a:lstStyle/>
                    <a:p>
                      <a:pPr algn="ctr"/>
                      <a:r>
                        <a:rPr lang="en-US" sz="1600" b="1" dirty="0" smtClean="0">
                          <a:latin typeface="Times New Roman" panose="02020603050405020304" pitchFamily="18" charset="0"/>
                          <a:cs typeface="Times New Roman" panose="02020603050405020304" pitchFamily="18" charset="0"/>
                        </a:rPr>
                        <a:t>Issues</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marL="0" marR="0" algn="ctr">
                        <a:lnSpc>
                          <a:spcPct val="115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Suggestions</a:t>
                      </a:r>
                    </a:p>
                  </a:txBody>
                  <a:tcPr marL="68580" marR="68580" marT="0" marB="0" anchor="ctr"/>
                </a:tc>
                <a:tc>
                  <a:txBody>
                    <a:bodyPr/>
                    <a:lstStyle/>
                    <a:p>
                      <a:pPr marL="0" marR="0" algn="ctr">
                        <a:lnSpc>
                          <a:spcPct val="115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Policy Measures</a:t>
                      </a:r>
                    </a:p>
                  </a:txBody>
                  <a:tcPr marL="68580" marR="68580" marT="0" marB="0" anchor="ctr"/>
                </a:tc>
                <a:extLst>
                  <a:ext uri="{0D108BD9-81ED-4DB2-BD59-A6C34878D82A}">
                    <a16:rowId xmlns:a16="http://schemas.microsoft.com/office/drawing/2014/main" val="2287109885"/>
                  </a:ext>
                </a:extLst>
              </a:tr>
              <a:tr h="5612658">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b="1" kern="1200" baseline="0" dirty="0" smtClean="0">
                          <a:solidFill>
                            <a:schemeClr val="tx1"/>
                          </a:solidFill>
                          <a:effectLst/>
                          <a:latin typeface="Times New Roman" panose="02020603050405020304" pitchFamily="18" charset="0"/>
                          <a:ea typeface="+mn-ea"/>
                          <a:cs typeface="Times New Roman" panose="02020603050405020304" pitchFamily="18" charset="0"/>
                        </a:rPr>
                        <a:t>Assistance to KI’s: The KI’s are facing various challenges and need support to function efficiently</a:t>
                      </a:r>
                    </a:p>
                    <a:p>
                      <a:pPr algn="just"/>
                      <a:endParaRPr lang="en-US" sz="1600" b="1" kern="1200" baseline="0" dirty="0" smtClean="0">
                        <a:solidFill>
                          <a:schemeClr val="tx1"/>
                        </a:solidFill>
                        <a:effectLst/>
                        <a:latin typeface="Times New Roman" panose="02020603050405020304" pitchFamily="18" charset="0"/>
                        <a:ea typeface="+mn-ea"/>
                        <a:cs typeface="Times New Roman" panose="02020603050405020304" pitchFamily="18" charset="0"/>
                      </a:endParaRPr>
                    </a:p>
                    <a:p>
                      <a:pPr algn="just"/>
                      <a:endParaRPr lang="en-US" sz="16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Infrastructure Support in the form of modern updated Charkhas,</a:t>
                      </a: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 looms, CFC’s/ processing units, raw material banks, working capital, assistance, technical support in the form improved designs, manpower, </a:t>
                      </a:r>
                      <a:endParaRPr lang="en-IN" sz="160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indent="0" algn="just">
                        <a:buFont typeface="Arial" panose="020B0604020202020204" pitchFamily="34" charset="0"/>
                        <a:buNone/>
                      </a:pP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Holistic support is proposed to be provided to the existing KI’s for enhancing the production, productivity and employment generation in Khadi sector.</a:t>
                      </a:r>
                    </a:p>
                    <a:p>
                      <a:pPr marL="0" indent="0" algn="just">
                        <a:buFont typeface="Arial" panose="020B0604020202020204" pitchFamily="34" charset="0"/>
                        <a:buNone/>
                      </a:pPr>
                      <a:endPar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endParaRPr>
                    </a:p>
                    <a:p>
                      <a:pPr marL="0" indent="0" algn="just">
                        <a:buFont typeface="Arial" panose="020B0604020202020204" pitchFamily="34" charset="0"/>
                        <a:buNone/>
                      </a:pP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Assistance be provided upgrading the age –old infrastructure of the KI’s. This will involve</a:t>
                      </a:r>
                    </a:p>
                    <a:p>
                      <a:pPr marL="0" indent="0" algn="just">
                        <a:buFont typeface="Arial" panose="020B0604020202020204" pitchFamily="34" charset="0"/>
                        <a:buNone/>
                      </a:pPr>
                      <a:endPar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endParaRPr>
                    </a:p>
                    <a:p>
                      <a:pPr marL="447675" indent="-266700" algn="just">
                        <a:buFont typeface="Arial" panose="020B0604020202020204" pitchFamily="34" charset="0"/>
                        <a:buAutoNum type="alphaLcPeriod"/>
                      </a:pP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Providing modern Charkhas and looms.</a:t>
                      </a:r>
                    </a:p>
                    <a:p>
                      <a:pPr marL="447675" indent="-266700" algn="just">
                        <a:buFont typeface="Arial" panose="020B0604020202020204" pitchFamily="34" charset="0"/>
                        <a:buAutoNum type="alphaLcPeriod"/>
                      </a:pP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Common Facility Centers/ processing units.</a:t>
                      </a:r>
                    </a:p>
                    <a:p>
                      <a:pPr marL="447675" indent="-266700" algn="just">
                        <a:buFont typeface="Arial" panose="020B0604020202020204" pitchFamily="34" charset="0"/>
                        <a:buAutoNum type="alphaLcPeriod"/>
                      </a:pP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Raw Material Banks (RMBs).</a:t>
                      </a:r>
                    </a:p>
                    <a:p>
                      <a:pPr marL="447675" indent="-266700" algn="just">
                        <a:buFont typeface="Arial" panose="020B0604020202020204" pitchFamily="34" charset="0"/>
                        <a:buAutoNum type="alphaLcPeriod"/>
                      </a:pP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Technical support in the form of Well trained manpower dedicatedly associated with the KI’s as Focal Person for providing hand holding support.</a:t>
                      </a:r>
                    </a:p>
                    <a:p>
                      <a:pPr marL="447675" indent="-266700" algn="just">
                        <a:buFont typeface="Arial" panose="020B0604020202020204" pitchFamily="34" charset="0"/>
                        <a:buAutoNum type="alphaLcPeriod"/>
                      </a:pP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The formula for ISEC be revised for providing more working capital to the KI’s.</a:t>
                      </a:r>
                    </a:p>
                    <a:p>
                      <a:pPr marL="447675" indent="-266700" algn="just">
                        <a:buFont typeface="Arial" panose="020B0604020202020204" pitchFamily="34" charset="0"/>
                        <a:buAutoNum type="alphaLcPeriod"/>
                      </a:pP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Assistance to organize workshops for repair, maintenance and up gradation of the existing infrastructure.</a:t>
                      </a:r>
                    </a:p>
                    <a:p>
                      <a:pPr marL="447675" indent="-266700" algn="just">
                        <a:buFont typeface="Arial" panose="020B0604020202020204" pitchFamily="34" charset="0"/>
                        <a:buAutoNum type="alphaLcPeriod"/>
                      </a:pP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Capacity Building: Training to staff/ employees of KI’s through training institutes.</a:t>
                      </a:r>
                    </a:p>
                    <a:p>
                      <a:pPr marL="447675" indent="-266700" algn="just">
                        <a:buFont typeface="Arial" panose="020B0604020202020204" pitchFamily="34" charset="0"/>
                        <a:buAutoNum type="alphaLcPeriod"/>
                      </a:pPr>
                      <a:r>
                        <a:rPr lang="en-US" sz="1600" kern="1200" baseline="0" dirty="0" smtClean="0">
                          <a:solidFill>
                            <a:schemeClr val="tx1"/>
                          </a:solidFill>
                          <a:effectLst/>
                          <a:latin typeface="Times New Roman" panose="02020603050405020304" pitchFamily="18" charset="0"/>
                          <a:ea typeface="+mn-ea"/>
                          <a:cs typeface="Times New Roman" panose="02020603050405020304" pitchFamily="18" charset="0"/>
                        </a:rPr>
                        <a:t>Training to the tailors associated with the KI’s for enhancing the quality of the finished products </a:t>
                      </a:r>
                      <a:endParaRPr lang="en-US" sz="1800" kern="1200" dirty="0" smtClean="0">
                        <a:solidFill>
                          <a:schemeClr val="tx1"/>
                        </a:solidFill>
                        <a:effectLst/>
                        <a:latin typeface="+mn-lt"/>
                        <a:ea typeface="+mn-ea"/>
                        <a:cs typeface="+mn-cs"/>
                      </a:endParaRPr>
                    </a:p>
                  </a:txBody>
                  <a:tcPr/>
                </a:tc>
                <a:extLst>
                  <a:ext uri="{0D108BD9-81ED-4DB2-BD59-A6C34878D82A}">
                    <a16:rowId xmlns:a16="http://schemas.microsoft.com/office/drawing/2014/main" val="1950749963"/>
                  </a:ext>
                </a:extLst>
              </a:tr>
            </a:tbl>
          </a:graphicData>
        </a:graphic>
      </p:graphicFrame>
      <p:sp>
        <p:nvSpPr>
          <p:cNvPr id="3" name="Slide Number Placeholder 2"/>
          <p:cNvSpPr>
            <a:spLocks noGrp="1"/>
          </p:cNvSpPr>
          <p:nvPr>
            <p:ph type="sldNum" sz="quarter" idx="12"/>
          </p:nvPr>
        </p:nvSpPr>
        <p:spPr/>
        <p:txBody>
          <a:bodyPr/>
          <a:lstStyle/>
          <a:p>
            <a:fld id="{376645A4-69B7-466A-A68E-90C008B2B38C}" type="slidenum">
              <a:rPr lang="en-US" smtClean="0"/>
              <a:t>9</a:t>
            </a:fld>
            <a:endParaRPr lang="en-US"/>
          </a:p>
        </p:txBody>
      </p:sp>
    </p:spTree>
    <p:extLst>
      <p:ext uri="{BB962C8B-B14F-4D97-AF65-F5344CB8AC3E}">
        <p14:creationId xmlns:p14="http://schemas.microsoft.com/office/powerpoint/2010/main" val="3794191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2421</Words>
  <Application>Microsoft Office PowerPoint</Application>
  <PresentationFormat>Widescreen</PresentationFormat>
  <Paragraphs>188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Repositioning of Khadi</vt:lpstr>
      <vt:lpstr>Artisans </vt:lpstr>
      <vt:lpstr>Artisans </vt:lpstr>
      <vt:lpstr>Artisans </vt:lpstr>
      <vt:lpstr>Artisans </vt:lpstr>
      <vt:lpstr>Artisans </vt:lpstr>
      <vt:lpstr>Marketing </vt:lpstr>
      <vt:lpstr>Marketing </vt:lpstr>
      <vt:lpstr>Assistance to Existing Khadi Institutions (KIs) </vt:lpstr>
      <vt:lpstr>Assistance to New Khadi Institutions (KIs) </vt:lpstr>
      <vt:lpstr>Khadi Activity on Entrepreneurial Model </vt:lpstr>
      <vt:lpstr>Research and Development</vt:lpstr>
      <vt:lpstr>Quality Parameters and Standard Ecosystem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Repositioning of Khadi</dc:title>
  <dc:creator>KVIC</dc:creator>
  <cp:lastModifiedBy>KVIC</cp:lastModifiedBy>
  <cp:revision>40</cp:revision>
  <cp:lastPrinted>2023-12-08T05:45:25Z</cp:lastPrinted>
  <dcterms:created xsi:type="dcterms:W3CDTF">2023-12-07T08:35:19Z</dcterms:created>
  <dcterms:modified xsi:type="dcterms:W3CDTF">2023-12-08T05:47:58Z</dcterms:modified>
</cp:coreProperties>
</file>