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handoutMasterIdLst>
    <p:handoutMasterId r:id="rId24"/>
  </p:handoutMasterIdLst>
  <p:sldIdLst>
    <p:sldId id="257" r:id="rId2"/>
    <p:sldId id="261" r:id="rId3"/>
    <p:sldId id="262" r:id="rId4"/>
    <p:sldId id="258" r:id="rId5"/>
    <p:sldId id="260" r:id="rId6"/>
    <p:sldId id="259" r:id="rId7"/>
    <p:sldId id="263" r:id="rId8"/>
    <p:sldId id="264" r:id="rId9"/>
    <p:sldId id="265" r:id="rId10"/>
    <p:sldId id="266" r:id="rId11"/>
    <p:sldId id="267" r:id="rId12"/>
    <p:sldId id="268" r:id="rId13"/>
    <p:sldId id="269" r:id="rId14"/>
    <p:sldId id="271" r:id="rId15"/>
    <p:sldId id="277" r:id="rId16"/>
    <p:sldId id="272" r:id="rId17"/>
    <p:sldId id="273" r:id="rId18"/>
    <p:sldId id="274" r:id="rId19"/>
    <p:sldId id="278" r:id="rId20"/>
    <p:sldId id="270" r:id="rId21"/>
    <p:sldId id="275" r:id="rId22"/>
    <p:sldId id="276" r:id="rId23"/>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F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78" autoAdjust="0"/>
  </p:normalViewPr>
  <p:slideViewPr>
    <p:cSldViewPr>
      <p:cViewPr varScale="1">
        <p:scale>
          <a:sx n="77" d="100"/>
          <a:sy n="77" d="100"/>
        </p:scale>
        <p:origin x="-1541"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6B83C082-90BC-46D4-8CD8-54DD17C38302}" type="datetimeFigureOut">
              <a:rPr lang="en-IN" smtClean="0"/>
              <a:t>28-03-2024</a:t>
            </a:fld>
            <a:endParaRPr lang="en-IN"/>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CAFA6396-1F6D-4A09-BE7F-3D880722A97B}" type="slidenum">
              <a:rPr lang="en-IN" smtClean="0"/>
              <a:t>‹#›</a:t>
            </a:fld>
            <a:endParaRPr lang="en-IN"/>
          </a:p>
        </p:txBody>
      </p:sp>
    </p:spTree>
    <p:extLst>
      <p:ext uri="{BB962C8B-B14F-4D97-AF65-F5344CB8AC3E}">
        <p14:creationId xmlns:p14="http://schemas.microsoft.com/office/powerpoint/2010/main" val="405756339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2502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23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996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470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556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699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5599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080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0520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04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6721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29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428686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callto:1,%2016,%2018,%2020,%2026,%2027" TargetMode="External"/><Relationship Id="rId2" Type="http://schemas.openxmlformats.org/officeDocument/2006/relationships/hyperlink" Target="callto:3,%2016,%2024,%2025,%2030,%2035"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4" y="152400"/>
            <a:ext cx="9115425" cy="6477000"/>
          </a:xfrm>
        </p:spPr>
        <p:txBody>
          <a:bodyPr>
            <a:noAutofit/>
          </a:bodyPr>
          <a:lstStyle/>
          <a:p>
            <a:pPr marL="0" indent="0" algn="ctr">
              <a:buNone/>
            </a:pPr>
            <a:r>
              <a:rPr lang="en-US" sz="4800" b="1" dirty="0" smtClean="0">
                <a:solidFill>
                  <a:schemeClr val="tx2">
                    <a:lumMod val="40000"/>
                    <a:lumOff val="60000"/>
                  </a:schemeClr>
                </a:solidFill>
              </a:rPr>
              <a:t>Presentation</a:t>
            </a:r>
            <a:r>
              <a:rPr lang="en-US" sz="4800" b="1" dirty="0">
                <a:solidFill>
                  <a:schemeClr val="tx2">
                    <a:lumMod val="40000"/>
                    <a:lumOff val="60000"/>
                  </a:schemeClr>
                </a:solidFill>
              </a:rPr>
              <a:t/>
            </a:r>
            <a:br>
              <a:rPr lang="en-US" sz="4800" b="1" dirty="0">
                <a:solidFill>
                  <a:schemeClr val="tx2">
                    <a:lumMod val="40000"/>
                    <a:lumOff val="60000"/>
                  </a:schemeClr>
                </a:solidFill>
              </a:rPr>
            </a:br>
            <a:r>
              <a:rPr lang="en-US" sz="4800" b="1" dirty="0">
                <a:solidFill>
                  <a:schemeClr val="tx2">
                    <a:lumMod val="40000"/>
                    <a:lumOff val="60000"/>
                  </a:schemeClr>
                </a:solidFill>
              </a:rPr>
              <a:t>on </a:t>
            </a:r>
            <a:r>
              <a:rPr lang="en-US" sz="4800" b="1" dirty="0">
                <a:solidFill>
                  <a:schemeClr val="accent6">
                    <a:lumMod val="75000"/>
                  </a:schemeClr>
                </a:solidFill>
              </a:rPr>
              <a:t/>
            </a:r>
            <a:br>
              <a:rPr lang="en-US" sz="4800" b="1" dirty="0">
                <a:solidFill>
                  <a:schemeClr val="accent6">
                    <a:lumMod val="75000"/>
                  </a:schemeClr>
                </a:solidFill>
              </a:rPr>
            </a:br>
            <a:r>
              <a:rPr lang="en-US" sz="5400" b="1" dirty="0">
                <a:solidFill>
                  <a:schemeClr val="tx2">
                    <a:lumMod val="75000"/>
                  </a:schemeClr>
                </a:solidFill>
              </a:rPr>
              <a:t>Trade Mark Disputes </a:t>
            </a:r>
            <a:r>
              <a:rPr lang="en-US" sz="4800" b="1" dirty="0">
                <a:solidFill>
                  <a:schemeClr val="tx2">
                    <a:lumMod val="75000"/>
                  </a:schemeClr>
                </a:solidFill>
              </a:rPr>
              <a:t/>
            </a:r>
            <a:br>
              <a:rPr lang="en-US" sz="4800" b="1" dirty="0">
                <a:solidFill>
                  <a:schemeClr val="tx2">
                    <a:lumMod val="75000"/>
                  </a:schemeClr>
                </a:solidFill>
              </a:rPr>
            </a:br>
            <a:r>
              <a:rPr lang="en-US" sz="4800" b="1" dirty="0">
                <a:solidFill>
                  <a:schemeClr val="tx2">
                    <a:lumMod val="75000"/>
                  </a:schemeClr>
                </a:solidFill>
              </a:rPr>
              <a:t>between </a:t>
            </a:r>
            <a:br>
              <a:rPr lang="en-US" sz="4800" b="1" dirty="0">
                <a:solidFill>
                  <a:schemeClr val="tx2">
                    <a:lumMod val="75000"/>
                  </a:schemeClr>
                </a:solidFill>
              </a:rPr>
            </a:br>
            <a:r>
              <a:rPr lang="en-US" sz="3600" b="1" dirty="0" err="1">
                <a:solidFill>
                  <a:srgbClr val="0070C0"/>
                </a:solidFill>
              </a:rPr>
              <a:t>Khadi</a:t>
            </a:r>
            <a:r>
              <a:rPr lang="en-US" sz="3600" b="1" dirty="0">
                <a:solidFill>
                  <a:srgbClr val="0070C0"/>
                </a:solidFill>
              </a:rPr>
              <a:t> &amp; Village Industries Commission (KVIC) </a:t>
            </a:r>
            <a:r>
              <a:rPr lang="en-US" b="1" dirty="0">
                <a:solidFill>
                  <a:srgbClr val="00B0F0"/>
                </a:solidFill>
              </a:rPr>
              <a:t/>
            </a:r>
            <a:br>
              <a:rPr lang="en-US" b="1" dirty="0">
                <a:solidFill>
                  <a:srgbClr val="00B0F0"/>
                </a:solidFill>
              </a:rPr>
            </a:br>
            <a:r>
              <a:rPr lang="en-US" sz="4800" b="1" dirty="0">
                <a:solidFill>
                  <a:schemeClr val="accent6">
                    <a:lumMod val="75000"/>
                  </a:schemeClr>
                </a:solidFill>
              </a:rPr>
              <a:t>and </a:t>
            </a:r>
            <a:br>
              <a:rPr lang="en-US" sz="4800" b="1" dirty="0">
                <a:solidFill>
                  <a:schemeClr val="accent6">
                    <a:lumMod val="75000"/>
                  </a:schemeClr>
                </a:solidFill>
              </a:rPr>
            </a:br>
            <a:r>
              <a:rPr lang="en-US" sz="5400" b="1" dirty="0">
                <a:solidFill>
                  <a:srgbClr val="00B050"/>
                </a:solidFill>
              </a:rPr>
              <a:t>Best Natural Products (BNP</a:t>
            </a:r>
            <a:r>
              <a:rPr lang="en-US" sz="5400" b="1" dirty="0" smtClean="0">
                <a:solidFill>
                  <a:srgbClr val="00B050"/>
                </a:solidFill>
              </a:rPr>
              <a:t>)</a:t>
            </a:r>
          </a:p>
          <a:p>
            <a:pPr marL="0" indent="0" algn="r">
              <a:buNone/>
            </a:pPr>
            <a:endParaRPr lang="en-US" sz="2000" b="1" dirty="0" smtClean="0">
              <a:solidFill>
                <a:srgbClr val="C00000"/>
              </a:solidFill>
            </a:endParaRPr>
          </a:p>
          <a:p>
            <a:pPr marL="0" indent="0" algn="r">
              <a:buNone/>
            </a:pPr>
            <a:r>
              <a:rPr lang="en-US" sz="2000" b="1" dirty="0" smtClean="0">
                <a:solidFill>
                  <a:srgbClr val="C00000"/>
                </a:solidFill>
              </a:rPr>
              <a:t>…………By Directorate of Legal Affairs</a:t>
            </a:r>
          </a:p>
          <a:p>
            <a:pPr marL="0" indent="0" algn="r">
              <a:buNone/>
            </a:pPr>
            <a:r>
              <a:rPr lang="en-US" sz="2000" b="1" smtClean="0">
                <a:solidFill>
                  <a:srgbClr val="C00000"/>
                </a:solidFill>
              </a:rPr>
              <a:t>01.04.2024</a:t>
            </a:r>
            <a:endParaRPr lang="en-IN" sz="2000" dirty="0">
              <a:solidFill>
                <a:srgbClr val="C00000"/>
              </a:solidFill>
            </a:endParaRPr>
          </a:p>
        </p:txBody>
      </p:sp>
    </p:spTree>
    <p:extLst>
      <p:ext uri="{BB962C8B-B14F-4D97-AF65-F5344CB8AC3E}">
        <p14:creationId xmlns:p14="http://schemas.microsoft.com/office/powerpoint/2010/main" val="53474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b="1" u="sng" dirty="0" smtClean="0">
                <a:solidFill>
                  <a:srgbClr val="C00000"/>
                </a:solidFill>
              </a:rPr>
              <a:t>Suit in Hamburg Court, Germany by BNP against KVIC</a:t>
            </a:r>
            <a:endParaRPr lang="en-IN" sz="3600" b="1" u="sng" dirty="0">
              <a:solidFill>
                <a:srgbClr val="C00000"/>
              </a:solidFill>
            </a:endParaRPr>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pPr algn="just"/>
            <a:r>
              <a:rPr lang="en-US" dirty="0"/>
              <a:t>It is highly relevant to state here that recently KVIC has received a notice from Hamburg Court, Germany in a Trade Mark infringement suit filed by BNP against KVIC and one of its affiliated entities viz. </a:t>
            </a:r>
            <a:r>
              <a:rPr lang="en-US" dirty="0" err="1"/>
              <a:t>Khadi</a:t>
            </a:r>
            <a:r>
              <a:rPr lang="en-US" dirty="0"/>
              <a:t> Natural Healthcare.  </a:t>
            </a:r>
            <a:endParaRPr lang="en-IN" dirty="0"/>
          </a:p>
          <a:p>
            <a:pPr algn="just"/>
            <a:endParaRPr lang="en-IN" dirty="0"/>
          </a:p>
          <a:p>
            <a:pPr algn="just"/>
            <a:r>
              <a:rPr lang="en-US" dirty="0" smtClean="0"/>
              <a:t>In </a:t>
            </a:r>
            <a:r>
              <a:rPr lang="en-US" dirty="0"/>
              <a:t>the said suit BNP has prayed for injunction against the use of the word “KHADI” by KVIC as part of its Trade Mark in EU and also sought a compensation of EUR 2,50,000.  Considering the sensitiveness of the matter, this office has already instructed the trade Mark Consultant M/s. </a:t>
            </a:r>
            <a:r>
              <a:rPr lang="en-US" dirty="0" err="1"/>
              <a:t>Anand</a:t>
            </a:r>
            <a:r>
              <a:rPr lang="en-US" dirty="0"/>
              <a:t> and </a:t>
            </a:r>
            <a:r>
              <a:rPr lang="en-US" dirty="0" err="1"/>
              <a:t>Anand</a:t>
            </a:r>
            <a:r>
              <a:rPr lang="en-US" dirty="0"/>
              <a:t> to contest the suit by engaging an Expert Attorney in Germany</a:t>
            </a:r>
            <a:r>
              <a:rPr lang="en-US" dirty="0" smtClean="0"/>
              <a:t>.</a:t>
            </a:r>
          </a:p>
          <a:p>
            <a:pPr marL="0" indent="0" algn="r">
              <a:buNone/>
            </a:pPr>
            <a:r>
              <a:rPr lang="en-US" dirty="0"/>
              <a:t>…….Contd.</a:t>
            </a:r>
            <a:endParaRPr lang="en-IN" dirty="0"/>
          </a:p>
          <a:p>
            <a:pPr algn="r"/>
            <a:endParaRPr lang="en-US" dirty="0" smtClean="0"/>
          </a:p>
          <a:p>
            <a:pPr algn="just"/>
            <a:endParaRPr lang="en-IN" dirty="0"/>
          </a:p>
          <a:p>
            <a:endParaRPr lang="en-IN" dirty="0"/>
          </a:p>
        </p:txBody>
      </p:sp>
    </p:spTree>
    <p:extLst>
      <p:ext uri="{BB962C8B-B14F-4D97-AF65-F5344CB8AC3E}">
        <p14:creationId xmlns:p14="http://schemas.microsoft.com/office/powerpoint/2010/main" val="3575657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b="1" u="sng" dirty="0" smtClean="0">
                <a:solidFill>
                  <a:srgbClr val="C00000"/>
                </a:solidFill>
              </a:rPr>
              <a:t>Suit in Hamburg Court, Germany by BNP against KVIC</a:t>
            </a:r>
            <a:endParaRPr lang="en-IN" sz="3600" b="1" u="sng" dirty="0">
              <a:solidFill>
                <a:srgbClr val="C00000"/>
              </a:solidFill>
            </a:endParaRPr>
          </a:p>
        </p:txBody>
      </p:sp>
      <p:sp>
        <p:nvSpPr>
          <p:cNvPr id="3" name="Content Placeholder 2"/>
          <p:cNvSpPr>
            <a:spLocks noGrp="1"/>
          </p:cNvSpPr>
          <p:nvPr>
            <p:ph idx="1"/>
          </p:nvPr>
        </p:nvSpPr>
        <p:spPr>
          <a:xfrm>
            <a:off x="457200" y="1371600"/>
            <a:ext cx="8229600" cy="5257800"/>
          </a:xfrm>
        </p:spPr>
        <p:txBody>
          <a:bodyPr>
            <a:normAutofit fontScale="85000" lnSpcReduction="10000"/>
          </a:bodyPr>
          <a:lstStyle/>
          <a:p>
            <a:pPr algn="just"/>
            <a:r>
              <a:rPr lang="en-US" dirty="0"/>
              <a:t>Considering the fact that the principle of ‘first to file’ is followed in EU with regard to the Trade Mark rights and also the fact that on an earlier occasion, KVIC did not succeed in an invalidation proceedings initiated against BNP in EU before the 3 forums viz. EUIPO, Board of Appeal of EUIPO and the General Court of Appeal and ultimately had to pay a compensation of EUR 12,936.39, it is feared that KVIC may not be able to succeed in the present suit, the Trade Mark of Consultant of KVIC is of the strong opinion that KVIC should amicably settle the </a:t>
            </a:r>
            <a:r>
              <a:rPr lang="en-US" dirty="0" err="1"/>
              <a:t>Khadi</a:t>
            </a:r>
            <a:r>
              <a:rPr lang="en-US" dirty="0"/>
              <a:t> Trade Mark dispute with BNP once for all</a:t>
            </a:r>
            <a:r>
              <a:rPr lang="en-US" dirty="0" smtClean="0"/>
              <a:t>.</a:t>
            </a:r>
          </a:p>
          <a:p>
            <a:pPr marL="0" indent="0" algn="r">
              <a:buNone/>
            </a:pPr>
            <a:r>
              <a:rPr lang="en-US" dirty="0"/>
              <a:t>…….Contd.</a:t>
            </a:r>
            <a:endParaRPr lang="en-IN" dirty="0"/>
          </a:p>
          <a:p>
            <a:pPr algn="r"/>
            <a:endParaRPr lang="en-IN" dirty="0"/>
          </a:p>
          <a:p>
            <a:endParaRPr lang="en-IN" dirty="0"/>
          </a:p>
        </p:txBody>
      </p:sp>
    </p:spTree>
    <p:extLst>
      <p:ext uri="{BB962C8B-B14F-4D97-AF65-F5344CB8AC3E}">
        <p14:creationId xmlns:p14="http://schemas.microsoft.com/office/powerpoint/2010/main" val="1067459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Suit in Hamburg Court, Germany by BNP against KVIC</a:t>
            </a:r>
            <a:endParaRPr lang="en-IN" dirty="0"/>
          </a:p>
        </p:txBody>
      </p:sp>
      <p:sp>
        <p:nvSpPr>
          <p:cNvPr id="3" name="Content Placeholder 2"/>
          <p:cNvSpPr>
            <a:spLocks noGrp="1"/>
          </p:cNvSpPr>
          <p:nvPr>
            <p:ph idx="1"/>
          </p:nvPr>
        </p:nvSpPr>
        <p:spPr>
          <a:xfrm>
            <a:off x="457200" y="1600200"/>
            <a:ext cx="8382000" cy="5105400"/>
          </a:xfrm>
        </p:spPr>
        <p:txBody>
          <a:bodyPr>
            <a:normAutofit fontScale="85000" lnSpcReduction="10000"/>
          </a:bodyPr>
          <a:lstStyle/>
          <a:p>
            <a:pPr algn="just"/>
            <a:r>
              <a:rPr lang="en-US" dirty="0"/>
              <a:t>It is also relevant to state here that the BNP has started attacking KVIC’s </a:t>
            </a:r>
            <a:r>
              <a:rPr lang="en-US" dirty="0" err="1"/>
              <a:t>Khadi</a:t>
            </a:r>
            <a:r>
              <a:rPr lang="en-US" dirty="0"/>
              <a:t> Trade Marks not only in EU, but also in other countries of the world. Recently, BNP has filed a non-use cancellation application before the Australian IPO against KVIC’s registered Trade Mark ‘KHADI’ in 12 classes in Australia. Further, BNP is going on opposing KVIC’s application for registration of the  logo in many countries, which is adversely affecting the smooth registration of </a:t>
            </a:r>
            <a:r>
              <a:rPr lang="en-US" dirty="0" err="1"/>
              <a:t>Khadi</a:t>
            </a:r>
            <a:r>
              <a:rPr lang="en-US" dirty="0"/>
              <a:t> Trade Marks in foreign countries, apart from incurring a lot of expenditure towards contesting the opposition proceedings before the Intellectual Property Offices</a:t>
            </a:r>
            <a:r>
              <a:rPr lang="en-US" dirty="0" smtClean="0"/>
              <a:t>.</a:t>
            </a:r>
          </a:p>
          <a:p>
            <a:pPr marL="0" indent="0" algn="r">
              <a:buNone/>
            </a:pPr>
            <a:r>
              <a:rPr lang="en-US" dirty="0"/>
              <a:t>…….Contd.</a:t>
            </a:r>
            <a:endParaRPr lang="en-IN" dirty="0"/>
          </a:p>
          <a:p>
            <a:pPr algn="r"/>
            <a:endParaRPr lang="en-IN" dirty="0"/>
          </a:p>
          <a:p>
            <a:endParaRPr lang="en-IN" dirty="0"/>
          </a:p>
        </p:txBody>
      </p:sp>
    </p:spTree>
    <p:extLst>
      <p:ext uri="{BB962C8B-B14F-4D97-AF65-F5344CB8AC3E}">
        <p14:creationId xmlns:p14="http://schemas.microsoft.com/office/powerpoint/2010/main" val="254393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solidFill>
                  <a:srgbClr val="C00000"/>
                </a:solidFill>
              </a:rPr>
              <a:t>Suit in Hamburg Court, Germany by BNP against KVIC</a:t>
            </a:r>
            <a:endParaRPr lang="en-IN" dirty="0"/>
          </a:p>
        </p:txBody>
      </p:sp>
      <p:sp>
        <p:nvSpPr>
          <p:cNvPr id="3" name="Content Placeholder 2"/>
          <p:cNvSpPr>
            <a:spLocks noGrp="1"/>
          </p:cNvSpPr>
          <p:nvPr>
            <p:ph idx="1"/>
          </p:nvPr>
        </p:nvSpPr>
        <p:spPr>
          <a:xfrm>
            <a:off x="457200" y="1600200"/>
            <a:ext cx="8382000" cy="4953000"/>
          </a:xfrm>
        </p:spPr>
        <p:txBody>
          <a:bodyPr>
            <a:normAutofit lnSpcReduction="10000"/>
          </a:bodyPr>
          <a:lstStyle/>
          <a:p>
            <a:pPr algn="just"/>
            <a:r>
              <a:rPr lang="en-US" dirty="0"/>
              <a:t> </a:t>
            </a:r>
            <a:r>
              <a:rPr lang="en-US" dirty="0" smtClean="0"/>
              <a:t>In </a:t>
            </a:r>
            <a:r>
              <a:rPr lang="en-US" dirty="0"/>
              <a:t>view of the above, the only way to protect the brand ‘KHADI’, which is the pride of our Nation, is to amicably resolve the Trade Mark dispute with BNP, for which they had expressed their open minded willingness to the Indian Embassy in Berlin and also their readiness to transfer the brand ‘KHADI’ to India.  However, BNP being a business entity, will not be surrendering its brand ‘KHADI’ to India without adequately compensating them.  </a:t>
            </a:r>
            <a:endParaRPr lang="en-IN" dirty="0"/>
          </a:p>
        </p:txBody>
      </p:sp>
    </p:spTree>
    <p:extLst>
      <p:ext uri="{BB962C8B-B14F-4D97-AF65-F5344CB8AC3E}">
        <p14:creationId xmlns:p14="http://schemas.microsoft.com/office/powerpoint/2010/main" val="926200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b="1" u="sng" dirty="0" smtClean="0">
                <a:solidFill>
                  <a:srgbClr val="C00000"/>
                </a:solidFill>
              </a:rPr>
              <a:t>Recent development in USA</a:t>
            </a:r>
            <a:endParaRPr lang="en-IN" dirty="0"/>
          </a:p>
        </p:txBody>
      </p:sp>
      <p:sp>
        <p:nvSpPr>
          <p:cNvPr id="3" name="Content Placeholder 2"/>
          <p:cNvSpPr>
            <a:spLocks noGrp="1"/>
          </p:cNvSpPr>
          <p:nvPr>
            <p:ph idx="1"/>
          </p:nvPr>
        </p:nvSpPr>
        <p:spPr>
          <a:xfrm>
            <a:off x="457200" y="685800"/>
            <a:ext cx="8458200" cy="6019800"/>
          </a:xfrm>
        </p:spPr>
        <p:txBody>
          <a:bodyPr>
            <a:noAutofit/>
          </a:bodyPr>
          <a:lstStyle/>
          <a:p>
            <a:pPr algn="just"/>
            <a:r>
              <a:rPr lang="en-IN" sz="2200" dirty="0"/>
              <a:t>Coincidently, the Attorney of BNP in USA who is contesting / opposing KVIC’s trademark applications for </a:t>
            </a:r>
            <a:r>
              <a:rPr lang="en-IN" sz="2200" dirty="0" err="1"/>
              <a:t>Khadi</a:t>
            </a:r>
            <a:r>
              <a:rPr lang="en-IN" sz="2200" dirty="0"/>
              <a:t> Bharat in USA (more particularly in class-35) reached out to our Attorney in USA and furnished a proposed settlement terms from the opposing party (BNP</a:t>
            </a:r>
            <a:r>
              <a:rPr lang="en-IN" sz="2200" dirty="0" smtClean="0"/>
              <a:t>).</a:t>
            </a:r>
            <a:r>
              <a:rPr lang="en-IN" sz="2200" dirty="0"/>
              <a:t>  </a:t>
            </a:r>
          </a:p>
          <a:p>
            <a:pPr algn="just"/>
            <a:r>
              <a:rPr lang="en-IN" sz="2200" dirty="0" smtClean="0"/>
              <a:t>As </a:t>
            </a:r>
            <a:r>
              <a:rPr lang="en-IN" sz="2200" dirty="0"/>
              <a:t>part of the settlement terms, the opposing party(BNP) proposed the </a:t>
            </a:r>
            <a:r>
              <a:rPr lang="en-IN" sz="2200" dirty="0" smtClean="0"/>
              <a:t>certain terms. </a:t>
            </a:r>
            <a:r>
              <a:rPr lang="en-IN" sz="2200" dirty="0"/>
              <a:t> Opposing counsel stated that, broadly speaking, their client is willing to withdraw the pending opposition and agree not to challenge KVIC's use of the KHADI INDIA logo in the U.S. and any other country where it has prior rights, if and so long as KVIC complies with the following key points:</a:t>
            </a:r>
          </a:p>
          <a:p>
            <a:pPr marL="714375" lvl="0" indent="-352425" algn="just">
              <a:buFont typeface="+mj-lt"/>
              <a:buAutoNum type="arabicParenR"/>
            </a:pPr>
            <a:r>
              <a:rPr lang="en-IN" sz="2200" dirty="0" smtClean="0"/>
              <a:t>KVIC </a:t>
            </a:r>
            <a:r>
              <a:rPr lang="en-IN" sz="2200" dirty="0"/>
              <a:t>to agree not to apply for, register, or use KHADI or any trademark containing that term, or to permit any third party to do so, with respect to soap, cosmetics, hair care products, skin care products, or any products similar to cosmetics (the "BNP Goods") anywhere in the </a:t>
            </a:r>
            <a:r>
              <a:rPr lang="en-IN" sz="2200" dirty="0" smtClean="0"/>
              <a:t>world.</a:t>
            </a:r>
          </a:p>
          <a:p>
            <a:pPr marL="361950" indent="0" algn="r">
              <a:buNone/>
            </a:pPr>
            <a:r>
              <a:rPr lang="en-US" sz="2400" dirty="0"/>
              <a:t>…….Contd.</a:t>
            </a:r>
            <a:endParaRPr lang="en-IN" sz="2400" dirty="0"/>
          </a:p>
          <a:p>
            <a:pPr marL="361950" lvl="0" indent="0" algn="r">
              <a:buNone/>
            </a:pPr>
            <a:endParaRPr lang="en-IN" sz="2200" dirty="0" smtClean="0"/>
          </a:p>
          <a:p>
            <a:pPr algn="just"/>
            <a:endParaRPr lang="en-IN" sz="2200" dirty="0"/>
          </a:p>
        </p:txBody>
      </p:sp>
    </p:spTree>
    <p:extLst>
      <p:ext uri="{BB962C8B-B14F-4D97-AF65-F5344CB8AC3E}">
        <p14:creationId xmlns:p14="http://schemas.microsoft.com/office/powerpoint/2010/main" val="118545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u="sng" dirty="0" smtClean="0">
                <a:solidFill>
                  <a:srgbClr val="C00000"/>
                </a:solidFill>
              </a:rPr>
              <a:t>Recent development in USA</a:t>
            </a:r>
            <a:endParaRPr lang="en-IN" dirty="0"/>
          </a:p>
        </p:txBody>
      </p:sp>
      <p:sp>
        <p:nvSpPr>
          <p:cNvPr id="3" name="Content Placeholder 2"/>
          <p:cNvSpPr>
            <a:spLocks noGrp="1"/>
          </p:cNvSpPr>
          <p:nvPr>
            <p:ph idx="1"/>
          </p:nvPr>
        </p:nvSpPr>
        <p:spPr>
          <a:xfrm>
            <a:off x="304800" y="1143000"/>
            <a:ext cx="8382000" cy="5486400"/>
          </a:xfrm>
        </p:spPr>
        <p:txBody>
          <a:bodyPr>
            <a:normAutofit fontScale="62500" lnSpcReduction="20000"/>
          </a:bodyPr>
          <a:lstStyle/>
          <a:p>
            <a:pPr marL="714375" indent="-352425" algn="just">
              <a:buAutoNum type="arabicParenR" startAt="2"/>
            </a:pPr>
            <a:r>
              <a:rPr lang="en-IN" dirty="0" smtClean="0"/>
              <a:t>KVIC to agree to restrict any existing trademark applications or registrations held by it or any of its affiliates that relate to the BNP Goods by deleting the goods referred to in no. 1 above or by adding a restriction to make it clear that the </a:t>
            </a:r>
            <a:r>
              <a:rPr lang="en-US" dirty="0"/>
              <a:t>the BNP Goods are expressly excluded from the application or registration if deletion is not possible.</a:t>
            </a:r>
            <a:endParaRPr lang="en-IN" dirty="0" smtClean="0"/>
          </a:p>
          <a:p>
            <a:pPr marL="714375" lvl="0" indent="-352425" algn="just">
              <a:buNone/>
            </a:pPr>
            <a:endParaRPr lang="en-IN" dirty="0" smtClean="0"/>
          </a:p>
          <a:p>
            <a:pPr marL="714375" lvl="0" indent="-352425" algn="just">
              <a:buAutoNum type="arabicParenR" startAt="3"/>
            </a:pPr>
            <a:r>
              <a:rPr lang="en-IN" dirty="0" smtClean="0"/>
              <a:t>KVIC </a:t>
            </a:r>
            <a:r>
              <a:rPr lang="en-IN" dirty="0"/>
              <a:t>to agree to inform its licensees and </a:t>
            </a:r>
            <a:r>
              <a:rPr lang="en-IN" dirty="0" err="1"/>
              <a:t>permittees</a:t>
            </a:r>
            <a:r>
              <a:rPr lang="en-IN" dirty="0"/>
              <a:t> and other companies based in India (e.g. </a:t>
            </a:r>
            <a:r>
              <a:rPr lang="en-IN" dirty="0" err="1"/>
              <a:t>Khadi</a:t>
            </a:r>
            <a:r>
              <a:rPr lang="en-IN" dirty="0"/>
              <a:t> Natural) and its trading partners of BNP's prior rights in the Territory to the KHADI trademark for the BNP goods, that they are expressly prohibited from using KHADI or any trademark containing that term for such goods and that such use will infringe BNP's prior and superior </a:t>
            </a:r>
            <a:r>
              <a:rPr lang="en-IN" dirty="0" smtClean="0"/>
              <a:t>rights.</a:t>
            </a:r>
          </a:p>
          <a:p>
            <a:pPr marL="714375" lvl="0" indent="-352425" algn="just">
              <a:buAutoNum type="arabicParenR" startAt="3"/>
            </a:pPr>
            <a:r>
              <a:rPr lang="en-IN" dirty="0" smtClean="0"/>
              <a:t>KVIC </a:t>
            </a:r>
            <a:r>
              <a:rPr lang="en-IN" dirty="0"/>
              <a:t>to include a contractual restriction in any license or other authorization to use KHADI or any mark incorporating that term and in any other commercial relationship expressly prohibiting the other party from using that mark on BNP goods in the Territory and advising the other party that such use will infringe BNP's prior and superior </a:t>
            </a:r>
            <a:r>
              <a:rPr lang="en-IN" dirty="0" smtClean="0"/>
              <a:t>rights.</a:t>
            </a:r>
          </a:p>
          <a:p>
            <a:pPr marL="714375" lvl="0" indent="-352425" algn="just">
              <a:buAutoNum type="arabicParenR" startAt="3"/>
            </a:pPr>
            <a:endParaRPr lang="en-US" dirty="0"/>
          </a:p>
          <a:p>
            <a:pPr marL="361950" lvl="0" indent="0" algn="just">
              <a:buNone/>
            </a:pPr>
            <a:endParaRPr lang="en-US" dirty="0" smtClean="0"/>
          </a:p>
          <a:p>
            <a:pPr marL="361950" indent="0" algn="r">
              <a:buNone/>
            </a:pPr>
            <a:r>
              <a:rPr lang="en-US" dirty="0"/>
              <a:t>…….Contd.</a:t>
            </a:r>
            <a:endParaRPr lang="en-IN" dirty="0"/>
          </a:p>
          <a:p>
            <a:pPr marL="361950" lvl="0" indent="0" algn="r">
              <a:buNone/>
            </a:pPr>
            <a:endParaRPr lang="en-IN" dirty="0" smtClean="0"/>
          </a:p>
        </p:txBody>
      </p:sp>
    </p:spTree>
    <p:extLst>
      <p:ext uri="{BB962C8B-B14F-4D97-AF65-F5344CB8AC3E}">
        <p14:creationId xmlns:p14="http://schemas.microsoft.com/office/powerpoint/2010/main" val="379045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u="sng" dirty="0" smtClean="0">
                <a:solidFill>
                  <a:srgbClr val="C00000"/>
                </a:solidFill>
              </a:rPr>
              <a:t>Recent development in USA</a:t>
            </a:r>
            <a:endParaRPr lang="en-IN" dirty="0"/>
          </a:p>
        </p:txBody>
      </p:sp>
      <p:sp>
        <p:nvSpPr>
          <p:cNvPr id="3" name="Content Placeholder 2"/>
          <p:cNvSpPr>
            <a:spLocks noGrp="1"/>
          </p:cNvSpPr>
          <p:nvPr>
            <p:ph idx="1"/>
          </p:nvPr>
        </p:nvSpPr>
        <p:spPr>
          <a:xfrm>
            <a:off x="304800" y="1143000"/>
            <a:ext cx="8382000" cy="5486400"/>
          </a:xfrm>
        </p:spPr>
        <p:txBody>
          <a:bodyPr>
            <a:normAutofit fontScale="77500" lnSpcReduction="20000"/>
          </a:bodyPr>
          <a:lstStyle/>
          <a:p>
            <a:pPr marL="876300" lvl="0" indent="-514350" algn="just">
              <a:buAutoNum type="arabicParenR" startAt="5"/>
            </a:pPr>
            <a:r>
              <a:rPr lang="en-IN" dirty="0" smtClean="0"/>
              <a:t>If </a:t>
            </a:r>
            <a:r>
              <a:rPr lang="en-IN" dirty="0"/>
              <a:t>BNP discovers that KVIC is using the KHADI trademark or a trademark containing that term in the Territory for the BNP Goods, BNP shall notify KVIC in writing or electronically. Upon receipt of such notice, KVIC shall have 10 days to remedy such infringement and provide proof thereof to BNP. KVIC's failure to remedy such breach shall constitute a material breach of the parties' agreement.  KVIC shall pay a penalty for each failure to cure such breach under Section 5 after the expiration of the 10-day period.  The penalty shall be USD 5,000 for the first instance and shall increase by 50% for each subsequent breach. The respective penalty shall increase again by 50% after each additional 10 days after the fruitless expiry of the 10-day period (i.e. an increase after 20, 30, 40, etc. days after the notification of BNP to KVIC</a:t>
            </a:r>
            <a:r>
              <a:rPr lang="en-IN" dirty="0" smtClean="0"/>
              <a:t>).</a:t>
            </a:r>
          </a:p>
          <a:p>
            <a:pPr marL="361950" indent="0" algn="r">
              <a:buNone/>
            </a:pPr>
            <a:r>
              <a:rPr lang="en-US" dirty="0"/>
              <a:t>…….Contd.</a:t>
            </a:r>
            <a:endParaRPr lang="en-IN" dirty="0"/>
          </a:p>
          <a:p>
            <a:pPr marL="361950" lvl="0" indent="0" algn="r">
              <a:buNone/>
            </a:pPr>
            <a:endParaRPr lang="en-IN" dirty="0" smtClean="0"/>
          </a:p>
          <a:p>
            <a:pPr marL="361950" lvl="0" indent="0" algn="just">
              <a:buNone/>
            </a:pPr>
            <a:endParaRPr lang="en-IN" dirty="0" smtClean="0"/>
          </a:p>
          <a:p>
            <a:pPr marL="0" indent="0" algn="just">
              <a:buNone/>
            </a:pPr>
            <a:endParaRPr lang="en-IN" dirty="0"/>
          </a:p>
        </p:txBody>
      </p:sp>
    </p:spTree>
    <p:extLst>
      <p:ext uri="{BB962C8B-B14F-4D97-AF65-F5344CB8AC3E}">
        <p14:creationId xmlns:p14="http://schemas.microsoft.com/office/powerpoint/2010/main" val="1790985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u="sng" dirty="0" smtClean="0">
                <a:solidFill>
                  <a:srgbClr val="C00000"/>
                </a:solidFill>
              </a:rPr>
              <a:t>Recent development in USA</a:t>
            </a:r>
            <a:endParaRPr lang="en-IN" dirty="0"/>
          </a:p>
        </p:txBody>
      </p:sp>
      <p:sp>
        <p:nvSpPr>
          <p:cNvPr id="3" name="Content Placeholder 2"/>
          <p:cNvSpPr>
            <a:spLocks noGrp="1"/>
          </p:cNvSpPr>
          <p:nvPr>
            <p:ph idx="1"/>
          </p:nvPr>
        </p:nvSpPr>
        <p:spPr>
          <a:xfrm>
            <a:off x="304800" y="1143000"/>
            <a:ext cx="8534400" cy="5486400"/>
          </a:xfrm>
        </p:spPr>
        <p:txBody>
          <a:bodyPr>
            <a:normAutofit fontScale="70000" lnSpcReduction="20000"/>
          </a:bodyPr>
          <a:lstStyle/>
          <a:p>
            <a:pPr marL="714375" lvl="0" indent="-352425" algn="just">
              <a:buNone/>
            </a:pPr>
            <a:r>
              <a:rPr lang="en-IN" dirty="0" smtClean="0"/>
              <a:t>6) 	KVIC will cooperate fully with BNP in enforcement against its licensees and </a:t>
            </a:r>
            <a:r>
              <a:rPr lang="en-IN" dirty="0" err="1" smtClean="0"/>
              <a:t>permittees</a:t>
            </a:r>
            <a:r>
              <a:rPr lang="en-IN" dirty="0" smtClean="0"/>
              <a:t> and other India-based companies and other commercial partners who use KHADI or a trademark containing the term without permission in the Territory, including allowing BNP to bring infringement claims on its behalf to the extent permitted by law.  If BNP discovers that any such company is using the KHADI trademark or a trademark containing that term in the Territory for the BNP Goods, BNP shall also notify KVIC in writing or via email. Upon receipt of such notice, KVIC shall have 30 days to remedy such infringement and provide proof thereof to BNP. KVIC's failure to cure such breach shall constitute a material breach of the parties' agreement.  For each breach reported by BNP but not remedied by KVIC after the deadline, KVIC shall pay a penalty of USD 1,000 to BNP. The penalty shall increase by 50% for each further breach by the same third-party company. The respective penalty increases again by 50% after each additional 10 days after the 30-day period has expired without result in relation to the same third-party company (i.e. an increase after 40, 50, 60, etc. days after BNP's notification to BNP). days after notification by BNP to KVIC).</a:t>
            </a:r>
          </a:p>
          <a:p>
            <a:pPr algn="just"/>
            <a:endParaRPr lang="en-IN" dirty="0"/>
          </a:p>
        </p:txBody>
      </p:sp>
    </p:spTree>
    <p:extLst>
      <p:ext uri="{BB962C8B-B14F-4D97-AF65-F5344CB8AC3E}">
        <p14:creationId xmlns:p14="http://schemas.microsoft.com/office/powerpoint/2010/main" val="2546653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639762"/>
          </a:xfrm>
        </p:spPr>
        <p:txBody>
          <a:bodyPr>
            <a:normAutofit fontScale="90000"/>
          </a:bodyPr>
          <a:lstStyle/>
          <a:p>
            <a:r>
              <a:rPr lang="en-US" sz="3600" b="1" u="sng" dirty="0" smtClean="0">
                <a:solidFill>
                  <a:srgbClr val="C00000"/>
                </a:solidFill>
              </a:rPr>
              <a:t>Suggestions given </a:t>
            </a:r>
            <a:r>
              <a:rPr lang="en-US" sz="3600" b="1" u="sng" dirty="0">
                <a:solidFill>
                  <a:srgbClr val="C00000"/>
                </a:solidFill>
              </a:rPr>
              <a:t>by M/s. </a:t>
            </a:r>
            <a:r>
              <a:rPr lang="en-US" sz="3600" b="1" u="sng" dirty="0" err="1">
                <a:solidFill>
                  <a:srgbClr val="C00000"/>
                </a:solidFill>
              </a:rPr>
              <a:t>Anand</a:t>
            </a:r>
            <a:r>
              <a:rPr lang="en-US" sz="3600" b="1" u="sng" dirty="0">
                <a:solidFill>
                  <a:srgbClr val="C00000"/>
                </a:solidFill>
              </a:rPr>
              <a:t> &amp; </a:t>
            </a:r>
            <a:r>
              <a:rPr lang="en-US" sz="3600" b="1" u="sng" dirty="0" err="1">
                <a:solidFill>
                  <a:srgbClr val="C00000"/>
                </a:solidFill>
              </a:rPr>
              <a:t>Anand</a:t>
            </a:r>
            <a:endParaRPr lang="en-IN" sz="3600" b="1" u="sng" dirty="0">
              <a:solidFill>
                <a:srgbClr val="C00000"/>
              </a:solidFill>
            </a:endParaRPr>
          </a:p>
        </p:txBody>
      </p:sp>
      <p:sp>
        <p:nvSpPr>
          <p:cNvPr id="3" name="Content Placeholder 2"/>
          <p:cNvSpPr>
            <a:spLocks noGrp="1"/>
          </p:cNvSpPr>
          <p:nvPr>
            <p:ph idx="1"/>
          </p:nvPr>
        </p:nvSpPr>
        <p:spPr>
          <a:xfrm>
            <a:off x="228600" y="1066800"/>
            <a:ext cx="8610600" cy="5715000"/>
          </a:xfrm>
        </p:spPr>
        <p:txBody>
          <a:bodyPr>
            <a:noAutofit/>
          </a:bodyPr>
          <a:lstStyle/>
          <a:p>
            <a:pPr algn="just"/>
            <a:r>
              <a:rPr lang="en-US" sz="2400" dirty="0" smtClean="0"/>
              <a:t>We </a:t>
            </a:r>
            <a:r>
              <a:rPr lang="en-US" sz="2400" dirty="0"/>
              <a:t>can demonstrate our readiness to resume settlement talks in a holistic manner;</a:t>
            </a:r>
          </a:p>
          <a:p>
            <a:pPr algn="just"/>
            <a:r>
              <a:rPr lang="en-US" sz="2400" dirty="0"/>
              <a:t>Without committing ourselves at the outset, we can be prepared to withdraw all class 3 applications/registrations in EU countries to the extent that they conflict with BNP’s specifications. This can be a further bargaining chip, to seek withdrawal of the suit by BNP in Hamburg Court without any prejudice to BNP</a:t>
            </a:r>
          </a:p>
          <a:p>
            <a:pPr algn="just"/>
            <a:r>
              <a:rPr lang="en-US" sz="2400" dirty="0"/>
              <a:t>This way we are indicating that class 3 conflicting goods are out of the radar and this should ease some tensions;</a:t>
            </a:r>
          </a:p>
          <a:p>
            <a:pPr algn="just"/>
            <a:r>
              <a:rPr lang="en-US" sz="2400" dirty="0"/>
              <a:t>As regards use in class 3, we can seek some time and meanwhile make real attempts such as making an attractive monetary offer, which could make them think seriously.</a:t>
            </a:r>
          </a:p>
          <a:p>
            <a:endParaRPr lang="en-IN" sz="2400" dirty="0"/>
          </a:p>
        </p:txBody>
      </p:sp>
    </p:spTree>
    <p:extLst>
      <p:ext uri="{BB962C8B-B14F-4D97-AF65-F5344CB8AC3E}">
        <p14:creationId xmlns:p14="http://schemas.microsoft.com/office/powerpoint/2010/main" val="125516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229600" cy="639762"/>
          </a:xfrm>
        </p:spPr>
        <p:txBody>
          <a:bodyPr>
            <a:normAutofit fontScale="90000"/>
          </a:bodyPr>
          <a:lstStyle/>
          <a:p>
            <a:r>
              <a:rPr lang="en-US" sz="3600" b="1" u="sng" dirty="0" smtClean="0">
                <a:solidFill>
                  <a:srgbClr val="C00000"/>
                </a:solidFill>
              </a:rPr>
              <a:t>Actions taken by KVIC</a:t>
            </a:r>
            <a:endParaRPr lang="en-IN" sz="3600" b="1" u="sng" dirty="0">
              <a:solidFill>
                <a:srgbClr val="C00000"/>
              </a:solidFill>
            </a:endParaRPr>
          </a:p>
        </p:txBody>
      </p:sp>
      <p:sp>
        <p:nvSpPr>
          <p:cNvPr id="3" name="Content Placeholder 2"/>
          <p:cNvSpPr>
            <a:spLocks noGrp="1"/>
          </p:cNvSpPr>
          <p:nvPr>
            <p:ph idx="1"/>
          </p:nvPr>
        </p:nvSpPr>
        <p:spPr>
          <a:xfrm>
            <a:off x="228600" y="762000"/>
            <a:ext cx="8610600" cy="6019800"/>
          </a:xfrm>
        </p:spPr>
        <p:txBody>
          <a:bodyPr>
            <a:noAutofit/>
          </a:bodyPr>
          <a:lstStyle/>
          <a:p>
            <a:pPr algn="just"/>
            <a:r>
              <a:rPr lang="en-US" sz="2400" dirty="0" smtClean="0"/>
              <a:t>With a view to have a clear understanding about the way in which proposed negotiation with BNP and its lawyers to be carried out, a meeting was conducted with the foreign associates of KVIC Mr. </a:t>
            </a:r>
            <a:r>
              <a:rPr lang="en-IN" sz="2400" dirty="0" smtClean="0"/>
              <a:t>Matthias </a:t>
            </a:r>
            <a:r>
              <a:rPr lang="en-IN" sz="2400" dirty="0"/>
              <a:t>Berger </a:t>
            </a:r>
            <a:r>
              <a:rPr lang="en-IN" sz="2400" dirty="0" err="1" smtClean="0"/>
              <a:t>Rechtsanwalt</a:t>
            </a:r>
            <a:r>
              <a:rPr lang="en-IN" sz="2400" dirty="0" smtClean="0"/>
              <a:t> of M/s. </a:t>
            </a:r>
            <a:r>
              <a:rPr lang="en-IN" sz="2400" dirty="0" err="1" smtClean="0"/>
              <a:t>fieldfisher</a:t>
            </a:r>
            <a:r>
              <a:rPr lang="en-IN" sz="2400" dirty="0" smtClean="0"/>
              <a:t> by </a:t>
            </a:r>
            <a:r>
              <a:rPr lang="en-IN" sz="2400" dirty="0" err="1" smtClean="0"/>
              <a:t>Jt.CEO</a:t>
            </a:r>
            <a:r>
              <a:rPr lang="en-IN" sz="2400" dirty="0" smtClean="0"/>
              <a:t>, F.A. and C.E.O. through V.C.  </a:t>
            </a:r>
            <a:endParaRPr lang="en-US" sz="2400" dirty="0" smtClean="0"/>
          </a:p>
          <a:p>
            <a:pPr algn="just"/>
            <a:r>
              <a:rPr lang="en-US" sz="2400" dirty="0" smtClean="0"/>
              <a:t>Thereafter, KVIC sent letters </a:t>
            </a:r>
            <a:r>
              <a:rPr lang="en-US" sz="2400" dirty="0"/>
              <a:t>dated 14.02.2024 and </a:t>
            </a:r>
            <a:r>
              <a:rPr lang="en-US" sz="2400" dirty="0" smtClean="0"/>
              <a:t>08.03.2024 to the </a:t>
            </a:r>
            <a:r>
              <a:rPr lang="en-US" sz="2400" dirty="0"/>
              <a:t>Ministry </a:t>
            </a:r>
            <a:r>
              <a:rPr lang="en-US" sz="2400" dirty="0" smtClean="0"/>
              <a:t>requesting to </a:t>
            </a:r>
            <a:r>
              <a:rPr lang="en-US" sz="2400" dirty="0"/>
              <a:t>nominate a Senior officer of the Ministry and also to request the Ministry of External Affairs to nominate its representative to participate in the discussion with the BNP and its Attorneys along with Executives of KVIC. </a:t>
            </a:r>
          </a:p>
          <a:p>
            <a:pPr algn="just"/>
            <a:r>
              <a:rPr lang="en-US" sz="2400" dirty="0" smtClean="0"/>
              <a:t>As </a:t>
            </a:r>
            <a:r>
              <a:rPr lang="en-US" sz="2400" dirty="0"/>
              <a:t>the proposed discussion with the BNP and its Attorneys is required to be done on an urgent basis to instill confidence in BNP about the seriousness taken by KVIC in settling the Trade Mark dispute, </a:t>
            </a:r>
            <a:r>
              <a:rPr lang="en-US" sz="2400" dirty="0" smtClean="0"/>
              <a:t>Trade </a:t>
            </a:r>
            <a:r>
              <a:rPr lang="en-US" sz="2400" dirty="0"/>
              <a:t>Mark Consultant of KVIC is insisting to have a preliminary meeting </a:t>
            </a:r>
            <a:r>
              <a:rPr lang="en-US" sz="2400" dirty="0" smtClean="0"/>
              <a:t>with BNP at </a:t>
            </a:r>
            <a:r>
              <a:rPr lang="en-US" sz="2400" dirty="0"/>
              <a:t>the earliest possible</a:t>
            </a:r>
            <a:r>
              <a:rPr lang="en-US" sz="2400" dirty="0" smtClean="0"/>
              <a:t>.</a:t>
            </a:r>
            <a:endParaRPr lang="en-US" sz="2400" dirty="0"/>
          </a:p>
        </p:txBody>
      </p:sp>
    </p:spTree>
    <p:extLst>
      <p:ext uri="{BB962C8B-B14F-4D97-AF65-F5344CB8AC3E}">
        <p14:creationId xmlns:p14="http://schemas.microsoft.com/office/powerpoint/2010/main" val="339342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868362"/>
          </a:xfrm>
        </p:spPr>
        <p:txBody>
          <a:bodyPr>
            <a:noAutofit/>
          </a:bodyPr>
          <a:lstStyle/>
          <a:p>
            <a:r>
              <a:rPr lang="en-US" sz="3000" b="1" u="sng" dirty="0" smtClean="0">
                <a:solidFill>
                  <a:srgbClr val="C00000"/>
                </a:solidFill>
              </a:rPr>
              <a:t>Beginning of </a:t>
            </a:r>
            <a:r>
              <a:rPr lang="en-US" sz="3000" b="1" u="sng" dirty="0" err="1" smtClean="0">
                <a:solidFill>
                  <a:srgbClr val="C00000"/>
                </a:solidFill>
              </a:rPr>
              <a:t>Khadi</a:t>
            </a:r>
            <a:r>
              <a:rPr lang="en-US" sz="3000" b="1" u="sng" dirty="0" smtClean="0">
                <a:solidFill>
                  <a:srgbClr val="C00000"/>
                </a:solidFill>
              </a:rPr>
              <a:t> Business by </a:t>
            </a:r>
            <a:r>
              <a:rPr lang="en-US" sz="3000" b="1" u="sng" dirty="0" err="1">
                <a:solidFill>
                  <a:srgbClr val="C00000"/>
                </a:solidFill>
              </a:rPr>
              <a:t>Khadi</a:t>
            </a:r>
            <a:r>
              <a:rPr lang="en-US" sz="3000" b="1" u="sng" dirty="0">
                <a:solidFill>
                  <a:srgbClr val="C00000"/>
                </a:solidFill>
              </a:rPr>
              <a:t> </a:t>
            </a:r>
            <a:r>
              <a:rPr lang="en-US" sz="3000" b="1" u="sng" dirty="0" err="1">
                <a:solidFill>
                  <a:srgbClr val="C00000"/>
                </a:solidFill>
              </a:rPr>
              <a:t>Naturprodukte</a:t>
            </a:r>
            <a:r>
              <a:rPr lang="en-US" sz="3000" b="1" u="sng" dirty="0">
                <a:solidFill>
                  <a:srgbClr val="C00000"/>
                </a:solidFill>
              </a:rPr>
              <a:t> </a:t>
            </a:r>
            <a:endParaRPr lang="en-IN" sz="3000" b="1" u="sng" dirty="0">
              <a:solidFill>
                <a:srgbClr val="C00000"/>
              </a:solidFill>
            </a:endParaRPr>
          </a:p>
        </p:txBody>
      </p:sp>
      <p:sp>
        <p:nvSpPr>
          <p:cNvPr id="3" name="Content Placeholder 2"/>
          <p:cNvSpPr>
            <a:spLocks noGrp="1"/>
          </p:cNvSpPr>
          <p:nvPr>
            <p:ph idx="1"/>
          </p:nvPr>
        </p:nvSpPr>
        <p:spPr>
          <a:xfrm>
            <a:off x="304800" y="1447800"/>
            <a:ext cx="8610600" cy="5181600"/>
          </a:xfrm>
        </p:spPr>
        <p:txBody>
          <a:bodyPr>
            <a:normAutofit fontScale="92500" lnSpcReduction="20000"/>
          </a:bodyPr>
          <a:lstStyle/>
          <a:p>
            <a:pPr algn="just"/>
            <a:r>
              <a:rPr lang="en-US" dirty="0"/>
              <a:t>From the year 2006-07 onwards one of the units assisted by KVIC named </a:t>
            </a:r>
            <a:r>
              <a:rPr lang="en-US" dirty="0" err="1"/>
              <a:t>Rockside</a:t>
            </a:r>
            <a:r>
              <a:rPr lang="en-US" dirty="0"/>
              <a:t> Research Laboratory, Delhi was exporting cosmetics products under </a:t>
            </a:r>
            <a:r>
              <a:rPr lang="en-US" dirty="0" err="1"/>
              <a:t>Khadi</a:t>
            </a:r>
            <a:r>
              <a:rPr lang="en-US" dirty="0"/>
              <a:t> Brand to a German Company named </a:t>
            </a:r>
            <a:r>
              <a:rPr lang="en-US" dirty="0" err="1"/>
              <a:t>Khadi</a:t>
            </a:r>
            <a:r>
              <a:rPr lang="en-US" dirty="0"/>
              <a:t> </a:t>
            </a:r>
            <a:r>
              <a:rPr lang="en-US" dirty="0" err="1"/>
              <a:t>Naturprodukte</a:t>
            </a:r>
            <a:r>
              <a:rPr lang="en-US" dirty="0"/>
              <a:t> . In the year 2007, seeing the success of KHADI brand cosmetic products in E.U., this Company went ahead and applied for trademark</a:t>
            </a:r>
            <a:r>
              <a:rPr lang="en-IN" dirty="0"/>
              <a:t> </a:t>
            </a:r>
            <a:r>
              <a:rPr lang="en-US" dirty="0"/>
              <a:t>, KHADI (word mark) and KHADI AYURVEDA in E.U.   Subsequently, the German Company </a:t>
            </a:r>
            <a:r>
              <a:rPr lang="en-US" dirty="0" err="1"/>
              <a:t>Khadi</a:t>
            </a:r>
            <a:r>
              <a:rPr lang="en-US" dirty="0"/>
              <a:t> </a:t>
            </a:r>
            <a:r>
              <a:rPr lang="en-US" dirty="0" err="1"/>
              <a:t>Naturprodukte</a:t>
            </a:r>
            <a:r>
              <a:rPr lang="en-US" dirty="0"/>
              <a:t> was bought over by another German entity “Best Natural Products GmbH(BNP).  </a:t>
            </a:r>
            <a:endParaRPr lang="en-US" dirty="0" smtClean="0"/>
          </a:p>
          <a:p>
            <a:pPr marL="0" indent="0" algn="r">
              <a:buNone/>
            </a:pPr>
            <a:r>
              <a:rPr lang="en-US" dirty="0" err="1" smtClean="0"/>
              <a:t>Contd</a:t>
            </a:r>
            <a:r>
              <a:rPr lang="en-US" dirty="0" smtClean="0"/>
              <a:t>….</a:t>
            </a:r>
            <a:endParaRPr lang="en-IN" dirty="0"/>
          </a:p>
          <a:p>
            <a:pPr marL="0" indent="0">
              <a:buNone/>
            </a:pPr>
            <a:endParaRPr lang="en-IN" dirty="0"/>
          </a:p>
        </p:txBody>
      </p:sp>
    </p:spTree>
    <p:extLst>
      <p:ext uri="{BB962C8B-B14F-4D97-AF65-F5344CB8AC3E}">
        <p14:creationId xmlns:p14="http://schemas.microsoft.com/office/powerpoint/2010/main" val="3327780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b="1" u="sng" dirty="0" smtClean="0">
                <a:solidFill>
                  <a:srgbClr val="C00000"/>
                </a:solidFill>
              </a:rPr>
              <a:t>Action needed </a:t>
            </a:r>
            <a:endParaRPr lang="en-IN" b="1" u="sng" dirty="0">
              <a:solidFill>
                <a:srgbClr val="C00000"/>
              </a:solidFill>
            </a:endParaRPr>
          </a:p>
        </p:txBody>
      </p:sp>
      <p:sp>
        <p:nvSpPr>
          <p:cNvPr id="3" name="Content Placeholder 2"/>
          <p:cNvSpPr>
            <a:spLocks noGrp="1"/>
          </p:cNvSpPr>
          <p:nvPr>
            <p:ph idx="1"/>
          </p:nvPr>
        </p:nvSpPr>
        <p:spPr>
          <a:xfrm>
            <a:off x="304800" y="1295400"/>
            <a:ext cx="8534400" cy="5257800"/>
          </a:xfrm>
        </p:spPr>
        <p:txBody>
          <a:bodyPr>
            <a:normAutofit/>
          </a:bodyPr>
          <a:lstStyle/>
          <a:p>
            <a:pPr algn="just"/>
            <a:r>
              <a:rPr lang="en-US" dirty="0"/>
              <a:t>Considering the seriousness of the matter, it is required to take an appropriate decision in the matter </a:t>
            </a:r>
            <a:r>
              <a:rPr lang="en-US" dirty="0" smtClean="0"/>
              <a:t>for amicable settlement of the dispute with BNP, on </a:t>
            </a:r>
            <a:r>
              <a:rPr lang="en-US" dirty="0"/>
              <a:t>an urgent </a:t>
            </a:r>
            <a:r>
              <a:rPr lang="en-US" dirty="0" smtClean="0"/>
              <a:t>basis, </a:t>
            </a:r>
            <a:r>
              <a:rPr lang="en-US" dirty="0"/>
              <a:t>in consultation with Ministry of MSME to save the </a:t>
            </a:r>
            <a:r>
              <a:rPr lang="en-US" dirty="0" err="1"/>
              <a:t>Khadi</a:t>
            </a:r>
            <a:r>
              <a:rPr lang="en-US" dirty="0"/>
              <a:t> Trade Marks from the clutches of a foreign entity and also to avoid paying compensations to BNP resulting from the possible lawsuits that may be filed by BNP, not only in EU, but also in other countries. </a:t>
            </a:r>
            <a:endParaRPr lang="en-IN" dirty="0"/>
          </a:p>
          <a:p>
            <a:endParaRPr lang="en-IN" dirty="0"/>
          </a:p>
        </p:txBody>
      </p:sp>
    </p:spTree>
    <p:extLst>
      <p:ext uri="{BB962C8B-B14F-4D97-AF65-F5344CB8AC3E}">
        <p14:creationId xmlns:p14="http://schemas.microsoft.com/office/powerpoint/2010/main" val="144662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Autofit/>
          </a:bodyPr>
          <a:lstStyle/>
          <a:p>
            <a:r>
              <a:rPr lang="en-IN" sz="2400" b="1" dirty="0" smtClean="0">
                <a:solidFill>
                  <a:srgbClr val="C00000"/>
                </a:solidFill>
                <a:ea typeface="Calibri"/>
                <a:cs typeface="Mangal"/>
              </a:rPr>
              <a:t/>
            </a:r>
            <a:br>
              <a:rPr lang="en-IN" sz="2400" b="1" dirty="0" smtClean="0">
                <a:solidFill>
                  <a:srgbClr val="C00000"/>
                </a:solidFill>
                <a:ea typeface="Calibri"/>
                <a:cs typeface="Mangal"/>
              </a:rPr>
            </a:br>
            <a:r>
              <a:rPr lang="en-US" sz="2400" b="1" dirty="0">
                <a:solidFill>
                  <a:srgbClr val="C00000"/>
                </a:solidFill>
              </a:rPr>
              <a:t>KVIC’s </a:t>
            </a:r>
            <a:r>
              <a:rPr lang="en-US" sz="2400" b="1" dirty="0">
                <a:solidFill>
                  <a:srgbClr val="C00000"/>
                </a:solidFill>
                <a:latin typeface="Bookman Old Style"/>
                <a:ea typeface="Calibri"/>
                <a:cs typeface="Mangal"/>
              </a:rPr>
              <a:t>International Trade Mark Registrations</a:t>
            </a:r>
            <a:r>
              <a:rPr lang="en-IN" sz="2400" b="1" dirty="0">
                <a:solidFill>
                  <a:srgbClr val="C00000"/>
                </a:solidFill>
                <a:ea typeface="Calibri"/>
                <a:cs typeface="Mangal"/>
              </a:rPr>
              <a:t/>
            </a:r>
            <a:br>
              <a:rPr lang="en-IN" sz="2400" b="1" dirty="0">
                <a:solidFill>
                  <a:srgbClr val="C00000"/>
                </a:solidFill>
                <a:ea typeface="Calibri"/>
                <a:cs typeface="Mangal"/>
              </a:rPr>
            </a:br>
            <a:endParaRPr lang="en-IN" sz="2400" b="1" dirty="0">
              <a:solidFill>
                <a:srgbClr val="C0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2452165"/>
              </p:ext>
            </p:extLst>
          </p:nvPr>
        </p:nvGraphicFramePr>
        <p:xfrm>
          <a:off x="228600" y="756005"/>
          <a:ext cx="8763000" cy="5574459"/>
        </p:xfrm>
        <a:graphic>
          <a:graphicData uri="http://schemas.openxmlformats.org/drawingml/2006/table">
            <a:tbl>
              <a:tblPr firstRow="1" firstCol="1" bandRow="1"/>
              <a:tblGrid>
                <a:gridCol w="1981200"/>
                <a:gridCol w="6781800"/>
              </a:tblGrid>
              <a:tr h="304215">
                <a:tc>
                  <a:txBody>
                    <a:bodyPr/>
                    <a:lstStyle/>
                    <a:p>
                      <a:pPr algn="ctr">
                        <a:lnSpc>
                          <a:spcPct val="150000"/>
                        </a:lnSpc>
                        <a:spcAft>
                          <a:spcPts val="0"/>
                        </a:spcAft>
                      </a:pPr>
                      <a:r>
                        <a:rPr lang="en-US" sz="1200" b="1" dirty="0">
                          <a:solidFill>
                            <a:srgbClr val="FF0000"/>
                          </a:solidFill>
                          <a:effectLst/>
                          <a:latin typeface="Bookman Old Style"/>
                          <a:ea typeface="Calibri"/>
                          <a:cs typeface="Mangal"/>
                        </a:rPr>
                        <a:t>KVIC</a:t>
                      </a:r>
                      <a:r>
                        <a:rPr lang="hi-IN" sz="1200" b="1" dirty="0">
                          <a:solidFill>
                            <a:srgbClr val="FF0000"/>
                          </a:solidFill>
                          <a:effectLst/>
                          <a:latin typeface="Bookman Old Style"/>
                          <a:ea typeface="Calibri"/>
                          <a:cs typeface="Mangal"/>
                        </a:rPr>
                        <a:t>’</a:t>
                      </a:r>
                      <a:r>
                        <a:rPr lang="en-US" sz="1200" b="1" dirty="0">
                          <a:solidFill>
                            <a:srgbClr val="FF0000"/>
                          </a:solidFill>
                          <a:effectLst/>
                          <a:latin typeface="Bookman Old Style"/>
                          <a:ea typeface="Calibri"/>
                          <a:cs typeface="Mangal"/>
                        </a:rPr>
                        <a:t>s Trade Mark</a:t>
                      </a:r>
                      <a:endParaRPr lang="en-IN" sz="1200" dirty="0">
                        <a:solidFill>
                          <a:srgbClr val="FF0000"/>
                        </a:solidFill>
                        <a:effectLst/>
                        <a:latin typeface="Calibri"/>
                        <a:ea typeface="Calibri"/>
                        <a:cs typeface="Mangal"/>
                      </a:endParaRPr>
                    </a:p>
                  </a:txBody>
                  <a:tcPr marL="34820" marR="348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solidFill>
                            <a:srgbClr val="FF0000"/>
                          </a:solidFill>
                          <a:effectLst/>
                          <a:latin typeface="Bookman Old Style"/>
                          <a:ea typeface="Calibri"/>
                          <a:cs typeface="Mangal"/>
                        </a:rPr>
                        <a:t>Got Registration </a:t>
                      </a:r>
                      <a:endParaRPr lang="en-IN" sz="1200" dirty="0">
                        <a:solidFill>
                          <a:srgbClr val="FF0000"/>
                        </a:solidFill>
                        <a:effectLst/>
                        <a:latin typeface="Calibri"/>
                        <a:ea typeface="Calibri"/>
                        <a:cs typeface="Mangal"/>
                      </a:endParaRPr>
                    </a:p>
                  </a:txBody>
                  <a:tcPr marL="34820" marR="348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97038">
                <a:tc>
                  <a:txBody>
                    <a:bodyPr/>
                    <a:lstStyle/>
                    <a:p>
                      <a:pPr algn="just">
                        <a:lnSpc>
                          <a:spcPct val="150000"/>
                        </a:lnSpc>
                        <a:spcAft>
                          <a:spcPts val="0"/>
                        </a:spcAft>
                      </a:pPr>
                      <a:r>
                        <a:rPr lang="en-US" sz="1400" b="1" dirty="0" smtClean="0">
                          <a:effectLst/>
                          <a:latin typeface="Bookman Old Style"/>
                          <a:ea typeface="Calibri"/>
                          <a:cs typeface="Mangal"/>
                        </a:rPr>
                        <a:t>KHADI</a:t>
                      </a:r>
                      <a:r>
                        <a:rPr lang="en-US" sz="1200" b="1" dirty="0" smtClean="0">
                          <a:effectLst/>
                          <a:latin typeface="Bookman Old Style"/>
                          <a:ea typeface="Calibri"/>
                          <a:cs typeface="Mangal"/>
                        </a:rPr>
                        <a:t> </a:t>
                      </a:r>
                      <a:r>
                        <a:rPr lang="en-US" sz="1200" dirty="0">
                          <a:effectLst/>
                          <a:latin typeface="Bookman Old Style"/>
                          <a:ea typeface="Calibri"/>
                          <a:cs typeface="Mangal"/>
                        </a:rPr>
                        <a:t>(</a:t>
                      </a:r>
                      <a:r>
                        <a:rPr lang="en-US" sz="1200" dirty="0" err="1">
                          <a:effectLst/>
                          <a:latin typeface="Bookman Old Style"/>
                          <a:ea typeface="Calibri"/>
                          <a:cs typeface="Mangal"/>
                        </a:rPr>
                        <a:t>wordmark</a:t>
                      </a:r>
                      <a:r>
                        <a:rPr lang="hi-IN" sz="1200" dirty="0">
                          <a:effectLst/>
                          <a:latin typeface="Bookman Old Style"/>
                          <a:ea typeface="Calibri"/>
                          <a:cs typeface="Mangal"/>
                        </a:rPr>
                        <a:t>)</a:t>
                      </a:r>
                      <a:endParaRPr lang="en-IN" sz="1200" dirty="0">
                        <a:effectLst/>
                        <a:latin typeface="Calibri"/>
                        <a:ea typeface="Calibri"/>
                        <a:cs typeface="Mangal"/>
                      </a:endParaRPr>
                    </a:p>
                    <a:p>
                      <a:pPr algn="just">
                        <a:lnSpc>
                          <a:spcPct val="150000"/>
                        </a:lnSpc>
                        <a:spcAft>
                          <a:spcPts val="0"/>
                        </a:spcAft>
                      </a:pPr>
                      <a:r>
                        <a:rPr lang="en-US" sz="1200" b="1" dirty="0">
                          <a:effectLst/>
                          <a:latin typeface="Bookman Old Style"/>
                          <a:ea typeface="Calibri"/>
                          <a:cs typeface="Mangal"/>
                        </a:rPr>
                        <a:t>Applied in 17 countries </a:t>
                      </a:r>
                      <a:r>
                        <a:rPr lang="en-US" sz="1200" b="1" dirty="0">
                          <a:effectLst/>
                          <a:latin typeface="Mangal"/>
                          <a:ea typeface="Calibri"/>
                          <a:cs typeface="Mangal"/>
                        </a:rPr>
                        <a:t> </a:t>
                      </a:r>
                      <a:endParaRPr lang="en-IN" sz="1200" dirty="0">
                        <a:effectLst/>
                        <a:latin typeface="Calibri"/>
                        <a:ea typeface="Calibri"/>
                        <a:cs typeface="Mangal"/>
                      </a:endParaRPr>
                    </a:p>
                  </a:txBody>
                  <a:tcPr marL="34820" marR="348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b="1" dirty="0">
                          <a:effectLst/>
                          <a:latin typeface="Bookman Old Style"/>
                          <a:ea typeface="Calibri"/>
                          <a:cs typeface="Mangal"/>
                        </a:rPr>
                        <a:t>Germany</a:t>
                      </a:r>
                      <a:r>
                        <a:rPr lang="hi-IN" sz="1200" dirty="0">
                          <a:effectLst/>
                          <a:latin typeface="Bookman Old Style"/>
                          <a:ea typeface="Calibri"/>
                          <a:cs typeface="Mangal"/>
                        </a:rPr>
                        <a:t> (</a:t>
                      </a:r>
                      <a:r>
                        <a:rPr lang="en-IN" sz="1200" dirty="0">
                          <a:effectLst/>
                          <a:latin typeface="Verdana"/>
                          <a:ea typeface="Times New Roman"/>
                          <a:cs typeface="Times New Roman"/>
                        </a:rPr>
                        <a:t>fully in classes</a:t>
                      </a:r>
                      <a:r>
                        <a:rPr lang="hi-IN" sz="1200" dirty="0">
                          <a:effectLst/>
                          <a:latin typeface="Verdana"/>
                          <a:ea typeface="Times New Roman"/>
                          <a:cs typeface="Mangal"/>
                        </a:rPr>
                        <a:t>-</a:t>
                      </a:r>
                      <a:r>
                        <a:rPr lang="en-US" sz="1200" dirty="0">
                          <a:effectLst/>
                          <a:latin typeface="Verdana"/>
                          <a:ea typeface="Times New Roman"/>
                          <a:cs typeface="Times New Roman"/>
                        </a:rPr>
                        <a:t>1,5,18,21,26 and partially in classes </a:t>
                      </a:r>
                      <a:r>
                        <a:rPr lang="en-IN" sz="1200" dirty="0">
                          <a:effectLst/>
                          <a:latin typeface="Verdana"/>
                          <a:ea typeface="Times New Roman"/>
                          <a:cs typeface="Times New Roman"/>
                        </a:rPr>
                        <a:t>16,20,27,35</a:t>
                      </a:r>
                      <a:r>
                        <a:rPr lang="hi-IN" sz="1200" dirty="0">
                          <a:effectLst/>
                          <a:latin typeface="Verdana"/>
                          <a:ea typeface="Times New Roman"/>
                          <a:cs typeface="Mangal"/>
                        </a:rPr>
                        <a:t>)</a:t>
                      </a:r>
                      <a:r>
                        <a:rPr lang="en-IN" sz="1200" dirty="0">
                          <a:effectLst/>
                          <a:latin typeface="Bookman Old Style"/>
                          <a:ea typeface="Calibri"/>
                          <a:cs typeface="Mangal"/>
                        </a:rPr>
                        <a:t>,</a:t>
                      </a:r>
                      <a:r>
                        <a:rPr lang="hi-IN" sz="1200" dirty="0">
                          <a:effectLst/>
                          <a:latin typeface="Bookman Old Style"/>
                          <a:ea typeface="Calibri"/>
                          <a:cs typeface="Mangal"/>
                        </a:rPr>
                        <a:t> </a:t>
                      </a:r>
                      <a:r>
                        <a:rPr lang="en-IN" sz="1200" baseline="0" dirty="0" smtClean="0">
                          <a:effectLst/>
                          <a:latin typeface="Calibri"/>
                          <a:ea typeface="Calibri"/>
                          <a:cs typeface="Mangal"/>
                        </a:rPr>
                        <a:t>                      </a:t>
                      </a:r>
                      <a:r>
                        <a:rPr lang="en-IN" sz="1200" b="1" dirty="0" smtClean="0">
                          <a:effectLst/>
                          <a:latin typeface="Bookman Old Style"/>
                          <a:ea typeface="Calibri"/>
                          <a:cs typeface="Mangal"/>
                        </a:rPr>
                        <a:t>UK</a:t>
                      </a:r>
                      <a:r>
                        <a:rPr lang="hi-IN" sz="1200" dirty="0" smtClean="0">
                          <a:effectLst/>
                          <a:latin typeface="Bookman Old Style"/>
                          <a:ea typeface="Calibri"/>
                          <a:cs typeface="Mangal"/>
                        </a:rPr>
                        <a:t> </a:t>
                      </a:r>
                      <a:r>
                        <a:rPr lang="hi-IN" sz="1200" dirty="0">
                          <a:effectLst/>
                          <a:latin typeface="Bookman Old Style"/>
                          <a:ea typeface="Calibri"/>
                          <a:cs typeface="Mangal"/>
                        </a:rPr>
                        <a:t>(</a:t>
                      </a:r>
                      <a:r>
                        <a:rPr lang="en-IN" sz="1200" dirty="0">
                          <a:effectLst/>
                          <a:latin typeface="Verdana"/>
                          <a:ea typeface="Times New Roman"/>
                          <a:cs typeface="Times New Roman"/>
                        </a:rPr>
                        <a:t>classes</a:t>
                      </a:r>
                      <a:r>
                        <a:rPr lang="hi-IN" sz="1200" dirty="0">
                          <a:effectLst/>
                          <a:latin typeface="Verdana"/>
                          <a:ea typeface="Times New Roman"/>
                          <a:cs typeface="Mangal"/>
                        </a:rPr>
                        <a:t>-</a:t>
                      </a:r>
                      <a:r>
                        <a:rPr lang="en-US" sz="1200" dirty="0">
                          <a:effectLst/>
                          <a:latin typeface="Verdana"/>
                          <a:ea typeface="Times New Roman"/>
                          <a:cs typeface="Times New Roman"/>
                        </a:rPr>
                        <a:t>1,3,5,16,18,20,21,23,26,27,29,30,32,35</a:t>
                      </a:r>
                      <a:r>
                        <a:rPr lang="hi-IN" sz="1200" dirty="0">
                          <a:effectLst/>
                          <a:latin typeface="Verdana"/>
                          <a:ea typeface="Times New Roman"/>
                          <a:cs typeface="Mangal"/>
                        </a:rPr>
                        <a:t>)</a:t>
                      </a:r>
                      <a:r>
                        <a:rPr lang="en-IN" sz="1200" dirty="0">
                          <a:effectLst/>
                          <a:latin typeface="Bookman Old Style"/>
                          <a:ea typeface="Calibri"/>
                          <a:cs typeface="Mangal"/>
                        </a:rPr>
                        <a:t>,</a:t>
                      </a:r>
                      <a:r>
                        <a:rPr lang="hi-IN" sz="1200" dirty="0">
                          <a:effectLst/>
                          <a:latin typeface="Bookman Old Style"/>
                          <a:ea typeface="Calibri"/>
                          <a:cs typeface="Mangal"/>
                        </a:rPr>
                        <a:t> </a:t>
                      </a:r>
                      <a:r>
                        <a:rPr lang="en-IN" sz="1200" b="1" dirty="0">
                          <a:effectLst/>
                          <a:latin typeface="Bookman Old Style"/>
                          <a:ea typeface="Calibri"/>
                          <a:cs typeface="Mangal"/>
                        </a:rPr>
                        <a:t>Australia</a:t>
                      </a:r>
                      <a:r>
                        <a:rPr lang="hi-IN" sz="1200" dirty="0">
                          <a:effectLst/>
                          <a:latin typeface="Bookman Old Style"/>
                          <a:ea typeface="Calibri"/>
                          <a:cs typeface="Mangal"/>
                        </a:rPr>
                        <a:t> (</a:t>
                      </a:r>
                      <a:r>
                        <a:rPr lang="en-IN" sz="1200" dirty="0">
                          <a:effectLst/>
                          <a:latin typeface="Verdana"/>
                          <a:ea typeface="Times New Roman"/>
                          <a:cs typeface="Times New Roman"/>
                        </a:rPr>
                        <a:t>classes</a:t>
                      </a:r>
                      <a:r>
                        <a:rPr lang="hi-IN" sz="1200" dirty="0">
                          <a:effectLst/>
                          <a:latin typeface="Verdana"/>
                          <a:ea typeface="Times New Roman"/>
                          <a:cs typeface="Mangal"/>
                        </a:rPr>
                        <a:t>-</a:t>
                      </a:r>
                      <a:r>
                        <a:rPr lang="en-IN" sz="1200" dirty="0">
                          <a:effectLst/>
                          <a:latin typeface="Verdana"/>
                          <a:ea typeface="Times New Roman"/>
                          <a:cs typeface="Times New Roman"/>
                        </a:rPr>
                        <a:t>1,3,5,16,18,20,21,27,29,30,32,35</a:t>
                      </a:r>
                      <a:r>
                        <a:rPr lang="hi-IN" sz="1200" dirty="0">
                          <a:effectLst/>
                          <a:latin typeface="Verdana"/>
                          <a:ea typeface="Times New Roman"/>
                          <a:cs typeface="Mangal"/>
                        </a:rPr>
                        <a:t>)</a:t>
                      </a:r>
                      <a:r>
                        <a:rPr lang="en-IN" sz="1200" dirty="0" smtClean="0">
                          <a:effectLst/>
                          <a:latin typeface="Bookman Old Style"/>
                          <a:ea typeface="Calibri"/>
                          <a:cs typeface="Mangal"/>
                        </a:rPr>
                        <a:t>,</a:t>
                      </a:r>
                      <a:r>
                        <a:rPr lang="en-US" sz="1200" baseline="0" dirty="0" smtClean="0">
                          <a:effectLst/>
                          <a:latin typeface="Bookman Old Style"/>
                          <a:ea typeface="Calibri"/>
                          <a:cs typeface="Mangal"/>
                        </a:rPr>
                        <a:t> </a:t>
                      </a:r>
                      <a:r>
                        <a:rPr lang="en-IN" sz="1200" b="1" dirty="0" smtClean="0">
                          <a:effectLst/>
                          <a:latin typeface="Bookman Old Style"/>
                          <a:ea typeface="Calibri"/>
                          <a:cs typeface="Mangal"/>
                        </a:rPr>
                        <a:t>Russia</a:t>
                      </a:r>
                      <a:r>
                        <a:rPr lang="en-IN" sz="1200" dirty="0" smtClean="0">
                          <a:effectLst/>
                          <a:latin typeface="Verdana"/>
                          <a:ea typeface="Times New Roman"/>
                          <a:cs typeface="Mangal"/>
                        </a:rPr>
                        <a:t> </a:t>
                      </a:r>
                      <a:r>
                        <a:rPr lang="hi-IN" sz="1200" dirty="0">
                          <a:effectLst/>
                          <a:latin typeface="Verdana"/>
                          <a:ea typeface="Times New Roman"/>
                          <a:cs typeface="Mangal"/>
                        </a:rPr>
                        <a:t>(</a:t>
                      </a:r>
                      <a:r>
                        <a:rPr lang="en-IN" sz="1200" dirty="0">
                          <a:effectLst/>
                          <a:latin typeface="Verdana"/>
                          <a:ea typeface="Times New Roman"/>
                          <a:cs typeface="Times New Roman"/>
                        </a:rPr>
                        <a:t>classes</a:t>
                      </a:r>
                      <a:r>
                        <a:rPr lang="hi-IN" sz="1200" dirty="0">
                          <a:effectLst/>
                          <a:latin typeface="Verdana"/>
                          <a:ea typeface="Times New Roman"/>
                          <a:cs typeface="Mangal"/>
                        </a:rPr>
                        <a:t>-</a:t>
                      </a:r>
                      <a:r>
                        <a:rPr lang="en-IN" sz="1200" dirty="0">
                          <a:effectLst/>
                          <a:latin typeface="Verdana"/>
                          <a:ea typeface="Times New Roman"/>
                          <a:cs typeface="Times New Roman"/>
                        </a:rPr>
                        <a:t>1,3,5,16,18,20,21,23,24,25,26,27,29,30,32,35</a:t>
                      </a:r>
                      <a:r>
                        <a:rPr lang="hi-IN" sz="1200" dirty="0">
                          <a:effectLst/>
                          <a:latin typeface="Verdana"/>
                          <a:ea typeface="Times New Roman"/>
                          <a:cs typeface="Mangal"/>
                        </a:rPr>
                        <a:t>)</a:t>
                      </a:r>
                      <a:r>
                        <a:rPr lang="en-IN" sz="1200" dirty="0">
                          <a:effectLst/>
                          <a:latin typeface="Bookman Old Style"/>
                          <a:ea typeface="Calibri"/>
                          <a:cs typeface="Mangal"/>
                        </a:rPr>
                        <a:t>, </a:t>
                      </a:r>
                      <a:r>
                        <a:rPr lang="en-IN" sz="1200" b="1" dirty="0" smtClean="0">
                          <a:effectLst/>
                          <a:latin typeface="Bookman Old Style"/>
                          <a:ea typeface="Calibri"/>
                          <a:cs typeface="Mangal"/>
                        </a:rPr>
                        <a:t>China</a:t>
                      </a:r>
                      <a:r>
                        <a:rPr lang="hi-IN" sz="1200" dirty="0" smtClean="0">
                          <a:effectLst/>
                          <a:latin typeface="Bookman Old Style"/>
                          <a:ea typeface="Calibri"/>
                          <a:cs typeface="Mangal"/>
                        </a:rPr>
                        <a:t> </a:t>
                      </a:r>
                      <a:r>
                        <a:rPr lang="hi-IN" sz="1200" dirty="0">
                          <a:effectLst/>
                          <a:latin typeface="Bookman Old Style"/>
                          <a:ea typeface="Calibri"/>
                          <a:cs typeface="Mangal"/>
                        </a:rPr>
                        <a:t>(</a:t>
                      </a:r>
                      <a:r>
                        <a:rPr lang="en-IN" sz="1200" dirty="0">
                          <a:effectLst/>
                          <a:latin typeface="Verdana"/>
                          <a:ea typeface="Times New Roman"/>
                          <a:cs typeface="Times New Roman"/>
                        </a:rPr>
                        <a:t>partially in classes</a:t>
                      </a:r>
                      <a:r>
                        <a:rPr lang="hi-IN" sz="1200" dirty="0">
                          <a:effectLst/>
                          <a:latin typeface="Verdana"/>
                          <a:ea typeface="Times New Roman"/>
                          <a:cs typeface="Mangal"/>
                        </a:rPr>
                        <a:t>-</a:t>
                      </a:r>
                      <a:r>
                        <a:rPr lang="en-US" sz="1200" dirty="0">
                          <a:effectLst/>
                          <a:latin typeface="Verdana"/>
                          <a:ea typeface="Times New Roman"/>
                          <a:cs typeface="Times New Roman"/>
                        </a:rPr>
                        <a:t>1,5,16,21,29,30,35</a:t>
                      </a:r>
                      <a:r>
                        <a:rPr lang="hi-IN" sz="1200" dirty="0">
                          <a:effectLst/>
                          <a:latin typeface="Verdana"/>
                          <a:ea typeface="Times New Roman"/>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Bahrain </a:t>
                      </a:r>
                      <a:r>
                        <a:rPr lang="en-IN" sz="1200" dirty="0">
                          <a:effectLst/>
                          <a:latin typeface="Verdana"/>
                          <a:ea typeface="Times New Roman"/>
                          <a:cs typeface="Times New Roman"/>
                        </a:rPr>
                        <a:t>(classes 3, 27), </a:t>
                      </a:r>
                      <a:r>
                        <a:rPr lang="en-IN" sz="1200" b="1" dirty="0">
                          <a:effectLst/>
                          <a:latin typeface="Bookman Old Style"/>
                          <a:ea typeface="Calibri"/>
                          <a:cs typeface="Mangal"/>
                        </a:rPr>
                        <a:t>Oman</a:t>
                      </a:r>
                      <a:r>
                        <a:rPr lang="hi-IN" sz="1200" dirty="0">
                          <a:effectLst/>
                          <a:latin typeface="Bookman Old Style"/>
                          <a:ea typeface="Calibri"/>
                          <a:cs typeface="Mangal"/>
                        </a:rPr>
                        <a:t> (</a:t>
                      </a:r>
                      <a:r>
                        <a:rPr lang="en-IN" sz="1200" dirty="0">
                          <a:effectLst/>
                          <a:latin typeface="Bookman Old Style"/>
                          <a:ea typeface="Calibri"/>
                          <a:cs typeface="Mangal"/>
                        </a:rPr>
                        <a:t>class</a:t>
                      </a:r>
                      <a:r>
                        <a:rPr lang="hi-IN" sz="1200" dirty="0">
                          <a:effectLst/>
                          <a:latin typeface="Bookman Old Style"/>
                          <a:ea typeface="Calibri"/>
                          <a:cs typeface="Mangal"/>
                        </a:rPr>
                        <a:t>-</a:t>
                      </a:r>
                      <a:r>
                        <a:rPr lang="en-IN" sz="1200" dirty="0">
                          <a:effectLst/>
                          <a:latin typeface="Bookman Old Style"/>
                          <a:ea typeface="Calibri"/>
                          <a:cs typeface="Mangal"/>
                        </a:rPr>
                        <a:t>3</a:t>
                      </a:r>
                      <a:r>
                        <a:rPr lang="hi-IN" sz="1200" dirty="0">
                          <a:effectLst/>
                          <a:latin typeface="Bookman Old Style"/>
                          <a:ea typeface="Calibri"/>
                          <a:cs typeface="Mangal"/>
                        </a:rPr>
                        <a:t>)</a:t>
                      </a:r>
                      <a:r>
                        <a:rPr lang="en-IN" sz="1200" dirty="0">
                          <a:effectLst/>
                          <a:latin typeface="Bookman Old Style"/>
                          <a:ea typeface="Calibri"/>
                          <a:cs typeface="Mangal"/>
                        </a:rPr>
                        <a:t>,</a:t>
                      </a:r>
                      <a:r>
                        <a:rPr lang="hi-IN" sz="1200" dirty="0">
                          <a:effectLst/>
                          <a:latin typeface="Bookman Old Style"/>
                          <a:ea typeface="Calibri"/>
                          <a:cs typeface="Mangal"/>
                        </a:rPr>
                        <a:t> </a:t>
                      </a:r>
                      <a:r>
                        <a:rPr lang="en-IN" sz="1200" b="1" dirty="0">
                          <a:effectLst/>
                          <a:latin typeface="Bookman Old Style"/>
                          <a:ea typeface="Calibri"/>
                          <a:cs typeface="Mangal"/>
                        </a:rPr>
                        <a:t>Kuwait</a:t>
                      </a:r>
                      <a:r>
                        <a:rPr lang="hi-IN" sz="1200" dirty="0">
                          <a:effectLst/>
                          <a:latin typeface="Bookman Old Style"/>
                          <a:ea typeface="Calibri"/>
                          <a:cs typeface="Mangal"/>
                        </a:rPr>
                        <a:t> (</a:t>
                      </a:r>
                      <a:r>
                        <a:rPr lang="en-IN" sz="1200" dirty="0">
                          <a:effectLst/>
                          <a:latin typeface="Bookman Old Style"/>
                          <a:ea typeface="Calibri"/>
                          <a:cs typeface="Mangal"/>
                        </a:rPr>
                        <a:t>classes</a:t>
                      </a:r>
                      <a:r>
                        <a:rPr lang="hi-IN" sz="1200" dirty="0">
                          <a:effectLst/>
                          <a:latin typeface="Bookman Old Style"/>
                          <a:ea typeface="Calibri"/>
                          <a:cs typeface="Mangal"/>
                        </a:rPr>
                        <a:t>-</a:t>
                      </a:r>
                      <a:r>
                        <a:rPr lang="en-IN" sz="1200" dirty="0">
                          <a:effectLst/>
                          <a:latin typeface="Bookman Old Style"/>
                          <a:ea typeface="Calibri"/>
                          <a:cs typeface="Mangal"/>
                        </a:rPr>
                        <a:t>3,</a:t>
                      </a:r>
                      <a:r>
                        <a:rPr lang="hi-IN" sz="1200" dirty="0">
                          <a:effectLst/>
                          <a:latin typeface="Bookman Old Style"/>
                          <a:ea typeface="Calibri"/>
                          <a:cs typeface="Mangal"/>
                        </a:rPr>
                        <a:t> </a:t>
                      </a:r>
                      <a:r>
                        <a:rPr lang="en-IN" sz="1200" dirty="0">
                          <a:effectLst/>
                          <a:latin typeface="Bookman Old Style"/>
                          <a:ea typeface="Calibri"/>
                          <a:cs typeface="Mangal"/>
                        </a:rPr>
                        <a:t>27</a:t>
                      </a:r>
                      <a:r>
                        <a:rPr lang="hi-IN" sz="1200" dirty="0">
                          <a:effectLst/>
                          <a:latin typeface="Bookman Old Style"/>
                          <a:ea typeface="Calibri"/>
                          <a:cs typeface="Mangal"/>
                        </a:rPr>
                        <a:t>)</a:t>
                      </a:r>
                      <a:r>
                        <a:rPr lang="en-IN" sz="1200" dirty="0">
                          <a:effectLst/>
                          <a:latin typeface="Bookman Old Style"/>
                          <a:ea typeface="Calibri"/>
                          <a:cs typeface="Mangal"/>
                        </a:rPr>
                        <a:t>,</a:t>
                      </a:r>
                      <a:r>
                        <a:rPr lang="hi-IN" sz="1200" dirty="0">
                          <a:effectLst/>
                          <a:latin typeface="Bookman Old Style"/>
                          <a:ea typeface="Calibri"/>
                          <a:cs typeface="Mangal"/>
                        </a:rPr>
                        <a:t> </a:t>
                      </a:r>
                      <a:r>
                        <a:rPr lang="en-IN" sz="1200" b="1" dirty="0">
                          <a:effectLst/>
                          <a:latin typeface="Bookman Old Style"/>
                          <a:ea typeface="Calibri"/>
                          <a:cs typeface="Mangal"/>
                        </a:rPr>
                        <a:t>Saudi Arabia</a:t>
                      </a:r>
                      <a:r>
                        <a:rPr lang="hi-IN" sz="1200" dirty="0">
                          <a:effectLst/>
                          <a:latin typeface="Bookman Old Style"/>
                          <a:ea typeface="Calibri"/>
                          <a:cs typeface="Mangal"/>
                        </a:rPr>
                        <a:t> (</a:t>
                      </a:r>
                      <a:r>
                        <a:rPr lang="en-IN" sz="1200" dirty="0">
                          <a:effectLst/>
                          <a:latin typeface="Bookman Old Style"/>
                          <a:ea typeface="Calibri"/>
                          <a:cs typeface="Mangal"/>
                        </a:rPr>
                        <a:t>classes</a:t>
                      </a:r>
                      <a:r>
                        <a:rPr lang="hi-IN" sz="1200" dirty="0">
                          <a:effectLst/>
                          <a:latin typeface="Bookman Old Style"/>
                          <a:ea typeface="Calibri"/>
                          <a:cs typeface="Mangal"/>
                        </a:rPr>
                        <a:t>-</a:t>
                      </a:r>
                      <a:r>
                        <a:rPr lang="en-IN" sz="1200" dirty="0">
                          <a:effectLst/>
                          <a:latin typeface="Bookman Old Style"/>
                          <a:ea typeface="Calibri"/>
                          <a:cs typeface="Mangal"/>
                        </a:rPr>
                        <a:t>24, 27</a:t>
                      </a:r>
                      <a:r>
                        <a:rPr lang="hi-IN" sz="1200" dirty="0">
                          <a:effectLst/>
                          <a:latin typeface="Bookman Old Style"/>
                          <a:ea typeface="Calibri"/>
                          <a:cs typeface="Mangal"/>
                        </a:rPr>
                        <a:t>)</a:t>
                      </a:r>
                      <a:r>
                        <a:rPr lang="en-IN" sz="1200" dirty="0">
                          <a:effectLst/>
                          <a:latin typeface="Bookman Old Style"/>
                          <a:ea typeface="Calibri"/>
                          <a:cs typeface="Mangal"/>
                        </a:rPr>
                        <a:t>, </a:t>
                      </a:r>
                      <a:r>
                        <a:rPr lang="hi-IN" sz="1200" dirty="0">
                          <a:effectLst/>
                          <a:latin typeface="Bookman Old Style"/>
                          <a:ea typeface="Calibri"/>
                          <a:cs typeface="Mangal"/>
                        </a:rPr>
                        <a:t> </a:t>
                      </a:r>
                      <a:r>
                        <a:rPr lang="en-IN" sz="1200" b="1" dirty="0">
                          <a:effectLst/>
                          <a:latin typeface="Bookman Old Style"/>
                          <a:ea typeface="Calibri"/>
                          <a:cs typeface="Mangal"/>
                        </a:rPr>
                        <a:t>Mexico</a:t>
                      </a:r>
                      <a:r>
                        <a:rPr lang="hi-IN" sz="1200" dirty="0">
                          <a:effectLst/>
                          <a:latin typeface="Bookman Old Style"/>
                          <a:ea typeface="Calibri"/>
                          <a:cs typeface="Mangal"/>
                        </a:rPr>
                        <a:t> (</a:t>
                      </a:r>
                      <a:r>
                        <a:rPr lang="en-IN" sz="1200" dirty="0">
                          <a:effectLst/>
                          <a:latin typeface="Bookman Old Style"/>
                          <a:ea typeface="Calibri"/>
                          <a:cs typeface="Mangal"/>
                        </a:rPr>
                        <a:t>classes</a:t>
                      </a:r>
                      <a:r>
                        <a:rPr lang="hi-IN" sz="1200" dirty="0">
                          <a:effectLst/>
                          <a:latin typeface="Bookman Old Style"/>
                          <a:ea typeface="Calibri"/>
                          <a:cs typeface="Mangal"/>
                        </a:rPr>
                        <a:t>-</a:t>
                      </a:r>
                      <a:r>
                        <a:rPr lang="en-IN" sz="1200" dirty="0">
                          <a:effectLst/>
                          <a:latin typeface="Bookman Old Style"/>
                          <a:ea typeface="Calibri"/>
                          <a:cs typeface="Mangal"/>
                        </a:rPr>
                        <a:t>3, 24, 27</a:t>
                      </a:r>
                      <a:r>
                        <a:rPr lang="hi-IN" sz="1200" dirty="0">
                          <a:effectLst/>
                          <a:latin typeface="Bookman Old Style"/>
                          <a:ea typeface="Calibri"/>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Maldives</a:t>
                      </a:r>
                      <a:r>
                        <a:rPr lang="hi-IN" sz="1200" dirty="0">
                          <a:effectLst/>
                          <a:latin typeface="Bookman Old Style"/>
                          <a:ea typeface="Calibri"/>
                          <a:cs typeface="Mangal"/>
                        </a:rPr>
                        <a:t> (</a:t>
                      </a:r>
                      <a:r>
                        <a:rPr lang="en-IN" sz="1200" dirty="0">
                          <a:effectLst/>
                          <a:latin typeface="Verdana"/>
                          <a:ea typeface="Times New Roman"/>
                          <a:cs typeface="Times New Roman"/>
                        </a:rPr>
                        <a:t>classes</a:t>
                      </a:r>
                      <a:r>
                        <a:rPr lang="hi-IN" sz="1200" dirty="0">
                          <a:effectLst/>
                          <a:latin typeface="Verdana"/>
                          <a:ea typeface="Times New Roman"/>
                          <a:cs typeface="Mangal"/>
                        </a:rPr>
                        <a:t>-</a:t>
                      </a:r>
                      <a:r>
                        <a:rPr lang="en-IN" sz="1200" u="none" strike="noStrike" dirty="0">
                          <a:effectLst/>
                          <a:latin typeface="Verdana"/>
                          <a:ea typeface="Times New Roman"/>
                          <a:cs typeface="Times New Roman"/>
                          <a:hlinkClick r:id="rId2"/>
                        </a:rPr>
                        <a:t>3, 16, 24, 25, 30, 35</a:t>
                      </a:r>
                      <a:r>
                        <a:rPr lang="hi-IN" sz="1200" dirty="0">
                          <a:effectLst/>
                          <a:latin typeface="Verdana"/>
                          <a:ea typeface="Times New Roman"/>
                          <a:cs typeface="Mangal"/>
                        </a:rPr>
                        <a:t>)</a:t>
                      </a:r>
                      <a:r>
                        <a:rPr lang="en-IN" sz="1200" dirty="0">
                          <a:effectLst/>
                          <a:latin typeface="Verdana"/>
                          <a:ea typeface="Times New Roman"/>
                          <a:cs typeface="Mangal"/>
                        </a:rPr>
                        <a:t>,</a:t>
                      </a:r>
                      <a:r>
                        <a:rPr lang="en-US" sz="1200" b="1" dirty="0">
                          <a:solidFill>
                            <a:srgbClr val="000000"/>
                          </a:solidFill>
                          <a:effectLst/>
                          <a:latin typeface="Calibri"/>
                          <a:ea typeface="Calibri"/>
                          <a:cs typeface="Calibri"/>
                        </a:rPr>
                        <a:t> </a:t>
                      </a:r>
                      <a:r>
                        <a:rPr lang="en-US" sz="1200" dirty="0">
                          <a:effectLst/>
                          <a:latin typeface="Bookman Old Style"/>
                          <a:ea typeface="Calibri"/>
                          <a:cs typeface="Mangal"/>
                        </a:rPr>
                        <a:t> </a:t>
                      </a:r>
                      <a:r>
                        <a:rPr lang="en-IN" sz="1200" b="1" dirty="0">
                          <a:effectLst/>
                          <a:latin typeface="Bookman Old Style"/>
                          <a:ea typeface="Calibri"/>
                          <a:cs typeface="Mangal"/>
                        </a:rPr>
                        <a:t>Myanmar</a:t>
                      </a:r>
                      <a:r>
                        <a:rPr lang="hi-IN" sz="1200" dirty="0">
                          <a:effectLst/>
                          <a:latin typeface="Bookman Old Style"/>
                          <a:ea typeface="Calibri"/>
                          <a:cs typeface="Mangal"/>
                        </a:rPr>
                        <a:t> (</a:t>
                      </a:r>
                      <a:r>
                        <a:rPr lang="en-IN" sz="1200" dirty="0">
                          <a:effectLst/>
                          <a:latin typeface="Verdana"/>
                          <a:ea typeface="Times New Roman"/>
                          <a:cs typeface="Times New Roman"/>
                        </a:rPr>
                        <a:t>Classes</a:t>
                      </a:r>
                      <a:r>
                        <a:rPr lang="hi-IN" sz="1200" dirty="0">
                          <a:effectLst/>
                          <a:latin typeface="Verdana"/>
                          <a:ea typeface="Times New Roman"/>
                          <a:cs typeface="Mangal"/>
                        </a:rPr>
                        <a:t>-</a:t>
                      </a:r>
                      <a:r>
                        <a:rPr lang="en-IN" sz="1200" dirty="0">
                          <a:effectLst/>
                          <a:latin typeface="Verdana"/>
                          <a:ea typeface="Times New Roman"/>
                          <a:cs typeface="Times New Roman"/>
                        </a:rPr>
                        <a:t>3, 16, 24, 25, 30 and 35</a:t>
                      </a:r>
                      <a:r>
                        <a:rPr lang="en-IN" sz="1200" dirty="0">
                          <a:effectLst/>
                          <a:latin typeface="Verdana"/>
                          <a:ea typeface="Times New Roman"/>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Qatar</a:t>
                      </a:r>
                      <a:r>
                        <a:rPr lang="en-IN" sz="1200" dirty="0">
                          <a:effectLst/>
                          <a:latin typeface="Bookman Old Style"/>
                          <a:ea typeface="Calibri"/>
                          <a:cs typeface="Mangal"/>
                        </a:rPr>
                        <a:t> (Classes-3, 27),</a:t>
                      </a:r>
                      <a:r>
                        <a:rPr lang="en-IN" sz="1200" dirty="0">
                          <a:effectLst/>
                          <a:latin typeface="Verdana"/>
                          <a:ea typeface="Times New Roman"/>
                          <a:cs typeface="Mangal"/>
                        </a:rPr>
                        <a:t> </a:t>
                      </a:r>
                      <a:r>
                        <a:rPr lang="en-IN" sz="1200" b="1" dirty="0">
                          <a:effectLst/>
                          <a:latin typeface="Bookman Old Style"/>
                          <a:ea typeface="Calibri"/>
                          <a:cs typeface="Mangal"/>
                        </a:rPr>
                        <a:t>Sri Lanka</a:t>
                      </a:r>
                      <a:r>
                        <a:rPr lang="en-IN" sz="1200" dirty="0">
                          <a:effectLst/>
                          <a:latin typeface="Bookman Old Style"/>
                          <a:ea typeface="Calibri"/>
                          <a:cs typeface="Mangal"/>
                        </a:rPr>
                        <a:t> (class</a:t>
                      </a:r>
                      <a:r>
                        <a:rPr lang="hi-IN" sz="1200" dirty="0">
                          <a:effectLst/>
                          <a:latin typeface="Bookman Old Style"/>
                          <a:ea typeface="Calibri"/>
                          <a:cs typeface="Mangal"/>
                        </a:rPr>
                        <a:t>-</a:t>
                      </a:r>
                      <a:r>
                        <a:rPr lang="en-IN" sz="1200" dirty="0">
                          <a:effectLst/>
                          <a:latin typeface="Bookman Old Style"/>
                          <a:ea typeface="Calibri"/>
                          <a:cs typeface="Mangal"/>
                        </a:rPr>
                        <a:t>3</a:t>
                      </a:r>
                      <a:r>
                        <a:rPr lang="hi-IN" sz="1200" dirty="0">
                          <a:effectLst/>
                          <a:latin typeface="Bookman Old Style"/>
                          <a:ea typeface="Calibri"/>
                          <a:cs typeface="Mangal"/>
                        </a:rPr>
                        <a:t>)</a:t>
                      </a:r>
                      <a:r>
                        <a:rPr lang="en-IN" sz="1200" dirty="0">
                          <a:effectLst/>
                          <a:latin typeface="Verdana"/>
                          <a:ea typeface="Times New Roman"/>
                          <a:cs typeface="Mangal"/>
                        </a:rPr>
                        <a:t> a</a:t>
                      </a:r>
                      <a:r>
                        <a:rPr lang="en-IN" sz="1200" dirty="0">
                          <a:effectLst/>
                          <a:latin typeface="Bookman Old Style"/>
                          <a:ea typeface="Calibri"/>
                          <a:cs typeface="Mangal"/>
                        </a:rPr>
                        <a:t>nd </a:t>
                      </a:r>
                      <a:r>
                        <a:rPr lang="en-IN" sz="1200" b="1" dirty="0">
                          <a:effectLst/>
                          <a:latin typeface="Verdana"/>
                          <a:ea typeface="Times New Roman"/>
                          <a:cs typeface="Times New Roman"/>
                        </a:rPr>
                        <a:t>E.U.</a:t>
                      </a:r>
                      <a:r>
                        <a:rPr lang="en-IN" sz="1200" dirty="0">
                          <a:effectLst/>
                          <a:latin typeface="Verdana"/>
                          <a:ea typeface="Times New Roman"/>
                          <a:cs typeface="Times New Roman"/>
                        </a:rPr>
                        <a:t> (Classes-</a:t>
                      </a:r>
                      <a:r>
                        <a:rPr lang="en-IN" sz="1200" u="none" strike="noStrike" dirty="0">
                          <a:effectLst/>
                          <a:latin typeface="Verdana"/>
                          <a:ea typeface="Times New Roman"/>
                          <a:cs typeface="Times New Roman"/>
                          <a:hlinkClick r:id="rId3"/>
                        </a:rPr>
                        <a:t>1, 16, 18, 20, 26, 27</a:t>
                      </a:r>
                      <a:r>
                        <a:rPr lang="en-IN" sz="1200" dirty="0">
                          <a:effectLst/>
                          <a:latin typeface="Verdana"/>
                          <a:ea typeface="Times New Roman"/>
                          <a:cs typeface="Times New Roman"/>
                        </a:rPr>
                        <a:t>,35 and partially accepted for classes 5 and 21 goods)</a:t>
                      </a:r>
                      <a:endParaRPr lang="en-IN" sz="1200" dirty="0">
                        <a:effectLst/>
                        <a:latin typeface="Calibri"/>
                        <a:ea typeface="Calibri"/>
                        <a:cs typeface="Mangal"/>
                      </a:endParaRPr>
                    </a:p>
                    <a:p>
                      <a:pPr algn="just">
                        <a:lnSpc>
                          <a:spcPct val="107000"/>
                        </a:lnSpc>
                        <a:spcAft>
                          <a:spcPts val="0"/>
                        </a:spcAft>
                      </a:pPr>
                      <a:r>
                        <a:rPr lang="en-IN" sz="1200" dirty="0">
                          <a:effectLst/>
                          <a:latin typeface="Bookman Old Style"/>
                          <a:ea typeface="Calibri"/>
                          <a:cs typeface="Mangal"/>
                        </a:rPr>
                        <a:t> </a:t>
                      </a:r>
                      <a:endParaRPr lang="en-IN" sz="1200" dirty="0">
                        <a:effectLst/>
                        <a:latin typeface="Calibri"/>
                        <a:ea typeface="Calibri"/>
                        <a:cs typeface="Mangal"/>
                      </a:endParaRPr>
                    </a:p>
                    <a:p>
                      <a:pPr algn="just">
                        <a:lnSpc>
                          <a:spcPct val="107000"/>
                        </a:lnSpc>
                        <a:spcAft>
                          <a:spcPts val="0"/>
                        </a:spcAft>
                      </a:pPr>
                      <a:r>
                        <a:rPr lang="en-IN" sz="1200" b="1" dirty="0">
                          <a:effectLst/>
                          <a:latin typeface="Bookman Old Style"/>
                          <a:ea typeface="Calibri"/>
                          <a:cs typeface="Mangal"/>
                        </a:rPr>
                        <a:t>Got Registration in 15 countries</a:t>
                      </a:r>
                      <a:endParaRPr lang="en-IN" sz="1200" dirty="0">
                        <a:effectLst/>
                        <a:latin typeface="Calibri"/>
                        <a:ea typeface="Calibri"/>
                        <a:cs typeface="Mangal"/>
                      </a:endParaRPr>
                    </a:p>
                  </a:txBody>
                  <a:tcPr marL="34820" marR="348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7467">
                <a:tc>
                  <a:txBody>
                    <a:bodyPr/>
                    <a:lstStyle/>
                    <a:p>
                      <a:pPr algn="just">
                        <a:lnSpc>
                          <a:spcPct val="150000"/>
                        </a:lnSpc>
                        <a:spcAft>
                          <a:spcPts val="0"/>
                        </a:spcAft>
                      </a:pPr>
                      <a:r>
                        <a:rPr lang="en-US" sz="1200">
                          <a:effectLst/>
                          <a:latin typeface="Bookman Old Style"/>
                          <a:ea typeface="Times New Roman"/>
                          <a:cs typeface="Times New Roman"/>
                        </a:rPr>
                        <a:t>Khadi Bharat Logo</a:t>
                      </a:r>
                      <a:endParaRPr lang="en-IN" sz="1200">
                        <a:effectLst/>
                        <a:latin typeface="Calibri"/>
                        <a:ea typeface="Calibri"/>
                        <a:cs typeface="Mangal"/>
                      </a:endParaRPr>
                    </a:p>
                    <a:p>
                      <a:pPr algn="just">
                        <a:lnSpc>
                          <a:spcPct val="150000"/>
                        </a:lnSpc>
                        <a:spcAft>
                          <a:spcPts val="0"/>
                        </a:spcAft>
                      </a:pPr>
                      <a:r>
                        <a:rPr lang="en-US" sz="1200" b="1">
                          <a:effectLst/>
                          <a:latin typeface="Bookman Old Style"/>
                          <a:ea typeface="Calibri"/>
                          <a:cs typeface="Mangal"/>
                        </a:rPr>
                        <a:t>Applied in 45 countries </a:t>
                      </a:r>
                      <a:r>
                        <a:rPr lang="en-US" sz="1200" b="1">
                          <a:effectLst/>
                          <a:latin typeface="Mangal"/>
                          <a:ea typeface="Calibri"/>
                          <a:cs typeface="Mangal"/>
                        </a:rPr>
                        <a:t> </a:t>
                      </a:r>
                      <a:endParaRPr lang="en-IN" sz="1200">
                        <a:effectLst/>
                        <a:latin typeface="Calibri"/>
                        <a:ea typeface="Calibri"/>
                        <a:cs typeface="Mangal"/>
                      </a:endParaRPr>
                    </a:p>
                  </a:txBody>
                  <a:tcPr marL="34820" marR="348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0"/>
                        </a:spcAft>
                      </a:pPr>
                      <a:r>
                        <a:rPr lang="en-IN" sz="1200" b="1" dirty="0">
                          <a:effectLst/>
                          <a:latin typeface="Bookman Old Style"/>
                          <a:ea typeface="Calibri"/>
                          <a:cs typeface="Mangal"/>
                        </a:rPr>
                        <a:t>Bhutan</a:t>
                      </a:r>
                      <a:r>
                        <a:rPr lang="hi-IN" sz="1200" dirty="0">
                          <a:effectLst/>
                          <a:latin typeface="Bookman Old Style"/>
                          <a:ea typeface="Calibri"/>
                          <a:cs typeface="Mangal"/>
                        </a:rPr>
                        <a:t> (</a:t>
                      </a:r>
                      <a:r>
                        <a:rPr lang="en-IN" sz="1200" dirty="0">
                          <a:effectLst/>
                          <a:latin typeface="Bookman Old Style"/>
                          <a:ea typeface="Calibri"/>
                          <a:cs typeface="Mangal"/>
                        </a:rPr>
                        <a:t>classes</a:t>
                      </a:r>
                      <a:r>
                        <a:rPr lang="hi-IN" sz="1200" dirty="0">
                          <a:effectLst/>
                          <a:latin typeface="Bookman Old Style"/>
                          <a:ea typeface="Calibri"/>
                          <a:cs typeface="Mangal"/>
                        </a:rPr>
                        <a:t>-</a:t>
                      </a:r>
                      <a:r>
                        <a:rPr lang="en-US" sz="1200" dirty="0">
                          <a:effectLst/>
                          <a:latin typeface="Verdana"/>
                          <a:ea typeface="Calibri"/>
                          <a:cs typeface="Tahoma"/>
                        </a:rPr>
                        <a:t>3, 24, 25</a:t>
                      </a:r>
                      <a:r>
                        <a:rPr lang="hi-IN" sz="1200" dirty="0">
                          <a:effectLst/>
                          <a:latin typeface="Verdana"/>
                          <a:ea typeface="Calibri"/>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Bahrain (</a:t>
                      </a:r>
                      <a:r>
                        <a:rPr lang="en-IN" sz="1200" dirty="0">
                          <a:effectLst/>
                          <a:latin typeface="Verdana"/>
                          <a:ea typeface="Times New Roman"/>
                          <a:cs typeface="Times New Roman"/>
                        </a:rPr>
                        <a:t>classes 24, 25 &amp; 35), </a:t>
                      </a:r>
                      <a:r>
                        <a:rPr lang="en-IN" sz="1200" b="1" dirty="0">
                          <a:effectLst/>
                          <a:latin typeface="Bookman Old Style"/>
                          <a:ea typeface="Calibri"/>
                          <a:cs typeface="Mangal"/>
                        </a:rPr>
                        <a:t>Oman</a:t>
                      </a:r>
                      <a:r>
                        <a:rPr lang="hi-IN" sz="1200" dirty="0">
                          <a:effectLst/>
                          <a:latin typeface="Bookman Old Style"/>
                          <a:ea typeface="Calibri"/>
                          <a:cs typeface="Mangal"/>
                        </a:rPr>
                        <a:t> (</a:t>
                      </a:r>
                      <a:r>
                        <a:rPr lang="en-IN" sz="1200" dirty="0">
                          <a:effectLst/>
                          <a:latin typeface="Bookman Old Style"/>
                          <a:ea typeface="Calibri"/>
                          <a:cs typeface="Mangal"/>
                        </a:rPr>
                        <a:t>classes</a:t>
                      </a:r>
                      <a:r>
                        <a:rPr lang="hi-IN" sz="1200" dirty="0">
                          <a:effectLst/>
                          <a:latin typeface="Bookman Old Style"/>
                          <a:ea typeface="Calibri"/>
                          <a:cs typeface="Mangal"/>
                        </a:rPr>
                        <a:t>-</a:t>
                      </a:r>
                      <a:r>
                        <a:rPr lang="en-IN" sz="1200" dirty="0">
                          <a:effectLst/>
                          <a:latin typeface="Bookman Old Style"/>
                          <a:ea typeface="Calibri"/>
                          <a:cs typeface="Mangal"/>
                        </a:rPr>
                        <a:t>24, 25, 27 &amp; 35</a:t>
                      </a:r>
                      <a:r>
                        <a:rPr lang="hi-IN" sz="1200" dirty="0">
                          <a:effectLst/>
                          <a:latin typeface="Bookman Old Style"/>
                          <a:ea typeface="Calibri"/>
                          <a:cs typeface="Mangal"/>
                        </a:rPr>
                        <a:t>)</a:t>
                      </a:r>
                      <a:r>
                        <a:rPr lang="en-IN" sz="1200" dirty="0">
                          <a:effectLst/>
                          <a:latin typeface="Bookman Old Style"/>
                          <a:ea typeface="Calibri"/>
                          <a:cs typeface="Mangal"/>
                        </a:rPr>
                        <a:t>,</a:t>
                      </a:r>
                      <a:r>
                        <a:rPr lang="hi-IN" sz="1200" dirty="0">
                          <a:effectLst/>
                          <a:latin typeface="Bookman Old Style"/>
                          <a:ea typeface="Calibri"/>
                          <a:cs typeface="Mangal"/>
                        </a:rPr>
                        <a:t> </a:t>
                      </a:r>
                      <a:r>
                        <a:rPr lang="en-IN" sz="1200" b="1" dirty="0">
                          <a:effectLst/>
                          <a:latin typeface="Bookman Old Style"/>
                          <a:ea typeface="Calibri"/>
                          <a:cs typeface="Mangal"/>
                        </a:rPr>
                        <a:t>Kuwait</a:t>
                      </a:r>
                      <a:r>
                        <a:rPr lang="hi-IN" sz="1200" b="1" dirty="0">
                          <a:effectLst/>
                          <a:latin typeface="Bookman Old Style"/>
                          <a:ea typeface="Calibri"/>
                          <a:cs typeface="Mangal"/>
                        </a:rPr>
                        <a:t> </a:t>
                      </a:r>
                      <a:r>
                        <a:rPr lang="hi-IN" sz="1200" dirty="0">
                          <a:effectLst/>
                          <a:latin typeface="Bookman Old Style"/>
                          <a:ea typeface="Calibri"/>
                          <a:cs typeface="Mangal"/>
                        </a:rPr>
                        <a:t>(</a:t>
                      </a:r>
                      <a:r>
                        <a:rPr lang="en-IN" sz="1200" dirty="0">
                          <a:effectLst/>
                          <a:latin typeface="Verdana"/>
                          <a:ea typeface="Times New Roman"/>
                          <a:cs typeface="Times New Roman"/>
                        </a:rPr>
                        <a:t>classes</a:t>
                      </a:r>
                      <a:r>
                        <a:rPr lang="hi-IN" sz="1200" dirty="0">
                          <a:effectLst/>
                          <a:latin typeface="Verdana"/>
                          <a:ea typeface="Times New Roman"/>
                          <a:cs typeface="Mangal"/>
                        </a:rPr>
                        <a:t>-</a:t>
                      </a:r>
                      <a:r>
                        <a:rPr lang="en-IN" sz="1200" dirty="0">
                          <a:effectLst/>
                          <a:latin typeface="Verdana"/>
                          <a:ea typeface="Times New Roman"/>
                          <a:cs typeface="Times New Roman"/>
                        </a:rPr>
                        <a:t>3, 25, 35</a:t>
                      </a:r>
                      <a:r>
                        <a:rPr lang="hi-IN" sz="1200" dirty="0">
                          <a:effectLst/>
                          <a:latin typeface="Verdana"/>
                          <a:ea typeface="Times New Roman"/>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UAE</a:t>
                      </a:r>
                      <a:r>
                        <a:rPr lang="hi-IN" sz="1200" dirty="0">
                          <a:effectLst/>
                          <a:latin typeface="Bookman Old Style"/>
                          <a:ea typeface="Calibri"/>
                          <a:cs typeface="Mangal"/>
                        </a:rPr>
                        <a:t> (</a:t>
                      </a:r>
                      <a:r>
                        <a:rPr lang="en-IN" sz="1200" dirty="0">
                          <a:effectLst/>
                          <a:latin typeface="Bookman Old Style"/>
                          <a:ea typeface="Calibri"/>
                          <a:cs typeface="Mangal"/>
                        </a:rPr>
                        <a:t>class</a:t>
                      </a:r>
                      <a:r>
                        <a:rPr lang="hi-IN" sz="1200" dirty="0">
                          <a:effectLst/>
                          <a:latin typeface="Bookman Old Style"/>
                          <a:ea typeface="Calibri"/>
                          <a:cs typeface="Mangal"/>
                        </a:rPr>
                        <a:t>-</a:t>
                      </a:r>
                      <a:r>
                        <a:rPr lang="en-IN" sz="1200" dirty="0">
                          <a:effectLst/>
                          <a:latin typeface="Bookman Old Style"/>
                          <a:ea typeface="Calibri"/>
                          <a:cs typeface="Mangal"/>
                        </a:rPr>
                        <a:t>3</a:t>
                      </a:r>
                      <a:r>
                        <a:rPr lang="hi-IN" sz="1200" dirty="0">
                          <a:effectLst/>
                          <a:latin typeface="Bookman Old Style"/>
                          <a:ea typeface="Calibri"/>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Saudi Arabia</a:t>
                      </a:r>
                      <a:r>
                        <a:rPr lang="en-IN" sz="1200" dirty="0">
                          <a:effectLst/>
                          <a:latin typeface="Bookman Old Style"/>
                          <a:ea typeface="Calibri"/>
                          <a:cs typeface="Mangal"/>
                        </a:rPr>
                        <a:t> (</a:t>
                      </a:r>
                      <a:r>
                        <a:rPr lang="en-IN" sz="1200" dirty="0">
                          <a:effectLst/>
                          <a:latin typeface="Verdana"/>
                          <a:ea typeface="Times New Roman"/>
                          <a:cs typeface="Times New Roman"/>
                        </a:rPr>
                        <a:t>classes 3), </a:t>
                      </a:r>
                      <a:r>
                        <a:rPr lang="en-IN" sz="1200" b="1" dirty="0">
                          <a:effectLst/>
                          <a:latin typeface="Bookman Old Style"/>
                          <a:ea typeface="Calibri"/>
                          <a:cs typeface="Mangal"/>
                        </a:rPr>
                        <a:t>Mexico</a:t>
                      </a:r>
                      <a:r>
                        <a:rPr lang="hi-IN" sz="1200" dirty="0">
                          <a:effectLst/>
                          <a:latin typeface="Bookman Old Style"/>
                          <a:ea typeface="Calibri"/>
                          <a:cs typeface="Mangal"/>
                        </a:rPr>
                        <a:t> (</a:t>
                      </a:r>
                      <a:r>
                        <a:rPr lang="en-US" sz="1200" dirty="0">
                          <a:effectLst/>
                          <a:latin typeface="Verdana"/>
                          <a:ea typeface="Calibri"/>
                          <a:cs typeface="Mangal"/>
                        </a:rPr>
                        <a:t>classes</a:t>
                      </a:r>
                      <a:r>
                        <a:rPr lang="hi-IN" sz="1200" b="1" dirty="0">
                          <a:effectLst/>
                          <a:latin typeface="Verdana"/>
                          <a:ea typeface="Calibri"/>
                          <a:cs typeface="Mangal"/>
                        </a:rPr>
                        <a:t>-</a:t>
                      </a:r>
                      <a:r>
                        <a:rPr lang="en-US" sz="1200" dirty="0">
                          <a:effectLst/>
                          <a:latin typeface="Verdana"/>
                          <a:ea typeface="Calibri"/>
                          <a:cs typeface="Mangal"/>
                        </a:rPr>
                        <a:t>3, 24, 27</a:t>
                      </a:r>
                      <a:r>
                        <a:rPr lang="hi-IN" sz="1200" b="1" dirty="0">
                          <a:effectLst/>
                          <a:latin typeface="Verdana"/>
                          <a:ea typeface="Calibri"/>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U</a:t>
                      </a:r>
                      <a:r>
                        <a:rPr lang="hi-IN" sz="1200" b="1" dirty="0">
                          <a:effectLst/>
                          <a:latin typeface="Bookman Old Style"/>
                          <a:ea typeface="Calibri"/>
                          <a:cs typeface="Mangal"/>
                        </a:rPr>
                        <a:t>.</a:t>
                      </a:r>
                      <a:r>
                        <a:rPr lang="en-IN" sz="1200" b="1" dirty="0">
                          <a:effectLst/>
                          <a:latin typeface="Bookman Old Style"/>
                          <a:ea typeface="Calibri"/>
                          <a:cs typeface="Mangal"/>
                        </a:rPr>
                        <a:t>K</a:t>
                      </a:r>
                      <a:r>
                        <a:rPr lang="hi-IN" sz="1200" b="1" dirty="0">
                          <a:effectLst/>
                          <a:latin typeface="Bookman Old Style"/>
                          <a:ea typeface="Calibri"/>
                          <a:cs typeface="Mangal"/>
                        </a:rPr>
                        <a:t>.</a:t>
                      </a:r>
                      <a:r>
                        <a:rPr lang="hi-IN" sz="1200" dirty="0">
                          <a:effectLst/>
                          <a:latin typeface="Bookman Old Style"/>
                          <a:ea typeface="Calibri"/>
                          <a:cs typeface="Mangal"/>
                        </a:rPr>
                        <a:t> (</a:t>
                      </a:r>
                      <a:r>
                        <a:rPr lang="en-IN" sz="1200" dirty="0">
                          <a:effectLst/>
                          <a:latin typeface="Verdana"/>
                          <a:ea typeface="Times New Roman"/>
                          <a:cs typeface="Times New Roman"/>
                        </a:rPr>
                        <a:t>classes</a:t>
                      </a:r>
                      <a:r>
                        <a:rPr lang="hi-IN" sz="1200" b="1" dirty="0">
                          <a:effectLst/>
                          <a:latin typeface="Verdana"/>
                          <a:ea typeface="Times New Roman"/>
                          <a:cs typeface="Mangal"/>
                        </a:rPr>
                        <a:t>-</a:t>
                      </a:r>
                      <a:r>
                        <a:rPr lang="en-IN" sz="1200" dirty="0">
                          <a:effectLst/>
                          <a:latin typeface="Verdana"/>
                          <a:ea typeface="Times New Roman"/>
                          <a:cs typeface="Mangal"/>
                        </a:rPr>
                        <a:t>5, </a:t>
                      </a:r>
                      <a:r>
                        <a:rPr lang="en-IN" sz="1200" dirty="0">
                          <a:effectLst/>
                          <a:latin typeface="Verdana"/>
                          <a:ea typeface="Times New Roman"/>
                          <a:cs typeface="Times New Roman"/>
                        </a:rPr>
                        <a:t>16, 24, 25, 30 &amp; 35</a:t>
                      </a:r>
                      <a:r>
                        <a:rPr lang="hi-IN" sz="1200" b="1" dirty="0">
                          <a:effectLst/>
                          <a:latin typeface="Verdana"/>
                          <a:ea typeface="Times New Roman"/>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Singapore</a:t>
                      </a:r>
                      <a:r>
                        <a:rPr lang="hi-IN" sz="1200" dirty="0">
                          <a:effectLst/>
                          <a:latin typeface="Bookman Old Style"/>
                          <a:ea typeface="Calibri"/>
                          <a:cs typeface="Mangal"/>
                        </a:rPr>
                        <a:t> (</a:t>
                      </a:r>
                      <a:r>
                        <a:rPr lang="en-IN" sz="1200" dirty="0">
                          <a:effectLst/>
                          <a:latin typeface="Verdana"/>
                          <a:ea typeface="Times New Roman"/>
                          <a:cs typeface="Times New Roman"/>
                        </a:rPr>
                        <a:t>class</a:t>
                      </a:r>
                      <a:r>
                        <a:rPr lang="hi-IN" sz="1200" dirty="0">
                          <a:effectLst/>
                          <a:latin typeface="Verdana"/>
                          <a:ea typeface="Times New Roman"/>
                          <a:cs typeface="Mangal"/>
                        </a:rPr>
                        <a:t>-</a:t>
                      </a:r>
                      <a:r>
                        <a:rPr lang="en-IN" sz="1200" dirty="0">
                          <a:effectLst/>
                          <a:latin typeface="Verdana"/>
                          <a:ea typeface="Times New Roman"/>
                          <a:cs typeface="Times New Roman"/>
                        </a:rPr>
                        <a:t>3, 25, 35</a:t>
                      </a:r>
                      <a:r>
                        <a:rPr lang="hi-IN" sz="1200" dirty="0">
                          <a:effectLst/>
                          <a:latin typeface="Verdana"/>
                          <a:ea typeface="Times New Roman"/>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Maldives</a:t>
                      </a:r>
                      <a:r>
                        <a:rPr lang="hi-IN" sz="1200" dirty="0">
                          <a:effectLst/>
                          <a:latin typeface="Bookman Old Style"/>
                          <a:ea typeface="Calibri"/>
                          <a:cs typeface="Mangal"/>
                        </a:rPr>
                        <a:t> (</a:t>
                      </a:r>
                      <a:r>
                        <a:rPr lang="en-IN" sz="1200" dirty="0">
                          <a:effectLst/>
                          <a:latin typeface="Verdana"/>
                          <a:ea typeface="Times New Roman"/>
                          <a:cs typeface="Times New Roman"/>
                        </a:rPr>
                        <a:t>classes</a:t>
                      </a:r>
                      <a:r>
                        <a:rPr lang="hi-IN" sz="1200" dirty="0">
                          <a:effectLst/>
                          <a:latin typeface="Verdana"/>
                          <a:ea typeface="Times New Roman"/>
                          <a:cs typeface="Mangal"/>
                        </a:rPr>
                        <a:t>-</a:t>
                      </a:r>
                      <a:r>
                        <a:rPr lang="en-IN" sz="1200" u="none" strike="noStrike" dirty="0">
                          <a:effectLst/>
                          <a:latin typeface="Verdana"/>
                          <a:ea typeface="Times New Roman"/>
                          <a:cs typeface="Times New Roman"/>
                          <a:hlinkClick r:id="rId2"/>
                        </a:rPr>
                        <a:t>3, 16, 24, 25, 30, 35</a:t>
                      </a:r>
                      <a:r>
                        <a:rPr lang="hi-IN" sz="1200" dirty="0">
                          <a:effectLst/>
                          <a:latin typeface="Verdana"/>
                          <a:ea typeface="Times New Roman"/>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Austria</a:t>
                      </a:r>
                      <a:r>
                        <a:rPr lang="hi-IN" sz="1200" dirty="0">
                          <a:effectLst/>
                          <a:latin typeface="Bookman Old Style"/>
                          <a:ea typeface="Calibri"/>
                          <a:cs typeface="Mangal"/>
                        </a:rPr>
                        <a:t> (</a:t>
                      </a:r>
                      <a:r>
                        <a:rPr lang="en-IN" sz="1200" dirty="0">
                          <a:effectLst/>
                          <a:latin typeface="Verdana"/>
                          <a:ea typeface="Times New Roman"/>
                          <a:cs typeface="Times New Roman"/>
                        </a:rPr>
                        <a:t>classes</a:t>
                      </a:r>
                      <a:r>
                        <a:rPr lang="hi-IN" sz="1200" dirty="0">
                          <a:effectLst/>
                          <a:latin typeface="Verdana"/>
                          <a:ea typeface="Times New Roman"/>
                          <a:cs typeface="Mangal"/>
                        </a:rPr>
                        <a:t>–</a:t>
                      </a:r>
                      <a:r>
                        <a:rPr lang="en-IN" sz="1200" dirty="0">
                          <a:effectLst/>
                          <a:latin typeface="Verdana"/>
                          <a:ea typeface="Times New Roman"/>
                          <a:cs typeface="Times New Roman"/>
                        </a:rPr>
                        <a:t>3, 16, 24,  25, 30, 35</a:t>
                      </a:r>
                      <a:r>
                        <a:rPr lang="hi-IN" sz="1200" dirty="0">
                          <a:effectLst/>
                          <a:latin typeface="Verdana"/>
                          <a:ea typeface="Times New Roman"/>
                          <a:cs typeface="Mangal"/>
                        </a:rPr>
                        <a:t>)</a:t>
                      </a:r>
                      <a:r>
                        <a:rPr lang="en-IN" sz="1200" dirty="0">
                          <a:effectLst/>
                          <a:latin typeface="Bookman Old Style"/>
                          <a:ea typeface="Calibri"/>
                          <a:cs typeface="Mangal"/>
                        </a:rPr>
                        <a:t>, </a:t>
                      </a:r>
                      <a:r>
                        <a:rPr lang="en-IN" sz="1200" b="1" dirty="0">
                          <a:effectLst/>
                          <a:latin typeface="Bookman Old Style"/>
                          <a:ea typeface="Calibri"/>
                          <a:cs typeface="Mangal"/>
                        </a:rPr>
                        <a:t>Myanmar</a:t>
                      </a:r>
                      <a:r>
                        <a:rPr lang="hi-IN" sz="1200" dirty="0">
                          <a:effectLst/>
                          <a:latin typeface="Bookman Old Style"/>
                          <a:ea typeface="Calibri"/>
                          <a:cs typeface="Mangal"/>
                        </a:rPr>
                        <a:t> (</a:t>
                      </a:r>
                      <a:r>
                        <a:rPr lang="en-IN" sz="1200" dirty="0">
                          <a:effectLst/>
                          <a:latin typeface="Verdana"/>
                          <a:ea typeface="Times New Roman"/>
                          <a:cs typeface="Times New Roman"/>
                        </a:rPr>
                        <a:t>Classes</a:t>
                      </a:r>
                      <a:r>
                        <a:rPr lang="hi-IN" sz="1200" dirty="0">
                          <a:effectLst/>
                          <a:latin typeface="Verdana"/>
                          <a:ea typeface="Times New Roman"/>
                          <a:cs typeface="Mangal"/>
                        </a:rPr>
                        <a:t>-</a:t>
                      </a:r>
                      <a:r>
                        <a:rPr lang="en-IN" sz="1200" dirty="0">
                          <a:effectLst/>
                          <a:latin typeface="Verdana"/>
                          <a:ea typeface="Times New Roman"/>
                          <a:cs typeface="Times New Roman"/>
                        </a:rPr>
                        <a:t>3, 16, 24, 25, 30 and 35</a:t>
                      </a:r>
                      <a:r>
                        <a:rPr lang="hi-IN" sz="1200" dirty="0">
                          <a:effectLst/>
                          <a:latin typeface="Verdana"/>
                          <a:ea typeface="Times New Roman"/>
                          <a:cs typeface="Mangal"/>
                        </a:rPr>
                        <a:t>)</a:t>
                      </a:r>
                      <a:r>
                        <a:rPr lang="en-IN" sz="1200" dirty="0">
                          <a:effectLst/>
                          <a:latin typeface="Verdana"/>
                          <a:ea typeface="Times New Roman"/>
                          <a:cs typeface="Mangal"/>
                        </a:rPr>
                        <a:t>, </a:t>
                      </a:r>
                      <a:r>
                        <a:rPr lang="en-IN" sz="1200" b="1" dirty="0">
                          <a:effectLst/>
                          <a:latin typeface="Verdana"/>
                          <a:ea typeface="Times New Roman"/>
                          <a:cs typeface="Mangal"/>
                        </a:rPr>
                        <a:t>Sweden </a:t>
                      </a:r>
                      <a:r>
                        <a:rPr lang="en-IN" sz="1200" dirty="0">
                          <a:effectLst/>
                          <a:latin typeface="Verdana"/>
                          <a:ea typeface="Times New Roman"/>
                          <a:cs typeface="Mangal"/>
                        </a:rPr>
                        <a:t>(classes-16, 24, 25, 30), </a:t>
                      </a:r>
                      <a:r>
                        <a:rPr lang="en-IN" sz="1200" b="1" dirty="0">
                          <a:effectLst/>
                          <a:latin typeface="Verdana"/>
                          <a:ea typeface="Times New Roman"/>
                          <a:cs typeface="Mangal"/>
                        </a:rPr>
                        <a:t>China </a:t>
                      </a:r>
                      <a:r>
                        <a:rPr lang="en-IN" sz="1200" dirty="0">
                          <a:effectLst/>
                          <a:latin typeface="Verdana"/>
                          <a:ea typeface="Times New Roman"/>
                          <a:cs typeface="Mangal"/>
                        </a:rPr>
                        <a:t>(classes-3,16, 24, 25, 30 &amp; 35), </a:t>
                      </a:r>
                      <a:r>
                        <a:rPr lang="en-IN" sz="1200" b="1" dirty="0">
                          <a:effectLst/>
                          <a:latin typeface="Verdana"/>
                          <a:ea typeface="Times New Roman"/>
                          <a:cs typeface="Mangal"/>
                        </a:rPr>
                        <a:t>Croatia</a:t>
                      </a:r>
                      <a:r>
                        <a:rPr lang="en-IN" sz="1200" dirty="0">
                          <a:effectLst/>
                          <a:latin typeface="Verdana"/>
                          <a:ea typeface="Times New Roman"/>
                          <a:cs typeface="Mangal"/>
                        </a:rPr>
                        <a:t> (classes-3, 16, 24, 25, 30 &amp; 35), </a:t>
                      </a:r>
                      <a:r>
                        <a:rPr lang="en-IN" sz="1200" b="1" dirty="0">
                          <a:effectLst/>
                          <a:latin typeface="Verdana"/>
                          <a:ea typeface="Times New Roman"/>
                          <a:cs typeface="Mangal"/>
                        </a:rPr>
                        <a:t>Brazil </a:t>
                      </a:r>
                      <a:r>
                        <a:rPr lang="en-IN" sz="1200" dirty="0">
                          <a:effectLst/>
                          <a:latin typeface="Verdana"/>
                          <a:ea typeface="Times New Roman"/>
                          <a:cs typeface="Mangal"/>
                        </a:rPr>
                        <a:t>(class-16, 24, 25, 30 &amp; 35), </a:t>
                      </a:r>
                      <a:r>
                        <a:rPr lang="en-IN" sz="1200" b="1" dirty="0">
                          <a:effectLst/>
                          <a:latin typeface="Verdana"/>
                          <a:ea typeface="Times New Roman"/>
                          <a:cs typeface="Mangal"/>
                        </a:rPr>
                        <a:t>Finland</a:t>
                      </a:r>
                      <a:r>
                        <a:rPr lang="en-IN" sz="1200" dirty="0">
                          <a:effectLst/>
                          <a:latin typeface="Verdana"/>
                          <a:ea typeface="Times New Roman"/>
                          <a:cs typeface="Mangal"/>
                        </a:rPr>
                        <a:t> (classes-16, 24, 25, 30 &amp; 35), </a:t>
                      </a:r>
                      <a:r>
                        <a:rPr lang="en-IN" sz="1200" b="1" dirty="0">
                          <a:effectLst/>
                          <a:latin typeface="Verdana"/>
                          <a:ea typeface="Times New Roman"/>
                          <a:cs typeface="Mangal"/>
                        </a:rPr>
                        <a:t>Ireland</a:t>
                      </a:r>
                      <a:r>
                        <a:rPr lang="en-IN" sz="1200" dirty="0">
                          <a:effectLst/>
                          <a:latin typeface="Verdana"/>
                          <a:ea typeface="Times New Roman"/>
                          <a:cs typeface="Mangal"/>
                        </a:rPr>
                        <a:t>  </a:t>
                      </a:r>
                      <a:r>
                        <a:rPr lang="hi-IN" sz="1200" dirty="0">
                          <a:effectLst/>
                          <a:latin typeface="Bookman Old Style"/>
                          <a:ea typeface="Calibri"/>
                          <a:cs typeface="Mangal"/>
                        </a:rPr>
                        <a:t>(</a:t>
                      </a:r>
                      <a:r>
                        <a:rPr lang="en-IN" sz="1200" dirty="0">
                          <a:effectLst/>
                          <a:latin typeface="Verdana"/>
                          <a:ea typeface="Times New Roman"/>
                          <a:cs typeface="Times New Roman"/>
                        </a:rPr>
                        <a:t>class</a:t>
                      </a:r>
                      <a:r>
                        <a:rPr lang="hi-IN" sz="1200" dirty="0">
                          <a:effectLst/>
                          <a:latin typeface="Verdana"/>
                          <a:ea typeface="Times New Roman"/>
                          <a:cs typeface="Mangal"/>
                        </a:rPr>
                        <a:t>-</a:t>
                      </a:r>
                      <a:r>
                        <a:rPr lang="en-IN" sz="1200" dirty="0">
                          <a:effectLst/>
                          <a:latin typeface="Verdana"/>
                          <a:ea typeface="Times New Roman"/>
                          <a:cs typeface="Times New Roman"/>
                        </a:rPr>
                        <a:t>16 &amp; 30</a:t>
                      </a:r>
                      <a:r>
                        <a:rPr lang="hi-IN" sz="1200" dirty="0">
                          <a:effectLst/>
                          <a:latin typeface="Verdana"/>
                          <a:ea typeface="Times New Roman"/>
                          <a:cs typeface="Mangal"/>
                        </a:rPr>
                        <a:t>)</a:t>
                      </a:r>
                      <a:r>
                        <a:rPr lang="en-IN" sz="1200" dirty="0">
                          <a:effectLst/>
                          <a:latin typeface="Verdana"/>
                          <a:ea typeface="Times New Roman"/>
                          <a:cs typeface="Mangal"/>
                        </a:rPr>
                        <a:t>, </a:t>
                      </a:r>
                      <a:r>
                        <a:rPr lang="en-IN" sz="1200" b="1" dirty="0">
                          <a:effectLst/>
                          <a:latin typeface="Verdana"/>
                          <a:ea typeface="Times New Roman"/>
                          <a:cs typeface="Mangal"/>
                        </a:rPr>
                        <a:t>New Zealand</a:t>
                      </a:r>
                      <a:r>
                        <a:rPr lang="en-IN" sz="1200" dirty="0">
                          <a:effectLst/>
                          <a:latin typeface="Verdana"/>
                          <a:ea typeface="Times New Roman"/>
                          <a:cs typeface="Mangal"/>
                        </a:rPr>
                        <a:t> (classes-3, 16, 24, 25, 30 &amp; 35), </a:t>
                      </a:r>
                      <a:r>
                        <a:rPr lang="en-IN" sz="1200" b="1" dirty="0">
                          <a:effectLst/>
                          <a:latin typeface="Verdana"/>
                          <a:ea typeface="Times New Roman"/>
                          <a:cs typeface="Mangal"/>
                        </a:rPr>
                        <a:t>Qatar </a:t>
                      </a:r>
                      <a:r>
                        <a:rPr lang="en-IN" sz="1200" dirty="0">
                          <a:effectLst/>
                          <a:latin typeface="Verdana"/>
                          <a:ea typeface="Times New Roman"/>
                          <a:cs typeface="Mangal"/>
                        </a:rPr>
                        <a:t>(classes-24, 25 &amp; 35), </a:t>
                      </a:r>
                      <a:r>
                        <a:rPr lang="en-IN" sz="1200" b="1" dirty="0">
                          <a:effectLst/>
                          <a:latin typeface="Verdana"/>
                          <a:ea typeface="Times New Roman"/>
                          <a:cs typeface="Mangal"/>
                        </a:rPr>
                        <a:t>Poland</a:t>
                      </a:r>
                      <a:r>
                        <a:rPr lang="en-IN" sz="1200" dirty="0">
                          <a:effectLst/>
                          <a:latin typeface="Verdana"/>
                          <a:ea typeface="Times New Roman"/>
                          <a:cs typeface="Mangal"/>
                        </a:rPr>
                        <a:t> (classes-3, 16, 24, 25, 30 &amp; 35), </a:t>
                      </a:r>
                      <a:r>
                        <a:rPr lang="en-IN" sz="1200" b="1" dirty="0">
                          <a:effectLst/>
                          <a:latin typeface="Verdana"/>
                          <a:ea typeface="Times New Roman"/>
                          <a:cs typeface="Mangal"/>
                        </a:rPr>
                        <a:t>Slovakia </a:t>
                      </a:r>
                      <a:r>
                        <a:rPr lang="en-IN" sz="1200" dirty="0">
                          <a:effectLst/>
                          <a:latin typeface="Verdana"/>
                          <a:ea typeface="Times New Roman"/>
                          <a:cs typeface="Mangal"/>
                        </a:rPr>
                        <a:t>(classes-16, 24, 25, 30 &amp; 35), </a:t>
                      </a:r>
                      <a:r>
                        <a:rPr lang="en-IN" sz="1200" b="1" dirty="0">
                          <a:effectLst/>
                          <a:latin typeface="Verdana"/>
                          <a:ea typeface="Times New Roman"/>
                          <a:cs typeface="Mangal"/>
                        </a:rPr>
                        <a:t>Spain </a:t>
                      </a:r>
                      <a:r>
                        <a:rPr lang="en-IN" sz="1200" dirty="0">
                          <a:effectLst/>
                          <a:latin typeface="Verdana"/>
                          <a:ea typeface="Times New Roman"/>
                          <a:cs typeface="Mangal"/>
                        </a:rPr>
                        <a:t>(classes-16, 24, 25, 30 &amp; 35), </a:t>
                      </a:r>
                      <a:r>
                        <a:rPr lang="en-IN" sz="1200" b="1" dirty="0">
                          <a:effectLst/>
                          <a:latin typeface="Verdana"/>
                          <a:ea typeface="Times New Roman"/>
                          <a:cs typeface="Mangal"/>
                        </a:rPr>
                        <a:t>Nepal</a:t>
                      </a:r>
                      <a:r>
                        <a:rPr lang="en-IN" sz="1200" dirty="0">
                          <a:effectLst/>
                          <a:latin typeface="Verdana"/>
                          <a:ea typeface="Times New Roman"/>
                          <a:cs typeface="Mangal"/>
                        </a:rPr>
                        <a:t> (classes-3, 16, 24, 25, 30 &amp; 35), </a:t>
                      </a:r>
                      <a:r>
                        <a:rPr lang="en-IN" sz="1200" b="1" dirty="0">
                          <a:effectLst/>
                          <a:latin typeface="Verdana"/>
                          <a:ea typeface="Times New Roman"/>
                          <a:cs typeface="Mangal"/>
                        </a:rPr>
                        <a:t>France</a:t>
                      </a:r>
                      <a:r>
                        <a:rPr lang="en-IN" sz="1200" dirty="0">
                          <a:effectLst/>
                          <a:latin typeface="Verdana"/>
                          <a:ea typeface="Times New Roman"/>
                          <a:cs typeface="Mangal"/>
                        </a:rPr>
                        <a:t> (classes-16, 24, 25, 30 &amp; 35), </a:t>
                      </a:r>
                      <a:r>
                        <a:rPr lang="en-IN" sz="1200" b="1" dirty="0">
                          <a:effectLst/>
                          <a:latin typeface="Verdana"/>
                          <a:ea typeface="Times New Roman"/>
                          <a:cs typeface="Mangal"/>
                        </a:rPr>
                        <a:t>USA </a:t>
                      </a:r>
                      <a:r>
                        <a:rPr lang="en-IN" sz="1200" dirty="0">
                          <a:effectLst/>
                          <a:latin typeface="Verdana"/>
                          <a:ea typeface="Times New Roman"/>
                          <a:cs typeface="Mangal"/>
                        </a:rPr>
                        <a:t>(class-16,24,30), </a:t>
                      </a:r>
                      <a:r>
                        <a:rPr lang="en-IN" sz="1200" b="1" dirty="0">
                          <a:effectLst/>
                          <a:latin typeface="Verdana"/>
                          <a:ea typeface="Times New Roman"/>
                          <a:cs typeface="Mangal"/>
                        </a:rPr>
                        <a:t>Romania</a:t>
                      </a:r>
                      <a:r>
                        <a:rPr lang="en-IN" sz="1200" dirty="0">
                          <a:effectLst/>
                          <a:latin typeface="Verdana"/>
                          <a:ea typeface="Times New Roman"/>
                          <a:cs typeface="Mangal"/>
                        </a:rPr>
                        <a:t>(classes-16, 24, 25, 30 &amp; 35, </a:t>
                      </a:r>
                      <a:r>
                        <a:rPr lang="en-IN" sz="1200" b="1" dirty="0">
                          <a:effectLst/>
                          <a:latin typeface="Verdana"/>
                          <a:ea typeface="Times New Roman"/>
                          <a:cs typeface="Mangal"/>
                        </a:rPr>
                        <a:t>Bulgaria </a:t>
                      </a:r>
                      <a:r>
                        <a:rPr lang="en-IN" sz="1200" dirty="0">
                          <a:effectLst/>
                          <a:latin typeface="Verdana"/>
                          <a:ea typeface="Times New Roman"/>
                          <a:cs typeface="Mangal"/>
                        </a:rPr>
                        <a:t>(classes-16, 24, 25, 30 &amp; 35), </a:t>
                      </a:r>
                      <a:r>
                        <a:rPr lang="en-IN" sz="1200" b="1" dirty="0">
                          <a:effectLst/>
                          <a:latin typeface="Verdana"/>
                          <a:ea typeface="Times New Roman"/>
                          <a:cs typeface="Mangal"/>
                        </a:rPr>
                        <a:t>EU </a:t>
                      </a:r>
                      <a:r>
                        <a:rPr lang="en-IN" sz="1200" dirty="0">
                          <a:effectLst/>
                          <a:latin typeface="Verdana"/>
                          <a:ea typeface="Times New Roman"/>
                          <a:cs typeface="Mangal"/>
                        </a:rPr>
                        <a:t>(classes-24,25,27 &amp; 35), </a:t>
                      </a:r>
                      <a:r>
                        <a:rPr lang="en-IN" sz="1200" b="1" dirty="0">
                          <a:effectLst/>
                          <a:latin typeface="Verdana"/>
                          <a:ea typeface="Times New Roman"/>
                          <a:cs typeface="Mangal"/>
                        </a:rPr>
                        <a:t>Hong Kong </a:t>
                      </a:r>
                      <a:r>
                        <a:rPr lang="en-IN" sz="1200" dirty="0">
                          <a:effectLst/>
                          <a:latin typeface="Verdana"/>
                          <a:ea typeface="Times New Roman"/>
                          <a:cs typeface="Mangal"/>
                        </a:rPr>
                        <a:t>(classes-</a:t>
                      </a:r>
                      <a:r>
                        <a:rPr lang="en-IN" sz="1200" dirty="0">
                          <a:effectLst/>
                          <a:latin typeface="Verdana"/>
                          <a:ea typeface="Times New Roman"/>
                          <a:cs typeface="Times New Roman"/>
                        </a:rPr>
                        <a:t>3,16,14,24,29,30 &amp; 35)</a:t>
                      </a:r>
                      <a:endParaRPr lang="en-IN" sz="1200" dirty="0">
                        <a:effectLst/>
                        <a:latin typeface="Calibri"/>
                        <a:ea typeface="Calibri"/>
                        <a:cs typeface="Mangal"/>
                      </a:endParaRPr>
                    </a:p>
                    <a:p>
                      <a:pPr>
                        <a:lnSpc>
                          <a:spcPct val="107000"/>
                        </a:lnSpc>
                        <a:spcAft>
                          <a:spcPts val="0"/>
                        </a:spcAft>
                      </a:pPr>
                      <a:r>
                        <a:rPr lang="en-IN" sz="1200" b="1" dirty="0">
                          <a:effectLst/>
                          <a:latin typeface="Verdana"/>
                          <a:ea typeface="Times New Roman"/>
                          <a:cs typeface="Mangal"/>
                        </a:rPr>
                        <a:t> </a:t>
                      </a:r>
                      <a:endParaRPr lang="en-IN" sz="1200" dirty="0">
                        <a:effectLst/>
                        <a:latin typeface="Calibri"/>
                        <a:ea typeface="Calibri"/>
                        <a:cs typeface="Mangal"/>
                      </a:endParaRPr>
                    </a:p>
                    <a:p>
                      <a:pPr algn="just">
                        <a:lnSpc>
                          <a:spcPct val="107000"/>
                        </a:lnSpc>
                        <a:spcAft>
                          <a:spcPts val="0"/>
                        </a:spcAft>
                      </a:pPr>
                      <a:r>
                        <a:rPr lang="en-IN" sz="1200" b="1" dirty="0">
                          <a:effectLst/>
                          <a:latin typeface="Bookman Old Style"/>
                          <a:ea typeface="Calibri"/>
                          <a:cs typeface="Mangal"/>
                        </a:rPr>
                        <a:t>Got Registration in 30 countries</a:t>
                      </a:r>
                      <a:endParaRPr lang="en-IN" sz="1200" dirty="0">
                        <a:effectLst/>
                        <a:latin typeface="Calibri"/>
                        <a:ea typeface="Calibri"/>
                        <a:cs typeface="Mangal"/>
                      </a:endParaRPr>
                    </a:p>
                  </a:txBody>
                  <a:tcPr marL="34820" marR="3482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Picture 12" descr="Description: C:\Users\pinakin\AppData\Local\Microsoft\Windows\Temporary Internet Files\Content.MSO\31DABCF1.t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3962400"/>
            <a:ext cx="1044575" cy="55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990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endParaRPr lang="en-IN" dirty="0"/>
          </a:p>
        </p:txBody>
      </p:sp>
      <p:sp>
        <p:nvSpPr>
          <p:cNvPr id="4" name="Rectangle 3"/>
          <p:cNvSpPr/>
          <p:nvPr/>
        </p:nvSpPr>
        <p:spPr>
          <a:xfrm>
            <a:off x="1143000" y="2286000"/>
            <a:ext cx="6858000"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2884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r>
              <a:rPr lang="en-US" dirty="0" smtClean="0"/>
              <a:t>In </a:t>
            </a:r>
            <a:r>
              <a:rPr lang="en-US" dirty="0"/>
              <a:t>the year 2013, when </a:t>
            </a:r>
            <a:r>
              <a:rPr lang="en-US" dirty="0" err="1"/>
              <a:t>KVlC</a:t>
            </a:r>
            <a:r>
              <a:rPr lang="en-US" dirty="0"/>
              <a:t> tried to seek trademark protection for mark KHADI in EU in class 3- (cosmetics) and classes 24 and 25 (textiles), the applications were rejected on account of the reasons that the mark KHADI is considered descriptive and non-distinctive in respect of textile and textile products and further in class 3 due to the prior registration of the mark KHADI in </a:t>
            </a:r>
            <a:r>
              <a:rPr lang="en-US" dirty="0" err="1"/>
              <a:t>favour</a:t>
            </a:r>
            <a:r>
              <a:rPr lang="en-US" dirty="0"/>
              <a:t> of a German Company named </a:t>
            </a:r>
            <a:r>
              <a:rPr lang="en-US" dirty="0" err="1"/>
              <a:t>Khadi</a:t>
            </a:r>
            <a:r>
              <a:rPr lang="en-US" dirty="0"/>
              <a:t> </a:t>
            </a:r>
            <a:r>
              <a:rPr lang="en-US" dirty="0" err="1"/>
              <a:t>Naturprodukte</a:t>
            </a:r>
            <a:r>
              <a:rPr lang="en-US" dirty="0"/>
              <a:t> </a:t>
            </a:r>
            <a:r>
              <a:rPr lang="en-US" dirty="0" err="1"/>
              <a:t>GmbR</a:t>
            </a:r>
            <a:r>
              <a:rPr lang="en-US" dirty="0"/>
              <a:t>, which subsequently transferred its trademark rights to another German Company named Best Natural Products GmbH ("BNP").</a:t>
            </a:r>
            <a:endParaRPr lang="en-IN" dirty="0"/>
          </a:p>
          <a:p>
            <a:endParaRPr lang="en-IN" dirty="0"/>
          </a:p>
        </p:txBody>
      </p:sp>
      <p:sp>
        <p:nvSpPr>
          <p:cNvPr id="4" name="Title 1"/>
          <p:cNvSpPr txBox="1">
            <a:spLocks/>
          </p:cNvSpPr>
          <p:nvPr/>
        </p:nvSpPr>
        <p:spPr>
          <a:xfrm>
            <a:off x="152400" y="274638"/>
            <a:ext cx="8763000" cy="868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u="sng" smtClean="0">
                <a:solidFill>
                  <a:srgbClr val="C00000"/>
                </a:solidFill>
              </a:rPr>
              <a:t>Beginning of Khadi Business by Khadi Naturprodukte </a:t>
            </a:r>
            <a:endParaRPr lang="en-IN" sz="3000" b="1" u="sng" dirty="0">
              <a:solidFill>
                <a:srgbClr val="C00000"/>
              </a:solidFill>
            </a:endParaRPr>
          </a:p>
        </p:txBody>
      </p:sp>
    </p:spTree>
    <p:extLst>
      <p:ext uri="{BB962C8B-B14F-4D97-AF65-F5344CB8AC3E}">
        <p14:creationId xmlns:p14="http://schemas.microsoft.com/office/powerpoint/2010/main" val="3542067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Autofit/>
          </a:bodyPr>
          <a:lstStyle/>
          <a:p>
            <a:r>
              <a:rPr lang="en-US" sz="3200" b="1" u="sng" dirty="0" smtClean="0">
                <a:solidFill>
                  <a:srgbClr val="C00000"/>
                </a:solidFill>
              </a:rPr>
              <a:t>BNP’s Trade Mark Presence</a:t>
            </a:r>
            <a:endParaRPr lang="en-IN" sz="3200" b="1" u="sng" dirty="0">
              <a:solidFill>
                <a:srgbClr val="C00000"/>
              </a:solidFill>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348194568"/>
              </p:ext>
            </p:extLst>
          </p:nvPr>
        </p:nvGraphicFramePr>
        <p:xfrm>
          <a:off x="609600" y="762000"/>
          <a:ext cx="8077200" cy="5982156"/>
        </p:xfrm>
        <a:graphic>
          <a:graphicData uri="http://schemas.openxmlformats.org/presentationml/2006/ole">
            <mc:AlternateContent xmlns:mc="http://schemas.openxmlformats.org/markup-compatibility/2006">
              <mc:Choice xmlns:v="urn:schemas-microsoft-com:vml" Requires="v">
                <p:oleObj spid="_x0000_s1107" name="Document" r:id="rId3" imgW="5869357" imgH="8552741" progId="Word.Document.12">
                  <p:embed/>
                </p:oleObj>
              </mc:Choice>
              <mc:Fallback>
                <p:oleObj name="Document" r:id="rId3" imgW="5869357" imgH="8552741" progId="Word.Document.12">
                  <p:embed/>
                  <p:pic>
                    <p:nvPicPr>
                      <p:cNvPr id="0" name=""/>
                      <p:cNvPicPr/>
                      <p:nvPr/>
                    </p:nvPicPr>
                    <p:blipFill>
                      <a:blip r:embed="rId4"/>
                      <a:stretch>
                        <a:fillRect/>
                      </a:stretch>
                    </p:blipFill>
                    <p:spPr>
                      <a:xfrm>
                        <a:off x="609600" y="762000"/>
                        <a:ext cx="8077200" cy="5982156"/>
                      </a:xfrm>
                      <a:prstGeom prst="rect">
                        <a:avLst/>
                      </a:prstGeom>
                    </p:spPr>
                  </p:pic>
                </p:oleObj>
              </mc:Fallback>
            </mc:AlternateContent>
          </a:graphicData>
        </a:graphic>
      </p:graphicFrame>
    </p:spTree>
    <p:extLst>
      <p:ext uri="{BB962C8B-B14F-4D97-AF65-F5344CB8AC3E}">
        <p14:creationId xmlns:p14="http://schemas.microsoft.com/office/powerpoint/2010/main" val="3294836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sz="3600" b="1" u="sng" dirty="0">
                <a:solidFill>
                  <a:srgbClr val="C00000"/>
                </a:solidFill>
              </a:rPr>
              <a:t>BNP’s Trade Mark </a:t>
            </a:r>
            <a:r>
              <a:rPr lang="en-US" sz="3600" b="1" u="sng" dirty="0" smtClean="0">
                <a:solidFill>
                  <a:srgbClr val="C00000"/>
                </a:solidFill>
              </a:rPr>
              <a:t>Presence</a:t>
            </a:r>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3506719761"/>
              </p:ext>
            </p:extLst>
          </p:nvPr>
        </p:nvGraphicFramePr>
        <p:xfrm>
          <a:off x="381000" y="762000"/>
          <a:ext cx="8382000" cy="5943600"/>
        </p:xfrm>
        <a:graphic>
          <a:graphicData uri="http://schemas.openxmlformats.org/presentationml/2006/ole">
            <mc:AlternateContent xmlns:mc="http://schemas.openxmlformats.org/markup-compatibility/2006">
              <mc:Choice xmlns:v="urn:schemas-microsoft-com:vml" Requires="v">
                <p:oleObj spid="_x0000_s2092" name="Document" r:id="rId3" imgW="5927263" imgH="8606337" progId="Word.Document.12">
                  <p:embed/>
                </p:oleObj>
              </mc:Choice>
              <mc:Fallback>
                <p:oleObj name="Document" r:id="rId3" imgW="5927263" imgH="8606337" progId="Word.Document.12">
                  <p:embed/>
                  <p:pic>
                    <p:nvPicPr>
                      <p:cNvPr id="0" name=""/>
                      <p:cNvPicPr/>
                      <p:nvPr/>
                    </p:nvPicPr>
                    <p:blipFill>
                      <a:blip r:embed="rId4"/>
                      <a:stretch>
                        <a:fillRect/>
                      </a:stretch>
                    </p:blipFill>
                    <p:spPr>
                      <a:xfrm>
                        <a:off x="381000" y="762000"/>
                        <a:ext cx="8382000" cy="5943600"/>
                      </a:xfrm>
                      <a:prstGeom prst="rect">
                        <a:avLst/>
                      </a:prstGeom>
                    </p:spPr>
                  </p:pic>
                </p:oleObj>
              </mc:Fallback>
            </mc:AlternateContent>
          </a:graphicData>
        </a:graphic>
      </p:graphicFrame>
    </p:spTree>
    <p:extLst>
      <p:ext uri="{BB962C8B-B14F-4D97-AF65-F5344CB8AC3E}">
        <p14:creationId xmlns:p14="http://schemas.microsoft.com/office/powerpoint/2010/main" val="3944606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smtClean="0">
                <a:solidFill>
                  <a:srgbClr val="C00000"/>
                </a:solidFill>
              </a:rPr>
              <a:t>Action by KVIC in EU</a:t>
            </a:r>
            <a:endParaRPr lang="en-IN" b="1" u="sng" dirty="0">
              <a:solidFill>
                <a:srgbClr val="C00000"/>
              </a:solidFill>
            </a:endParaRPr>
          </a:p>
        </p:txBody>
      </p:sp>
      <p:sp>
        <p:nvSpPr>
          <p:cNvPr id="3" name="Content Placeholder 2"/>
          <p:cNvSpPr>
            <a:spLocks noGrp="1"/>
          </p:cNvSpPr>
          <p:nvPr>
            <p:ph idx="1"/>
          </p:nvPr>
        </p:nvSpPr>
        <p:spPr>
          <a:xfrm>
            <a:off x="228600" y="1066800"/>
            <a:ext cx="8686800" cy="5334000"/>
          </a:xfrm>
        </p:spPr>
        <p:txBody>
          <a:bodyPr>
            <a:normAutofit fontScale="85000" lnSpcReduction="20000"/>
          </a:bodyPr>
          <a:lstStyle/>
          <a:p>
            <a:pPr algn="just"/>
            <a:r>
              <a:rPr lang="en-US" dirty="0"/>
              <a:t>KVIC tried to challenge and </a:t>
            </a:r>
            <a:r>
              <a:rPr lang="en-US" dirty="0" smtClean="0"/>
              <a:t>invalidate </a:t>
            </a:r>
            <a:r>
              <a:rPr lang="en-US" dirty="0"/>
              <a:t>BNP’s three KHADI-formative EU Trademarks but did not succeed before EUIPO and also in 2 appeals before Board of Appeal of EUIPO and the General Court of Appeal (</a:t>
            </a:r>
            <a:r>
              <a:rPr lang="en-US" dirty="0" smtClean="0"/>
              <a:t>EUIPO), as </a:t>
            </a:r>
            <a:r>
              <a:rPr lang="en-US" dirty="0"/>
              <a:t>EU follows </a:t>
            </a:r>
            <a:r>
              <a:rPr lang="en-US" b="1" dirty="0"/>
              <a:t>first to file principle</a:t>
            </a:r>
            <a:r>
              <a:rPr lang="en-US" dirty="0"/>
              <a:t> and an amount of penalty was also imposed on KVIC by EU Court. The amount was paid by KVIC to BNP. In the year 2019, KVIC filed cancellation proceedings based on non-use against BNP, which is pending.</a:t>
            </a:r>
            <a:endParaRPr lang="en-IN" dirty="0"/>
          </a:p>
          <a:p>
            <a:pPr algn="just"/>
            <a:r>
              <a:rPr lang="en-US" dirty="0" smtClean="0"/>
              <a:t>Further</a:t>
            </a:r>
            <a:r>
              <a:rPr lang="en-US" dirty="0"/>
              <a:t>, with the support of Ministry of External Affairs, KVIC could reach to the BNP through the Dy. Chief of Mission, Embassy of India, Berlin, Germany and the BNP also shown their readiness for open-minded discussion for transferring the '</a:t>
            </a:r>
            <a:r>
              <a:rPr lang="en-US" dirty="0" err="1"/>
              <a:t>Khadi</a:t>
            </a:r>
            <a:r>
              <a:rPr lang="en-US" dirty="0"/>
              <a:t>' brand and trademark rights to KVIC, taking into account the brand value created by BNP.</a:t>
            </a:r>
            <a:endParaRPr lang="en-IN" dirty="0"/>
          </a:p>
          <a:p>
            <a:endParaRPr lang="en-IN" dirty="0"/>
          </a:p>
        </p:txBody>
      </p:sp>
    </p:spTree>
    <p:extLst>
      <p:ext uri="{BB962C8B-B14F-4D97-AF65-F5344CB8AC3E}">
        <p14:creationId xmlns:p14="http://schemas.microsoft.com/office/powerpoint/2010/main" val="3520581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b="1" u="sng" dirty="0" smtClean="0">
                <a:solidFill>
                  <a:srgbClr val="C00000"/>
                </a:solidFill>
              </a:rPr>
              <a:t>Initiatives for settlement with BNP by KVIC</a:t>
            </a:r>
            <a:endParaRPr lang="en-IN" sz="3600" b="1" u="sng" dirty="0">
              <a:solidFill>
                <a:srgbClr val="C00000"/>
              </a:solidFill>
            </a:endParaRPr>
          </a:p>
        </p:txBody>
      </p:sp>
      <p:sp>
        <p:nvSpPr>
          <p:cNvPr id="3" name="Content Placeholder 2"/>
          <p:cNvSpPr>
            <a:spLocks noGrp="1"/>
          </p:cNvSpPr>
          <p:nvPr>
            <p:ph idx="1"/>
          </p:nvPr>
        </p:nvSpPr>
        <p:spPr>
          <a:xfrm>
            <a:off x="457200" y="1219200"/>
            <a:ext cx="8382000" cy="5486400"/>
          </a:xfrm>
        </p:spPr>
        <p:txBody>
          <a:bodyPr>
            <a:normAutofit fontScale="85000" lnSpcReduction="10000"/>
          </a:bodyPr>
          <a:lstStyle/>
          <a:p>
            <a:pPr algn="just"/>
            <a:r>
              <a:rPr lang="en-US" dirty="0" smtClean="0"/>
              <a:t>Subsequently</a:t>
            </a:r>
            <a:r>
              <a:rPr lang="en-US" dirty="0"/>
              <a:t>, KVIC requested this Ministry to constitute a High Powered Committee to have a negotiation with BNP after ascertaining the brand value and financial strength of BNP through an Expert </a:t>
            </a:r>
            <a:r>
              <a:rPr lang="en-US" dirty="0" err="1"/>
              <a:t>Valuer</a:t>
            </a:r>
            <a:r>
              <a:rPr lang="en-US" dirty="0"/>
              <a:t> and also suggested to engage the services of M/s </a:t>
            </a:r>
            <a:r>
              <a:rPr lang="en-US" dirty="0" err="1"/>
              <a:t>Eisenfuhr</a:t>
            </a:r>
            <a:r>
              <a:rPr lang="en-US" dirty="0"/>
              <a:t> for that purpose.</a:t>
            </a:r>
            <a:endParaRPr lang="en-IN" dirty="0"/>
          </a:p>
          <a:p>
            <a:pPr algn="just"/>
            <a:r>
              <a:rPr lang="en-US" dirty="0" smtClean="0"/>
              <a:t>No positive response was received from the Ministry in this regard.  Subsequently, when the lawyers of BNP reached out to lawyers of KVIC in E.U. to know the stand of KVIC in the settlement proposal, </a:t>
            </a:r>
            <a:r>
              <a:rPr lang="en-US" dirty="0"/>
              <a:t>as requested by KVIC, </a:t>
            </a:r>
            <a:r>
              <a:rPr lang="en-US" dirty="0" smtClean="0"/>
              <a:t>the </a:t>
            </a:r>
            <a:r>
              <a:rPr lang="en-US" dirty="0"/>
              <a:t>Ministry allowed KVIC for having exploratory talk with </a:t>
            </a:r>
            <a:r>
              <a:rPr lang="en-US" dirty="0" smtClean="0"/>
              <a:t>BNP’s lawyers with the help of Trademark </a:t>
            </a:r>
            <a:r>
              <a:rPr lang="en-US" dirty="0"/>
              <a:t>Consultant M/s. </a:t>
            </a:r>
            <a:r>
              <a:rPr lang="en-US" dirty="0" err="1"/>
              <a:t>Anand</a:t>
            </a:r>
            <a:r>
              <a:rPr lang="en-US" dirty="0"/>
              <a:t> &amp; </a:t>
            </a:r>
            <a:r>
              <a:rPr lang="en-US" dirty="0" err="1"/>
              <a:t>Anand</a:t>
            </a:r>
            <a:r>
              <a:rPr lang="en-US" dirty="0" smtClean="0"/>
              <a:t>.</a:t>
            </a:r>
          </a:p>
          <a:p>
            <a:pPr marL="0" indent="0" algn="r">
              <a:buNone/>
            </a:pPr>
            <a:r>
              <a:rPr lang="en-US" dirty="0" smtClean="0"/>
              <a:t>…….Contd.</a:t>
            </a:r>
            <a:endParaRPr lang="en-IN" dirty="0"/>
          </a:p>
          <a:p>
            <a:pPr algn="just"/>
            <a:endParaRPr lang="en-IN" dirty="0"/>
          </a:p>
        </p:txBody>
      </p:sp>
    </p:spTree>
    <p:extLst>
      <p:ext uri="{BB962C8B-B14F-4D97-AF65-F5344CB8AC3E}">
        <p14:creationId xmlns:p14="http://schemas.microsoft.com/office/powerpoint/2010/main" val="687587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sz="3200" b="1" u="sng" dirty="0">
                <a:solidFill>
                  <a:srgbClr val="C00000"/>
                </a:solidFill>
              </a:rPr>
              <a:t>Initiatives for settlement with BNP by KVIC</a:t>
            </a:r>
            <a:endParaRPr lang="en-IN" sz="3200" dirty="0"/>
          </a:p>
        </p:txBody>
      </p:sp>
      <p:sp>
        <p:nvSpPr>
          <p:cNvPr id="3" name="Content Placeholder 2"/>
          <p:cNvSpPr>
            <a:spLocks noGrp="1"/>
          </p:cNvSpPr>
          <p:nvPr>
            <p:ph idx="1"/>
          </p:nvPr>
        </p:nvSpPr>
        <p:spPr>
          <a:xfrm>
            <a:off x="304800" y="1143000"/>
            <a:ext cx="8534400" cy="5334000"/>
          </a:xfrm>
        </p:spPr>
        <p:txBody>
          <a:bodyPr>
            <a:normAutofit fontScale="77500" lnSpcReduction="20000"/>
          </a:bodyPr>
          <a:lstStyle/>
          <a:p>
            <a:pPr algn="just"/>
            <a:r>
              <a:rPr lang="en-US" dirty="0" smtClean="0"/>
              <a:t>Accordingly</a:t>
            </a:r>
            <a:r>
              <a:rPr lang="en-US" dirty="0"/>
              <a:t>, M/s. </a:t>
            </a:r>
            <a:r>
              <a:rPr lang="en-US" dirty="0" err="1"/>
              <a:t>Anand</a:t>
            </a:r>
            <a:r>
              <a:rPr lang="en-US" dirty="0"/>
              <a:t> and </a:t>
            </a:r>
            <a:r>
              <a:rPr lang="en-US" dirty="0" err="1"/>
              <a:t>Anand</a:t>
            </a:r>
            <a:r>
              <a:rPr lang="en-US" dirty="0"/>
              <a:t> with the help of KVIC’s foreign attorney i.e. M/s. </a:t>
            </a:r>
            <a:r>
              <a:rPr lang="en-US" dirty="0" err="1"/>
              <a:t>Fieldfisher</a:t>
            </a:r>
            <a:r>
              <a:rPr lang="en-US" dirty="0"/>
              <a:t>, reached out to the lawyers of BNP and initially offered 50,000 Euros as compensation. However, the BNP considered this offer to be far low considering their brand value and volume of sales. Thereafter, KVIC made an enhanced offer of compensation of 2,00,000 Euros to the lawyers of BNP in the month of December, 2022. However, </a:t>
            </a:r>
            <a:r>
              <a:rPr lang="en-US" dirty="0" smtClean="0"/>
              <a:t>BNP has not responded positively.</a:t>
            </a:r>
            <a:endParaRPr lang="en-IN" dirty="0"/>
          </a:p>
          <a:p>
            <a:pPr algn="just"/>
            <a:r>
              <a:rPr lang="en-US" dirty="0" err="1" smtClean="0"/>
              <a:t>KVlC's</a:t>
            </a:r>
            <a:r>
              <a:rPr lang="en-US" dirty="0" smtClean="0"/>
              <a:t> </a:t>
            </a:r>
            <a:r>
              <a:rPr lang="en-US" dirty="0"/>
              <a:t>Trade Mark Consultant advised KVIC to escalate the matter to the highest level possible (political/executive level). Accordingly, KVIC requested this Ministry to take up the issue with the Ministry of External Affairs to take up the matter with German Govt. through the High Commission for amicable settlement of the ongoing Trade Mark dispute with BNP</a:t>
            </a:r>
            <a:r>
              <a:rPr lang="en-US" dirty="0" smtClean="0"/>
              <a:t>.</a:t>
            </a:r>
          </a:p>
          <a:p>
            <a:pPr marL="0" indent="0" algn="r">
              <a:buNone/>
            </a:pPr>
            <a:r>
              <a:rPr lang="en-US" dirty="0"/>
              <a:t>…….Contd.</a:t>
            </a:r>
            <a:endParaRPr lang="en-IN" dirty="0"/>
          </a:p>
          <a:p>
            <a:pPr marL="0" indent="0" algn="r">
              <a:buNone/>
            </a:pPr>
            <a:endParaRPr lang="en-IN" dirty="0"/>
          </a:p>
        </p:txBody>
      </p:sp>
    </p:spTree>
    <p:extLst>
      <p:ext uri="{BB962C8B-B14F-4D97-AF65-F5344CB8AC3E}">
        <p14:creationId xmlns:p14="http://schemas.microsoft.com/office/powerpoint/2010/main" val="2303733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u="sng" dirty="0">
                <a:solidFill>
                  <a:srgbClr val="C00000"/>
                </a:solidFill>
              </a:rPr>
              <a:t>Initiatives for settlement with BNP by KVIC</a:t>
            </a:r>
            <a:endParaRPr lang="en-IN" sz="3200" dirty="0"/>
          </a:p>
        </p:txBody>
      </p:sp>
      <p:sp>
        <p:nvSpPr>
          <p:cNvPr id="3" name="Content Placeholder 2"/>
          <p:cNvSpPr>
            <a:spLocks noGrp="1"/>
          </p:cNvSpPr>
          <p:nvPr>
            <p:ph idx="1"/>
          </p:nvPr>
        </p:nvSpPr>
        <p:spPr>
          <a:xfrm>
            <a:off x="304800" y="1295400"/>
            <a:ext cx="8458200" cy="5181600"/>
          </a:xfrm>
        </p:spPr>
        <p:txBody>
          <a:bodyPr>
            <a:normAutofit fontScale="85000" lnSpcReduction="10000"/>
          </a:bodyPr>
          <a:lstStyle/>
          <a:p>
            <a:pPr algn="just"/>
            <a:r>
              <a:rPr lang="en-US" dirty="0"/>
              <a:t>In view of the failed settlement talks with BNP, the latter has started opposing all of KVIC’s applications in every part of the world in the cosmetic segment (namely class 3 and 5).  This makes it practically impossible for KVIC to have statutory rights in cosmetic segment to enable its licensees to freely export their products to foreign countries even though there is an undeniable presence of the same. If left unchecked, this can lead to BNP seeking injunctions against KVIC’s licensees trying to trade in cosmetic segment in </a:t>
            </a:r>
            <a:r>
              <a:rPr lang="en-US" dirty="0" smtClean="0"/>
              <a:t>foreign countries</a:t>
            </a:r>
            <a:r>
              <a:rPr lang="en-US" dirty="0"/>
              <a:t>.   Further, BNP is now threatening to oppose KVIC’s application in class 24, which is KVIC’s core product, namely textile, which is the “pride of India”.</a:t>
            </a:r>
            <a:endParaRPr lang="en-IN" dirty="0"/>
          </a:p>
          <a:p>
            <a:endParaRPr lang="en-IN" dirty="0"/>
          </a:p>
          <a:p>
            <a:endParaRPr lang="en-IN" dirty="0"/>
          </a:p>
        </p:txBody>
      </p:sp>
    </p:spTree>
    <p:extLst>
      <p:ext uri="{BB962C8B-B14F-4D97-AF65-F5344CB8AC3E}">
        <p14:creationId xmlns:p14="http://schemas.microsoft.com/office/powerpoint/2010/main" val="2175149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TotalTime>
  <Words>2361</Words>
  <Application>Microsoft Office PowerPoint</Application>
  <PresentationFormat>On-screen Show (4:3)</PresentationFormat>
  <Paragraphs>82</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Document</vt:lpstr>
      <vt:lpstr>PowerPoint Presentation</vt:lpstr>
      <vt:lpstr>Beginning of Khadi Business by Khadi Naturprodukte </vt:lpstr>
      <vt:lpstr>PowerPoint Presentation</vt:lpstr>
      <vt:lpstr>BNP’s Trade Mark Presence</vt:lpstr>
      <vt:lpstr>BNP’s Trade Mark Presence</vt:lpstr>
      <vt:lpstr>Action by KVIC in EU</vt:lpstr>
      <vt:lpstr>Initiatives for settlement with BNP by KVIC</vt:lpstr>
      <vt:lpstr>Initiatives for settlement with BNP by KVIC</vt:lpstr>
      <vt:lpstr>Initiatives for settlement with BNP by KVIC</vt:lpstr>
      <vt:lpstr>Suit in Hamburg Court, Germany by BNP against KVIC</vt:lpstr>
      <vt:lpstr>Suit in Hamburg Court, Germany by BNP against KVIC</vt:lpstr>
      <vt:lpstr>Suit in Hamburg Court, Germany by BNP against KVIC</vt:lpstr>
      <vt:lpstr>Suit in Hamburg Court, Germany by BNP against KVIC</vt:lpstr>
      <vt:lpstr>Recent development in USA</vt:lpstr>
      <vt:lpstr>Recent development in USA</vt:lpstr>
      <vt:lpstr>Recent development in USA</vt:lpstr>
      <vt:lpstr>Recent development in USA</vt:lpstr>
      <vt:lpstr>Suggestions given by M/s. Anand &amp; Anand</vt:lpstr>
      <vt:lpstr>Actions taken by KVIC</vt:lpstr>
      <vt:lpstr>Action needed </vt:lpstr>
      <vt:lpstr> KVIC’s International Trade Mark Registrations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SRS KUMAR</dc:creator>
  <cp:lastModifiedBy>SRS KUMAR</cp:lastModifiedBy>
  <cp:revision>40</cp:revision>
  <cp:lastPrinted>2024-01-11T10:22:00Z</cp:lastPrinted>
  <dcterms:created xsi:type="dcterms:W3CDTF">2006-08-16T00:00:00Z</dcterms:created>
  <dcterms:modified xsi:type="dcterms:W3CDTF">2024-03-28T10:49:11Z</dcterms:modified>
</cp:coreProperties>
</file>