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1" r:id="rId4"/>
    <p:sldId id="263" r:id="rId5"/>
    <p:sldId id="264" r:id="rId6"/>
    <p:sldId id="265" r:id="rId7"/>
    <p:sldId id="267" r:id="rId8"/>
    <p:sldId id="266" r:id="rId9"/>
    <p:sldId id="269" r:id="rId10"/>
    <p:sldId id="275" r:id="rId11"/>
    <p:sldId id="276" r:id="rId12"/>
    <p:sldId id="277" r:id="rId13"/>
    <p:sldId id="278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06" autoAdjust="0"/>
  </p:normalViewPr>
  <p:slideViewPr>
    <p:cSldViewPr>
      <p:cViewPr varScale="1">
        <p:scale>
          <a:sx n="80" d="100"/>
          <a:sy n="80" d="100"/>
        </p:scale>
        <p:origin x="-167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9DA0-E33A-45F8-BDF4-42E056751F0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FF45B-47AF-494A-B02A-7CAA0B59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31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14EFA-2478-47F2-B0F4-4712B1FA836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4FD70-CB67-412D-A80E-90719EE5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0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16bb1b5a4c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16bb1b5a4c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713100" y="1066800"/>
            <a:ext cx="7717800" cy="46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 smtClean="0">
                <a:latin typeface="Arial Black" pitchFamily="34" charset="0"/>
              </a:rPr>
              <a:t>REVIEW ON PERFORMANCE </a:t>
            </a:r>
            <a:br>
              <a:rPr lang="en-GB" sz="3500" dirty="0" smtClean="0">
                <a:latin typeface="Arial Black" pitchFamily="34" charset="0"/>
              </a:rPr>
            </a:br>
            <a:r>
              <a:rPr lang="en-GB" sz="3500" dirty="0" smtClean="0">
                <a:latin typeface="Arial Black" pitchFamily="34" charset="0"/>
              </a:rPr>
              <a:t>OF </a:t>
            </a:r>
            <a:br>
              <a:rPr lang="en-GB" sz="3500" dirty="0" smtClean="0">
                <a:latin typeface="Arial Black" pitchFamily="34" charset="0"/>
              </a:rPr>
            </a:br>
            <a:r>
              <a:rPr lang="en-GB" sz="3500" dirty="0" smtClean="0">
                <a:latin typeface="Arial Black" pitchFamily="34" charset="0"/>
              </a:rPr>
              <a:t>GVY VERTICALS </a:t>
            </a:r>
            <a:br>
              <a:rPr lang="en-GB" sz="3500" dirty="0" smtClean="0">
                <a:latin typeface="Arial Black" pitchFamily="34" charset="0"/>
              </a:rPr>
            </a:br>
            <a:r>
              <a:rPr lang="en-GB" sz="3500" dirty="0" smtClean="0">
                <a:latin typeface="Arial Black" pitchFamily="34" charset="0"/>
              </a:rPr>
              <a:t>UNDER </a:t>
            </a:r>
            <a:br>
              <a:rPr lang="en-GB" sz="3500" dirty="0" smtClean="0">
                <a:latin typeface="Arial Black" pitchFamily="34" charset="0"/>
              </a:rPr>
            </a:br>
            <a:r>
              <a:rPr lang="en-GB" sz="3500" dirty="0" smtClean="0">
                <a:latin typeface="Arial Black" pitchFamily="34" charset="0"/>
              </a:rPr>
              <a:t>SOUTH ZONE</a:t>
            </a:r>
            <a:endParaRPr lang="en-GB" sz="35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p14"/>
          <p:cNvGraphicFramePr/>
          <p:nvPr/>
        </p:nvGraphicFramePr>
        <p:xfrm>
          <a:off x="173226" y="747020"/>
          <a:ext cx="8797525" cy="57985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95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65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53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60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045951"/>
              </a:tblGrid>
              <a:tr h="47218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#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</a:t>
                      </a:r>
                      <a:r>
                        <a:rPr lang="en" sz="16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Industry</a:t>
                      </a:r>
                      <a:endParaRPr sz="18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V.I. Activity 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Tender approved</a:t>
                      </a:r>
                      <a:endParaRPr sz="20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Toolkits Delivered so far</a:t>
                      </a: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Expected Date of delivery of balance toolkits</a:t>
                      </a: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value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value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value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Date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Honey Mission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Bee Boxes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400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5.28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400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5.28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Distributed</a:t>
                      </a:r>
                      <a:endParaRPr sz="1800" dirty="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---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Agarbatti Industry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Pedal Operated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20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4.00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20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4.00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---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---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Automatic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20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  <a:ea typeface="Calibri"/>
                          <a:cs typeface="Calibri"/>
                          <a:sym typeface="Calibri"/>
                        </a:rPr>
                        <a:t>24.00 (Additional Target, Budget to be recd)</a:t>
                      </a:r>
                      <a:endParaRPr sz="1800" dirty="0">
                        <a:latin typeface="Bookman Old Style" pitchFamily="18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---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MBI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Electric Potter's Wheel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200 (</a:t>
                      </a:r>
                      <a:r>
                        <a:rPr lang="en" sz="1400" dirty="0">
                          <a:latin typeface="Bookman Old Style" pitchFamily="18" charset="0"/>
                        </a:rPr>
                        <a:t>23-24</a:t>
                      </a:r>
                      <a:r>
                        <a:rPr lang="en" sz="1800" dirty="0">
                          <a:latin typeface="Bookman Old Style" pitchFamily="18" charset="0"/>
                        </a:rPr>
                        <a:t>) 100 (</a:t>
                      </a:r>
                      <a:r>
                        <a:rPr lang="en" sz="1600" dirty="0">
                          <a:latin typeface="Bookman Old Style" pitchFamily="18" charset="0"/>
                        </a:rPr>
                        <a:t>22-23)</a:t>
                      </a:r>
                      <a:endParaRPr sz="1600" dirty="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31.90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100 (22-23)   	</a:t>
                      </a:r>
                      <a:endParaRPr sz="1800" dirty="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13.465</a:t>
                      </a:r>
                      <a:endParaRPr sz="1800" dirty="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200 (23-24)</a:t>
                      </a:r>
                      <a:endParaRPr sz="1800" dirty="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31.90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latin typeface="Bookman Old Style" pitchFamily="18" charset="0"/>
                        </a:rPr>
                        <a:t>5/2/24</a:t>
                      </a:r>
                      <a:endParaRPr sz="1800" dirty="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ABFPI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Palmgur Activity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50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4.25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30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2.55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20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1.70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latin typeface="Bookman Old Style" pitchFamily="18" charset="0"/>
                        </a:rPr>
                        <a:t>5/2/24</a:t>
                      </a:r>
                      <a:endParaRPr sz="1800" dirty="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228600" y="151067"/>
            <a:ext cx="8382000" cy="610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400" dirty="0" smtClean="0">
                <a:latin typeface="Arial Black" pitchFamily="34" charset="0"/>
              </a:rPr>
              <a:t>STATE OFFICE, KVIC, CHENNAI, TAMIL NADU</a:t>
            </a:r>
            <a:endParaRPr sz="200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p14"/>
          <p:cNvGraphicFramePr/>
          <p:nvPr/>
        </p:nvGraphicFramePr>
        <p:xfrm>
          <a:off x="173226" y="747020"/>
          <a:ext cx="8797525" cy="55165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01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06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65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53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60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045951"/>
              </a:tblGrid>
              <a:tr h="47218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#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</a:t>
                      </a:r>
                      <a:r>
                        <a:rPr lang="en" sz="16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Industry</a:t>
                      </a:r>
                      <a:endParaRPr sz="18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V.I. Activity 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Tender approved</a:t>
                      </a:r>
                      <a:endParaRPr sz="20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Toolkits Delivered so far</a:t>
                      </a: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Expected Date of delivery of balance toolkits</a:t>
                      </a: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value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value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value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Date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RENTI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Waste Wood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40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2.492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40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2.492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Fully Distributed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---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8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Turn Wood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40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9.24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40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9.24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Fully Distributed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---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9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Service </a:t>
                      </a:r>
                      <a:r>
                        <a:rPr lang="en" sz="1600" dirty="0">
                          <a:latin typeface="Bookman Old Style" pitchFamily="18" charset="0"/>
                        </a:rPr>
                        <a:t>Industry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Electrician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20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1.98</a:t>
                      </a:r>
                      <a:endParaRPr sz="1800" dirty="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---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–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20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1.98</a:t>
                      </a:r>
                      <a:endParaRPr sz="1800" dirty="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latin typeface="Bookman Old Style" pitchFamily="18" charset="0"/>
                        </a:rPr>
                        <a:t>7/2/24</a:t>
                      </a:r>
                      <a:endParaRPr sz="1800" dirty="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10</a:t>
                      </a:r>
                      <a:endParaRPr sz="11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Plumber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20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2.20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---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—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20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2.20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latin typeface="Bookman Old Style" pitchFamily="18" charset="0"/>
                        </a:rPr>
                        <a:t>7/2/24</a:t>
                      </a:r>
                      <a:endParaRPr sz="1800" dirty="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11</a:t>
                      </a:r>
                      <a:endParaRPr sz="11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AC Repairing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20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3.36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---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---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20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3.36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ookman Old Style" pitchFamily="18" charset="0"/>
                        </a:rPr>
                        <a:t>Tender </a:t>
                      </a:r>
                      <a:r>
                        <a:rPr lang="en" sz="1600" dirty="0">
                          <a:latin typeface="Bookman Old Style" pitchFamily="18" charset="0"/>
                        </a:rPr>
                        <a:t>to be finalised 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12</a:t>
                      </a:r>
                      <a:endParaRPr sz="11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Sewing Work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100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15.50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---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---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100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ookman Old Style" pitchFamily="18" charset="0"/>
                        </a:rPr>
                        <a:t>15.50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228600" y="151067"/>
            <a:ext cx="8382000" cy="610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400" dirty="0" smtClean="0">
                <a:latin typeface="Arial Black" pitchFamily="34" charset="0"/>
              </a:rPr>
              <a:t>STATE OFFICE, KVIC, CHENNAI, TAMIL NADU</a:t>
            </a:r>
            <a:endParaRPr sz="200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p14"/>
          <p:cNvGraphicFramePr/>
          <p:nvPr/>
        </p:nvGraphicFramePr>
        <p:xfrm>
          <a:off x="173226" y="747020"/>
          <a:ext cx="8797525" cy="58519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95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836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270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6535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218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#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</a:t>
                      </a:r>
                      <a:r>
                        <a:rPr lang="en" sz="16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Industry</a:t>
                      </a:r>
                      <a:endParaRPr sz="18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V.I. Activity 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Tender approved</a:t>
                      </a:r>
                      <a:endParaRPr sz="20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Toolkits Delivered so far</a:t>
                      </a: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value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1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Honey Mission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Honey Mission Programme (Bee Boxes with live colonies and other tool kits)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300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3.96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  <a:ea typeface="Calibri"/>
                          <a:cs typeface="Calibri"/>
                          <a:sym typeface="Calibri"/>
                        </a:rPr>
                        <a:t>On 27-01-2024, 300 Bee Colonies and other tool kits were distributed for 30 beneficiaries by Hon'ble Chairman KVIC at  Madurai. </a:t>
                      </a:r>
                      <a:endParaRPr sz="1600">
                        <a:latin typeface="Bookman Old Style" pitchFamily="18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MBI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Electrical Pottery Wheel 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100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15.714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ookman Old Style" pitchFamily="18" charset="0"/>
                        </a:rPr>
                        <a:t>On 27-01-2024, 100 Electrical Pottery Wheels distributed.  </a:t>
                      </a:r>
                      <a:r>
                        <a:rPr lang="en" sz="1600" dirty="0">
                          <a:latin typeface="Bookman Old Style" pitchFamily="18" charset="0"/>
                        </a:rPr>
                        <a:t>100 more beneficiary already selected and training is going on, Fund is yet to be received.     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 smtClean="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HMPFI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FIBER Extraction &amp; Fancy Articles Making (04 No's of Machines and other Tool Kits)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6.88</a:t>
                      </a:r>
                      <a:endParaRPr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On 27-01-2024,04 No's of Fiber Extraction and other tool kits were distributed for 40 beneficiaries by Hon'ble Chairman KVIC at Madurai. 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228600" y="151067"/>
            <a:ext cx="8915400" cy="610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400" dirty="0" smtClean="0">
                <a:latin typeface="Arial Black" pitchFamily="34" charset="0"/>
              </a:rPr>
              <a:t>DIVISIONAL OFFICE, KVIC, MADURAI, TAMIL NADU</a:t>
            </a:r>
            <a:endParaRPr sz="200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p14"/>
          <p:cNvGraphicFramePr/>
          <p:nvPr/>
        </p:nvGraphicFramePr>
        <p:xfrm>
          <a:off x="173226" y="747020"/>
          <a:ext cx="8797525" cy="60043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95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836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270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6535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218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#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</a:t>
                      </a:r>
                      <a:r>
                        <a:rPr lang="en" sz="16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Industry</a:t>
                      </a:r>
                      <a:endParaRPr sz="18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V.I. Activity 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Tender approved</a:t>
                      </a:r>
                      <a:endParaRPr sz="20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Toolkits Delivered so far</a:t>
                      </a: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value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RENTI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Waste Wood Craft Trg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40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2.492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latin typeface="Bookman Old Style" pitchFamily="18" charset="0"/>
                          <a:ea typeface="Calibri"/>
                          <a:cs typeface="Calibri"/>
                          <a:sym typeface="Calibri"/>
                        </a:rPr>
                        <a:t>On 27-01-2024, 40 No's of Waste Wood and other tool kits were distributed for 40 beneficiaries by Hon'ble Chairman KVIC at Madurai. 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RENTI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Turn Wood Craft Trg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40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9.24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latin typeface="Bookman Old Style" pitchFamily="18" charset="0"/>
                          <a:ea typeface="Calibri"/>
                          <a:cs typeface="Calibri"/>
                          <a:sym typeface="Calibri"/>
                        </a:rPr>
                        <a:t>On 27-01-2024, 40 No's of Turn Wood and other tool kits were distributed for 40 beneficiaries by Hon'ble Chairman, KVIC, at Madurai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 smtClean="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Service </a:t>
                      </a:r>
                      <a:r>
                        <a:rPr lang="en" sz="1600" dirty="0">
                          <a:latin typeface="Bookman Old Style" pitchFamily="18" charset="0"/>
                        </a:rPr>
                        <a:t>Industry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Electrician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20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latin typeface="Bookman Old Style" pitchFamily="18" charset="0"/>
                        </a:rPr>
                        <a:t>0.9715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latin typeface="Bookman Old Style" pitchFamily="18" charset="0"/>
                        </a:rPr>
                        <a:t>Supply order placed on 09-11-2023 for supply of Tool Kits to 20 Artisans. But, So for not supplied. This office has frequently sent email and telephone to M/s. SUN MEGA VENTURES PRIVATE LTD., New Delhi bu there is no response from their end.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228600" y="151067"/>
            <a:ext cx="8915400" cy="610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400" dirty="0" smtClean="0">
                <a:latin typeface="Arial Black" pitchFamily="34" charset="0"/>
              </a:rPr>
              <a:t>DIVISIONAL OFFICE, KVIC, MADURAI, TAMIL NADU</a:t>
            </a:r>
            <a:endParaRPr sz="200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p14"/>
          <p:cNvGraphicFramePr/>
          <p:nvPr/>
        </p:nvGraphicFramePr>
        <p:xfrm>
          <a:off x="173226" y="747020"/>
          <a:ext cx="8797525" cy="61310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95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65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53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60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80795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47218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#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</a:t>
                      </a:r>
                      <a:r>
                        <a:rPr lang="en" sz="16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Industry</a:t>
                      </a:r>
                      <a:endParaRPr sz="18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V.I. Activity 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Tender approved</a:t>
                      </a:r>
                      <a:endParaRPr sz="20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Toolkits Delivered so far</a:t>
                      </a: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value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value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1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Honey Mission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Bee box supply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300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22.95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300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6.54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 smtClean="0">
                          <a:latin typeface="Bookman Old Style" pitchFamily="18" charset="0"/>
                        </a:rPr>
                        <a:t>Target achieved &amp; Distributed. Additional target100 to be done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2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MBI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Electric Pottery Wheel 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100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18.05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100</a:t>
                      </a:r>
                      <a:endParaRPr sz="1800">
                        <a:latin typeface="Bookman Old Style" pitchFamily="18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11.7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NIL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 smtClean="0">
                          <a:latin typeface="Bookman Old Style" pitchFamily="18" charset="0"/>
                        </a:rPr>
                        <a:t>Distributed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3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HMPFI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Fibre Extraction Machine supply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40 (4 setS)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10.00 lakh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40 (4 setS)</a:t>
                      </a:r>
                      <a:endParaRPr sz="1800">
                        <a:latin typeface="Bookman Old Style" pitchFamily="18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7.40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NIL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 smtClean="0">
                          <a:latin typeface="Bookman Old Style" pitchFamily="18" charset="0"/>
                        </a:rPr>
                        <a:t>Distributed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latin typeface="Bookman Old Style" pitchFamily="18" charset="0"/>
                        </a:rPr>
                        <a:t>4</a:t>
                      </a:r>
                      <a:endParaRPr sz="1800" dirty="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latin typeface="Bookman Old Style" pitchFamily="18" charset="0"/>
                        </a:rPr>
                        <a:t>Service Industry</a:t>
                      </a:r>
                      <a:endParaRPr sz="1800" dirty="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latin typeface="Bookman Old Style" pitchFamily="18" charset="0"/>
                        </a:rPr>
                        <a:t>Mobile service</a:t>
                      </a:r>
                      <a:endParaRPr sz="1800" dirty="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Bookman Old Style" pitchFamily="18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latin typeface="Bookman Old Style" pitchFamily="18" charset="0"/>
                        </a:rPr>
                        <a:t>20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 smtClean="0">
                          <a:latin typeface="Bookman Old Style" pitchFamily="18" charset="0"/>
                        </a:rPr>
                        <a:t>Fund &amp; modalities are to be received from HQ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228600" y="151067"/>
            <a:ext cx="8610600" cy="610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000" dirty="0" smtClean="0">
                <a:latin typeface="Arial Black" pitchFamily="34" charset="0"/>
              </a:rPr>
              <a:t>STATE OFFICE, KVIC, THIRUVANANTHAPURAM, KERALA</a:t>
            </a:r>
            <a:endParaRPr sz="180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p14"/>
          <p:cNvGraphicFramePr/>
          <p:nvPr/>
        </p:nvGraphicFramePr>
        <p:xfrm>
          <a:off x="173226" y="747020"/>
          <a:ext cx="8797525" cy="61088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247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6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185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20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97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115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5192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04595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#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Industry</a:t>
                      </a:r>
                      <a:endParaRPr sz="18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V.I. Activity 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Tender approved</a:t>
                      </a:r>
                      <a:endParaRPr sz="20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Toolkits Delivered so far</a:t>
                      </a:r>
                      <a:endParaRPr sz="20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Expected Date of delivery of balance toolkits</a:t>
                      </a: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value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value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Date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value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26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Honey Mission</a:t>
                      </a:r>
                      <a:endParaRPr sz="20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Bookman Old Style" pitchFamily="18" charset="0"/>
                        </a:rPr>
                        <a:t>Bee boxes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400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12.33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nil</a:t>
                      </a:r>
                      <a:endParaRPr sz="20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nil</a:t>
                      </a:r>
                      <a:endParaRPr sz="20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15.02.2024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Bookman Old Style" pitchFamily="18" charset="0"/>
                        </a:rPr>
                        <a:t>12.33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73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2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MBI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Electric pottery wheels</a:t>
                      </a:r>
                      <a:endParaRPr sz="16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Bookman Old Style" pitchFamily="18" charset="0"/>
                        </a:rPr>
                        <a:t>200</a:t>
                      </a:r>
                      <a:endParaRPr sz="20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31.90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200</a:t>
                      </a:r>
                      <a:endParaRPr sz="20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31.90</a:t>
                      </a:r>
                      <a:endParaRPr sz="20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nil </a:t>
                      </a:r>
                      <a:endParaRPr sz="20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Bookman Old Style" pitchFamily="18" charset="0"/>
                        </a:rPr>
                        <a:t>nil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60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3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Bookman Old Style" pitchFamily="18" charset="0"/>
                        </a:rPr>
                        <a:t>ABFPI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Tamarind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100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8.90</a:t>
                      </a:r>
                      <a:endParaRPr sz="20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Bookman Old Style" pitchFamily="18" charset="0"/>
                        </a:rPr>
                        <a:t>100</a:t>
                      </a:r>
                      <a:endParaRPr sz="20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8.90</a:t>
                      </a:r>
                      <a:endParaRPr sz="20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nil</a:t>
                      </a:r>
                      <a:endParaRPr sz="20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Bookman Old Style" pitchFamily="18" charset="0"/>
                        </a:rPr>
                        <a:t>nil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06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4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Bookman Old Style" pitchFamily="18" charset="0"/>
                        </a:rPr>
                        <a:t>HMPFI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Bookman Old Style" pitchFamily="18" charset="0"/>
                        </a:rPr>
                        <a:t>Paper Leaf Plate &amp; Bowl Making</a:t>
                      </a:r>
                      <a:endParaRPr sz="14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Bookman Old Style" pitchFamily="18" charset="0"/>
                        </a:rPr>
                        <a:t>20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2.91</a:t>
                      </a:r>
                      <a:endParaRPr sz="20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20</a:t>
                      </a:r>
                      <a:endParaRPr sz="20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Bookman Old Style" pitchFamily="18" charset="0"/>
                        </a:rPr>
                        <a:t>2.91</a:t>
                      </a:r>
                      <a:endParaRPr sz="20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nil</a:t>
                      </a:r>
                      <a:endParaRPr sz="20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nil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6006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5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Service Industry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Electrician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Bookman Old Style" pitchFamily="18" charset="0"/>
                        </a:rPr>
                        <a:t>40</a:t>
                      </a:r>
                      <a:endParaRPr sz="20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Bookman Old Style" pitchFamily="18" charset="0"/>
                        </a:rPr>
                        <a:t>3.88</a:t>
                      </a:r>
                      <a:endParaRPr sz="20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40</a:t>
                      </a:r>
                      <a:endParaRPr sz="20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3.88</a:t>
                      </a:r>
                      <a:endParaRPr sz="20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nil</a:t>
                      </a:r>
                      <a:endParaRPr sz="20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Bookman Old Style" pitchFamily="18" charset="0"/>
                        </a:rPr>
                        <a:t>nil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18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Plumber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Bookman Old Style" pitchFamily="18" charset="0"/>
                        </a:rPr>
                        <a:t>40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Bookman Old Style" pitchFamily="18" charset="0"/>
                        </a:rPr>
                        <a:t>4.60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Bookman Old Style" pitchFamily="18" charset="0"/>
                        </a:rPr>
                        <a:t>40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Bookman Old Style" pitchFamily="18" charset="0"/>
                        </a:rPr>
                        <a:t>4.60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nil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Bookman Old Style" pitchFamily="18" charset="0"/>
                        </a:rPr>
                        <a:t>nil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542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 smtClean="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6</a:t>
                      </a: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228600" y="151067"/>
            <a:ext cx="8382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rial Black" pitchFamily="34" charset="0"/>
              </a:rPr>
              <a:t>STATE OFFICE, KVIC, VIJAYAWADA, ANDHRA PRADESH</a:t>
            </a:r>
            <a:endParaRPr sz="200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p14"/>
          <p:cNvGraphicFramePr/>
          <p:nvPr/>
        </p:nvGraphicFramePr>
        <p:xfrm>
          <a:off x="173226" y="747020"/>
          <a:ext cx="8797525" cy="51306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95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65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53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284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074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934810"/>
              </a:tblGrid>
              <a:tr h="31978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#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Industry</a:t>
                      </a:r>
                      <a:endParaRPr sz="18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V.I. Activity 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Tender approved</a:t>
                      </a:r>
                      <a:endParaRPr sz="20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Toolkits Delivered so far</a:t>
                      </a:r>
                      <a:endParaRPr sz="20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Expected Date of delivery of balance toolkits</a:t>
                      </a: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value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value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value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Date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26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Honey Mission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Bee boxes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200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12.9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200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12.9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06.02.2024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73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MBI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Electric pottery wheels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100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15.95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100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15.95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 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60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ABFPI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Fruit &amp; vegitable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40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8.95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40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8.95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05.02.2024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06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Service </a:t>
                      </a:r>
                      <a:r>
                        <a:rPr lang="en" sz="1600" dirty="0">
                          <a:latin typeface="Bookman Old Style" pitchFamily="18" charset="0"/>
                        </a:rPr>
                        <a:t>Industry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Electrician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40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8.06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40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8.06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05.02.2024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228600" y="151067"/>
            <a:ext cx="8382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000" dirty="0" smtClean="0">
                <a:latin typeface="Arial Black" pitchFamily="34" charset="0"/>
              </a:rPr>
              <a:t>DIVISIONAL OFFICE, KVIC, VISHAKHAPATNAM, A.P.</a:t>
            </a:r>
            <a:endParaRPr sz="200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p14"/>
          <p:cNvGraphicFramePr/>
          <p:nvPr>
            <p:extLst>
              <p:ext uri="{D42A27DB-BD31-4B8C-83A1-F6EECF244321}">
                <p14:modId xmlns:p14="http://schemas.microsoft.com/office/powerpoint/2010/main" val="3811308182"/>
              </p:ext>
            </p:extLst>
          </p:nvPr>
        </p:nvGraphicFramePr>
        <p:xfrm>
          <a:off x="173226" y="747020"/>
          <a:ext cx="8970774" cy="627572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70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19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50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580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32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700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5470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006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295399"/>
              </a:tblGrid>
              <a:tr h="1054398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#</a:t>
                      </a:r>
                      <a:endParaRPr sz="2000" b="0" dirty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</a:t>
                      </a:r>
                      <a:r>
                        <a:rPr lang="en" sz="16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Industry</a:t>
                      </a:r>
                      <a:endParaRPr sz="18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V.I. Activity 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Tender approved</a:t>
                      </a:r>
                      <a:endParaRPr sz="20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Toolkits Delivered so far</a:t>
                      </a:r>
                      <a:endParaRPr sz="20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Expected Date of delivery of balance toolkits</a:t>
                      </a: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16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value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value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value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Date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04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Bookman Old Style" pitchFamily="18" charset="0"/>
                        </a:rPr>
                        <a:t>WCI</a:t>
                      </a:r>
                      <a:r>
                        <a:rPr lang="en" sz="1400" dirty="0" smtClean="0">
                          <a:latin typeface="Bookman Old Style" pitchFamily="18" charset="0"/>
                        </a:rPr>
                        <a:t>/ PCBI</a:t>
                      </a:r>
                      <a:endParaRPr sz="14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Agarbatti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40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7.48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_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_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40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latin typeface="Bookman Old Style" pitchFamily="18" charset="0"/>
                        </a:rPr>
                        <a:t>7.48</a:t>
                      </a: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latin typeface="Bookman Old Style" pitchFamily="18" charset="0"/>
                        </a:rPr>
                        <a:t>10.02.24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16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 smtClean="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HMPLPI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Paper plates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8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5.81</a:t>
                      </a:r>
                      <a:endParaRPr sz="1800" dirty="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8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4.65</a:t>
                      </a:r>
                      <a:endParaRPr sz="1800" dirty="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_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_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_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59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Leather</a:t>
                      </a:r>
                      <a:r>
                        <a:rPr lang="en" sz="1600" dirty="0" smtClean="0">
                          <a:latin typeface="Bookman Old Style" pitchFamily="18" charset="0"/>
                        </a:rPr>
                        <a:t>/ Footwear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40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latin typeface="Bookman Old Style" pitchFamily="18" charset="0"/>
                        </a:rPr>
                        <a:t>24.00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40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latin typeface="Bookman Old Style" pitchFamily="18" charset="0"/>
                        </a:rPr>
                        <a:t>20.00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_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_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_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14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ABFPI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Tamarind Processing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6 sets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latin typeface="Bookman Old Style" pitchFamily="18" charset="0"/>
                        </a:rPr>
                        <a:t>6.60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_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_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6 sets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latin typeface="Bookman Old Style" pitchFamily="18" charset="0"/>
                        </a:rPr>
                        <a:t>5.67</a:t>
                      </a:r>
                    </a:p>
                    <a:p>
                      <a:endParaRPr lang="en-US" sz="1800" dirty="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latin typeface="Bookman Old Style" pitchFamily="18" charset="0"/>
                        </a:rPr>
                        <a:t>10.02.24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868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dirty="0" smtClean="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FBI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Honey Mission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latin typeface="Bookman Old Style" pitchFamily="18" charset="0"/>
                        </a:rPr>
                        <a:t>800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latin typeface="Bookman Old Style" pitchFamily="18" charset="0"/>
                        </a:rPr>
                        <a:t>32.00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ookman Old Style" pitchFamily="18" charset="0"/>
                        </a:rPr>
                        <a:t>_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_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latin typeface="Bookman Old Style" pitchFamily="18" charset="0"/>
                        </a:rPr>
                        <a:t>800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Bookman Old Style" pitchFamily="18" charset="0"/>
                        </a:rPr>
                        <a:t>32.00</a:t>
                      </a:r>
                      <a:endParaRPr lang="en-US" sz="1800" dirty="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latin typeface="Bookman Old Style" pitchFamily="18" charset="0"/>
                        </a:rPr>
                        <a:t>300 boxes will be supplied in Feb. </a:t>
                      </a:r>
                      <a:r>
                        <a:rPr lang="en-US" sz="1200" dirty="0" smtClean="0">
                          <a:latin typeface="Bookman Old Style" pitchFamily="18" charset="0"/>
                        </a:rPr>
                        <a:t>R</a:t>
                      </a:r>
                      <a:r>
                        <a:rPr lang="en" sz="1200" dirty="0" smtClean="0">
                          <a:latin typeface="Bookman Old Style" pitchFamily="18" charset="0"/>
                        </a:rPr>
                        <a:t>emaining 500 to be confirmed by supplier</a:t>
                      </a:r>
                      <a:endParaRPr sz="1200" dirty="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228600" y="151067"/>
            <a:ext cx="8382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400" dirty="0" smtClean="0">
                <a:latin typeface="Arial Black" pitchFamily="34" charset="0"/>
              </a:rPr>
              <a:t>STATE OFFICE, KVIC, HYDERABAD, TELANGANA</a:t>
            </a:r>
            <a:endParaRPr sz="200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p14"/>
          <p:cNvGraphicFramePr/>
          <p:nvPr/>
        </p:nvGraphicFramePr>
        <p:xfrm>
          <a:off x="173226" y="747020"/>
          <a:ext cx="8797525" cy="6065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95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65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53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60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045951"/>
              </a:tblGrid>
              <a:tr h="47218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#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</a:t>
                      </a:r>
                      <a:r>
                        <a:rPr lang="en" sz="16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Industry</a:t>
                      </a:r>
                      <a:endParaRPr sz="18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V.I. Activity 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Tender approved</a:t>
                      </a:r>
                      <a:endParaRPr sz="20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Toolkits Delivered so far</a:t>
                      </a: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Expected Date of delivery of balance toolkits</a:t>
                      </a: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value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value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value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Date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6</a:t>
                      </a:r>
                      <a:endParaRPr sz="14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MBI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Wheel Pottery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420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latin typeface="Bookman Old Style" pitchFamily="18" charset="0"/>
                        </a:rPr>
                        <a:t>70.20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_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_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420            (280 </a:t>
                      </a:r>
                      <a:r>
                        <a:rPr lang="en" sz="1400" dirty="0">
                          <a:latin typeface="Bookman Old Style" pitchFamily="18" charset="0"/>
                        </a:rPr>
                        <a:t>for 2022-23</a:t>
                      </a:r>
                      <a:r>
                        <a:rPr lang="en" sz="1600" dirty="0">
                          <a:latin typeface="Bookman Old Style" pitchFamily="18" charset="0"/>
                        </a:rPr>
                        <a:t> &amp; 140 </a:t>
                      </a:r>
                      <a:r>
                        <a:rPr lang="en" sz="1400" dirty="0">
                          <a:latin typeface="Bookman Old Style" pitchFamily="18" charset="0"/>
                        </a:rPr>
                        <a:t>for 2023-24)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600" dirty="0" smtClean="0">
                          <a:latin typeface="Bookman Old Style" pitchFamily="18" charset="0"/>
                        </a:rPr>
                        <a:t>66.99</a:t>
                      </a:r>
                    </a:p>
                    <a:p>
                      <a:endParaRPr lang="en-US" sz="1600" dirty="0"/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Bookman Old Style" pitchFamily="18" charset="0"/>
                        </a:rPr>
                        <a:t>Supplier Not </a:t>
                      </a:r>
                      <a:r>
                        <a:rPr lang="en" sz="1400" dirty="0" smtClean="0">
                          <a:latin typeface="Bookman Old Style" pitchFamily="18" charset="0"/>
                        </a:rPr>
                        <a:t>responds </a:t>
                      </a:r>
                      <a:r>
                        <a:rPr lang="en" sz="1400" dirty="0">
                          <a:latin typeface="Bookman Old Style" pitchFamily="18" charset="0"/>
                        </a:rPr>
                        <a:t>to the Office mails and calls</a:t>
                      </a:r>
                      <a:endParaRPr sz="14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47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7</a:t>
                      </a:r>
                      <a:endParaRPr sz="14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RENTI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Waste wood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60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5.33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60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3.73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_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_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_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47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8</a:t>
                      </a:r>
                      <a:endParaRPr sz="14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Turn Wood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40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9.78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40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9.24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_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_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_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7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9</a:t>
                      </a:r>
                      <a:endParaRPr sz="14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Service Industry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Electrician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20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1.95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20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1.94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_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_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_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7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Plumbing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20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latin typeface="Bookman Old Style" pitchFamily="18" charset="0"/>
                        </a:rPr>
                        <a:t>2.30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20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2.29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_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_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_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068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Bookman Old Style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  <a:latin typeface="Bookman Old Style" pitchFamily="18" charset="0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AC Repairing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20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Bookman Old Style" pitchFamily="18" charset="0"/>
                        </a:rPr>
                        <a:t>5.648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---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---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20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5.648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Bookman Old Style" pitchFamily="18" charset="0"/>
                        </a:rPr>
                        <a:t>Tender </a:t>
                      </a:r>
                      <a:r>
                        <a:rPr lang="en" sz="1600" dirty="0">
                          <a:latin typeface="Bookman Old Style" pitchFamily="18" charset="0"/>
                        </a:rPr>
                        <a:t>to be finalised 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382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400" dirty="0" smtClean="0">
                <a:latin typeface="Arial Black" pitchFamily="34" charset="0"/>
              </a:rPr>
              <a:t>STATE OFFICE, KVIC, HYDERABAD, TELANGANA</a:t>
            </a:r>
            <a:endParaRPr sz="200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p14"/>
          <p:cNvGraphicFramePr/>
          <p:nvPr/>
        </p:nvGraphicFramePr>
        <p:xfrm>
          <a:off x="173226" y="747020"/>
          <a:ext cx="8970774" cy="63149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70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19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50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580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32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700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5470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006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371600"/>
              </a:tblGrid>
              <a:tr h="47218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#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</a:t>
                      </a:r>
                      <a:r>
                        <a:rPr lang="en" sz="16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Industry</a:t>
                      </a:r>
                      <a:endParaRPr sz="18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V.I. Activity 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Tender approved</a:t>
                      </a:r>
                      <a:endParaRPr sz="20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Toolkits Delivered so far</a:t>
                      </a: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Expected Date of delivery of balance toolkits</a:t>
                      </a: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value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value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value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Date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Honey Mission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Bee-Keeping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400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13.608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400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13.608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Before two days of distribution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2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Leather Industry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Footwear Making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5.4339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5.4339</a:t>
                      </a:r>
                    </a:p>
                    <a:p>
                      <a:pPr algn="r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Delivered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Footwear Repairing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100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2.96888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100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2.96888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Delivered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74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3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AgarbattiIndustry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Agarbatti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 Making-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40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30.6328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40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30.6328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Delivered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4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Automatic Machine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Delivered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7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4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MBI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Electric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Pottery Wheel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100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15.95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100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15.95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Delivered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354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5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ABFPI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Fruits And Vegetable Processing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8.79332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8.79332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Delivered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228600" y="151067"/>
            <a:ext cx="8382000" cy="610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400" dirty="0" smtClean="0">
                <a:latin typeface="Arial Black" pitchFamily="34" charset="0"/>
              </a:rPr>
              <a:t>STATE OFFICE, KVIC, BANGALORE, KARNATAKA</a:t>
            </a:r>
            <a:endParaRPr sz="200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p14"/>
          <p:cNvGraphicFramePr/>
          <p:nvPr/>
        </p:nvGraphicFramePr>
        <p:xfrm>
          <a:off x="173226" y="747021"/>
          <a:ext cx="8797525" cy="46068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95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65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53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60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198351"/>
              </a:tblGrid>
              <a:tr h="1025477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#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</a:t>
                      </a:r>
                      <a:r>
                        <a:rPr lang="en" sz="16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Industry</a:t>
                      </a:r>
                      <a:endParaRPr sz="18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V.I. Activity 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Tender approved</a:t>
                      </a:r>
                      <a:endParaRPr sz="20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Toolkits Delivered so far</a:t>
                      </a: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Expected Date of delivery of balance toolkits</a:t>
                      </a: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80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value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value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value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Date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65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6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HMPFI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Paper Plate/Donna making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5.816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5.816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Delivered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65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7</a:t>
                      </a:r>
                    </a:p>
                  </a:txBody>
                  <a:tcPr marL="9525" marR="9525" marT="9525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RENTI</a:t>
                      </a:r>
                    </a:p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Wooden Toy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40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17.8392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40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17.8392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10.02.24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656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 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Turn Wood Craft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40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9.24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40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9.24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Delivered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6564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Service Industry</a:t>
                      </a:r>
                    </a:p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Plumber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40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4.5904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40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4.5904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06.02.24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656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 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Electrician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20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1.943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20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man Old Style" pitchFamily="18" charset="0"/>
                        </a:rPr>
                        <a:t>1.943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man Old Style" pitchFamily="18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228600" y="151067"/>
            <a:ext cx="8382000" cy="610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400" dirty="0" smtClean="0">
                <a:latin typeface="Arial Black" pitchFamily="34" charset="0"/>
              </a:rPr>
              <a:t>STATE OFFICE, KVIC, BANGALORE, KARNATAKA</a:t>
            </a:r>
            <a:endParaRPr sz="200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p14"/>
          <p:cNvGraphicFramePr/>
          <p:nvPr/>
        </p:nvGraphicFramePr>
        <p:xfrm>
          <a:off x="173226" y="747020"/>
          <a:ext cx="8797525" cy="63700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95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65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53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60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045951"/>
              </a:tblGrid>
              <a:tr h="47218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#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</a:t>
                      </a:r>
                      <a:r>
                        <a:rPr lang="en" sz="16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Industry</a:t>
                      </a:r>
                      <a:endParaRPr sz="18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V.I. Activity 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Tender approved</a:t>
                      </a:r>
                      <a:endParaRPr sz="20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Toolkits Delivered so far</a:t>
                      </a: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Expected Date of delivery of balance toolkits</a:t>
                      </a: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value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value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value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Date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/>
                        <a:t>1</a:t>
                      </a:r>
                      <a:endParaRPr sz="1700"/>
                    </a:p>
                  </a:txBody>
                  <a:tcPr marL="91425" marR="91425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/>
                        <a:t>Honey Mission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/>
                        <a:t>Bee Boxes+tools  (40 x10=400) 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400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13.60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400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13.60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7 </a:t>
                      </a:r>
                      <a:r>
                        <a:rPr lang="en" sz="1600"/>
                        <a:t>days  before distribution</a:t>
                      </a:r>
                      <a:endParaRPr sz="16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</a:t>
                      </a:r>
                      <a:endParaRPr sz="1700"/>
                    </a:p>
                  </a:txBody>
                  <a:tcPr marL="91425" marR="91425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Leather Industry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Machinery (10) + Toolkits (100)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/>
                        <a:t>110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/>
                        <a:t>8.40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110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8.40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 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Delivered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3</a:t>
                      </a:r>
                      <a:endParaRPr sz="1700"/>
                    </a:p>
                  </a:txBody>
                  <a:tcPr marL="91425" marR="91425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MBI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Electrical Pottery Wheel (100)+ </a:t>
                      </a:r>
                      <a:r>
                        <a:rPr lang="en" sz="1500"/>
                        <a:t>additional Target </a:t>
                      </a:r>
                      <a:r>
                        <a:rPr lang="en" sz="1700"/>
                        <a:t>(40)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140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/>
                        <a:t>22.33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/>
                        <a:t>100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/>
                        <a:t>15.95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/>
                        <a:t>40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/>
                        <a:t>6.38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15.02.2024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7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4</a:t>
                      </a:r>
                      <a:endParaRPr sz="1700"/>
                    </a:p>
                  </a:txBody>
                  <a:tcPr marL="91425" marR="91425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ABFPI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Additional target : 10 Groups (100) 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10 Sets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7.60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/>
                        <a:t>7.60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/>
                        <a:t>15.02.2024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228600" y="151067"/>
            <a:ext cx="8382000" cy="610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400" dirty="0" smtClean="0">
                <a:latin typeface="Arial Black" pitchFamily="34" charset="0"/>
              </a:rPr>
              <a:t>DIVISIONAL OFFICE, KVIC, HUBLI, KARNATAKA</a:t>
            </a:r>
            <a:endParaRPr sz="200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p14"/>
          <p:cNvGraphicFramePr/>
          <p:nvPr/>
        </p:nvGraphicFramePr>
        <p:xfrm>
          <a:off x="173226" y="747020"/>
          <a:ext cx="8797525" cy="2621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95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65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53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60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045951"/>
              </a:tblGrid>
              <a:tr h="47218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#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</a:t>
                      </a:r>
                      <a:r>
                        <a:rPr lang="en" sz="16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Industry</a:t>
                      </a:r>
                      <a:endParaRPr sz="18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solidFill>
                            <a:schemeClr val="tx1"/>
                          </a:solidFill>
                          <a:latin typeface="Bookman Old Style" pitchFamily="18" charset="0"/>
                          <a:ea typeface="Montserrat"/>
                          <a:cs typeface="Montserrat"/>
                          <a:sym typeface="Montserrat"/>
                        </a:rPr>
                        <a:t>Name of V.I. Activity </a:t>
                      </a:r>
                      <a:endParaRPr sz="2000" b="0">
                        <a:solidFill>
                          <a:schemeClr val="tx1"/>
                        </a:solidFill>
                        <a:latin typeface="Bookman Old Style" pitchFamily="18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Tender approved</a:t>
                      </a:r>
                      <a:endParaRPr sz="20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Toolkits Delivered so far</a:t>
                      </a: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Expected Date of delivery of balance toolkits</a:t>
                      </a: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value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value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Qty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itchFamily="18" charset="0"/>
                        </a:rPr>
                        <a:t>value</a:t>
                      </a:r>
                      <a:endParaRPr sz="16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Bookman Old Style" pitchFamily="18" charset="0"/>
                        </a:rPr>
                        <a:t>Date</a:t>
                      </a:r>
                      <a:endParaRPr sz="1800">
                        <a:latin typeface="Bookman Old Style" pitchFamily="18" charset="0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/>
                        <a:t>5</a:t>
                      </a:r>
                      <a:endParaRPr sz="1700"/>
                    </a:p>
                  </a:txBody>
                  <a:tcPr marL="91425" marR="91425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 Industry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/>
                        <a:t>Plumber (20)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2.29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0.00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2.29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/>
                        <a:t>05.02.24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6</a:t>
                      </a:r>
                      <a:endParaRPr sz="1700"/>
                    </a:p>
                  </a:txBody>
                  <a:tcPr marL="91425" marR="91425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Electrician (20)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/>
                        <a:t>20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/>
                        <a:t>1.94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/>
                        <a:t>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/>
                        <a:t>0.00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/>
                        <a:t>20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/>
                        <a:t>1.94</a:t>
                      </a:r>
                      <a:endParaRPr sz="1700"/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/>
                        <a:t>05.02.24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121900" marB="12190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228600" y="151067"/>
            <a:ext cx="8382000" cy="610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sz="2400" dirty="0" smtClean="0">
                <a:latin typeface="Arial Black" pitchFamily="34" charset="0"/>
              </a:rPr>
              <a:t>DIVISIONAL OFFICE, KVIC, HUBLI, KARNATAKA</a:t>
            </a:r>
            <a:endParaRPr sz="200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1388</Words>
  <Application>Microsoft Office PowerPoint</Application>
  <PresentationFormat>On-screen Show (4:3)</PresentationFormat>
  <Paragraphs>698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REVIEW ON PERFORMANCE  OF  GVY VERTICALS  UNDER  SOUTH ZONE</vt:lpstr>
      <vt:lpstr>STATE OFFICE, KVIC, VIJAYAWADA, ANDHRA PRADESH</vt:lpstr>
      <vt:lpstr>DIVISIONAL OFFICE, KVIC, VISHAKHAPATNAM, A.P.</vt:lpstr>
      <vt:lpstr>STATE OFFICE, KVIC, HYDERABAD, TELANGANA</vt:lpstr>
      <vt:lpstr>STATE OFFICE, KVIC, HYDERABAD, TELANGANA</vt:lpstr>
      <vt:lpstr>STATE OFFICE, KVIC, BANGALORE, KARNATAKA</vt:lpstr>
      <vt:lpstr>STATE OFFICE, KVIC, BANGALORE, KARNATAKA</vt:lpstr>
      <vt:lpstr>DIVISIONAL OFFICE, KVIC, HUBLI, KARNATAKA</vt:lpstr>
      <vt:lpstr>DIVISIONAL OFFICE, KVIC, HUBLI, KARNATAKA</vt:lpstr>
      <vt:lpstr>STATE OFFICE, KVIC, CHENNAI, TAMIL NADU</vt:lpstr>
      <vt:lpstr>STATE OFFICE, KVIC, CHENNAI, TAMIL NADU</vt:lpstr>
      <vt:lpstr>DIVISIONAL OFFICE, KVIC, MADURAI, TAMIL NADU</vt:lpstr>
      <vt:lpstr>DIVISIONAL OFFICE, KVIC, MADURAI, TAMIL NADU</vt:lpstr>
      <vt:lpstr>STATE OFFICE, KVIC, THIRUVANANTHAPURAM, KERALA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PERFORMANCE  OF  GVY VERTICALS  UNDER  SOUTH ZONE</dc:title>
  <dc:creator>User</dc:creator>
  <cp:lastModifiedBy>HARI MADUGULA</cp:lastModifiedBy>
  <cp:revision>40</cp:revision>
  <dcterms:created xsi:type="dcterms:W3CDTF">2006-08-16T00:00:00Z</dcterms:created>
  <dcterms:modified xsi:type="dcterms:W3CDTF">2024-02-05T05:58:30Z</dcterms:modified>
</cp:coreProperties>
</file>