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97" r:id="rId12"/>
    <p:sldId id="267" r:id="rId13"/>
    <p:sldId id="268" r:id="rId14"/>
    <p:sldId id="269" r:id="rId15"/>
    <p:sldId id="287" r:id="rId16"/>
    <p:sldId id="288" r:id="rId17"/>
    <p:sldId id="270" r:id="rId18"/>
    <p:sldId id="285" r:id="rId19"/>
    <p:sldId id="296" r:id="rId20"/>
    <p:sldId id="275" r:id="rId21"/>
    <p:sldId id="273" r:id="rId22"/>
    <p:sldId id="274" r:id="rId23"/>
    <p:sldId id="300" r:id="rId24"/>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68" d="100"/>
          <a:sy n="68" d="100"/>
        </p:scale>
        <p:origin x="14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1440" tIns="45720" rIns="91440" bIns="45720" rtlCol="0"/>
          <a:lstStyle>
            <a:lvl1pPr algn="r">
              <a:defRPr sz="1200"/>
            </a:lvl1pPr>
          </a:lstStyle>
          <a:p>
            <a:fld id="{0C934E62-D51D-498C-8ACE-4B28C01E80F9}" type="datetimeFigureOut">
              <a:rPr lang="en-US" smtClean="0"/>
              <a:t>30-Mar-24</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485" y="4421824"/>
            <a:ext cx="5563870" cy="418909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54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5455"/>
          </a:xfrm>
          <a:prstGeom prst="rect">
            <a:avLst/>
          </a:prstGeom>
        </p:spPr>
        <p:txBody>
          <a:bodyPr vert="horz" lIns="91440" tIns="45720" rIns="91440" bIns="45720" rtlCol="0" anchor="b"/>
          <a:lstStyle>
            <a:lvl1pPr algn="r">
              <a:defRPr sz="1200"/>
            </a:lvl1pPr>
          </a:lstStyle>
          <a:p>
            <a:fld id="{478A4937-9463-405E-9912-43D9F973CB5B}" type="slidenum">
              <a:rPr lang="en-US" smtClean="0"/>
              <a:t>‹#›</a:t>
            </a:fld>
            <a:endParaRPr lang="en-US"/>
          </a:p>
        </p:txBody>
      </p:sp>
    </p:spTree>
    <p:extLst>
      <p:ext uri="{BB962C8B-B14F-4D97-AF65-F5344CB8AC3E}">
        <p14:creationId xmlns:p14="http://schemas.microsoft.com/office/powerpoint/2010/main" val="132139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r>
              <a:rPr lang="en-US"/>
              <a:t>/2020</a:t>
            </a:r>
          </a:p>
        </p:txBody>
      </p:sp>
      <p:sp>
        <p:nvSpPr>
          <p:cNvPr id="20" name="Footer Placeholder 19"/>
          <p:cNvSpPr>
            <a:spLocks noGrp="1"/>
          </p:cNvSpPr>
          <p:nvPr>
            <p:ph type="ftr" sz="quarter" idx="11"/>
          </p:nvPr>
        </p:nvSpPr>
        <p:spPr/>
        <p:txBody>
          <a:bodyPr/>
          <a:lstStyle/>
          <a:p>
            <a:r>
              <a:rPr lang="en-US"/>
              <a:t>Comprehensive Note on CBC</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/2020</a:t>
            </a:r>
          </a:p>
        </p:txBody>
      </p:sp>
      <p:sp>
        <p:nvSpPr>
          <p:cNvPr id="5" name="Footer Placeholder 4"/>
          <p:cNvSpPr>
            <a:spLocks noGrp="1"/>
          </p:cNvSpPr>
          <p:nvPr>
            <p:ph type="ftr" sz="quarter" idx="11"/>
          </p:nvPr>
        </p:nvSpPr>
        <p:spPr/>
        <p:txBody>
          <a:bodyPr/>
          <a:lstStyle/>
          <a:p>
            <a:r>
              <a:rPr lang="en-US"/>
              <a:t>Comprehensive Note on CBC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/2020</a:t>
            </a:r>
          </a:p>
        </p:txBody>
      </p:sp>
      <p:sp>
        <p:nvSpPr>
          <p:cNvPr id="5" name="Footer Placeholder 4"/>
          <p:cNvSpPr>
            <a:spLocks noGrp="1"/>
          </p:cNvSpPr>
          <p:nvPr>
            <p:ph type="ftr" sz="quarter" idx="11"/>
          </p:nvPr>
        </p:nvSpPr>
        <p:spPr/>
        <p:txBody>
          <a:bodyPr/>
          <a:lstStyle/>
          <a:p>
            <a:r>
              <a:rPr lang="en-US"/>
              <a:t>Comprehensive Note on CBC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/2020</a:t>
            </a:r>
          </a:p>
        </p:txBody>
      </p:sp>
      <p:sp>
        <p:nvSpPr>
          <p:cNvPr id="5" name="Footer Placeholder 4"/>
          <p:cNvSpPr>
            <a:spLocks noGrp="1"/>
          </p:cNvSpPr>
          <p:nvPr>
            <p:ph type="ftr" sz="quarter" idx="11"/>
          </p:nvPr>
        </p:nvSpPr>
        <p:spPr/>
        <p:txBody>
          <a:bodyPr/>
          <a:lstStyle/>
          <a:p>
            <a:r>
              <a:rPr lang="en-US"/>
              <a:t>Comprehensive Note on CBC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/2020</a:t>
            </a:r>
          </a:p>
        </p:txBody>
      </p:sp>
      <p:sp>
        <p:nvSpPr>
          <p:cNvPr id="5" name="Footer Placeholder 4"/>
          <p:cNvSpPr>
            <a:spLocks noGrp="1"/>
          </p:cNvSpPr>
          <p:nvPr>
            <p:ph type="ftr" sz="quarter" idx="11"/>
          </p:nvPr>
        </p:nvSpPr>
        <p:spPr/>
        <p:txBody>
          <a:bodyPr/>
          <a:lstStyle/>
          <a:p>
            <a:r>
              <a:rPr lang="en-US"/>
              <a:t>Comprehensive Note on CBC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/2020</a:t>
            </a:r>
          </a:p>
        </p:txBody>
      </p:sp>
      <p:sp>
        <p:nvSpPr>
          <p:cNvPr id="6" name="Footer Placeholder 5"/>
          <p:cNvSpPr>
            <a:spLocks noGrp="1"/>
          </p:cNvSpPr>
          <p:nvPr>
            <p:ph type="ftr" sz="quarter" idx="11"/>
          </p:nvPr>
        </p:nvSpPr>
        <p:spPr/>
        <p:txBody>
          <a:bodyPr/>
          <a:lstStyle/>
          <a:p>
            <a:r>
              <a:rPr lang="en-US"/>
              <a:t>Comprehensive Note on CBC</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/2020</a:t>
            </a:r>
          </a:p>
        </p:txBody>
      </p:sp>
      <p:sp>
        <p:nvSpPr>
          <p:cNvPr id="8" name="Footer Placeholder 7"/>
          <p:cNvSpPr>
            <a:spLocks noGrp="1"/>
          </p:cNvSpPr>
          <p:nvPr>
            <p:ph type="ftr" sz="quarter" idx="11"/>
          </p:nvPr>
        </p:nvSpPr>
        <p:spPr/>
        <p:txBody>
          <a:bodyPr/>
          <a:lstStyle/>
          <a:p>
            <a:r>
              <a:rPr lang="en-US"/>
              <a:t>Comprehensive Note on CBC</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r>
              <a:rPr lang="en-US"/>
              <a:t>/2020</a:t>
            </a:r>
          </a:p>
        </p:txBody>
      </p:sp>
      <p:sp>
        <p:nvSpPr>
          <p:cNvPr id="4" name="Footer Placeholder 3"/>
          <p:cNvSpPr>
            <a:spLocks noGrp="1"/>
          </p:cNvSpPr>
          <p:nvPr>
            <p:ph type="ftr" sz="quarter" idx="11"/>
          </p:nvPr>
        </p:nvSpPr>
        <p:spPr/>
        <p:txBody>
          <a:bodyPr/>
          <a:lstStyle/>
          <a:p>
            <a:r>
              <a:rPr lang="en-US"/>
              <a:t>Comprehensive Note on CBC</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en-US"/>
              <a:t>/2020</a:t>
            </a:r>
          </a:p>
        </p:txBody>
      </p:sp>
      <p:sp>
        <p:nvSpPr>
          <p:cNvPr id="3" name="Footer Placeholder 2"/>
          <p:cNvSpPr>
            <a:spLocks noGrp="1"/>
          </p:cNvSpPr>
          <p:nvPr>
            <p:ph type="ftr" sz="quarter" idx="11"/>
          </p:nvPr>
        </p:nvSpPr>
        <p:spPr/>
        <p:txBody>
          <a:bodyPr/>
          <a:lstStyle/>
          <a:p>
            <a:r>
              <a:rPr lang="en-US"/>
              <a:t>Comprehensive Note on CBC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/2020</a:t>
            </a:r>
          </a:p>
        </p:txBody>
      </p:sp>
      <p:sp>
        <p:nvSpPr>
          <p:cNvPr id="6" name="Footer Placeholder 5"/>
          <p:cNvSpPr>
            <a:spLocks noGrp="1"/>
          </p:cNvSpPr>
          <p:nvPr>
            <p:ph type="ftr" sz="quarter" idx="11"/>
          </p:nvPr>
        </p:nvSpPr>
        <p:spPr/>
        <p:txBody>
          <a:bodyPr/>
          <a:lstStyle/>
          <a:p>
            <a:r>
              <a:rPr lang="en-US"/>
              <a:t>Comprehensive Note on CBC</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r>
              <a:rPr lang="en-US"/>
              <a:t>/2020</a:t>
            </a:r>
          </a:p>
        </p:txBody>
      </p:sp>
      <p:sp>
        <p:nvSpPr>
          <p:cNvPr id="6" name="Footer Placeholder 5"/>
          <p:cNvSpPr>
            <a:spLocks noGrp="1"/>
          </p:cNvSpPr>
          <p:nvPr>
            <p:ph type="ftr" sz="quarter" idx="11"/>
          </p:nvPr>
        </p:nvSpPr>
        <p:spPr/>
        <p:txBody>
          <a:bodyPr/>
          <a:lstStyle/>
          <a:p>
            <a:r>
              <a:rPr lang="en-US"/>
              <a:t>Comprehensive Note on CBC</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en-US"/>
              <a:t>/2020</a:t>
            </a: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Comprehensive Note on CBC</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3428999"/>
          </a:xfrm>
        </p:spPr>
        <p:txBody>
          <a:bodyPr>
            <a:normAutofit/>
          </a:bodyPr>
          <a:lstStyle/>
          <a:p>
            <a:pPr algn="ctr"/>
            <a:r>
              <a:rPr lang="en-US" sz="3600" b="1" u="sng" dirty="0">
                <a:solidFill>
                  <a:schemeClr val="bg2">
                    <a:lumMod val="25000"/>
                  </a:schemeClr>
                </a:solidFill>
                <a:latin typeface="Arial Black" panose="020B0A04020102020204" pitchFamily="34" charset="0"/>
              </a:rPr>
              <a:t>PRESENTATION ON CONSORTIUM BANK CREDIT</a:t>
            </a:r>
            <a:br>
              <a:rPr lang="en-US" sz="3600" b="1" u="sng" dirty="0">
                <a:solidFill>
                  <a:schemeClr val="bg2">
                    <a:lumMod val="25000"/>
                  </a:schemeClr>
                </a:solidFill>
                <a:latin typeface="Arial Black" panose="020B0A04020102020204" pitchFamily="34" charset="0"/>
              </a:rPr>
            </a:br>
            <a:r>
              <a:rPr lang="en-US" sz="3600" b="1" u="sng" dirty="0">
                <a:solidFill>
                  <a:schemeClr val="bg2">
                    <a:lumMod val="25000"/>
                  </a:schemeClr>
                </a:solidFill>
                <a:latin typeface="Arial Black" panose="020B0A04020102020204" pitchFamily="34" charset="0"/>
              </a:rPr>
              <a:t>(CBC) </a:t>
            </a:r>
            <a:r>
              <a:rPr lang="en-US" sz="3600" b="1" u="sng" dirty="0">
                <a:solidFill>
                  <a:srgbClr val="002060"/>
                </a:solidFill>
                <a:latin typeface="Arial Black" panose="020B0A04020102020204" pitchFamily="34" charset="0"/>
              </a:rPr>
              <a:t/>
            </a:r>
            <a:br>
              <a:rPr lang="en-US" sz="3600" b="1" u="sng" dirty="0">
                <a:solidFill>
                  <a:srgbClr val="002060"/>
                </a:solidFill>
                <a:latin typeface="Arial Black" panose="020B0A04020102020204" pitchFamily="34" charset="0"/>
              </a:rPr>
            </a:br>
            <a:endParaRPr lang="en-US" sz="3600" b="1" u="sng" dirty="0">
              <a:solidFill>
                <a:srgbClr val="002060"/>
              </a:solidFill>
              <a:latin typeface="Arial Black" panose="020B0A04020102020204" pitchFamily="34" charset="0"/>
            </a:endParaRPr>
          </a:p>
        </p:txBody>
      </p:sp>
      <p:sp>
        <p:nvSpPr>
          <p:cNvPr id="3" name="Subtitle 2"/>
          <p:cNvSpPr>
            <a:spLocks noGrp="1"/>
          </p:cNvSpPr>
          <p:nvPr>
            <p:ph type="subTitle" idx="1"/>
          </p:nvPr>
        </p:nvSpPr>
        <p:spPr>
          <a:xfrm>
            <a:off x="990600" y="4724400"/>
            <a:ext cx="7696200" cy="1371600"/>
          </a:xfrm>
        </p:spPr>
        <p:txBody>
          <a:bodyPr>
            <a:normAutofit/>
          </a:bodyPr>
          <a:lstStyle/>
          <a:p>
            <a:r>
              <a:rPr lang="en-US" sz="2500" b="1" dirty="0">
                <a:solidFill>
                  <a:schemeClr val="bg2">
                    <a:lumMod val="25000"/>
                  </a:schemeClr>
                </a:solidFill>
                <a:latin typeface="Arial Black" pitchFamily="34" charset="0"/>
              </a:rPr>
              <a:t>DIRECTORATE OF ACCOUNTS</a:t>
            </a:r>
            <a:endParaRPr lang="en-US" sz="2500" dirty="0">
              <a:solidFill>
                <a:schemeClr val="bg2">
                  <a:lumMod val="25000"/>
                </a:schemeClr>
              </a:solidFill>
              <a:latin typeface="Arial Black" pitchFamily="34" charset="0"/>
            </a:endParaRPr>
          </a:p>
          <a:p>
            <a:r>
              <a:rPr lang="en-US" sz="2500" dirty="0">
                <a:solidFill>
                  <a:schemeClr val="bg2">
                    <a:lumMod val="25000"/>
                  </a:schemeClr>
                </a:solidFill>
                <a:latin typeface="Arial Black" pitchFamily="34" charset="0"/>
              </a:rPr>
              <a:t>KVIC, </a:t>
            </a:r>
            <a:r>
              <a:rPr lang="en-US" sz="2500" dirty="0" smtClean="0">
                <a:solidFill>
                  <a:schemeClr val="bg2">
                    <a:lumMod val="25000"/>
                  </a:schemeClr>
                </a:solidFill>
                <a:latin typeface="Arial Black" pitchFamily="34" charset="0"/>
              </a:rPr>
              <a:t>Mumbai</a:t>
            </a:r>
            <a:r>
              <a:rPr lang="en-US" sz="2500" dirty="0" smtClean="0">
                <a:solidFill>
                  <a:srgbClr val="C00000"/>
                </a:solidFill>
                <a:latin typeface="Arial Black" pitchFamily="34" charset="0"/>
              </a:rPr>
              <a:t>.</a:t>
            </a:r>
            <a:endParaRPr lang="en-US" sz="2500" dirty="0">
              <a:solidFill>
                <a:srgbClr val="C00000"/>
              </a:solidFill>
              <a:latin typeface="Arial Black"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37025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685800"/>
            <a:ext cx="7620000" cy="5440363"/>
          </a:xfrm>
        </p:spPr>
        <p:txBody>
          <a:bodyPr>
            <a:normAutofit fontScale="92500"/>
          </a:bodyPr>
          <a:lstStyle/>
          <a:p>
            <a:pPr marL="457200" indent="-457200" algn="just">
              <a:lnSpc>
                <a:spcPct val="120000"/>
              </a:lnSpc>
              <a:buClr>
                <a:schemeClr val="bg2">
                  <a:lumMod val="25000"/>
                </a:schemeClr>
              </a:buClr>
              <a:buFont typeface="Arial" pitchFamily="34" charset="0"/>
              <a:buChar char="•"/>
            </a:pPr>
            <a:endParaRPr lang="en-US" sz="3100" dirty="0">
              <a:latin typeface="Cambria" pitchFamily="18" charset="0"/>
              <a:ea typeface="Cambria" pitchFamily="18" charset="0"/>
            </a:endParaRPr>
          </a:p>
          <a:p>
            <a:pPr algn="just">
              <a:lnSpc>
                <a:spcPct val="120000"/>
              </a:lnSpc>
              <a:buClr>
                <a:schemeClr val="bg2">
                  <a:lumMod val="25000"/>
                </a:schemeClr>
              </a:buClr>
              <a:buFont typeface="Arial" pitchFamily="34" charset="0"/>
              <a:buChar char="•"/>
            </a:pPr>
            <a:r>
              <a:rPr lang="en-US" sz="3100" dirty="0">
                <a:latin typeface="Cambria" pitchFamily="18" charset="0"/>
                <a:ea typeface="Cambria" pitchFamily="18" charset="0"/>
              </a:rPr>
              <a:t>While sanctioning the grant of </a:t>
            </a:r>
            <a:r>
              <a:rPr lang="en-US" sz="3100" dirty="0" err="1">
                <a:latin typeface="Cambria" pitchFamily="18" charset="0"/>
                <a:ea typeface="Cambria" pitchFamily="18" charset="0"/>
              </a:rPr>
              <a:t>Rs</a:t>
            </a:r>
            <a:r>
              <a:rPr lang="en-US" sz="3100" dirty="0">
                <a:latin typeface="Cambria" pitchFamily="18" charset="0"/>
                <a:ea typeface="Cambria" pitchFamily="18" charset="0"/>
              </a:rPr>
              <a:t>. 240 Crores to KVIC, it has been emphasized that: </a:t>
            </a:r>
          </a:p>
          <a:p>
            <a:pPr lvl="1" algn="just">
              <a:lnSpc>
                <a:spcPct val="120000"/>
              </a:lnSpc>
              <a:buClr>
                <a:schemeClr val="bg2">
                  <a:lumMod val="25000"/>
                </a:schemeClr>
              </a:buClr>
              <a:buFont typeface="Arial" pitchFamily="34" charset="0"/>
              <a:buChar char="•"/>
            </a:pPr>
            <a:r>
              <a:rPr lang="en-US" sz="2700" dirty="0">
                <a:latin typeface="Cambria" pitchFamily="18" charset="0"/>
                <a:ea typeface="Cambria" pitchFamily="18" charset="0"/>
              </a:rPr>
              <a:t>KVIC will be free to restructure loans, </a:t>
            </a:r>
          </a:p>
          <a:p>
            <a:pPr lvl="1" algn="just">
              <a:lnSpc>
                <a:spcPct val="120000"/>
              </a:lnSpc>
              <a:buClr>
                <a:schemeClr val="bg2">
                  <a:lumMod val="25000"/>
                </a:schemeClr>
              </a:buClr>
              <a:buFont typeface="Arial" pitchFamily="34" charset="0"/>
              <a:buChar char="•"/>
            </a:pPr>
            <a:r>
              <a:rPr lang="en-US" sz="2700" dirty="0">
                <a:latin typeface="Cambria" pitchFamily="18" charset="0"/>
                <a:ea typeface="Cambria" pitchFamily="18" charset="0"/>
              </a:rPr>
              <a:t>KVIC will continue to make recoveries,</a:t>
            </a:r>
          </a:p>
          <a:p>
            <a:pPr lvl="1" algn="just">
              <a:lnSpc>
                <a:spcPct val="120000"/>
              </a:lnSpc>
              <a:buClr>
                <a:schemeClr val="bg2">
                  <a:lumMod val="25000"/>
                </a:schemeClr>
              </a:buClr>
              <a:buFont typeface="Arial" pitchFamily="34" charset="0"/>
              <a:buChar char="•"/>
            </a:pPr>
            <a:r>
              <a:rPr lang="en-US" sz="2700" dirty="0">
                <a:latin typeface="Cambria" pitchFamily="18" charset="0"/>
                <a:ea typeface="Cambria" pitchFamily="18" charset="0"/>
              </a:rPr>
              <a:t>KVIC  will strengthen its loan recovery system,</a:t>
            </a:r>
          </a:p>
          <a:p>
            <a:pPr lvl="1" algn="just">
              <a:lnSpc>
                <a:spcPct val="120000"/>
              </a:lnSpc>
              <a:buClr>
                <a:schemeClr val="bg2">
                  <a:lumMod val="25000"/>
                </a:schemeClr>
              </a:buClr>
              <a:buFont typeface="Arial" pitchFamily="34" charset="0"/>
              <a:buChar char="•"/>
            </a:pPr>
            <a:r>
              <a:rPr lang="en-US" sz="2700" dirty="0">
                <a:latin typeface="Cambria" pitchFamily="18" charset="0"/>
                <a:ea typeface="Cambria" pitchFamily="18" charset="0"/>
              </a:rPr>
              <a:t>KVIC will put in place an in-house training and information campaign to impress upon the KVIBs and KVIs about the requirement to repay credit and create a culture of repayment.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93962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Gurantee</a:t>
            </a:r>
            <a:r>
              <a:rPr lang="en-US" dirty="0">
                <a:latin typeface="Cambria" panose="02040503050406030204" pitchFamily="18" charset="0"/>
                <a:ea typeface="Cambria" panose="02040503050406030204" pitchFamily="18" charset="0"/>
              </a:rPr>
              <a:t> fee</a:t>
            </a:r>
          </a:p>
        </p:txBody>
      </p:sp>
      <p:sp>
        <p:nvSpPr>
          <p:cNvPr id="3" name="Content Placeholder 2"/>
          <p:cNvSpPr>
            <a:spLocks noGrp="1"/>
          </p:cNvSpPr>
          <p:nvPr>
            <p:ph idx="1"/>
          </p:nvPr>
        </p:nvSpPr>
        <p:spPr/>
        <p:txBody>
          <a:bodyPr>
            <a:normAutofit/>
          </a:bodyPr>
          <a:lstStyle/>
          <a:p>
            <a:pPr algn="just"/>
            <a:r>
              <a:rPr lang="en-US" sz="2400" dirty="0">
                <a:latin typeface="Cambria" panose="02040503050406030204" pitchFamily="18" charset="0"/>
                <a:ea typeface="Cambria" panose="02040503050406030204" pitchFamily="18" charset="0"/>
              </a:rPr>
              <a:t>KVIC was supposed to pay guarantee fee to the Government at the rate of 1% on the loan outstanding to SBI</a:t>
            </a:r>
            <a:r>
              <a:rPr lang="en-US" sz="2400" dirty="0" smtClean="0">
                <a:latin typeface="Cambria" panose="02040503050406030204" pitchFamily="18" charset="0"/>
                <a:ea typeface="Cambria" panose="02040503050406030204" pitchFamily="18" charset="0"/>
              </a:rPr>
              <a:t>.</a:t>
            </a:r>
          </a:p>
          <a:p>
            <a:pPr marL="82296" indent="0" algn="just">
              <a:buNone/>
            </a:pPr>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The accumulated fee stood at Rs. 80.33 Crores as on 2020. As KVIC had no resources to pay the fee, </a:t>
            </a: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ministry was approached for waiver of the same</a:t>
            </a:r>
            <a:r>
              <a:rPr lang="en-US" sz="2400" dirty="0" smtClean="0">
                <a:latin typeface="Cambria" panose="02040503050406030204" pitchFamily="18" charset="0"/>
                <a:ea typeface="Cambria" panose="02040503050406030204" pitchFamily="18" charset="0"/>
              </a:rPr>
              <a:t>.</a:t>
            </a:r>
          </a:p>
          <a:p>
            <a:pPr marL="82296" indent="0" algn="just">
              <a:buNone/>
            </a:pPr>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After long persuasion the ministry waived the same by way of book adjustment. </a:t>
            </a:r>
            <a:r>
              <a:rPr lang="en-US" sz="2400" dirty="0" smtClean="0">
                <a:latin typeface="Cambria" panose="02040503050406030204" pitchFamily="18" charset="0"/>
                <a:ea typeface="Cambria" panose="02040503050406030204" pitchFamily="18" charset="0"/>
              </a:rPr>
              <a:t>Thus, </a:t>
            </a:r>
            <a:r>
              <a:rPr lang="en-US" sz="2400" dirty="0">
                <a:latin typeface="Cambria" panose="02040503050406030204" pitchFamily="18" charset="0"/>
                <a:ea typeface="Cambria" panose="02040503050406030204" pitchFamily="18" charset="0"/>
              </a:rPr>
              <a:t>there is no liability on this score as on date.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9216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480" y="228600"/>
            <a:ext cx="7620000" cy="838200"/>
          </a:xfrm>
        </p:spPr>
        <p:txBody>
          <a:bodyPr>
            <a:noAutofit/>
          </a:bodyPr>
          <a:lstStyle/>
          <a:p>
            <a:pPr algn="l"/>
            <a:r>
              <a:rPr lang="en-US" sz="3200" b="1" u="sng" dirty="0">
                <a:solidFill>
                  <a:schemeClr val="bg2">
                    <a:lumMod val="25000"/>
                  </a:schemeClr>
                </a:solidFill>
                <a:latin typeface="Arial Black" pitchFamily="34" charset="0"/>
              </a:rPr>
              <a:t>Steps taken by KVIC for recovery</a:t>
            </a:r>
            <a:r>
              <a:rPr lang="en-US" sz="3200" dirty="0">
                <a:solidFill>
                  <a:schemeClr val="bg2">
                    <a:lumMod val="25000"/>
                  </a:schemeClr>
                </a:solidFill>
                <a:latin typeface="Arial Black" pitchFamily="34" charset="0"/>
              </a:rPr>
              <a:t/>
            </a:r>
            <a:br>
              <a:rPr lang="en-US" sz="3200" dirty="0">
                <a:solidFill>
                  <a:schemeClr val="bg2">
                    <a:lumMod val="25000"/>
                  </a:schemeClr>
                </a:solidFill>
                <a:latin typeface="Arial Black" pitchFamily="34" charset="0"/>
              </a:rPr>
            </a:br>
            <a:endParaRPr lang="en-US" sz="3200" dirty="0">
              <a:solidFill>
                <a:schemeClr val="bg2">
                  <a:lumMod val="25000"/>
                </a:schemeClr>
              </a:solidFill>
              <a:latin typeface="Arial Black" pitchFamily="34" charset="0"/>
            </a:endParaRPr>
          </a:p>
        </p:txBody>
      </p:sp>
      <p:sp>
        <p:nvSpPr>
          <p:cNvPr id="3" name="Content Placeholder 2"/>
          <p:cNvSpPr>
            <a:spLocks noGrp="1"/>
          </p:cNvSpPr>
          <p:nvPr>
            <p:ph idx="1"/>
          </p:nvPr>
        </p:nvSpPr>
        <p:spPr>
          <a:xfrm>
            <a:off x="1074928" y="914400"/>
            <a:ext cx="7772400" cy="4800600"/>
          </a:xfrm>
        </p:spPr>
        <p:txBody>
          <a:bodyPr>
            <a:noAutofit/>
          </a:bodyPr>
          <a:lstStyle/>
          <a:p>
            <a:pPr algn="just">
              <a:spcBef>
                <a:spcPts val="0"/>
              </a:spcBef>
              <a:buClr>
                <a:schemeClr val="bg2">
                  <a:lumMod val="25000"/>
                </a:schemeClr>
              </a:buClr>
            </a:pPr>
            <a:r>
              <a:rPr lang="en-US" sz="2400" dirty="0">
                <a:latin typeface="Cambria" pitchFamily="18" charset="0"/>
                <a:ea typeface="Cambria" pitchFamily="18" charset="0"/>
              </a:rPr>
              <a:t>Pursuant  to clearing of the outstanding dues to the SBI in 2019, KVIC has restructured the loans. </a:t>
            </a:r>
          </a:p>
          <a:p>
            <a:pPr marL="82296" indent="0" algn="just">
              <a:spcBef>
                <a:spcPts val="0"/>
              </a:spcBef>
              <a:buClr>
                <a:schemeClr val="bg2">
                  <a:lumMod val="25000"/>
                </a:schemeClr>
              </a:buClr>
              <a:buNone/>
            </a:pPr>
            <a:endParaRPr lang="en-US" sz="2400" dirty="0">
              <a:latin typeface="Cambria" pitchFamily="18" charset="0"/>
              <a:ea typeface="Cambria" pitchFamily="18" charset="0"/>
            </a:endParaRPr>
          </a:p>
          <a:p>
            <a:pPr algn="just">
              <a:spcBef>
                <a:spcPts val="0"/>
              </a:spcBef>
              <a:buClr>
                <a:schemeClr val="bg2">
                  <a:lumMod val="25000"/>
                </a:schemeClr>
              </a:buClr>
            </a:pPr>
            <a:r>
              <a:rPr lang="en-US" sz="2400" dirty="0">
                <a:latin typeface="Cambria" pitchFamily="18" charset="0"/>
                <a:ea typeface="Cambria" pitchFamily="18" charset="0"/>
              </a:rPr>
              <a:t>Commission decided that the dues from the beneficiaries as on 01.04.2019 would be considered as the final amount due from the loanees.</a:t>
            </a:r>
          </a:p>
          <a:p>
            <a:pPr marL="82296" indent="0" algn="just">
              <a:spcBef>
                <a:spcPts val="0"/>
              </a:spcBef>
              <a:buClr>
                <a:schemeClr val="bg2">
                  <a:lumMod val="25000"/>
                </a:schemeClr>
              </a:buClr>
              <a:buNone/>
            </a:pPr>
            <a:endParaRPr lang="en-US" sz="2400" dirty="0">
              <a:latin typeface="Cambria" pitchFamily="18" charset="0"/>
              <a:ea typeface="Cambria" pitchFamily="18" charset="0"/>
            </a:endParaRPr>
          </a:p>
          <a:p>
            <a:pPr algn="just">
              <a:spcBef>
                <a:spcPts val="0"/>
              </a:spcBef>
              <a:buClr>
                <a:schemeClr val="bg2">
                  <a:lumMod val="25000"/>
                </a:schemeClr>
              </a:buClr>
            </a:pPr>
            <a:r>
              <a:rPr lang="en-US" sz="2400" dirty="0">
                <a:latin typeface="Cambria" pitchFamily="18" charset="0"/>
                <a:ea typeface="Cambria" pitchFamily="18" charset="0"/>
              </a:rPr>
              <a:t>This amount would be recovered from their MDA/MMDA/AT supplies payments apart from the refund of loan by loanees in normal course.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6557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620000" cy="5943600"/>
          </a:xfrm>
        </p:spPr>
        <p:txBody>
          <a:bodyPr>
            <a:noAutofit/>
          </a:bodyPr>
          <a:lstStyle/>
          <a:p>
            <a:pPr algn="just">
              <a:lnSpc>
                <a:spcPct val="114000"/>
              </a:lnSpc>
              <a:buClr>
                <a:schemeClr val="bg2">
                  <a:lumMod val="25000"/>
                </a:schemeClr>
              </a:buClr>
              <a:buFont typeface="Arial" pitchFamily="34" charset="0"/>
              <a:buChar char="•"/>
            </a:pPr>
            <a:r>
              <a:rPr lang="en-US" sz="2400" dirty="0">
                <a:latin typeface="Cambria" pitchFamily="18" charset="0"/>
                <a:ea typeface="Cambria" pitchFamily="18" charset="0"/>
              </a:rPr>
              <a:t>Commission provided a window for a period of 6 months from 15</a:t>
            </a:r>
            <a:r>
              <a:rPr lang="en-US" sz="2400" baseline="30000" dirty="0">
                <a:latin typeface="Cambria" pitchFamily="18" charset="0"/>
                <a:ea typeface="Cambria" pitchFamily="18" charset="0"/>
              </a:rPr>
              <a:t>th</a:t>
            </a:r>
            <a:r>
              <a:rPr lang="en-US" sz="2400" dirty="0">
                <a:latin typeface="Cambria" pitchFamily="18" charset="0"/>
                <a:ea typeface="Cambria" pitchFamily="18" charset="0"/>
              </a:rPr>
              <a:t> August, 2019, for  settlement of out standing dues in a single installment.</a:t>
            </a:r>
          </a:p>
          <a:p>
            <a:pPr marL="82296" indent="0" algn="just">
              <a:lnSpc>
                <a:spcPct val="114000"/>
              </a:lnSpc>
              <a:buClr>
                <a:schemeClr val="bg2">
                  <a:lumMod val="25000"/>
                </a:schemeClr>
              </a:buClr>
              <a:buNone/>
            </a:pPr>
            <a:endParaRPr lang="en-US" sz="2400" dirty="0">
              <a:latin typeface="Cambria" pitchFamily="18" charset="0"/>
              <a:ea typeface="Cambria" pitchFamily="18" charset="0"/>
            </a:endParaRPr>
          </a:p>
          <a:p>
            <a:pPr algn="just">
              <a:lnSpc>
                <a:spcPct val="114000"/>
              </a:lnSpc>
              <a:buClr>
                <a:schemeClr val="bg2">
                  <a:lumMod val="25000"/>
                </a:schemeClr>
              </a:buClr>
              <a:buFont typeface="Arial" pitchFamily="34" charset="0"/>
              <a:buChar char="•"/>
            </a:pPr>
            <a:r>
              <a:rPr lang="en-US" sz="2400" dirty="0">
                <a:latin typeface="Cambria" pitchFamily="18" charset="0"/>
                <a:ea typeface="Cambria" pitchFamily="18" charset="0"/>
              </a:rPr>
              <a:t>In return the penal interest due from them prior to March, 2019 would be waived off.</a:t>
            </a:r>
          </a:p>
          <a:p>
            <a:pPr marL="82296" indent="0" algn="just">
              <a:lnSpc>
                <a:spcPct val="114000"/>
              </a:lnSpc>
              <a:buClr>
                <a:schemeClr val="bg2">
                  <a:lumMod val="25000"/>
                </a:schemeClr>
              </a:buClr>
              <a:buNone/>
            </a:pPr>
            <a:endParaRPr lang="en-US" sz="2400" dirty="0">
              <a:latin typeface="Cambria" pitchFamily="18" charset="0"/>
              <a:ea typeface="Cambria" pitchFamily="18" charset="0"/>
            </a:endParaRPr>
          </a:p>
          <a:p>
            <a:pPr algn="just">
              <a:lnSpc>
                <a:spcPct val="114000"/>
              </a:lnSpc>
              <a:buClr>
                <a:schemeClr val="bg2">
                  <a:lumMod val="25000"/>
                </a:schemeClr>
              </a:buClr>
              <a:buFont typeface="Arial" pitchFamily="34" charset="0"/>
              <a:buChar char="•"/>
            </a:pPr>
            <a:r>
              <a:rPr lang="en-US" sz="2400" dirty="0">
                <a:latin typeface="Cambria" pitchFamily="18" charset="0"/>
                <a:ea typeface="Cambria" pitchFamily="18" charset="0"/>
              </a:rPr>
              <a:t>State KVIBs were requested to clear off their dues, failing which KVIC would be forced to invoke guarantee provided by the State Governments.</a:t>
            </a:r>
          </a:p>
          <a:p>
            <a:pPr marL="82296" indent="0" algn="just">
              <a:lnSpc>
                <a:spcPct val="114000"/>
              </a:lnSpc>
              <a:buClr>
                <a:schemeClr val="bg2">
                  <a:lumMod val="25000"/>
                </a:schemeClr>
              </a:buClr>
              <a:buNone/>
            </a:pPr>
            <a:endParaRPr lang="en-US" sz="2400" dirty="0">
              <a:latin typeface="Cambria" pitchFamily="18" charset="0"/>
              <a:ea typeface="Cambria" pitchFamily="18" charset="0"/>
            </a:endParaRPr>
          </a:p>
          <a:p>
            <a:pPr algn="just">
              <a:lnSpc>
                <a:spcPct val="114000"/>
              </a:lnSpc>
              <a:buClr>
                <a:schemeClr val="bg2">
                  <a:lumMod val="25000"/>
                </a:schemeClr>
              </a:buClr>
              <a:buFont typeface="Arial" pitchFamily="34" charset="0"/>
              <a:buChar char="•"/>
            </a:pPr>
            <a:r>
              <a:rPr lang="en-US" sz="2400" dirty="0">
                <a:latin typeface="Cambria" pitchFamily="18" charset="0"/>
                <a:ea typeface="Cambria" pitchFamily="18" charset="0"/>
              </a:rPr>
              <a:t>All the State Directors and Zonal </a:t>
            </a:r>
            <a:r>
              <a:rPr lang="en-US" sz="2400" dirty="0" err="1">
                <a:latin typeface="Cambria" pitchFamily="18" charset="0"/>
                <a:ea typeface="Cambria" pitchFamily="18" charset="0"/>
              </a:rPr>
              <a:t>Dy.CEOs</a:t>
            </a:r>
            <a:r>
              <a:rPr lang="en-US" sz="2400" dirty="0">
                <a:latin typeface="Cambria" pitchFamily="18" charset="0"/>
                <a:ea typeface="Cambria" pitchFamily="18" charset="0"/>
              </a:rPr>
              <a:t> of KVIC informed to recover the loans from any dues payable to the KVIs.</a:t>
            </a:r>
          </a:p>
          <a:p>
            <a:pPr algn="just">
              <a:lnSpc>
                <a:spcPct val="114000"/>
              </a:lnSpc>
              <a:buClr>
                <a:schemeClr val="bg2">
                  <a:lumMod val="25000"/>
                </a:schemeClr>
              </a:buClr>
              <a:buFont typeface="Arial" pitchFamily="34" charset="0"/>
              <a:buChar char="•"/>
            </a:pPr>
            <a:endParaRPr lang="en-US" sz="2400" dirty="0">
              <a:latin typeface="Cambria" pitchFamily="18" charset="0"/>
              <a:ea typeface="Cambria" pitchFamily="18" charset="0"/>
            </a:endParaRPr>
          </a:p>
          <a:p>
            <a:pPr algn="just">
              <a:lnSpc>
                <a:spcPct val="114000"/>
              </a:lnSpc>
              <a:buClr>
                <a:schemeClr val="bg2">
                  <a:lumMod val="25000"/>
                </a:schemeClr>
              </a:buClr>
              <a:buFont typeface="Arial" pitchFamily="34" charset="0"/>
              <a:buChar char="•"/>
            </a:pPr>
            <a:endParaRPr lang="en-US" sz="2400" dirty="0">
              <a:latin typeface="Cambria" pitchFamily="18" charset="0"/>
              <a:ea typeface="Cambria" pitchFamily="18" charset="0"/>
            </a:endParaRPr>
          </a:p>
          <a:p>
            <a:pPr algn="just">
              <a:lnSpc>
                <a:spcPct val="114000"/>
              </a:lnSpc>
              <a:buClr>
                <a:schemeClr val="bg2">
                  <a:lumMod val="25000"/>
                </a:schemeClr>
              </a:buClr>
              <a:buFont typeface="Arial" pitchFamily="34" charset="0"/>
              <a:buChar char="•"/>
            </a:pPr>
            <a:endParaRPr lang="en-US" sz="24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4250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543800" cy="6248400"/>
          </a:xfrm>
        </p:spPr>
        <p:txBody>
          <a:bodyPr>
            <a:normAutofit lnSpcReduction="10000"/>
          </a:bodyPr>
          <a:lstStyle/>
          <a:p>
            <a:pPr marL="82296" indent="0" algn="just">
              <a:buClr>
                <a:schemeClr val="bg2">
                  <a:lumMod val="25000"/>
                </a:schemeClr>
              </a:buClr>
              <a:buNone/>
            </a:pPr>
            <a:r>
              <a:rPr lang="en-US" sz="3000" b="1" u="sng" dirty="0" err="1">
                <a:latin typeface="Arial Black" pitchFamily="34" charset="0"/>
                <a:ea typeface="Cambria" pitchFamily="18" charset="0"/>
              </a:rPr>
              <a:t>Apprisal</a:t>
            </a:r>
            <a:r>
              <a:rPr lang="en-US" sz="3000" b="1" u="sng" dirty="0">
                <a:latin typeface="Arial Black" pitchFamily="34" charset="0"/>
                <a:ea typeface="Cambria" pitchFamily="18" charset="0"/>
              </a:rPr>
              <a:t> to M/o MSME</a:t>
            </a:r>
            <a:r>
              <a:rPr lang="en-US" sz="3000" dirty="0">
                <a:latin typeface="Arial Black" pitchFamily="34" charset="0"/>
                <a:ea typeface="Cambria" pitchFamily="18" charset="0"/>
              </a:rPr>
              <a:t>: </a:t>
            </a:r>
          </a:p>
          <a:p>
            <a:pPr algn="just">
              <a:buClr>
                <a:schemeClr val="bg2">
                  <a:lumMod val="25000"/>
                </a:schemeClr>
              </a:buClr>
            </a:pPr>
            <a:r>
              <a:rPr lang="en-US" sz="2400" dirty="0">
                <a:latin typeface="Cambria" pitchFamily="18" charset="0"/>
                <a:ea typeface="Cambria" pitchFamily="18" charset="0"/>
              </a:rPr>
              <a:t>The decisions taken by the Commission from time to time to recover the outstanding loans from the loanees, including loan recovery from benefits extended to the loanees, apprised to the Ministry for further directives, if any. </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No specific approval/directives received from the Ministry.</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Pursuant to Commission </a:t>
            </a:r>
            <a:r>
              <a:rPr lang="en-US" sz="2400" dirty="0" smtClean="0">
                <a:latin typeface="Cambria" pitchFamily="18" charset="0"/>
                <a:ea typeface="Cambria" pitchFamily="18" charset="0"/>
              </a:rPr>
              <a:t>decision, </a:t>
            </a:r>
            <a:r>
              <a:rPr lang="en-US" sz="2400" dirty="0">
                <a:latin typeface="Cambria" pitchFamily="18" charset="0"/>
                <a:ea typeface="Cambria" pitchFamily="18" charset="0"/>
              </a:rPr>
              <a:t>charging of  interest and penal interest on CBC loans, has been stopped </a:t>
            </a:r>
            <a:r>
              <a:rPr lang="en-US" sz="2400" dirty="0" err="1">
                <a:latin typeface="Cambria" pitchFamily="18" charset="0"/>
                <a:ea typeface="Cambria" pitchFamily="18" charset="0"/>
              </a:rPr>
              <a:t>w.e.f</a:t>
            </a:r>
            <a:r>
              <a:rPr lang="en-US" sz="2400" dirty="0">
                <a:latin typeface="Cambria" pitchFamily="18" charset="0"/>
                <a:ea typeface="Cambria" pitchFamily="18" charset="0"/>
              </a:rPr>
              <a:t> 01.04.2019.</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The remittances from the loanees are adjusted against the  principal first.</a:t>
            </a:r>
          </a:p>
          <a:p>
            <a:pPr algn="just">
              <a:buClr>
                <a:schemeClr val="bg2">
                  <a:lumMod val="25000"/>
                </a:schemeClr>
              </a:buClr>
            </a:pPr>
            <a:endParaRPr lang="en-US" sz="24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852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US" sz="3000" dirty="0">
                <a:solidFill>
                  <a:schemeClr val="bg2">
                    <a:lumMod val="25000"/>
                  </a:schemeClr>
                </a:solidFill>
                <a:latin typeface="Arial Black" pitchFamily="34" charset="0"/>
              </a:rPr>
              <a:t>Constitution of Committee by Ministry of Finance &amp; M/o MSME</a:t>
            </a:r>
          </a:p>
        </p:txBody>
      </p:sp>
      <p:sp>
        <p:nvSpPr>
          <p:cNvPr id="3" name="Content Placeholder 2"/>
          <p:cNvSpPr>
            <a:spLocks noGrp="1"/>
          </p:cNvSpPr>
          <p:nvPr>
            <p:ph idx="1"/>
          </p:nvPr>
        </p:nvSpPr>
        <p:spPr>
          <a:xfrm>
            <a:off x="1066800" y="1447800"/>
            <a:ext cx="7866888" cy="4800600"/>
          </a:xfrm>
        </p:spPr>
        <p:txBody>
          <a:bodyPr>
            <a:normAutofit/>
          </a:bodyPr>
          <a:lstStyle/>
          <a:p>
            <a:pPr algn="just">
              <a:buClr>
                <a:schemeClr val="bg2">
                  <a:lumMod val="25000"/>
                </a:schemeClr>
              </a:buClr>
            </a:pPr>
            <a:r>
              <a:rPr lang="en-US" sz="2400" dirty="0">
                <a:latin typeface="Cambria" pitchFamily="18" charset="0"/>
                <a:ea typeface="Cambria" pitchFamily="18" charset="0"/>
              </a:rPr>
              <a:t>M/o Finance constituted a committee to review the progress of CBC dues recovery by KVIC.</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First meeting of the Committee was held on 09.10.2020.</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The committee emphasized on the need for improvement in the loan recovery from the State KVIBs.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2848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457200"/>
            <a:ext cx="7866888" cy="5791200"/>
          </a:xfrm>
        </p:spPr>
        <p:txBody>
          <a:bodyPr>
            <a:normAutofit/>
          </a:bodyPr>
          <a:lstStyle/>
          <a:p>
            <a:pPr algn="just">
              <a:buClr>
                <a:schemeClr val="bg2">
                  <a:lumMod val="25000"/>
                </a:schemeClr>
              </a:buClr>
            </a:pPr>
            <a:r>
              <a:rPr lang="en-US" sz="2400" dirty="0">
                <a:latin typeface="Cambria" pitchFamily="18" charset="0"/>
                <a:ea typeface="Cambria" pitchFamily="18" charset="0"/>
              </a:rPr>
              <a:t>It was also suggested by the Committee that KVIC may approach the M/o MSME, in case the CBC dues recovery from the Boards is not </a:t>
            </a:r>
            <a:r>
              <a:rPr lang="en-US" sz="2400" dirty="0" err="1">
                <a:latin typeface="Cambria" pitchFamily="18" charset="0"/>
                <a:ea typeface="Cambria" pitchFamily="18" charset="0"/>
              </a:rPr>
              <a:t>upto</a:t>
            </a:r>
            <a:r>
              <a:rPr lang="en-US" sz="2400" dirty="0">
                <a:latin typeface="Cambria" pitchFamily="18" charset="0"/>
                <a:ea typeface="Cambria" pitchFamily="18" charset="0"/>
              </a:rPr>
              <a:t> the level, with a view to suggest alternative measures for settlement of the dues from the KVIBs.</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KVIC has received requests from the State KVIBs viz Punjab, Rajasthan, Madhya </a:t>
            </a:r>
            <a:r>
              <a:rPr lang="en-US" sz="2400" dirty="0" err="1">
                <a:latin typeface="Cambria" pitchFamily="18" charset="0"/>
                <a:ea typeface="Cambria" pitchFamily="18" charset="0"/>
              </a:rPr>
              <a:t>pradesh</a:t>
            </a:r>
            <a:r>
              <a:rPr lang="en-US" sz="2400" dirty="0">
                <a:latin typeface="Cambria" pitchFamily="18" charset="0"/>
                <a:ea typeface="Cambria" pitchFamily="18" charset="0"/>
              </a:rPr>
              <a:t> etc. for waiver of normal interest and some portion of principal of CBC dues. </a:t>
            </a:r>
          </a:p>
          <a:p>
            <a:pPr marL="82296" indent="0" algn="just">
              <a:buClr>
                <a:schemeClr val="bg2">
                  <a:lumMod val="25000"/>
                </a:schemeClr>
              </a:buClr>
              <a:buNone/>
            </a:pPr>
            <a:r>
              <a:rPr lang="en-US" sz="2400" dirty="0">
                <a:latin typeface="Cambria" pitchFamily="18" charset="0"/>
                <a:ea typeface="Cambria" pitchFamily="18" charset="0"/>
              </a:rPr>
              <a:t> </a:t>
            </a:r>
          </a:p>
          <a:p>
            <a:pPr algn="just">
              <a:buClr>
                <a:schemeClr val="bg2">
                  <a:lumMod val="25000"/>
                </a:schemeClr>
              </a:buClr>
            </a:pPr>
            <a:r>
              <a:rPr lang="en-US" sz="2400" dirty="0">
                <a:latin typeface="Cambria" pitchFamily="18" charset="0"/>
                <a:ea typeface="Cambria" pitchFamily="18" charset="0"/>
              </a:rPr>
              <a:t>KVIC also receives VVIP references to look in to the matter of waiver of the CBC dues of the Boards, Institutions.</a:t>
            </a:r>
          </a:p>
          <a:p>
            <a:endParaRPr lang="en-US" dirty="0">
              <a:latin typeface="Cambria" pitchFamily="18" charset="0"/>
              <a:ea typeface="Cambria" pitchFamily="18" charset="0"/>
            </a:endParaRPr>
          </a:p>
          <a:p>
            <a:pPr marL="82296"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44832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696200" cy="6324600"/>
          </a:xfrm>
        </p:spPr>
        <p:txBody>
          <a:bodyPr>
            <a:normAutofit/>
          </a:bodyPr>
          <a:lstStyle/>
          <a:p>
            <a:pPr algn="just">
              <a:buClr>
                <a:schemeClr val="bg2">
                  <a:lumMod val="25000"/>
                </a:schemeClr>
              </a:buClr>
            </a:pPr>
            <a:r>
              <a:rPr lang="en-US" sz="2400" dirty="0">
                <a:latin typeface="Cambria" pitchFamily="18" charset="0"/>
                <a:ea typeface="Cambria" pitchFamily="18" charset="0"/>
              </a:rPr>
              <a:t>Recovery of loans from </a:t>
            </a:r>
            <a:r>
              <a:rPr lang="en-US" sz="2400" dirty="0" smtClean="0">
                <a:latin typeface="Cambria" pitchFamily="18" charset="0"/>
                <a:ea typeface="Cambria" pitchFamily="18" charset="0"/>
              </a:rPr>
              <a:t>2019-20 </a:t>
            </a:r>
            <a:r>
              <a:rPr lang="en-US" sz="2400" dirty="0">
                <a:latin typeface="Cambria" pitchFamily="18" charset="0"/>
                <a:ea typeface="Cambria" pitchFamily="18" charset="0"/>
              </a:rPr>
              <a:t>is given below:</a:t>
            </a:r>
          </a:p>
          <a:p>
            <a:pPr marL="82296" indent="0" algn="just">
              <a:buClr>
                <a:schemeClr val="bg2">
                  <a:lumMod val="25000"/>
                </a:schemeClr>
              </a:buClr>
              <a:buNone/>
            </a:pPr>
            <a:endParaRPr lang="en-US" sz="2400" dirty="0">
              <a:latin typeface="Cambria" pitchFamily="18" charset="0"/>
              <a:ea typeface="Cambria" pitchFamily="18" charset="0"/>
            </a:endParaRP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endParaRPr lang="en-US" sz="2400" dirty="0">
              <a:latin typeface="Cambria" pitchFamily="18" charset="0"/>
              <a:ea typeface="Cambria" pitchFamily="18" charset="0"/>
            </a:endParaRPr>
          </a:p>
          <a:p>
            <a:pPr algn="just">
              <a:buClr>
                <a:schemeClr val="bg2">
                  <a:lumMod val="25000"/>
                </a:schemeClr>
              </a:buClr>
            </a:pPr>
            <a:endParaRPr lang="en-US" sz="2400" dirty="0">
              <a:latin typeface="Cambria" pitchFamily="18" charset="0"/>
              <a:ea typeface="Cambria" pitchFamily="18" charset="0"/>
            </a:endParaRPr>
          </a:p>
          <a:p>
            <a:pPr algn="just">
              <a:buClr>
                <a:schemeClr val="bg2">
                  <a:lumMod val="25000"/>
                </a:schemeClr>
              </a:buClr>
            </a:pPr>
            <a:endParaRPr lang="en-US" sz="2400" dirty="0">
              <a:latin typeface="Cambria" pitchFamily="18" charset="0"/>
              <a:ea typeface="Cambria" pitchFamily="18" charset="0"/>
            </a:endParaRPr>
          </a:p>
          <a:p>
            <a:pPr algn="just">
              <a:buClr>
                <a:schemeClr val="bg2">
                  <a:lumMod val="25000"/>
                </a:schemeClr>
              </a:buClr>
            </a:pPr>
            <a:endParaRPr lang="en-US" sz="2400" dirty="0">
              <a:latin typeface="Cambria" pitchFamily="18" charset="0"/>
              <a:ea typeface="Cambria" pitchFamily="18" charset="0"/>
            </a:endParaRPr>
          </a:p>
          <a:p>
            <a:pPr algn="just">
              <a:buClr>
                <a:schemeClr val="bg2">
                  <a:lumMod val="25000"/>
                </a:schemeClr>
              </a:buClr>
            </a:pPr>
            <a:endParaRPr lang="en-US" sz="2400" dirty="0">
              <a:latin typeface="Cambria" pitchFamily="18" charset="0"/>
              <a:ea typeface="Cambria" pitchFamily="18" charset="0"/>
            </a:endParaRPr>
          </a:p>
          <a:p>
            <a:pPr algn="just">
              <a:buClr>
                <a:schemeClr val="bg2">
                  <a:lumMod val="25000"/>
                </a:schemeClr>
              </a:buClr>
            </a:pPr>
            <a:endParaRPr lang="en-US" sz="2400" dirty="0">
              <a:latin typeface="Cambria" pitchFamily="18" charset="0"/>
              <a:ea typeface="Cambria" pitchFamily="18" charset="0"/>
            </a:endParaRPr>
          </a:p>
          <a:p>
            <a:pPr algn="just">
              <a:buClr>
                <a:schemeClr val="bg2">
                  <a:lumMod val="25000"/>
                </a:schemeClr>
              </a:buClr>
            </a:pPr>
            <a:endParaRPr lang="en-US" sz="12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Targeted CBC recovery in 2023-24 is </a:t>
            </a:r>
            <a:r>
              <a:rPr lang="en-US" sz="2400" dirty="0" smtClean="0">
                <a:latin typeface="Cambria" pitchFamily="18" charset="0"/>
                <a:ea typeface="Cambria" pitchFamily="18" charset="0"/>
              </a:rPr>
              <a:t>Rs.12.00 </a:t>
            </a:r>
            <a:r>
              <a:rPr lang="en-US" sz="2400" dirty="0">
                <a:latin typeface="Cambria" pitchFamily="18" charset="0"/>
                <a:ea typeface="Cambria" pitchFamily="18" charset="0"/>
              </a:rPr>
              <a:t>Cr.</a:t>
            </a:r>
          </a:p>
          <a:p>
            <a:pPr algn="just"/>
            <a:endParaRPr lang="en-US" sz="2400" dirty="0">
              <a:latin typeface="Cambria" pitchFamily="18" charset="0"/>
              <a:ea typeface="Cambria" pitchFamily="18" charset="0"/>
            </a:endParaRPr>
          </a:p>
          <a:p>
            <a:endParaRPr lang="en-US" sz="2400" dirty="0">
              <a:latin typeface="Cambria" pitchFamily="18" charset="0"/>
              <a:ea typeface="Cambria"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448694"/>
              </p:ext>
            </p:extLst>
          </p:nvPr>
        </p:nvGraphicFramePr>
        <p:xfrm>
          <a:off x="1447800" y="1447800"/>
          <a:ext cx="6477000" cy="2895601"/>
        </p:xfrm>
        <a:graphic>
          <a:graphicData uri="http://schemas.openxmlformats.org/drawingml/2006/table">
            <a:tbl>
              <a:tblPr firstRow="1" firstCol="1" bandRow="1">
                <a:tableStyleId>{8A107856-5554-42FB-B03E-39F5DBC370BA}</a:tableStyleId>
              </a:tblPr>
              <a:tblGrid>
                <a:gridCol w="2263049">
                  <a:extLst>
                    <a:ext uri="{9D8B030D-6E8A-4147-A177-3AD203B41FA5}">
                      <a16:colId xmlns:a16="http://schemas.microsoft.com/office/drawing/2014/main" val="20000"/>
                    </a:ext>
                  </a:extLst>
                </a:gridCol>
                <a:gridCol w="1482687">
                  <a:extLst>
                    <a:ext uri="{9D8B030D-6E8A-4147-A177-3AD203B41FA5}">
                      <a16:colId xmlns:a16="http://schemas.microsoft.com/office/drawing/2014/main" val="20001"/>
                    </a:ext>
                  </a:extLst>
                </a:gridCol>
                <a:gridCol w="1560723">
                  <a:extLst>
                    <a:ext uri="{9D8B030D-6E8A-4147-A177-3AD203B41FA5}">
                      <a16:colId xmlns:a16="http://schemas.microsoft.com/office/drawing/2014/main" val="20002"/>
                    </a:ext>
                  </a:extLst>
                </a:gridCol>
                <a:gridCol w="1170541">
                  <a:extLst>
                    <a:ext uri="{9D8B030D-6E8A-4147-A177-3AD203B41FA5}">
                      <a16:colId xmlns:a16="http://schemas.microsoft.com/office/drawing/2014/main" val="20003"/>
                    </a:ext>
                  </a:extLst>
                </a:gridCol>
              </a:tblGrid>
              <a:tr h="479929">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Year </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a:lnSpc>
                          <a:spcPct val="115000"/>
                        </a:lnSpc>
                        <a:spcBef>
                          <a:spcPts val="0"/>
                        </a:spcBef>
                        <a:spcAft>
                          <a:spcPts val="0"/>
                        </a:spcAft>
                      </a:pPr>
                      <a:r>
                        <a:rPr lang="" sz="2000" dirty="0">
                          <a:effectLst/>
                          <a:latin typeface="Cambria" pitchFamily="18" charset="0"/>
                          <a:ea typeface="Cambria" pitchFamily="18" charset="0"/>
                        </a:rPr>
                        <a:t>Principal</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a:lnSpc>
                          <a:spcPct val="115000"/>
                        </a:lnSpc>
                        <a:spcBef>
                          <a:spcPts val="0"/>
                        </a:spcBef>
                        <a:spcAft>
                          <a:spcPts val="0"/>
                        </a:spcAft>
                      </a:pPr>
                      <a:r>
                        <a:rPr lang="" sz="2000">
                          <a:effectLst/>
                          <a:latin typeface="Cambria" pitchFamily="18" charset="0"/>
                          <a:ea typeface="Cambria" pitchFamily="18" charset="0"/>
                          <a:cs typeface="Mangal"/>
                        </a:rPr>
                        <a:t>Interest</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a:lnSpc>
                          <a:spcPct val="115000"/>
                        </a:lnSpc>
                        <a:spcBef>
                          <a:spcPts val="0"/>
                        </a:spcBef>
                        <a:spcAft>
                          <a:spcPts val="0"/>
                        </a:spcAft>
                      </a:pPr>
                      <a:r>
                        <a:rPr lang="" sz="2000">
                          <a:effectLst/>
                          <a:latin typeface="Cambria" pitchFamily="18" charset="0"/>
                          <a:ea typeface="Cambria" pitchFamily="18" charset="0"/>
                          <a:cs typeface="Mangal"/>
                        </a:rPr>
                        <a:t>Total</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405832">
                <a:tc>
                  <a:txBody>
                    <a:bodyPr/>
                    <a:lstStyle/>
                    <a:p>
                      <a:pPr marL="0" marR="0" algn="ctr">
                        <a:lnSpc>
                          <a:spcPct val="115000"/>
                        </a:lnSpc>
                        <a:spcBef>
                          <a:spcPts val="0"/>
                        </a:spcBef>
                        <a:spcAft>
                          <a:spcPts val="0"/>
                        </a:spcAft>
                      </a:pPr>
                      <a:r>
                        <a:rPr lang="en-US" sz="2000" b="0" dirty="0">
                          <a:effectLst/>
                          <a:latin typeface="Cambria" pitchFamily="18" charset="0"/>
                          <a:ea typeface="Cambria" pitchFamily="18" charset="0"/>
                        </a:rPr>
                        <a:t>2019-20</a:t>
                      </a:r>
                      <a:endParaRPr lang="en-US" sz="2000" b="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2000" b="0" dirty="0">
                          <a:effectLst/>
                          <a:latin typeface="Cambria" pitchFamily="18" charset="0"/>
                          <a:ea typeface="Cambria" pitchFamily="18" charset="0"/>
                        </a:rPr>
                        <a:t>33.3</a:t>
                      </a:r>
                      <a:r>
                        <a:rPr lang="" sz="2000" b="0" dirty="0">
                          <a:effectLst/>
                          <a:latin typeface="Cambria" pitchFamily="18" charset="0"/>
                          <a:ea typeface="Cambria" pitchFamily="18" charset="0"/>
                        </a:rPr>
                        <a:t>7</a:t>
                      </a:r>
                      <a:endParaRPr lang="en-US" sz="2000" b="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 sz="2000" b="0">
                          <a:effectLst/>
                          <a:latin typeface="Cambria" pitchFamily="18" charset="0"/>
                          <a:ea typeface="Cambria" pitchFamily="18" charset="0"/>
                          <a:cs typeface="Mangal"/>
                        </a:rPr>
                        <a:t>15.75</a:t>
                      </a:r>
                      <a:endParaRPr lang="en-US" sz="2000" b="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 sz="2000" b="0" dirty="0">
                          <a:effectLst/>
                          <a:latin typeface="Cambria" pitchFamily="18" charset="0"/>
                          <a:ea typeface="Cambria" pitchFamily="18" charset="0"/>
                          <a:cs typeface="Mangal"/>
                        </a:rPr>
                        <a:t>49.12</a:t>
                      </a:r>
                      <a:endParaRPr lang="en-US" sz="2000" b="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405832">
                <a:tc>
                  <a:txBody>
                    <a:bodyPr/>
                    <a:lstStyle/>
                    <a:p>
                      <a:pPr marL="0" marR="0" algn="ctr" rtl="0" eaLnBrk="1" latinLnBrk="0" hangingPunct="1">
                        <a:lnSpc>
                          <a:spcPct val="115000"/>
                        </a:lnSpc>
                        <a:spcBef>
                          <a:spcPts val="0"/>
                        </a:spcBef>
                        <a:spcAft>
                          <a:spcPts val="0"/>
                        </a:spcAft>
                      </a:pPr>
                      <a:r>
                        <a:rPr kumimoji="0" lang="en-US" sz="2000" b="0" kern="1200" dirty="0">
                          <a:solidFill>
                            <a:schemeClr val="dk1"/>
                          </a:solidFill>
                          <a:effectLst/>
                          <a:latin typeface="Cambria" pitchFamily="18" charset="0"/>
                          <a:ea typeface="Cambria" pitchFamily="18" charset="0"/>
                          <a:cs typeface="Mangal"/>
                        </a:rPr>
                        <a:t>2020-21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15000"/>
                        </a:lnSpc>
                        <a:spcBef>
                          <a:spcPts val="0"/>
                        </a:spcBef>
                        <a:spcAft>
                          <a:spcPts val="0"/>
                        </a:spcAft>
                      </a:pPr>
                      <a:r>
                        <a:rPr kumimoji="0" lang="" sz="2000" b="0" kern="1200">
                          <a:solidFill>
                            <a:schemeClr val="dk1"/>
                          </a:solidFill>
                          <a:effectLst/>
                          <a:latin typeface="Cambria" pitchFamily="18" charset="0"/>
                          <a:ea typeface="Cambria" pitchFamily="18" charset="0"/>
                          <a:cs typeface="Mangal"/>
                        </a:rPr>
                        <a:t>8.07</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15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2.02</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15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10.09</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405832">
                <a:tc>
                  <a:txBody>
                    <a:bodyPr/>
                    <a:lstStyle/>
                    <a:p>
                      <a:pPr marL="0" marR="0" algn="ctr" rtl="0" eaLnBrk="1" latinLnBrk="0" hangingPunct="1">
                        <a:lnSpc>
                          <a:spcPct val="100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2021-22</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5.21</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0.55</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5.76</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405832">
                <a:tc>
                  <a:txBody>
                    <a:bodyPr/>
                    <a:lstStyle/>
                    <a:p>
                      <a:pPr marL="0" marR="0" algn="ctr" rtl="0" eaLnBrk="1" latinLnBrk="0" hangingPunct="1">
                        <a:lnSpc>
                          <a:spcPct val="100000"/>
                        </a:lnSpc>
                        <a:spcBef>
                          <a:spcPts val="0"/>
                        </a:spcBef>
                        <a:spcAft>
                          <a:spcPts val="0"/>
                        </a:spcAft>
                      </a:pPr>
                      <a:r>
                        <a:rPr kumimoji="0" lang="" sz="2000" b="0" kern="1200">
                          <a:solidFill>
                            <a:schemeClr val="dk1"/>
                          </a:solidFill>
                          <a:effectLst/>
                          <a:latin typeface="Cambria" pitchFamily="18" charset="0"/>
                          <a:ea typeface="Cambria" pitchFamily="18" charset="0"/>
                          <a:cs typeface="Mangal"/>
                        </a:rPr>
                        <a:t>2022-23</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7.01</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2.02</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a:solidFill>
                            <a:schemeClr val="dk1"/>
                          </a:solidFill>
                          <a:effectLst/>
                          <a:latin typeface="Cambria" pitchFamily="18" charset="0"/>
                          <a:ea typeface="Cambria" pitchFamily="18" charset="0"/>
                          <a:cs typeface="Mangal"/>
                        </a:rPr>
                        <a:t>9.03</a:t>
                      </a:r>
                      <a:endParaRPr kumimoji="0" lang="en-US" sz="2000" b="0" kern="1200" dirty="0">
                        <a:solidFill>
                          <a:schemeClr val="dk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792344">
                <a:tc>
                  <a:txBody>
                    <a:bodyPr/>
                    <a:lstStyle/>
                    <a:p>
                      <a:pPr marL="0" marR="0" algn="ctr" rtl="0" eaLnBrk="1" latinLnBrk="0" hangingPunct="1">
                        <a:lnSpc>
                          <a:spcPct val="100000"/>
                        </a:lnSpc>
                        <a:spcBef>
                          <a:spcPts val="0"/>
                        </a:spcBef>
                        <a:spcAft>
                          <a:spcPts val="0"/>
                        </a:spcAft>
                      </a:pPr>
                      <a:r>
                        <a:rPr kumimoji="0" lang="" sz="2000" b="0" kern="1200" dirty="0" smtClean="0">
                          <a:solidFill>
                            <a:schemeClr val="tx1"/>
                          </a:solidFill>
                          <a:effectLst/>
                          <a:latin typeface="Cambria" pitchFamily="18" charset="0"/>
                          <a:ea typeface="Cambria" pitchFamily="18" charset="0"/>
                          <a:cs typeface="Mangal"/>
                        </a:rPr>
                        <a:t>2023-24                  (</a:t>
                      </a:r>
                      <a:r>
                        <a:rPr kumimoji="0" lang="" sz="2000" b="0" kern="1200" baseline="0" dirty="0" smtClean="0">
                          <a:solidFill>
                            <a:schemeClr val="tx1"/>
                          </a:solidFill>
                          <a:effectLst/>
                          <a:latin typeface="Cambria" pitchFamily="18" charset="0"/>
                          <a:ea typeface="Cambria" pitchFamily="18" charset="0"/>
                          <a:cs typeface="Mangal"/>
                        </a:rPr>
                        <a:t>upto 20.03.2024)</a:t>
                      </a:r>
                      <a:endParaRPr kumimoji="0" lang="en-US" sz="2000" b="0" kern="12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en-US" sz="2000" b="0" kern="1200" dirty="0" smtClean="0">
                          <a:solidFill>
                            <a:schemeClr val="tx1"/>
                          </a:solidFill>
                          <a:effectLst/>
                          <a:latin typeface="Cambria" pitchFamily="18" charset="0"/>
                          <a:ea typeface="Cambria" pitchFamily="18" charset="0"/>
                          <a:cs typeface="Mangal"/>
                        </a:rPr>
                        <a:t>10.94</a:t>
                      </a:r>
                      <a:endParaRPr kumimoji="0" lang="en-US" sz="2000" b="0" kern="12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smtClean="0">
                          <a:solidFill>
                            <a:schemeClr val="tx1"/>
                          </a:solidFill>
                          <a:effectLst/>
                          <a:latin typeface="Cambria" pitchFamily="18" charset="0"/>
                          <a:ea typeface="Cambria" pitchFamily="18" charset="0"/>
                          <a:cs typeface="Mangal"/>
                        </a:rPr>
                        <a:t>1.23</a:t>
                      </a:r>
                      <a:endParaRPr kumimoji="0" lang="en-US" sz="2000" b="0" kern="12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rtl="0" eaLnBrk="1" latinLnBrk="0" hangingPunct="1">
                        <a:lnSpc>
                          <a:spcPct val="100000"/>
                        </a:lnSpc>
                        <a:spcBef>
                          <a:spcPts val="0"/>
                        </a:spcBef>
                        <a:spcAft>
                          <a:spcPts val="0"/>
                        </a:spcAft>
                      </a:pPr>
                      <a:r>
                        <a:rPr kumimoji="0" lang="" sz="2000" b="0" kern="1200" dirty="0" smtClean="0">
                          <a:solidFill>
                            <a:schemeClr val="tx1"/>
                          </a:solidFill>
                          <a:effectLst/>
                          <a:latin typeface="Cambria" pitchFamily="18" charset="0"/>
                          <a:ea typeface="Cambria" pitchFamily="18" charset="0"/>
                          <a:cs typeface="Mangal"/>
                        </a:rPr>
                        <a:t>12.17</a:t>
                      </a:r>
                      <a:endParaRPr kumimoji="0" lang="en-US" sz="2000" b="0" kern="12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09205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943600"/>
          </a:xfrm>
        </p:spPr>
        <p:txBody>
          <a:bodyPr>
            <a:normAutofit fontScale="92500" lnSpcReduction="20000"/>
          </a:bodyPr>
          <a:lstStyle/>
          <a:p>
            <a:pPr marL="82296" indent="0" algn="just">
              <a:buClr>
                <a:schemeClr val="bg2">
                  <a:lumMod val="25000"/>
                </a:schemeClr>
              </a:buClr>
              <a:buNone/>
            </a:pPr>
            <a:endParaRPr lang="en-US" sz="2800" dirty="0">
              <a:latin typeface="Cambria" pitchFamily="18" charset="0"/>
              <a:ea typeface="Cambria" pitchFamily="18" charset="0"/>
            </a:endParaRPr>
          </a:p>
          <a:p>
            <a:pPr algn="just">
              <a:buClr>
                <a:schemeClr val="bg2">
                  <a:lumMod val="25000"/>
                </a:schemeClr>
              </a:buClr>
            </a:pPr>
            <a:r>
              <a:rPr lang="en-US" sz="2600" dirty="0">
                <a:latin typeface="Cambria" pitchFamily="18" charset="0"/>
                <a:ea typeface="Cambria" pitchFamily="18" charset="0"/>
              </a:rPr>
              <a:t>KVIC </a:t>
            </a:r>
            <a:r>
              <a:rPr lang="en-US" sz="2600" dirty="0" smtClean="0">
                <a:latin typeface="Cambria" pitchFamily="18" charset="0"/>
                <a:ea typeface="Cambria" pitchFamily="18" charset="0"/>
              </a:rPr>
              <a:t>recovered </a:t>
            </a:r>
            <a:r>
              <a:rPr lang="en-US" sz="2600" dirty="0">
                <a:latin typeface="Cambria" pitchFamily="18" charset="0"/>
                <a:ea typeface="Cambria" pitchFamily="18" charset="0"/>
              </a:rPr>
              <a:t>an amount of Rs. </a:t>
            </a:r>
            <a:r>
              <a:rPr lang="en-US" sz="2600" dirty="0" smtClean="0">
                <a:latin typeface="Cambria" pitchFamily="18" charset="0"/>
                <a:ea typeface="Cambria" pitchFamily="18" charset="0"/>
              </a:rPr>
              <a:t>22 Crores  </a:t>
            </a:r>
            <a:r>
              <a:rPr lang="en-US" sz="2600" dirty="0">
                <a:latin typeface="Cambria" pitchFamily="18" charset="0"/>
                <a:ea typeface="Cambria" pitchFamily="18" charset="0"/>
              </a:rPr>
              <a:t>from MMDA payments (from 2017 to </a:t>
            </a:r>
            <a:r>
              <a:rPr lang="en-US" sz="2600" dirty="0" smtClean="0">
                <a:latin typeface="Cambria" pitchFamily="18" charset="0"/>
                <a:ea typeface="Cambria" pitchFamily="18" charset="0"/>
              </a:rPr>
              <a:t>2024 </a:t>
            </a:r>
            <a:r>
              <a:rPr lang="en-US" sz="2600" dirty="0" err="1" smtClean="0">
                <a:latin typeface="Cambria" pitchFamily="18" charset="0"/>
                <a:ea typeface="Cambria" pitchFamily="18" charset="0"/>
              </a:rPr>
              <a:t>upto</a:t>
            </a:r>
            <a:r>
              <a:rPr lang="en-US" sz="2600" dirty="0" smtClean="0">
                <a:latin typeface="Cambria" pitchFamily="18" charset="0"/>
                <a:ea typeface="Cambria" pitchFamily="18" charset="0"/>
              </a:rPr>
              <a:t>  March).</a:t>
            </a:r>
            <a:endParaRPr lang="en-US" sz="2600" dirty="0">
              <a:latin typeface="Cambria" pitchFamily="18" charset="0"/>
              <a:ea typeface="Cambria" pitchFamily="18" charset="0"/>
            </a:endParaRPr>
          </a:p>
          <a:p>
            <a:pPr marL="82296" indent="0" algn="just">
              <a:buClr>
                <a:schemeClr val="bg2">
                  <a:lumMod val="25000"/>
                </a:schemeClr>
              </a:buClr>
              <a:buNone/>
            </a:pPr>
            <a:endParaRPr lang="en-US" sz="2600" dirty="0">
              <a:latin typeface="Cambria" pitchFamily="18" charset="0"/>
              <a:ea typeface="Cambria" pitchFamily="18" charset="0"/>
            </a:endParaRPr>
          </a:p>
          <a:p>
            <a:pPr algn="just">
              <a:buClr>
                <a:schemeClr val="bg2">
                  <a:lumMod val="25000"/>
                </a:schemeClr>
              </a:buClr>
            </a:pPr>
            <a:r>
              <a:rPr lang="en-US" sz="2600" dirty="0">
                <a:latin typeface="Cambria" pitchFamily="18" charset="0"/>
                <a:ea typeface="Cambria" pitchFamily="18" charset="0"/>
              </a:rPr>
              <a:t>As the CBC dues have been settled with SBI, the recovered amount is refunded to the Ministry for restoration of the  diverted funds Rs. 226.70 crores from Khadi loan and V.I loan. </a:t>
            </a:r>
          </a:p>
          <a:p>
            <a:pPr marL="82296" indent="0" algn="just">
              <a:buClr>
                <a:schemeClr val="bg2">
                  <a:lumMod val="25000"/>
                </a:schemeClr>
              </a:buClr>
              <a:buNone/>
            </a:pPr>
            <a:endParaRPr lang="en-US" sz="2600" dirty="0">
              <a:latin typeface="Cambria" pitchFamily="18" charset="0"/>
              <a:ea typeface="Cambria" pitchFamily="18" charset="0"/>
            </a:endParaRPr>
          </a:p>
          <a:p>
            <a:pPr algn="just">
              <a:buClr>
                <a:schemeClr val="bg2">
                  <a:lumMod val="25000"/>
                </a:schemeClr>
              </a:buClr>
            </a:pPr>
            <a:r>
              <a:rPr lang="en-US" sz="2600" dirty="0">
                <a:latin typeface="Cambria" pitchFamily="18" charset="0"/>
                <a:ea typeface="Cambria" pitchFamily="18" charset="0"/>
              </a:rPr>
              <a:t>Total restoration made as on 31.03.23 stood at Rs. 51.27 Cr leaving balance of Rs. 175.43 Cr which will be reduced gradually.</a:t>
            </a:r>
          </a:p>
          <a:p>
            <a:pPr marL="82296" indent="0" algn="just">
              <a:buClr>
                <a:schemeClr val="bg2">
                  <a:lumMod val="25000"/>
                </a:schemeClr>
              </a:buClr>
              <a:buNone/>
            </a:pPr>
            <a:endParaRPr lang="en-US" sz="2600" dirty="0">
              <a:latin typeface="Cambria" pitchFamily="18" charset="0"/>
              <a:ea typeface="Cambria" pitchFamily="18" charset="0"/>
            </a:endParaRPr>
          </a:p>
          <a:p>
            <a:pPr algn="just">
              <a:buClr>
                <a:schemeClr val="bg2">
                  <a:lumMod val="25000"/>
                </a:schemeClr>
              </a:buClr>
            </a:pPr>
            <a:r>
              <a:rPr lang="en-US" sz="2600" dirty="0">
                <a:latin typeface="Cambria" pitchFamily="18" charset="0"/>
                <a:ea typeface="Cambria" pitchFamily="18" charset="0"/>
              </a:rPr>
              <a:t>As against the loans disbursed to KVIs, the outstanding position of loans recoverable stood at Rs. </a:t>
            </a:r>
            <a:r>
              <a:rPr lang="en-US" sz="2600" dirty="0" smtClean="0">
                <a:latin typeface="Cambria" pitchFamily="18" charset="0"/>
                <a:ea typeface="Cambria" pitchFamily="18" charset="0"/>
              </a:rPr>
              <a:t>803.27Cr </a:t>
            </a:r>
            <a:r>
              <a:rPr lang="en-US" sz="2600" dirty="0">
                <a:latin typeface="Cambria" pitchFamily="18" charset="0"/>
                <a:ea typeface="Cambria" pitchFamily="18" charset="0"/>
              </a:rPr>
              <a:t>(Principal </a:t>
            </a:r>
            <a:r>
              <a:rPr lang="en-US" sz="2600" dirty="0" err="1">
                <a:latin typeface="Cambria" pitchFamily="18" charset="0"/>
                <a:ea typeface="Cambria" pitchFamily="18" charset="0"/>
              </a:rPr>
              <a:t>Rs</a:t>
            </a:r>
            <a:r>
              <a:rPr lang="en-US" sz="2600" dirty="0">
                <a:latin typeface="Cambria" pitchFamily="18" charset="0"/>
                <a:ea typeface="Cambria" pitchFamily="18" charset="0"/>
              </a:rPr>
              <a:t>. </a:t>
            </a:r>
            <a:r>
              <a:rPr lang="en-US" sz="2600" dirty="0" smtClean="0">
                <a:latin typeface="Cambria" pitchFamily="18" charset="0"/>
                <a:ea typeface="Cambria" pitchFamily="18" charset="0"/>
              </a:rPr>
              <a:t>382.29 Cr</a:t>
            </a:r>
            <a:r>
              <a:rPr lang="en-US" sz="2600" dirty="0">
                <a:latin typeface="Cambria" pitchFamily="18" charset="0"/>
                <a:ea typeface="Cambria" pitchFamily="18" charset="0"/>
              </a:rPr>
              <a:t>+ Interest </a:t>
            </a:r>
            <a:r>
              <a:rPr lang="en-US" sz="2600" dirty="0" err="1">
                <a:latin typeface="Cambria" pitchFamily="18" charset="0"/>
                <a:ea typeface="Cambria" pitchFamily="18" charset="0"/>
              </a:rPr>
              <a:t>Rs</a:t>
            </a:r>
            <a:r>
              <a:rPr lang="en-US" sz="2600" dirty="0">
                <a:latin typeface="Cambria" pitchFamily="18" charset="0"/>
                <a:ea typeface="Cambria" pitchFamily="18" charset="0"/>
              </a:rPr>
              <a:t>. </a:t>
            </a:r>
            <a:r>
              <a:rPr lang="en-US" sz="2600" dirty="0" smtClean="0">
                <a:latin typeface="Cambria" pitchFamily="18" charset="0"/>
                <a:ea typeface="Cambria" pitchFamily="18" charset="0"/>
              </a:rPr>
              <a:t>420.98 </a:t>
            </a:r>
            <a:r>
              <a:rPr lang="en-US" sz="2600" dirty="0">
                <a:latin typeface="Cambria" pitchFamily="18" charset="0"/>
                <a:ea typeface="Cambria" pitchFamily="18" charset="0"/>
              </a:rPr>
              <a:t>Cr)</a:t>
            </a:r>
            <a:r>
              <a:rPr lang="" sz="2600" dirty="0">
                <a:latin typeface="Cambria" pitchFamily="18" charset="0"/>
                <a:ea typeface="Cambria" pitchFamily="18" charset="0"/>
              </a:rPr>
              <a:t> </a:t>
            </a:r>
            <a:r>
              <a:rPr lang="en-US" sz="2600" dirty="0">
                <a:latin typeface="Cambria" pitchFamily="18" charset="0"/>
                <a:ea typeface="Cambria" pitchFamily="18" charset="0"/>
              </a:rPr>
              <a:t>as on </a:t>
            </a:r>
            <a:r>
              <a:rPr lang="en-US" sz="2600" dirty="0" smtClean="0">
                <a:latin typeface="Cambria" pitchFamily="18" charset="0"/>
                <a:ea typeface="Cambria" pitchFamily="18" charset="0"/>
              </a:rPr>
              <a:t>20.03.2024</a:t>
            </a:r>
            <a:endParaRPr lang="en-US" sz="2600" dirty="0">
              <a:latin typeface="Cambria" pitchFamily="18" charset="0"/>
              <a:ea typeface="Cambria" pitchFamily="18" charset="0"/>
            </a:endParaRPr>
          </a:p>
          <a:p>
            <a:pPr marL="82296" indent="0">
              <a:buNone/>
            </a:pPr>
            <a:endParaRPr lang="en-US" sz="800" dirty="0">
              <a:latin typeface="Cambria" pitchFamily="18" charset="0"/>
              <a:ea typeface="Cambria" pitchFamily="18" charset="0"/>
            </a:endParaRPr>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5864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619921153"/>
              </p:ext>
            </p:extLst>
          </p:nvPr>
        </p:nvGraphicFramePr>
        <p:xfrm>
          <a:off x="1371600" y="914400"/>
          <a:ext cx="7131686" cy="20091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1580809">
                  <a:extLst>
                    <a:ext uri="{9D8B030D-6E8A-4147-A177-3AD203B41FA5}">
                      <a16:colId xmlns:a16="http://schemas.microsoft.com/office/drawing/2014/main" val="20001"/>
                    </a:ext>
                  </a:extLst>
                </a:gridCol>
                <a:gridCol w="1283676">
                  <a:extLst>
                    <a:ext uri="{9D8B030D-6E8A-4147-A177-3AD203B41FA5}">
                      <a16:colId xmlns:a16="http://schemas.microsoft.com/office/drawing/2014/main" val="20002"/>
                    </a:ext>
                  </a:extLst>
                </a:gridCol>
                <a:gridCol w="1295401">
                  <a:extLst>
                    <a:ext uri="{9D8B030D-6E8A-4147-A177-3AD203B41FA5}">
                      <a16:colId xmlns:a16="http://schemas.microsoft.com/office/drawing/2014/main" val="20003"/>
                    </a:ext>
                  </a:extLst>
                </a:gridCol>
              </a:tblGrid>
              <a:tr h="370840">
                <a:tc rowSpan="2">
                  <a:txBody>
                    <a:bodyPr/>
                    <a:lstStyle/>
                    <a:p>
                      <a:pPr marL="0" marR="0" algn="just">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 </a:t>
                      </a:r>
                    </a:p>
                    <a:p>
                      <a:pPr marL="0" marR="0" algn="ctr">
                        <a:lnSpc>
                          <a:spcPct val="115000"/>
                        </a:lnSpc>
                        <a:spcBef>
                          <a:spcPts val="0"/>
                        </a:spcBef>
                        <a:spcAft>
                          <a:spcPts val="0"/>
                        </a:spcAft>
                      </a:pPr>
                      <a:r>
                        <a:rPr lang="en-US" sz="1500" dirty="0" err="1">
                          <a:solidFill>
                            <a:sysClr val="windowText" lastClr="000000"/>
                          </a:solidFill>
                          <a:effectLst/>
                          <a:latin typeface="Cambria" pitchFamily="18" charset="0"/>
                          <a:ea typeface="Cambria" pitchFamily="18" charset="0"/>
                        </a:rPr>
                        <a:t>Loanees</a:t>
                      </a:r>
                      <a:r>
                        <a:rPr lang="en-US" sz="1500" dirty="0">
                          <a:solidFill>
                            <a:sysClr val="windowText" lastClr="000000"/>
                          </a:solidFill>
                          <a:effectLst/>
                          <a:latin typeface="Cambria" pitchFamily="18" charset="0"/>
                          <a:ea typeface="Cambria" pitchFamily="18" charset="0"/>
                        </a:rPr>
                        <a:t> under CBC</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gridSpan="2">
                  <a:txBody>
                    <a:bodyPr/>
                    <a:lstStyle/>
                    <a:p>
                      <a:pPr marL="0" marR="0" algn="ctr">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O/s Principal as on </a:t>
                      </a:r>
                      <a:r>
                        <a:rPr lang="en-US" sz="1500" dirty="0" smtClean="0">
                          <a:solidFill>
                            <a:sysClr val="windowText" lastClr="000000"/>
                          </a:solidFill>
                          <a:effectLst/>
                          <a:latin typeface="Cambria" pitchFamily="18" charset="0"/>
                          <a:ea typeface="Cambria" pitchFamily="18" charset="0"/>
                        </a:rPr>
                        <a:t>20.03.2024</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rowSpan="2">
                  <a:txBody>
                    <a:bodyPr/>
                    <a:lstStyle/>
                    <a:p>
                      <a:pPr marL="0" marR="0" algn="ctr">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Total</a:t>
                      </a:r>
                    </a:p>
                    <a:p>
                      <a:pPr marL="0" marR="0" algn="ctr">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(In Cr)</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marL="0" marR="0" algn="ctr">
                        <a:lnSpc>
                          <a:spcPct val="115000"/>
                        </a:lnSpc>
                        <a:spcBef>
                          <a:spcPts val="0"/>
                        </a:spcBef>
                        <a:spcAft>
                          <a:spcPts val="0"/>
                        </a:spcAft>
                      </a:pPr>
                      <a:r>
                        <a:rPr lang="en-US" sz="1500" b="1" dirty="0">
                          <a:solidFill>
                            <a:sysClr val="windowText" lastClr="000000"/>
                          </a:solidFill>
                          <a:effectLst/>
                          <a:latin typeface="Cambria" pitchFamily="18" charset="0"/>
                          <a:ea typeface="Cambria" pitchFamily="18" charset="0"/>
                        </a:rPr>
                        <a:t>Khadi</a:t>
                      </a:r>
                      <a:endParaRPr lang="en-US" sz="1500" b="1"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a:lnSpc>
                          <a:spcPct val="115000"/>
                        </a:lnSpc>
                        <a:spcBef>
                          <a:spcPts val="0"/>
                        </a:spcBef>
                        <a:spcAft>
                          <a:spcPts val="0"/>
                        </a:spcAft>
                      </a:pPr>
                      <a:r>
                        <a:rPr lang="en-US" sz="1500" b="1" dirty="0">
                          <a:solidFill>
                            <a:sysClr val="windowText" lastClr="000000"/>
                          </a:solidFill>
                          <a:effectLst/>
                          <a:latin typeface="Cambria" pitchFamily="18" charset="0"/>
                          <a:ea typeface="Cambria" pitchFamily="18" charset="0"/>
                        </a:rPr>
                        <a:t>V.I</a:t>
                      </a:r>
                      <a:endParaRPr lang="en-US" sz="1500" b="1"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vMerge="1">
                  <a:txBody>
                    <a:bodyPr/>
                    <a:lstStyle/>
                    <a:p>
                      <a:endParaRPr lang="en-US"/>
                    </a:p>
                  </a:txBody>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500" dirty="0">
                          <a:effectLst/>
                          <a:latin typeface="Cambria" pitchFamily="18" charset="0"/>
                          <a:ea typeface="Cambria" pitchFamily="18" charset="0"/>
                        </a:rPr>
                        <a:t>State KVI </a:t>
                      </a:r>
                      <a:r>
                        <a:rPr lang="en-US" sz="1500" dirty="0" smtClean="0">
                          <a:effectLst/>
                          <a:latin typeface="Cambria" pitchFamily="18" charset="0"/>
                          <a:ea typeface="Cambria" pitchFamily="18" charset="0"/>
                        </a:rPr>
                        <a:t>Boards </a:t>
                      </a:r>
                      <a:r>
                        <a:rPr lang="en-US" sz="1500" dirty="0" smtClean="0">
                          <a:solidFill>
                            <a:schemeClr val="tx1"/>
                          </a:solidFill>
                          <a:effectLst/>
                          <a:latin typeface="Cambria" pitchFamily="18" charset="0"/>
                          <a:ea typeface="Cambria" pitchFamily="18" charset="0"/>
                        </a:rPr>
                        <a:t>(22/26)</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41.99</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177.03</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219.02</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500" dirty="0" smtClean="0">
                          <a:effectLst/>
                          <a:latin typeface="Cambria" pitchFamily="18" charset="0"/>
                          <a:ea typeface="Cambria" pitchFamily="18" charset="0"/>
                        </a:rPr>
                        <a:t>Institutions </a:t>
                      </a:r>
                      <a:r>
                        <a:rPr lang="en-US" sz="1500" dirty="0" smtClean="0">
                          <a:solidFill>
                            <a:schemeClr val="tx1"/>
                          </a:solidFill>
                          <a:effectLst/>
                          <a:latin typeface="Cambria" pitchFamily="18" charset="0"/>
                          <a:ea typeface="Cambria" pitchFamily="18" charset="0"/>
                        </a:rPr>
                        <a:t>(1093/1156)/Individual (75/82)</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151.73</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11.54</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163.27</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 sz="1500" b="1" dirty="0">
                          <a:effectLst/>
                          <a:latin typeface="Cambria" pitchFamily="18" charset="0"/>
                          <a:ea typeface="Cambria" pitchFamily="18" charset="0"/>
                        </a:rPr>
                        <a:t>Total</a:t>
                      </a:r>
                      <a:endParaRPr lang="en-US" sz="1500" b="1"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193.72</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188.57</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chemeClr val="tx1"/>
                          </a:solidFill>
                          <a:effectLst/>
                          <a:latin typeface="Cambria" pitchFamily="18" charset="0"/>
                          <a:ea typeface="Cambria" pitchFamily="18" charset="0"/>
                          <a:cs typeface="Mangal"/>
                        </a:rPr>
                        <a:t>382.29</a:t>
                      </a:r>
                      <a:endParaRPr lang="en-US" sz="150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1872389307"/>
              </p:ext>
            </p:extLst>
          </p:nvPr>
        </p:nvGraphicFramePr>
        <p:xfrm>
          <a:off x="1371600" y="3352800"/>
          <a:ext cx="7162800" cy="20091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rowSpan="2">
                  <a:txBody>
                    <a:bodyPr/>
                    <a:lstStyle/>
                    <a:p>
                      <a:pPr marL="0" marR="0" algn="just">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 </a:t>
                      </a:r>
                    </a:p>
                    <a:p>
                      <a:pPr marL="0" marR="0" algn="ctr">
                        <a:lnSpc>
                          <a:spcPct val="115000"/>
                        </a:lnSpc>
                        <a:spcBef>
                          <a:spcPts val="0"/>
                        </a:spcBef>
                        <a:spcAft>
                          <a:spcPts val="0"/>
                        </a:spcAft>
                      </a:pPr>
                      <a:r>
                        <a:rPr lang="en-US" sz="1500" dirty="0" err="1">
                          <a:solidFill>
                            <a:sysClr val="windowText" lastClr="000000"/>
                          </a:solidFill>
                          <a:effectLst/>
                          <a:latin typeface="Cambria" pitchFamily="18" charset="0"/>
                          <a:ea typeface="Cambria" pitchFamily="18" charset="0"/>
                        </a:rPr>
                        <a:t>Loanees</a:t>
                      </a:r>
                      <a:r>
                        <a:rPr lang="en-US" sz="1500" dirty="0">
                          <a:solidFill>
                            <a:sysClr val="windowText" lastClr="000000"/>
                          </a:solidFill>
                          <a:effectLst/>
                          <a:latin typeface="Cambria" pitchFamily="18" charset="0"/>
                          <a:ea typeface="Cambria" pitchFamily="18" charset="0"/>
                        </a:rPr>
                        <a:t> under CBC</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gridSpan="2">
                  <a:txBody>
                    <a:bodyPr/>
                    <a:lstStyle/>
                    <a:p>
                      <a:pPr marL="0" marR="0" algn="ct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rPr>
                        <a:t>O/s Interest </a:t>
                      </a:r>
                      <a:r>
                        <a:rPr lang="en-US" sz="1500" dirty="0">
                          <a:solidFill>
                            <a:sysClr val="windowText" lastClr="000000"/>
                          </a:solidFill>
                          <a:effectLst/>
                          <a:latin typeface="Cambria" pitchFamily="18" charset="0"/>
                          <a:ea typeface="Cambria" pitchFamily="18" charset="0"/>
                        </a:rPr>
                        <a:t>as on </a:t>
                      </a:r>
                      <a:r>
                        <a:rPr lang="en-US" sz="1500" dirty="0" smtClean="0">
                          <a:solidFill>
                            <a:sysClr val="windowText" lastClr="000000"/>
                          </a:solidFill>
                          <a:effectLst/>
                          <a:latin typeface="Cambria" pitchFamily="18" charset="0"/>
                          <a:ea typeface="Cambria" pitchFamily="18" charset="0"/>
                        </a:rPr>
                        <a:t>20.03.2024</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rowSpan="2">
                  <a:txBody>
                    <a:bodyPr/>
                    <a:lstStyle/>
                    <a:p>
                      <a:pPr marL="0" marR="0" algn="ctr">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Total</a:t>
                      </a:r>
                    </a:p>
                    <a:p>
                      <a:pPr marL="0" marR="0" algn="ctr">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(In Cr)</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marL="0" marR="0" algn="ctr">
                        <a:lnSpc>
                          <a:spcPct val="115000"/>
                        </a:lnSpc>
                        <a:spcBef>
                          <a:spcPts val="0"/>
                        </a:spcBef>
                        <a:spcAft>
                          <a:spcPts val="0"/>
                        </a:spcAft>
                      </a:pPr>
                      <a:r>
                        <a:rPr lang="en-US" sz="1500" b="1" dirty="0">
                          <a:solidFill>
                            <a:sysClr val="windowText" lastClr="000000"/>
                          </a:solidFill>
                          <a:effectLst/>
                          <a:latin typeface="Cambria" pitchFamily="18" charset="0"/>
                          <a:ea typeface="Cambria" pitchFamily="18" charset="0"/>
                        </a:rPr>
                        <a:t>Khadi</a:t>
                      </a:r>
                      <a:endParaRPr lang="en-US" sz="1500" b="1"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marL="0" marR="0" algn="ctr">
                        <a:lnSpc>
                          <a:spcPct val="115000"/>
                        </a:lnSpc>
                        <a:spcBef>
                          <a:spcPts val="0"/>
                        </a:spcBef>
                        <a:spcAft>
                          <a:spcPts val="0"/>
                        </a:spcAft>
                      </a:pPr>
                      <a:r>
                        <a:rPr lang="en-US" sz="1500" b="1" dirty="0">
                          <a:solidFill>
                            <a:sysClr val="windowText" lastClr="000000"/>
                          </a:solidFill>
                          <a:effectLst/>
                          <a:latin typeface="Cambria" pitchFamily="18" charset="0"/>
                          <a:ea typeface="Cambria" pitchFamily="18" charset="0"/>
                        </a:rPr>
                        <a:t>V.I</a:t>
                      </a:r>
                      <a:endParaRPr lang="en-US" sz="1500" b="1" dirty="0">
                        <a:solidFill>
                          <a:sysClr val="windowText" lastClr="000000"/>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vMerge="1">
                  <a:txBody>
                    <a:bodyPr/>
                    <a:lstStyle/>
                    <a:p>
                      <a:endParaRPr lang="en-US"/>
                    </a:p>
                  </a:txBody>
                  <a:tcPr/>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State KVI Boards</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9.96</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cs typeface="Mangal"/>
                        </a:rPr>
                        <a:t>222.21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232.17</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500" dirty="0">
                          <a:solidFill>
                            <a:sysClr val="windowText" lastClr="000000"/>
                          </a:solidFill>
                          <a:effectLst/>
                          <a:latin typeface="Cambria" pitchFamily="18" charset="0"/>
                          <a:ea typeface="Cambria" pitchFamily="18" charset="0"/>
                        </a:rPr>
                        <a:t>Institutions/Individual</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54.11</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134.70</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188.81</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 sz="1500" b="1" dirty="0">
                          <a:solidFill>
                            <a:sysClr val="windowText" lastClr="000000"/>
                          </a:solidFill>
                          <a:effectLst/>
                          <a:latin typeface="Cambria" pitchFamily="18" charset="0"/>
                          <a:ea typeface="Cambria" pitchFamily="18" charset="0"/>
                        </a:rPr>
                        <a:t>Total</a:t>
                      </a:r>
                      <a:endParaRPr lang="en-US" sz="1500" b="1"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64.07</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356.91</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r">
                        <a:lnSpc>
                          <a:spcPct val="115000"/>
                        </a:lnSpc>
                        <a:spcBef>
                          <a:spcPts val="0"/>
                        </a:spcBef>
                        <a:spcAft>
                          <a:spcPts val="0"/>
                        </a:spcAft>
                      </a:pPr>
                      <a:r>
                        <a:rPr lang="en-US" sz="1500" dirty="0" smtClean="0">
                          <a:solidFill>
                            <a:sysClr val="windowText" lastClr="000000"/>
                          </a:solidFill>
                          <a:effectLst/>
                          <a:latin typeface="Cambria" pitchFamily="18" charset="0"/>
                          <a:ea typeface="Cambria" pitchFamily="18" charset="0"/>
                          <a:cs typeface="Mangal"/>
                        </a:rPr>
                        <a:t>420.98</a:t>
                      </a:r>
                      <a:endParaRPr lang="en-US" sz="1500" dirty="0">
                        <a:solidFill>
                          <a:sysClr val="windowText" lastClr="000000"/>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232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792162"/>
          </a:xfrm>
        </p:spPr>
        <p:txBody>
          <a:bodyPr>
            <a:normAutofit fontScale="90000"/>
          </a:bodyPr>
          <a:lstStyle/>
          <a:p>
            <a:pPr algn="l"/>
            <a:r>
              <a:rPr lang="en-US" sz="3900" b="1" u="sng" dirty="0">
                <a:solidFill>
                  <a:schemeClr val="bg2">
                    <a:lumMod val="25000"/>
                  </a:schemeClr>
                </a:solidFill>
                <a:latin typeface="Arial Black" pitchFamily="34" charset="0"/>
              </a:rPr>
              <a:t>Genesis</a:t>
            </a:r>
            <a:r>
              <a:rPr lang="en-US" dirty="0"/>
              <a:t/>
            </a:r>
            <a:br>
              <a:rPr lang="en-US" dirty="0"/>
            </a:br>
            <a:endParaRPr lang="en-US" dirty="0"/>
          </a:p>
        </p:txBody>
      </p:sp>
      <p:sp>
        <p:nvSpPr>
          <p:cNvPr id="3" name="Content Placeholder 2"/>
          <p:cNvSpPr>
            <a:spLocks noGrp="1"/>
          </p:cNvSpPr>
          <p:nvPr>
            <p:ph idx="1"/>
          </p:nvPr>
        </p:nvSpPr>
        <p:spPr>
          <a:xfrm>
            <a:off x="990600" y="838200"/>
            <a:ext cx="7924800" cy="5467350"/>
          </a:xfrm>
        </p:spPr>
        <p:txBody>
          <a:bodyPr>
            <a:noAutofit/>
          </a:bodyPr>
          <a:lstStyle/>
          <a:p>
            <a:pPr algn="just">
              <a:buClr>
                <a:schemeClr val="bg2">
                  <a:lumMod val="25000"/>
                </a:schemeClr>
              </a:buClr>
              <a:buFont typeface="Arial" pitchFamily="34" charset="0"/>
              <a:buChar char="•"/>
            </a:pPr>
            <a:r>
              <a:rPr lang="en-US" sz="2400" dirty="0">
                <a:latin typeface="Cambria" pitchFamily="18" charset="0"/>
                <a:ea typeface="Cambria" pitchFamily="18" charset="0"/>
                <a:cs typeface="Arial" pitchFamily="34" charset="0"/>
              </a:rPr>
              <a:t>1994: </a:t>
            </a:r>
            <a:r>
              <a:rPr lang="en-US" sz="2400" dirty="0" err="1">
                <a:latin typeface="Cambria" pitchFamily="18" charset="0"/>
                <a:ea typeface="Cambria" pitchFamily="18" charset="0"/>
                <a:cs typeface="Arial" pitchFamily="34" charset="0"/>
              </a:rPr>
              <a:t>GoI</a:t>
            </a:r>
            <a:r>
              <a:rPr lang="en-US" sz="2400" dirty="0">
                <a:latin typeface="Cambria" pitchFamily="18" charset="0"/>
                <a:ea typeface="Cambria" pitchFamily="18" charset="0"/>
                <a:cs typeface="Arial" pitchFamily="34" charset="0"/>
              </a:rPr>
              <a:t> constituted a High Power Committee to study the KVI sector and to suggest measures for its overall development. </a:t>
            </a:r>
          </a:p>
          <a:p>
            <a:pPr marL="82296" indent="0" algn="just">
              <a:buClr>
                <a:schemeClr val="bg2">
                  <a:lumMod val="25000"/>
                </a:schemeClr>
              </a:buClr>
              <a:buNone/>
            </a:pPr>
            <a:endParaRPr lang="en-US" sz="2400" dirty="0">
              <a:latin typeface="Cambria" pitchFamily="18" charset="0"/>
              <a:ea typeface="Cambria" pitchFamily="18" charset="0"/>
              <a:cs typeface="Arial" pitchFamily="34" charset="0"/>
            </a:endParaRPr>
          </a:p>
          <a:p>
            <a:pPr algn="just">
              <a:buClr>
                <a:schemeClr val="bg2">
                  <a:lumMod val="25000"/>
                </a:schemeClr>
              </a:buClr>
              <a:buFont typeface="Arial" pitchFamily="34" charset="0"/>
              <a:buChar char="•"/>
            </a:pPr>
            <a:r>
              <a:rPr lang="en-US" sz="2400" dirty="0">
                <a:latin typeface="Cambria" pitchFamily="18" charset="0"/>
                <a:ea typeface="Cambria" pitchFamily="18" charset="0"/>
                <a:cs typeface="Arial" pitchFamily="34" charset="0"/>
              </a:rPr>
              <a:t>Headed by the then PM Late Shri P.V Narasimha Rao</a:t>
            </a:r>
          </a:p>
          <a:p>
            <a:pPr marL="82296" indent="0" algn="just">
              <a:buClr>
                <a:schemeClr val="bg2">
                  <a:lumMod val="25000"/>
                </a:schemeClr>
              </a:buClr>
              <a:buNone/>
            </a:pPr>
            <a:endParaRPr lang="en-US" sz="2400" dirty="0">
              <a:latin typeface="Cambria" pitchFamily="18" charset="0"/>
              <a:ea typeface="Cambria" pitchFamily="18" charset="0"/>
              <a:cs typeface="Arial" pitchFamily="34" charset="0"/>
            </a:endParaRPr>
          </a:p>
          <a:p>
            <a:pPr algn="just">
              <a:buClr>
                <a:schemeClr val="bg2">
                  <a:lumMod val="25000"/>
                </a:schemeClr>
              </a:buClr>
              <a:buFont typeface="Arial" pitchFamily="34" charset="0"/>
              <a:buChar char="•"/>
            </a:pPr>
            <a:r>
              <a:rPr lang="en-US" sz="2400" dirty="0">
                <a:latin typeface="Cambria" pitchFamily="18" charset="0"/>
                <a:ea typeface="Cambria" pitchFamily="18" charset="0"/>
                <a:cs typeface="Arial" pitchFamily="34" charset="0"/>
              </a:rPr>
              <a:t>One of the recommendations of the HPC was that development of Khadi should be assigned top priority by KVIC. </a:t>
            </a:r>
          </a:p>
          <a:p>
            <a:pPr marL="82296" indent="0" algn="just">
              <a:buClr>
                <a:schemeClr val="bg2">
                  <a:lumMod val="25000"/>
                </a:schemeClr>
              </a:buClr>
              <a:buNone/>
            </a:pPr>
            <a:endParaRPr lang="en-US" sz="2400" dirty="0">
              <a:latin typeface="Cambria" pitchFamily="18" charset="0"/>
              <a:ea typeface="Cambria" pitchFamily="18" charset="0"/>
              <a:cs typeface="Arial" pitchFamily="34" charset="0"/>
            </a:endParaRPr>
          </a:p>
          <a:p>
            <a:pPr algn="just">
              <a:buClr>
                <a:schemeClr val="bg2">
                  <a:lumMod val="25000"/>
                </a:schemeClr>
              </a:buClr>
              <a:buFont typeface="Arial" pitchFamily="34" charset="0"/>
              <a:buChar char="•"/>
            </a:pPr>
            <a:r>
              <a:rPr lang="en-US" sz="2400" dirty="0">
                <a:latin typeface="Cambria" pitchFamily="18" charset="0"/>
                <a:ea typeface="Cambria" pitchFamily="18" charset="0"/>
                <a:cs typeface="Arial" pitchFamily="34" charset="0"/>
              </a:rPr>
              <a:t>As a sequel to this, a financial package was announced on 15</a:t>
            </a:r>
            <a:r>
              <a:rPr lang="en-US" sz="2400" baseline="30000" dirty="0">
                <a:latin typeface="Cambria" pitchFamily="18" charset="0"/>
                <a:ea typeface="Cambria" pitchFamily="18" charset="0"/>
                <a:cs typeface="Arial" pitchFamily="34" charset="0"/>
              </a:rPr>
              <a:t>th</a:t>
            </a:r>
            <a:r>
              <a:rPr lang="en-US" sz="2400" dirty="0">
                <a:latin typeface="Cambria" pitchFamily="18" charset="0"/>
                <a:ea typeface="Cambria" pitchFamily="18" charset="0"/>
                <a:cs typeface="Arial" pitchFamily="34" charset="0"/>
              </a:rPr>
              <a:t> March, 1995 with an outlay of Rupees one thousand crores under consortium based bank credit.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90683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665"/>
            <a:ext cx="7772400" cy="762000"/>
          </a:xfrm>
        </p:spPr>
        <p:txBody>
          <a:bodyPr>
            <a:normAutofit/>
          </a:bodyPr>
          <a:lstStyle/>
          <a:p>
            <a:pPr algn="l"/>
            <a:r>
              <a:rPr lang="en-US" sz="3200" b="1" u="sng" dirty="0">
                <a:solidFill>
                  <a:schemeClr val="bg2">
                    <a:lumMod val="25000"/>
                  </a:schemeClr>
                </a:solidFill>
                <a:latin typeface="Cambria" pitchFamily="18" charset="0"/>
                <a:ea typeface="Cambria" pitchFamily="18" charset="0"/>
              </a:rPr>
              <a:t>Closing Bank Balance under CBC funds</a:t>
            </a:r>
            <a:endParaRPr lang="en-US" sz="3200" dirty="0">
              <a:solidFill>
                <a:schemeClr val="bg2">
                  <a:lumMod val="25000"/>
                </a:schemeClr>
              </a:solidFill>
              <a:latin typeface="Cambria" pitchFamily="18" charset="0"/>
              <a:ea typeface="Cambria" pitchFamily="18" charset="0"/>
            </a:endParaRPr>
          </a:p>
        </p:txBody>
      </p:sp>
      <p:sp>
        <p:nvSpPr>
          <p:cNvPr id="3" name="Content Placeholder 2"/>
          <p:cNvSpPr>
            <a:spLocks noGrp="1"/>
          </p:cNvSpPr>
          <p:nvPr>
            <p:ph idx="1"/>
          </p:nvPr>
        </p:nvSpPr>
        <p:spPr>
          <a:xfrm>
            <a:off x="914400" y="781665"/>
            <a:ext cx="7772400" cy="4572000"/>
          </a:xfrm>
        </p:spPr>
        <p:txBody>
          <a:bodyPr>
            <a:noAutofit/>
          </a:bodyPr>
          <a:lstStyle/>
          <a:p>
            <a:pPr algn="just">
              <a:buClr>
                <a:schemeClr val="bg2">
                  <a:lumMod val="25000"/>
                </a:schemeClr>
              </a:buClr>
            </a:pPr>
            <a:r>
              <a:rPr lang="en-US" sz="2400" dirty="0">
                <a:latin typeface="Cambria" pitchFamily="18" charset="0"/>
                <a:ea typeface="Cambria" pitchFamily="18" charset="0"/>
              </a:rPr>
              <a:t>During the year 2023-24 (</a:t>
            </a:r>
            <a:r>
              <a:rPr lang="en-US" sz="2400" dirty="0" smtClean="0">
                <a:latin typeface="Cambria" pitchFamily="18" charset="0"/>
                <a:ea typeface="Cambria" pitchFamily="18" charset="0"/>
              </a:rPr>
              <a:t>till 20.03.2024) </a:t>
            </a:r>
            <a:r>
              <a:rPr lang="en-US" sz="2400" dirty="0">
                <a:latin typeface="Cambria" pitchFamily="18" charset="0"/>
                <a:ea typeface="Cambria" pitchFamily="18" charset="0"/>
              </a:rPr>
              <a:t>CBC dues  of Rs. </a:t>
            </a:r>
            <a:r>
              <a:rPr lang="en-US" sz="2400" dirty="0" smtClean="0">
                <a:latin typeface="Cambria" pitchFamily="18" charset="0"/>
                <a:ea typeface="Cambria" pitchFamily="18" charset="0"/>
              </a:rPr>
              <a:t>12.17 </a:t>
            </a:r>
            <a:r>
              <a:rPr lang="en-US" sz="2400" dirty="0">
                <a:latin typeface="Cambria" pitchFamily="18" charset="0"/>
                <a:ea typeface="Cambria" pitchFamily="18" charset="0"/>
              </a:rPr>
              <a:t>Crores have been recovered. </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The closing bank balance under CBC stood at </a:t>
            </a:r>
            <a:r>
              <a:rPr lang="en-US" sz="2400" dirty="0" err="1">
                <a:latin typeface="Cambria" pitchFamily="18" charset="0"/>
                <a:ea typeface="Cambria" pitchFamily="18" charset="0"/>
              </a:rPr>
              <a:t>Rs</a:t>
            </a:r>
            <a:r>
              <a:rPr lang="en-US" sz="2400">
                <a:latin typeface="Cambria" pitchFamily="18" charset="0"/>
                <a:ea typeface="Cambria" pitchFamily="18" charset="0"/>
              </a:rPr>
              <a:t> </a:t>
            </a:r>
            <a:r>
              <a:rPr lang="en-US" sz="2400" smtClean="0">
                <a:latin typeface="Cambria" pitchFamily="18" charset="0"/>
                <a:ea typeface="Cambria" pitchFamily="18" charset="0"/>
              </a:rPr>
              <a:t>7.37</a:t>
            </a:r>
            <a:r>
              <a:rPr lang="en-US" sz="2400" smtClean="0">
                <a:latin typeface="Cambria" pitchFamily="18" charset="0"/>
                <a:ea typeface="Cambria" pitchFamily="18" charset="0"/>
              </a:rPr>
              <a:t> </a:t>
            </a:r>
            <a:r>
              <a:rPr lang="en-US" sz="2400" dirty="0">
                <a:latin typeface="Cambria" pitchFamily="18" charset="0"/>
                <a:ea typeface="Cambria" pitchFamily="18" charset="0"/>
              </a:rPr>
              <a:t>Crores as on </a:t>
            </a:r>
            <a:r>
              <a:rPr lang="en-US" sz="2400" dirty="0" smtClean="0">
                <a:latin typeface="Cambria" pitchFamily="18" charset="0"/>
                <a:ea typeface="Cambria" pitchFamily="18" charset="0"/>
              </a:rPr>
              <a:t>20.03.2024.</a:t>
            </a:r>
            <a:endParaRPr lang="en-US" sz="24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94157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020762"/>
          </a:xfrm>
        </p:spPr>
        <p:txBody>
          <a:bodyPr>
            <a:normAutofit/>
          </a:bodyPr>
          <a:lstStyle/>
          <a:p>
            <a:pPr algn="l"/>
            <a:r>
              <a:rPr lang="en-US" sz="3200" b="1" u="sng" dirty="0">
                <a:solidFill>
                  <a:schemeClr val="bg2">
                    <a:lumMod val="25000"/>
                  </a:schemeClr>
                </a:solidFill>
                <a:latin typeface="Arial Black" pitchFamily="34" charset="0"/>
              </a:rPr>
              <a:t>Recovery Mechanism</a:t>
            </a:r>
            <a:endParaRPr lang="en-US" sz="3200" dirty="0">
              <a:solidFill>
                <a:schemeClr val="bg2">
                  <a:lumMod val="25000"/>
                </a:schemeClr>
              </a:solidFill>
              <a:latin typeface="Arial Black" pitchFamily="34" charset="0"/>
            </a:endParaRPr>
          </a:p>
        </p:txBody>
      </p:sp>
      <p:sp>
        <p:nvSpPr>
          <p:cNvPr id="3" name="Content Placeholder 2"/>
          <p:cNvSpPr>
            <a:spLocks noGrp="1"/>
          </p:cNvSpPr>
          <p:nvPr>
            <p:ph idx="1"/>
          </p:nvPr>
        </p:nvSpPr>
        <p:spPr>
          <a:xfrm>
            <a:off x="1066800" y="1371600"/>
            <a:ext cx="7866888" cy="5486400"/>
          </a:xfrm>
        </p:spPr>
        <p:txBody>
          <a:bodyPr>
            <a:noAutofit/>
          </a:bodyPr>
          <a:lstStyle/>
          <a:p>
            <a:pPr algn="just">
              <a:spcBef>
                <a:spcPts val="0"/>
              </a:spcBef>
              <a:buClr>
                <a:schemeClr val="bg2">
                  <a:lumMod val="25000"/>
                </a:schemeClr>
              </a:buClr>
              <a:buFont typeface="Arial" pitchFamily="34" charset="0"/>
              <a:buChar char="•"/>
            </a:pPr>
            <a:r>
              <a:rPr lang="en-US" sz="2400" dirty="0">
                <a:latin typeface="Cambria" pitchFamily="18" charset="0"/>
                <a:ea typeface="Cambria" pitchFamily="18" charset="0"/>
              </a:rPr>
              <a:t> The  rate of loan recovery is not  </a:t>
            </a:r>
            <a:r>
              <a:rPr lang="en-US" sz="2400" dirty="0" err="1">
                <a:latin typeface="Cambria" pitchFamily="18" charset="0"/>
                <a:ea typeface="Cambria" pitchFamily="18" charset="0"/>
              </a:rPr>
              <a:t>upto</a:t>
            </a:r>
            <a:r>
              <a:rPr lang="en-US" sz="2400" dirty="0">
                <a:latin typeface="Cambria" pitchFamily="18" charset="0"/>
                <a:ea typeface="Cambria" pitchFamily="18" charset="0"/>
              </a:rPr>
              <a:t> the mark in the past years. </a:t>
            </a:r>
          </a:p>
          <a:p>
            <a:pPr marL="82296" indent="0" algn="just">
              <a:spcBef>
                <a:spcPts val="0"/>
              </a:spcBef>
              <a:buClr>
                <a:schemeClr val="bg2">
                  <a:lumMod val="25000"/>
                </a:schemeClr>
              </a:buClr>
              <a:buNone/>
            </a:pPr>
            <a:endParaRPr lang="en-US" sz="1050" dirty="0">
              <a:latin typeface="Cambria" pitchFamily="18" charset="0"/>
              <a:ea typeface="Cambria" pitchFamily="18" charset="0"/>
            </a:endParaRPr>
          </a:p>
          <a:p>
            <a:pPr algn="just">
              <a:spcBef>
                <a:spcPts val="0"/>
              </a:spcBef>
              <a:buClr>
                <a:schemeClr val="bg2">
                  <a:lumMod val="25000"/>
                </a:schemeClr>
              </a:buClr>
              <a:buFont typeface="Arial" pitchFamily="34" charset="0"/>
              <a:buChar char="•"/>
            </a:pPr>
            <a:r>
              <a:rPr lang="en-US" sz="2400" dirty="0">
                <a:latin typeface="Cambria" pitchFamily="18" charset="0"/>
                <a:ea typeface="Cambria" pitchFamily="18" charset="0"/>
              </a:rPr>
              <a:t>There is utmost need to address the issues of Recovery Mechanism, Recovery Teams, wide publicity towards realization of the dues from the loanees etc., in all states/F.Os of KVIC, since  no loanees  are coming forward voluntarily  to repay  the loans.</a:t>
            </a:r>
          </a:p>
          <a:p>
            <a:pPr marL="82296" indent="0" algn="just">
              <a:spcBef>
                <a:spcPts val="0"/>
              </a:spcBef>
              <a:buClr>
                <a:schemeClr val="bg2">
                  <a:lumMod val="25000"/>
                </a:schemeClr>
              </a:buClr>
              <a:buNone/>
            </a:pPr>
            <a:endParaRPr lang="en-US" sz="2400" dirty="0">
              <a:latin typeface="Cambria" pitchFamily="18" charset="0"/>
              <a:ea typeface="Cambria" pitchFamily="18" charset="0"/>
            </a:endParaRPr>
          </a:p>
          <a:p>
            <a:pPr algn="just">
              <a:spcBef>
                <a:spcPts val="0"/>
              </a:spcBef>
              <a:buClr>
                <a:schemeClr val="bg2">
                  <a:lumMod val="25000"/>
                </a:schemeClr>
              </a:buClr>
              <a:buFont typeface="Arial" pitchFamily="34" charset="0"/>
              <a:buChar char="•"/>
            </a:pPr>
            <a:r>
              <a:rPr lang="en-US" sz="2400" dirty="0">
                <a:latin typeface="Cambria" pitchFamily="18" charset="0"/>
                <a:ea typeface="Cambria" pitchFamily="18" charset="0"/>
              </a:rPr>
              <a:t>Each State Office, Divisional Offices </a:t>
            </a:r>
            <a:r>
              <a:rPr lang="en-US" sz="2400" dirty="0" err="1">
                <a:latin typeface="Cambria" pitchFamily="18" charset="0"/>
                <a:ea typeface="Cambria" pitchFamily="18" charset="0"/>
              </a:rPr>
              <a:t>etc</a:t>
            </a:r>
            <a:r>
              <a:rPr lang="en-US" sz="2400" dirty="0">
                <a:latin typeface="Cambria" pitchFamily="18" charset="0"/>
                <a:ea typeface="Cambria" pitchFamily="18" charset="0"/>
              </a:rPr>
              <a:t> have to be assigned with the target for recovery of loans from the </a:t>
            </a:r>
            <a:r>
              <a:rPr lang="en-US" sz="2400" dirty="0" err="1">
                <a:latin typeface="Cambria" pitchFamily="18" charset="0"/>
                <a:ea typeface="Cambria" pitchFamily="18" charset="0"/>
              </a:rPr>
              <a:t>lonees</a:t>
            </a:r>
            <a:r>
              <a:rPr lang="en-US" sz="2400" dirty="0">
                <a:latin typeface="Cambria" pitchFamily="18" charset="0"/>
                <a:ea typeface="Cambria" pitchFamily="18" charset="0"/>
              </a:rPr>
              <a:t> in their jurisdiction.  Similarly the </a:t>
            </a:r>
            <a:r>
              <a:rPr lang="en-US" sz="2400" dirty="0" err="1">
                <a:latin typeface="Cambria" pitchFamily="18" charset="0"/>
                <a:ea typeface="Cambria" pitchFamily="18" charset="0"/>
              </a:rPr>
              <a:t>Programme</a:t>
            </a:r>
            <a:r>
              <a:rPr lang="en-US" sz="2400" dirty="0">
                <a:latin typeface="Cambria" pitchFamily="18" charset="0"/>
                <a:ea typeface="Cambria" pitchFamily="18" charset="0"/>
              </a:rPr>
              <a:t> Directors in C.O also be accorded the targets for recovery by keeping constant monitoring and review and apprise the status to C.E.O and Chairman, KVIC.</a:t>
            </a:r>
          </a:p>
          <a:p>
            <a:pPr>
              <a:spcBef>
                <a:spcPts val="0"/>
              </a:spcBef>
              <a:buClr>
                <a:schemeClr val="bg2">
                  <a:lumMod val="25000"/>
                </a:schemeClr>
              </a:buClr>
              <a:buFont typeface="Arial" pitchFamily="34" charset="0"/>
              <a:buChar char="•"/>
            </a:pPr>
            <a:endParaRPr lang="en-US" sz="24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83344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0"/>
            <a:ext cx="7467600" cy="5364163"/>
          </a:xfrm>
        </p:spPr>
        <p:txBody>
          <a:bodyPr>
            <a:normAutofit/>
          </a:bodyPr>
          <a:lstStyle/>
          <a:p>
            <a:pPr algn="just">
              <a:spcBef>
                <a:spcPts val="0"/>
              </a:spcBef>
              <a:buClr>
                <a:schemeClr val="bg2">
                  <a:lumMod val="25000"/>
                </a:schemeClr>
              </a:buClr>
              <a:buFont typeface="Arial" pitchFamily="34" charset="0"/>
              <a:buChar char="•"/>
            </a:pPr>
            <a:r>
              <a:rPr lang="en-US" sz="2500" dirty="0">
                <a:latin typeface="Cambria" pitchFamily="18" charset="0"/>
                <a:ea typeface="Cambria" pitchFamily="18" charset="0"/>
              </a:rPr>
              <a:t>Unless stringent measures are taken there may not be much improvement in recovery rate. </a:t>
            </a:r>
          </a:p>
          <a:p>
            <a:pPr marL="342900" indent="-342900" algn="just">
              <a:spcBef>
                <a:spcPts val="0"/>
              </a:spcBef>
              <a:buClr>
                <a:schemeClr val="bg2">
                  <a:lumMod val="25000"/>
                </a:schemeClr>
              </a:buClr>
              <a:buFont typeface="Arial" pitchFamily="34" charset="0"/>
              <a:buChar char="•"/>
            </a:pPr>
            <a:endParaRPr lang="en-US" sz="2500" dirty="0">
              <a:latin typeface="Cambria" pitchFamily="18" charset="0"/>
              <a:ea typeface="Cambria" pitchFamily="18" charset="0"/>
            </a:endParaRPr>
          </a:p>
          <a:p>
            <a:pPr algn="just">
              <a:spcBef>
                <a:spcPts val="0"/>
              </a:spcBef>
              <a:buClr>
                <a:schemeClr val="bg2">
                  <a:lumMod val="25000"/>
                </a:schemeClr>
              </a:buClr>
              <a:buFont typeface="Arial" pitchFamily="34" charset="0"/>
              <a:buChar char="•"/>
            </a:pPr>
            <a:r>
              <a:rPr lang="en-US" sz="2500" dirty="0">
                <a:latin typeface="Cambria" pitchFamily="18" charset="0"/>
                <a:ea typeface="Cambria" pitchFamily="18" charset="0"/>
              </a:rPr>
              <a:t>Target based performance of each F.O/</a:t>
            </a:r>
            <a:r>
              <a:rPr lang="en-US" sz="2500" dirty="0" err="1">
                <a:latin typeface="Cambria" pitchFamily="18" charset="0"/>
                <a:ea typeface="Cambria" pitchFamily="18" charset="0"/>
              </a:rPr>
              <a:t>Programme</a:t>
            </a:r>
            <a:r>
              <a:rPr lang="en-US" sz="2500" dirty="0">
                <a:latin typeface="Cambria" pitchFamily="18" charset="0"/>
                <a:ea typeface="Cambria" pitchFamily="18" charset="0"/>
              </a:rPr>
              <a:t> Directors in recovery of the CBC loans is essential, in order to intimate the efforts made by KVIC in recovery of loans to the Ministry, for considering KVIC’s proposal for write off of the outstanding CBC loans recoverable from loanees, as they are unable to repay loans.</a:t>
            </a:r>
          </a:p>
          <a:p>
            <a:endParaRPr lang="en-US" dirty="0">
              <a:solidFill>
                <a:schemeClr val="bg2">
                  <a:lumMod val="25000"/>
                </a:schemeClr>
              </a:solidFill>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78134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lvl="4"/>
            <a:r>
              <a:rPr lang="en-US" sz="6600" dirty="0"/>
              <a:t>THANK YOU</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4244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7696200" cy="6096000"/>
          </a:xfrm>
        </p:spPr>
        <p:txBody>
          <a:bodyPr>
            <a:normAutofit/>
          </a:bodyPr>
          <a:lstStyle/>
          <a:p>
            <a:pPr marL="0" indent="0" algn="just">
              <a:buNone/>
            </a:pPr>
            <a:endParaRPr lang="en-US" sz="1200" dirty="0"/>
          </a:p>
          <a:p>
            <a:pPr algn="just">
              <a:buClr>
                <a:schemeClr val="bg2">
                  <a:lumMod val="25000"/>
                </a:schemeClr>
              </a:buClr>
              <a:buFont typeface="Arial" pitchFamily="34" charset="0"/>
              <a:buChar char="•"/>
            </a:pPr>
            <a:r>
              <a:rPr lang="en-US" sz="2400" dirty="0">
                <a:latin typeface="Cambria" pitchFamily="18" charset="0"/>
                <a:ea typeface="Cambria" pitchFamily="18" charset="0"/>
              </a:rPr>
              <a:t>SBI was identified as the leader of the consortium of 15 banks.</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buFont typeface="Arial" pitchFamily="34" charset="0"/>
              <a:buChar char="•"/>
            </a:pPr>
            <a:r>
              <a:rPr lang="en-US" sz="2400" dirty="0">
                <a:latin typeface="Cambria" pitchFamily="18" charset="0"/>
                <a:ea typeface="Cambria" pitchFamily="18" charset="0"/>
              </a:rPr>
              <a:t> KVIC was authorized to access a line of credit for Rs. 1000 crores from the consortium.</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buFont typeface="Arial" pitchFamily="34" charset="0"/>
              <a:buChar char="•"/>
            </a:pPr>
            <a:r>
              <a:rPr lang="en-US" sz="2400" dirty="0">
                <a:latin typeface="Cambria" pitchFamily="18" charset="0"/>
                <a:ea typeface="Cambria" pitchFamily="18" charset="0"/>
              </a:rPr>
              <a:t>Target: Two million additional jobs in KVI Sector during the remaining period of 8</a:t>
            </a:r>
            <a:r>
              <a:rPr lang="en-US" sz="2400" baseline="30000" dirty="0">
                <a:latin typeface="Cambria" pitchFamily="18" charset="0"/>
                <a:ea typeface="Cambria" pitchFamily="18" charset="0"/>
              </a:rPr>
              <a:t>th</a:t>
            </a:r>
            <a:r>
              <a:rPr lang="en-US" sz="2400" dirty="0">
                <a:latin typeface="Cambria" pitchFamily="18" charset="0"/>
                <a:ea typeface="Cambria" pitchFamily="18" charset="0"/>
              </a:rPr>
              <a:t> Five Year Plan (92-97).</a:t>
            </a:r>
          </a:p>
          <a:p>
            <a:pPr marL="285750" indent="-285750" algn="just">
              <a:buClr>
                <a:schemeClr val="bg2">
                  <a:lumMod val="25000"/>
                </a:schemeClr>
              </a:buClr>
              <a:buFont typeface="Arial" pitchFamily="34" charset="0"/>
              <a:buChar char="•"/>
            </a:pPr>
            <a:endParaRPr lang="en-US" sz="2400" dirty="0">
              <a:latin typeface="Cambria" pitchFamily="18" charset="0"/>
              <a:ea typeface="Cambria" pitchFamily="18" charset="0"/>
            </a:endParaRPr>
          </a:p>
          <a:p>
            <a:pPr algn="just">
              <a:buClr>
                <a:schemeClr val="bg2">
                  <a:lumMod val="25000"/>
                </a:schemeClr>
              </a:buClr>
              <a:buFont typeface="Arial" pitchFamily="34" charset="0"/>
              <a:buChar char="•"/>
            </a:pPr>
            <a:r>
              <a:rPr lang="en-US" sz="2400" dirty="0">
                <a:latin typeface="Cambria" pitchFamily="18" charset="0"/>
                <a:ea typeface="Cambria" pitchFamily="18" charset="0"/>
              </a:rPr>
              <a:t>12</a:t>
            </a:r>
            <a:r>
              <a:rPr lang="en-US" sz="2400" baseline="30000" dirty="0">
                <a:latin typeface="Cambria" pitchFamily="18" charset="0"/>
                <a:ea typeface="Cambria" pitchFamily="18" charset="0"/>
              </a:rPr>
              <a:t>th</a:t>
            </a:r>
            <a:r>
              <a:rPr lang="en-US" sz="2400" dirty="0">
                <a:latin typeface="Cambria" pitchFamily="18" charset="0"/>
                <a:ea typeface="Cambria" pitchFamily="18" charset="0"/>
              </a:rPr>
              <a:t> January 1996: Agreement between KVIC and SBI as leader of consortium. </a:t>
            </a:r>
          </a:p>
          <a:p>
            <a:pPr algn="just">
              <a:buClr>
                <a:schemeClr val="bg2">
                  <a:lumMod val="25000"/>
                </a:schemeClr>
              </a:buClr>
              <a:buFont typeface="Arial" pitchFamily="34" charset="0"/>
              <a:buChar char="•"/>
            </a:pPr>
            <a:endParaRPr lang="en-US" sz="2400" dirty="0">
              <a:latin typeface="Cambria" pitchFamily="18" charset="0"/>
              <a:ea typeface="Cambria" pitchFamily="18" charset="0"/>
            </a:endParaRPr>
          </a:p>
          <a:p>
            <a:pPr algn="just">
              <a:buClr>
                <a:schemeClr val="bg2">
                  <a:lumMod val="25000"/>
                </a:schemeClr>
              </a:buClr>
              <a:buFont typeface="Arial" pitchFamily="34" charset="0"/>
              <a:buChar char="•"/>
            </a:pPr>
            <a:r>
              <a:rPr lang="en-US" sz="2400" dirty="0" err="1">
                <a:latin typeface="Cambria" pitchFamily="18" charset="0"/>
                <a:ea typeface="Cambria" pitchFamily="18" charset="0"/>
              </a:rPr>
              <a:t>MoMSME</a:t>
            </a:r>
            <a:r>
              <a:rPr lang="en-US" sz="2400" dirty="0">
                <a:latin typeface="Cambria" pitchFamily="18" charset="0"/>
                <a:ea typeface="Cambria" pitchFamily="18" charset="0"/>
              </a:rPr>
              <a:t> stood guarantee to the loan availed.</a:t>
            </a:r>
          </a:p>
          <a:p>
            <a:pPr algn="just"/>
            <a:endParaRPr lang="en-US" sz="25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5833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09600"/>
            <a:ext cx="7543800" cy="5516563"/>
          </a:xfrm>
        </p:spPr>
        <p:txBody>
          <a:bodyPr>
            <a:normAutofit/>
          </a:bodyPr>
          <a:lstStyle/>
          <a:p>
            <a:pPr algn="just">
              <a:buClr>
                <a:schemeClr val="bg2">
                  <a:lumMod val="25000"/>
                </a:schemeClr>
              </a:buClr>
              <a:buSzPct val="90000"/>
              <a:buFont typeface="Arial" pitchFamily="34" charset="0"/>
              <a:buChar char="•"/>
            </a:pPr>
            <a:r>
              <a:rPr lang="en-US" sz="2400" dirty="0">
                <a:latin typeface="Cambria" pitchFamily="18" charset="0"/>
                <a:ea typeface="Cambria" pitchFamily="18" charset="0"/>
              </a:rPr>
              <a:t>KVIC availed loan of Rs. 738.00 crores under the </a:t>
            </a:r>
            <a:r>
              <a:rPr lang="en-US" sz="2400" dirty="0" err="1">
                <a:latin typeface="Cambria" pitchFamily="18" charset="0"/>
                <a:ea typeface="Cambria" pitchFamily="18" charset="0"/>
              </a:rPr>
              <a:t>programme</a:t>
            </a:r>
            <a:r>
              <a:rPr lang="en-US" sz="2400" dirty="0">
                <a:latin typeface="Cambria" pitchFamily="18" charset="0"/>
                <a:ea typeface="Cambria" pitchFamily="18" charset="0"/>
              </a:rPr>
              <a:t> up to the year 2001-02.</a:t>
            </a:r>
          </a:p>
          <a:p>
            <a:pPr algn="just">
              <a:buClr>
                <a:schemeClr val="bg2">
                  <a:lumMod val="25000"/>
                </a:schemeClr>
              </a:buClr>
              <a:buSzPct val="90000"/>
              <a:buFont typeface="Arial" pitchFamily="34" charset="0"/>
              <a:buChar char="•"/>
            </a:pPr>
            <a:endParaRPr lang="en-US" sz="2400" dirty="0">
              <a:latin typeface="Cambria" pitchFamily="18" charset="0"/>
              <a:ea typeface="Cambria" pitchFamily="18" charset="0"/>
            </a:endParaRPr>
          </a:p>
          <a:p>
            <a:pPr algn="just">
              <a:buClr>
                <a:schemeClr val="bg2">
                  <a:lumMod val="25000"/>
                </a:schemeClr>
              </a:buClr>
              <a:buSzPct val="90000"/>
              <a:buFont typeface="Arial" pitchFamily="34" charset="0"/>
              <a:buChar char="•"/>
            </a:pPr>
            <a:r>
              <a:rPr lang="en-US" sz="2400" dirty="0">
                <a:latin typeface="Cambria" pitchFamily="18" charset="0"/>
                <a:ea typeface="Cambria" pitchFamily="18" charset="0"/>
              </a:rPr>
              <a:t>The loan was repayable in eight years with a moratorium of one year. </a:t>
            </a:r>
            <a:endParaRPr lang="en-US" sz="2400" dirty="0">
              <a:solidFill>
                <a:srgbClr val="FF0000"/>
              </a:solidFill>
              <a:latin typeface="Cambria" pitchFamily="18" charset="0"/>
              <a:ea typeface="Cambria" pitchFamily="18" charset="0"/>
            </a:endParaRPr>
          </a:p>
          <a:p>
            <a:pPr marL="82296" indent="0" algn="just">
              <a:buClr>
                <a:schemeClr val="bg2">
                  <a:lumMod val="25000"/>
                </a:schemeClr>
              </a:buClr>
              <a:buSzPct val="90000"/>
              <a:buNone/>
            </a:pPr>
            <a:endParaRPr lang="en-US" sz="2400" dirty="0">
              <a:latin typeface="Cambria" pitchFamily="18" charset="0"/>
              <a:ea typeface="Cambria" pitchFamily="18" charset="0"/>
            </a:endParaRPr>
          </a:p>
          <a:p>
            <a:pPr algn="just">
              <a:buClr>
                <a:schemeClr val="bg2">
                  <a:lumMod val="25000"/>
                </a:schemeClr>
              </a:buClr>
              <a:buSzPct val="90000"/>
              <a:buFont typeface="Arial" pitchFamily="34" charset="0"/>
              <a:buChar char="•"/>
            </a:pPr>
            <a:r>
              <a:rPr lang="en-US" sz="2400" dirty="0">
                <a:latin typeface="Cambria" pitchFamily="18" charset="0"/>
                <a:ea typeface="Cambria" pitchFamily="18" charset="0"/>
              </a:rPr>
              <a:t>KVIC, in turn, provided loans to:- </a:t>
            </a:r>
          </a:p>
          <a:p>
            <a:pPr lvl="1" algn="just">
              <a:buClr>
                <a:schemeClr val="bg2">
                  <a:lumMod val="25000"/>
                </a:schemeClr>
              </a:buClr>
              <a:buSzPct val="90000"/>
              <a:buFont typeface="Arial" pitchFamily="34" charset="0"/>
              <a:buChar char="•"/>
            </a:pPr>
            <a:r>
              <a:rPr lang="en-US" sz="2200" dirty="0">
                <a:latin typeface="Cambria" pitchFamily="18" charset="0"/>
                <a:ea typeface="Cambria" pitchFamily="18" charset="0"/>
              </a:rPr>
              <a:t>State Khadi and Village Industries Boards;</a:t>
            </a:r>
          </a:p>
          <a:p>
            <a:pPr lvl="1" algn="just">
              <a:buClr>
                <a:schemeClr val="bg2">
                  <a:lumMod val="25000"/>
                </a:schemeClr>
              </a:buClr>
              <a:buSzPct val="90000"/>
              <a:buFont typeface="Arial" pitchFamily="34" charset="0"/>
              <a:buChar char="•"/>
            </a:pPr>
            <a:r>
              <a:rPr lang="en-US" sz="2200" dirty="0">
                <a:latin typeface="Cambria" pitchFamily="18" charset="0"/>
                <a:ea typeface="Cambria" pitchFamily="18" charset="0"/>
              </a:rPr>
              <a:t>Khadi and VI Institutions; and </a:t>
            </a:r>
          </a:p>
          <a:p>
            <a:pPr lvl="1" algn="just">
              <a:buClr>
                <a:schemeClr val="bg2">
                  <a:lumMod val="25000"/>
                </a:schemeClr>
              </a:buClr>
              <a:buSzPct val="90000"/>
              <a:buFont typeface="Arial" pitchFamily="34" charset="0"/>
              <a:buChar char="•"/>
            </a:pPr>
            <a:r>
              <a:rPr lang="en-US" sz="2200" dirty="0">
                <a:latin typeface="Cambria" pitchFamily="18" charset="0"/>
                <a:ea typeface="Cambria" pitchFamily="18" charset="0"/>
              </a:rPr>
              <a:t>Individuals. </a:t>
            </a:r>
          </a:p>
          <a:p>
            <a:pPr marL="402336" lvl="1" indent="0" algn="just">
              <a:buClr>
                <a:schemeClr val="bg2">
                  <a:lumMod val="25000"/>
                </a:schemeClr>
              </a:buClr>
              <a:buSzPct val="90000"/>
              <a:buNone/>
            </a:pPr>
            <a:endParaRPr lang="en-US" sz="2200" dirty="0">
              <a:latin typeface="Cambria" pitchFamily="18" charset="0"/>
              <a:ea typeface="Cambria" pitchFamily="18" charset="0"/>
            </a:endParaRPr>
          </a:p>
          <a:p>
            <a:pPr marL="0" indent="0" algn="just">
              <a:buClr>
                <a:schemeClr val="bg2">
                  <a:lumMod val="25000"/>
                </a:schemeClr>
              </a:buClr>
              <a:buSzPct val="90000"/>
              <a:buNone/>
            </a:pPr>
            <a:endParaRPr lang="en-US" sz="26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9554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620000" cy="5745163"/>
          </a:xfrm>
        </p:spPr>
        <p:txBody>
          <a:bodyPr>
            <a:normAutofit/>
          </a:bodyPr>
          <a:lstStyle/>
          <a:p>
            <a:pPr algn="just">
              <a:buClr>
                <a:schemeClr val="bg2">
                  <a:lumMod val="25000"/>
                </a:schemeClr>
              </a:buClr>
            </a:pPr>
            <a:r>
              <a:rPr lang="en-US" sz="2400" dirty="0">
                <a:latin typeface="Cambria" pitchFamily="18" charset="0"/>
                <a:ea typeface="Cambria" pitchFamily="18" charset="0"/>
              </a:rPr>
              <a:t>Year wise drawl of the CBC funds :</a:t>
            </a:r>
          </a:p>
          <a:p>
            <a:pPr marL="402336" lvl="1" indent="0" algn="just">
              <a:buClr>
                <a:schemeClr val="bg2">
                  <a:lumMod val="25000"/>
                </a:schemeClr>
              </a:buClr>
              <a:buNone/>
            </a:pPr>
            <a:r>
              <a:rPr lang="en-US" sz="2200" dirty="0">
                <a:latin typeface="Cambria" pitchFamily="18" charset="0"/>
                <a:ea typeface="Cambria" pitchFamily="18" charset="0"/>
              </a:rPr>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98739888"/>
              </p:ext>
            </p:extLst>
          </p:nvPr>
        </p:nvGraphicFramePr>
        <p:xfrm>
          <a:off x="1828800" y="1295400"/>
          <a:ext cx="6324599" cy="4696756"/>
        </p:xfrm>
        <a:graphic>
          <a:graphicData uri="http://schemas.openxmlformats.org/drawingml/2006/table">
            <a:tbl>
              <a:tblPr firstRow="1" firstCol="1" bandRow="1">
                <a:tableStyleId>{85BE263C-DBD7-4A20-BB59-AAB30ACAA65A}</a:tableStyleId>
              </a:tblPr>
              <a:tblGrid>
                <a:gridCol w="1477402">
                  <a:extLst>
                    <a:ext uri="{9D8B030D-6E8A-4147-A177-3AD203B41FA5}">
                      <a16:colId xmlns:a16="http://schemas.microsoft.com/office/drawing/2014/main" val="20000"/>
                    </a:ext>
                  </a:extLst>
                </a:gridCol>
                <a:gridCol w="984936">
                  <a:extLst>
                    <a:ext uri="{9D8B030D-6E8A-4147-A177-3AD203B41FA5}">
                      <a16:colId xmlns:a16="http://schemas.microsoft.com/office/drawing/2014/main" val="20001"/>
                    </a:ext>
                  </a:extLst>
                </a:gridCol>
                <a:gridCol w="1309731">
                  <a:extLst>
                    <a:ext uri="{9D8B030D-6E8A-4147-A177-3AD203B41FA5}">
                      <a16:colId xmlns:a16="http://schemas.microsoft.com/office/drawing/2014/main" val="20002"/>
                    </a:ext>
                  </a:extLst>
                </a:gridCol>
                <a:gridCol w="1431716">
                  <a:extLst>
                    <a:ext uri="{9D8B030D-6E8A-4147-A177-3AD203B41FA5}">
                      <a16:colId xmlns:a16="http://schemas.microsoft.com/office/drawing/2014/main" val="20003"/>
                    </a:ext>
                  </a:extLst>
                </a:gridCol>
                <a:gridCol w="1120814">
                  <a:extLst>
                    <a:ext uri="{9D8B030D-6E8A-4147-A177-3AD203B41FA5}">
                      <a16:colId xmlns:a16="http://schemas.microsoft.com/office/drawing/2014/main" val="20004"/>
                    </a:ext>
                  </a:extLst>
                </a:gridCol>
              </a:tblGrid>
              <a:tr h="480066">
                <a:tc rowSpan="2">
                  <a:txBody>
                    <a:bodyPr/>
                    <a:lstStyle/>
                    <a:p>
                      <a:pPr marL="0" marR="0" algn="ctr">
                        <a:lnSpc>
                          <a:spcPct val="115000"/>
                        </a:lnSpc>
                        <a:spcBef>
                          <a:spcPts val="0"/>
                        </a:spcBef>
                        <a:spcAft>
                          <a:spcPts val="0"/>
                        </a:spcAft>
                      </a:pPr>
                      <a:r>
                        <a:rPr lang="en-US" sz="1800" b="1" dirty="0">
                          <a:solidFill>
                            <a:schemeClr val="tx1"/>
                          </a:solidFill>
                          <a:effectLst/>
                          <a:latin typeface="Cambria" pitchFamily="18" charset="0"/>
                          <a:ea typeface="Cambria" pitchFamily="18" charset="0"/>
                        </a:rPr>
                        <a:t>Year</a:t>
                      </a:r>
                      <a:endParaRPr lang="en-US" sz="1800" b="1"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rowSpan="2">
                  <a:txBody>
                    <a:bodyPr/>
                    <a:lstStyle/>
                    <a:p>
                      <a:pPr marL="0" marR="0" algn="ctr">
                        <a:lnSpc>
                          <a:spcPct val="115000"/>
                        </a:lnSpc>
                        <a:spcBef>
                          <a:spcPts val="0"/>
                        </a:spcBef>
                        <a:spcAft>
                          <a:spcPts val="0"/>
                        </a:spcAft>
                      </a:pPr>
                      <a:r>
                        <a:rPr lang="en-US" sz="1800" b="1" dirty="0">
                          <a:solidFill>
                            <a:schemeClr val="tx1"/>
                          </a:solidFill>
                          <a:effectLst/>
                          <a:latin typeface="Cambria" pitchFamily="18" charset="0"/>
                          <a:ea typeface="Cambria" pitchFamily="18" charset="0"/>
                        </a:rPr>
                        <a:t>CBC drawn</a:t>
                      </a:r>
                    </a:p>
                    <a:p>
                      <a:pPr marL="0" marR="0" algn="ctr">
                        <a:lnSpc>
                          <a:spcPct val="115000"/>
                        </a:lnSpc>
                        <a:spcBef>
                          <a:spcPts val="0"/>
                        </a:spcBef>
                        <a:spcAft>
                          <a:spcPts val="0"/>
                        </a:spcAft>
                      </a:pPr>
                      <a:r>
                        <a:rPr lang="en-US" sz="1800" b="1" dirty="0">
                          <a:solidFill>
                            <a:schemeClr val="tx1"/>
                          </a:solidFill>
                          <a:effectLst/>
                          <a:latin typeface="Cambria" pitchFamily="18" charset="0"/>
                          <a:ea typeface="Cambria" pitchFamily="18" charset="0"/>
                        </a:rPr>
                        <a:t>(In </a:t>
                      </a:r>
                      <a:r>
                        <a:rPr lang="en-US" sz="1800" b="1" dirty="0" err="1">
                          <a:solidFill>
                            <a:schemeClr val="tx1"/>
                          </a:solidFill>
                          <a:effectLst/>
                          <a:latin typeface="Cambria" pitchFamily="18" charset="0"/>
                          <a:ea typeface="Cambria" pitchFamily="18" charset="0"/>
                        </a:rPr>
                        <a:t>cr</a:t>
                      </a:r>
                      <a:r>
                        <a:rPr lang="en-US" sz="1800" b="1" dirty="0">
                          <a:solidFill>
                            <a:schemeClr val="tx1"/>
                          </a:solidFill>
                          <a:effectLst/>
                          <a:latin typeface="Cambria" pitchFamily="18" charset="0"/>
                          <a:ea typeface="Cambria"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gridSpan="3">
                  <a:txBody>
                    <a:bodyPr/>
                    <a:lstStyle/>
                    <a:p>
                      <a:pPr marL="0" marR="0" algn="ctr">
                        <a:lnSpc>
                          <a:spcPct val="115000"/>
                        </a:lnSpc>
                        <a:spcBef>
                          <a:spcPts val="0"/>
                        </a:spcBef>
                        <a:spcAft>
                          <a:spcPts val="0"/>
                        </a:spcAft>
                      </a:pPr>
                      <a:r>
                        <a:rPr lang="en-US" sz="2000" b="1" dirty="0">
                          <a:solidFill>
                            <a:schemeClr val="tx1"/>
                          </a:solidFill>
                          <a:effectLst/>
                          <a:latin typeface="Cambria" pitchFamily="18" charset="0"/>
                          <a:ea typeface="Cambria" pitchFamily="18" charset="0"/>
                          <a:cs typeface="Mangal"/>
                        </a:rPr>
                        <a:t>No. of</a:t>
                      </a:r>
                      <a:r>
                        <a:rPr lang="en-US" sz="2000" b="1" baseline="0" dirty="0">
                          <a:solidFill>
                            <a:schemeClr val="tx1"/>
                          </a:solidFill>
                          <a:effectLst/>
                          <a:latin typeface="Cambria" pitchFamily="18" charset="0"/>
                          <a:ea typeface="Cambria" pitchFamily="18" charset="0"/>
                          <a:cs typeface="Mangal"/>
                        </a:rPr>
                        <a:t> Beneficiaries</a:t>
                      </a:r>
                      <a:endParaRPr lang="en-US" sz="2000" b="1"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marL="0" marR="0" algn="ctr">
                        <a:lnSpc>
                          <a:spcPct val="115000"/>
                        </a:lnSpc>
                        <a:spcBef>
                          <a:spcPts val="0"/>
                        </a:spcBef>
                        <a:spcAft>
                          <a:spcPts val="0"/>
                        </a:spcAft>
                      </a:pPr>
                      <a:endParaRPr lang="en-US" sz="2000" b="1"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marL="0" marR="0" algn="ctr">
                        <a:lnSpc>
                          <a:spcPct val="115000"/>
                        </a:lnSpc>
                        <a:spcBef>
                          <a:spcPts val="0"/>
                        </a:spcBef>
                        <a:spcAft>
                          <a:spcPts val="0"/>
                        </a:spcAft>
                      </a:pPr>
                      <a:endParaRPr lang="en-US" sz="2000" b="1"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480066">
                <a:tc vMerge="1">
                  <a:txBody>
                    <a:bodyPr/>
                    <a:lstStyle/>
                    <a:p>
                      <a:endParaRPr lang="en-IN"/>
                    </a:p>
                  </a:txBody>
                  <a:tcPr/>
                </a:tc>
                <a:tc vMerge="1">
                  <a:txBody>
                    <a:bodyPr/>
                    <a:lstStyle/>
                    <a:p>
                      <a:endParaRPr lang="en-IN"/>
                    </a:p>
                  </a:txBody>
                  <a:tcPr/>
                </a:tc>
                <a:tc>
                  <a:txBody>
                    <a:bodyPr/>
                    <a:lstStyle/>
                    <a:p>
                      <a:pPr marL="0" marR="0" algn="ctr">
                        <a:lnSpc>
                          <a:spcPct val="115000"/>
                        </a:lnSpc>
                        <a:spcBef>
                          <a:spcPts val="0"/>
                        </a:spcBef>
                        <a:spcAft>
                          <a:spcPts val="0"/>
                        </a:spcAft>
                      </a:pPr>
                      <a:r>
                        <a:rPr lang="en-US" sz="1800" b="1" dirty="0">
                          <a:solidFill>
                            <a:schemeClr val="tx1"/>
                          </a:solidFill>
                          <a:effectLst/>
                          <a:latin typeface="Cambria" pitchFamily="18" charset="0"/>
                          <a:ea typeface="Cambria" pitchFamily="18" charset="0"/>
                          <a:cs typeface="Mangal"/>
                        </a:rPr>
                        <a:t>KVIB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15000"/>
                        </a:lnSpc>
                        <a:spcBef>
                          <a:spcPts val="0"/>
                        </a:spcBef>
                        <a:spcAft>
                          <a:spcPts val="0"/>
                        </a:spcAft>
                      </a:pPr>
                      <a:r>
                        <a:rPr lang="en-US" sz="1800" b="1" dirty="0">
                          <a:solidFill>
                            <a:schemeClr val="tx1"/>
                          </a:solidFill>
                          <a:effectLst/>
                          <a:latin typeface="Cambria" pitchFamily="18" charset="0"/>
                          <a:ea typeface="Cambria" pitchFamily="18" charset="0"/>
                          <a:cs typeface="Mangal"/>
                        </a:rPr>
                        <a:t>Institution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15000"/>
                        </a:lnSpc>
                        <a:spcBef>
                          <a:spcPts val="0"/>
                        </a:spcBef>
                        <a:spcAft>
                          <a:spcPts val="0"/>
                        </a:spcAft>
                      </a:pPr>
                      <a:r>
                        <a:rPr lang="en-US" sz="1800" b="1" dirty="0">
                          <a:solidFill>
                            <a:schemeClr val="tx1"/>
                          </a:solidFill>
                          <a:effectLst/>
                          <a:latin typeface="Cambria" pitchFamily="18" charset="0"/>
                          <a:ea typeface="Cambria" pitchFamily="18" charset="0"/>
                          <a:cs typeface="Mangal"/>
                        </a:rPr>
                        <a:t>Individual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466997">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1995-96</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325</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8">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cs typeface="Mangal"/>
                        </a:rPr>
                        <a:t>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8">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cs typeface="Mangal"/>
                        </a:rPr>
                        <a:t>1156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rowSpan="8">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cs typeface="Mangal"/>
                        </a:rPr>
                        <a:t>82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466997">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1996-97</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125</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466997">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1997-98</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60</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466997">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1998-99</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146</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r h="444033">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1999-2000</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48</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466997">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2000-01</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12</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r h="466997">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2001-02</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22</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8"/>
                  </a:ext>
                </a:extLst>
              </a:tr>
              <a:tr h="339739">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Total</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1800" b="0" dirty="0">
                          <a:solidFill>
                            <a:schemeClr val="tx1"/>
                          </a:solidFill>
                          <a:effectLst/>
                          <a:latin typeface="Cambria" pitchFamily="18" charset="0"/>
                          <a:ea typeface="Cambria" pitchFamily="18" charset="0"/>
                        </a:rPr>
                        <a:t>738</a:t>
                      </a:r>
                      <a:endParaRPr lang="en-US" sz="18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vMerge="1">
                  <a:txBody>
                    <a:bodyPr/>
                    <a:lstStyle/>
                    <a:p>
                      <a:pPr marL="0" marR="0" algn="ctr">
                        <a:lnSpc>
                          <a:spcPct val="115000"/>
                        </a:lnSpc>
                        <a:spcBef>
                          <a:spcPts val="0"/>
                        </a:spcBef>
                        <a:spcAft>
                          <a:spcPts val="0"/>
                        </a:spcAft>
                      </a:pPr>
                      <a:endParaRPr lang="en-US" sz="2000" b="0" dirty="0">
                        <a:solidFill>
                          <a:schemeClr val="tx1"/>
                        </a:solidFill>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9874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065" y="76200"/>
            <a:ext cx="8229600" cy="761999"/>
          </a:xfrm>
        </p:spPr>
        <p:txBody>
          <a:bodyPr>
            <a:normAutofit/>
          </a:bodyPr>
          <a:lstStyle/>
          <a:p>
            <a:pPr algn="l"/>
            <a:r>
              <a:rPr lang="en-US" sz="3200" b="1" u="sng" dirty="0" err="1">
                <a:solidFill>
                  <a:schemeClr val="bg2">
                    <a:lumMod val="25000"/>
                  </a:schemeClr>
                </a:solidFill>
                <a:latin typeface="Arial Black" pitchFamily="34" charset="0"/>
                <a:cs typeface="Arial" pitchFamily="34" charset="0"/>
              </a:rPr>
              <a:t>Utilisation</a:t>
            </a:r>
            <a:r>
              <a:rPr lang="en-US" sz="3200" b="1" u="sng" dirty="0">
                <a:solidFill>
                  <a:schemeClr val="bg2">
                    <a:lumMod val="25000"/>
                  </a:schemeClr>
                </a:solidFill>
                <a:latin typeface="Arial Black" pitchFamily="34" charset="0"/>
                <a:cs typeface="Arial" pitchFamily="34" charset="0"/>
              </a:rPr>
              <a:t> of CBC Loans</a:t>
            </a:r>
            <a:endParaRPr lang="en-US" sz="3200" dirty="0">
              <a:solidFill>
                <a:srgbClr val="002060"/>
              </a:solidFill>
            </a:endParaRPr>
          </a:p>
        </p:txBody>
      </p:sp>
      <p:sp>
        <p:nvSpPr>
          <p:cNvPr id="3" name="Content Placeholder 2"/>
          <p:cNvSpPr>
            <a:spLocks noGrp="1"/>
          </p:cNvSpPr>
          <p:nvPr>
            <p:ph idx="1"/>
          </p:nvPr>
        </p:nvSpPr>
        <p:spPr>
          <a:xfrm>
            <a:off x="990600" y="914400"/>
            <a:ext cx="7696200" cy="5410200"/>
          </a:xfrm>
        </p:spPr>
        <p:txBody>
          <a:bodyPr>
            <a:noAutofit/>
          </a:bodyPr>
          <a:lstStyle/>
          <a:p>
            <a:pPr algn="just">
              <a:buClr>
                <a:schemeClr val="bg2">
                  <a:lumMod val="25000"/>
                </a:schemeClr>
              </a:buClr>
            </a:pPr>
            <a:r>
              <a:rPr lang="en-US" sz="2600" dirty="0">
                <a:latin typeface="Cambria" pitchFamily="18" charset="0"/>
                <a:ea typeface="Cambria" pitchFamily="18" charset="0"/>
              </a:rPr>
              <a:t> </a:t>
            </a:r>
            <a:r>
              <a:rPr lang="en-US" sz="2400" dirty="0">
                <a:latin typeface="Cambria" pitchFamily="18" charset="0"/>
                <a:ea typeface="Cambria" pitchFamily="18" charset="0"/>
              </a:rPr>
              <a:t>Rs 748.41 Crores disbursed during 1995-96 to 2006-07. </a:t>
            </a:r>
          </a:p>
          <a:p>
            <a:pPr marL="82296" indent="0" algn="just">
              <a:buClr>
                <a:schemeClr val="bg2">
                  <a:lumMod val="25000"/>
                </a:schemeClr>
              </a:buClr>
              <a:buNone/>
            </a:pPr>
            <a:endParaRPr lang="en-US" sz="2400" dirty="0">
              <a:latin typeface="Cambria" pitchFamily="18" charset="0"/>
              <a:ea typeface="Cambria" pitchFamily="18" charset="0"/>
            </a:endParaRPr>
          </a:p>
          <a:p>
            <a:pPr algn="just">
              <a:buClr>
                <a:schemeClr val="bg2">
                  <a:lumMod val="25000"/>
                </a:schemeClr>
              </a:buClr>
            </a:pPr>
            <a:r>
              <a:rPr lang="en-US" sz="2400" dirty="0">
                <a:latin typeface="Cambria" pitchFamily="18" charset="0"/>
                <a:ea typeface="Cambria" pitchFamily="18" charset="0"/>
              </a:rPr>
              <a:t>Rs.10.41 Crores from the loans recovered from the beneficiaries recycled for re-loaning .</a:t>
            </a:r>
          </a:p>
          <a:p>
            <a:pPr algn="just">
              <a:buClr>
                <a:schemeClr val="bg2">
                  <a:lumMod val="25000"/>
                </a:schemeClr>
              </a:buClr>
            </a:pPr>
            <a:endParaRPr lang="en-US" sz="2600" dirty="0">
              <a:latin typeface="Cambria" pitchFamily="18" charset="0"/>
              <a:ea typeface="Cambria" pitchFamily="18" charset="0"/>
            </a:endParaRPr>
          </a:p>
          <a:p>
            <a:pPr algn="just"/>
            <a:endParaRPr lang="en-US" sz="2600" b="1" dirty="0">
              <a:latin typeface="Cambria" pitchFamily="18" charset="0"/>
              <a:ea typeface="Cambria" pitchFamily="18" charset="0"/>
            </a:endParaRPr>
          </a:p>
          <a:p>
            <a:pPr algn="just"/>
            <a:endParaRPr lang="en-US" sz="2600" dirty="0">
              <a:latin typeface="Cambria" pitchFamily="18" charset="0"/>
              <a:ea typeface="Cambria" pitchFamily="18" charset="0"/>
            </a:endParaRPr>
          </a:p>
          <a:p>
            <a:endParaRPr lang="en-US" sz="2600" dirty="0">
              <a:latin typeface="Cambria" pitchFamily="18" charset="0"/>
              <a:ea typeface="Cambria"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874024235"/>
              </p:ext>
            </p:extLst>
          </p:nvPr>
        </p:nvGraphicFramePr>
        <p:xfrm>
          <a:off x="2667000" y="3505200"/>
          <a:ext cx="4648200" cy="1905001"/>
        </p:xfrm>
        <a:graphic>
          <a:graphicData uri="http://schemas.openxmlformats.org/drawingml/2006/table">
            <a:tbl>
              <a:tblPr firstRow="1" firstCol="1" bandRow="1">
                <a:tableStyleId>{8A107856-5554-42FB-B03E-39F5DBC370BA}</a:tableStyleId>
              </a:tblPr>
              <a:tblGrid>
                <a:gridCol w="2274651">
                  <a:extLst>
                    <a:ext uri="{9D8B030D-6E8A-4147-A177-3AD203B41FA5}">
                      <a16:colId xmlns:a16="http://schemas.microsoft.com/office/drawing/2014/main" val="20000"/>
                    </a:ext>
                  </a:extLst>
                </a:gridCol>
                <a:gridCol w="2373549">
                  <a:extLst>
                    <a:ext uri="{9D8B030D-6E8A-4147-A177-3AD203B41FA5}">
                      <a16:colId xmlns:a16="http://schemas.microsoft.com/office/drawing/2014/main" val="20001"/>
                    </a:ext>
                  </a:extLst>
                </a:gridCol>
              </a:tblGrid>
              <a:tr h="691876">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Head</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Amount in </a:t>
                      </a:r>
                      <a:r>
                        <a:rPr lang="en-US" sz="2000" dirty="0" err="1">
                          <a:effectLst/>
                          <a:latin typeface="Cambria" pitchFamily="18" charset="0"/>
                          <a:ea typeface="Cambria" pitchFamily="18" charset="0"/>
                        </a:rPr>
                        <a:t>Crores</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404375">
                <a:tc>
                  <a:txBody>
                    <a:bodyPr/>
                    <a:lstStyle/>
                    <a:p>
                      <a:pPr marL="0" marR="0" algn="ctr">
                        <a:lnSpc>
                          <a:spcPct val="115000"/>
                        </a:lnSpc>
                        <a:spcBef>
                          <a:spcPts val="0"/>
                        </a:spcBef>
                        <a:spcAft>
                          <a:spcPts val="0"/>
                        </a:spcAft>
                      </a:pPr>
                      <a:r>
                        <a:rPr lang="en-US" sz="2000" dirty="0" err="1">
                          <a:effectLst/>
                          <a:latin typeface="Cambria" pitchFamily="18" charset="0"/>
                          <a:ea typeface="Cambria" pitchFamily="18" charset="0"/>
                        </a:rPr>
                        <a:t>Khadi</a:t>
                      </a:r>
                      <a:r>
                        <a:rPr lang="en-US" sz="2000" dirty="0">
                          <a:effectLst/>
                          <a:latin typeface="Cambria" pitchFamily="18" charset="0"/>
                          <a:ea typeface="Cambria" pitchFamily="18" charset="0"/>
                        </a:rPr>
                        <a:t>/Poly     </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291.47 </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404375">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V.I                 </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456.94 </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404375">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Total  </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748.41 </a:t>
                      </a:r>
                      <a:endParaRPr lang="en-US" sz="2000" dirty="0">
                        <a:solidFill>
                          <a:schemeClr val="tx1"/>
                        </a:solidFill>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332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1066800"/>
          </a:xfrm>
        </p:spPr>
        <p:txBody>
          <a:bodyPr>
            <a:noAutofit/>
          </a:bodyPr>
          <a:lstStyle/>
          <a:p>
            <a:pPr algn="l"/>
            <a:r>
              <a:rPr lang="en-US" sz="3000" b="1" u="sng" dirty="0">
                <a:solidFill>
                  <a:schemeClr val="bg2">
                    <a:lumMod val="25000"/>
                  </a:schemeClr>
                </a:solidFill>
                <a:latin typeface="Arial Black" pitchFamily="34" charset="0"/>
              </a:rPr>
              <a:t>Interest on the CBC Loan</a:t>
            </a:r>
            <a:r>
              <a:rPr lang="en-US" sz="3000" dirty="0">
                <a:solidFill>
                  <a:schemeClr val="bg2">
                    <a:lumMod val="25000"/>
                  </a:schemeClr>
                </a:solidFill>
                <a:latin typeface="Arial Black" pitchFamily="34" charset="0"/>
              </a:rPr>
              <a:t/>
            </a:r>
            <a:br>
              <a:rPr lang="en-US" sz="3000" dirty="0">
                <a:solidFill>
                  <a:schemeClr val="bg2">
                    <a:lumMod val="25000"/>
                  </a:schemeClr>
                </a:solidFill>
                <a:latin typeface="Arial Black" pitchFamily="34" charset="0"/>
              </a:rPr>
            </a:br>
            <a:endParaRPr lang="en-US" sz="3000" dirty="0">
              <a:solidFill>
                <a:schemeClr val="bg2">
                  <a:lumMod val="25000"/>
                </a:schemeClr>
              </a:solidFill>
              <a:latin typeface="Arial Black" pitchFamily="34" charset="0"/>
            </a:endParaRPr>
          </a:p>
        </p:txBody>
      </p:sp>
      <p:sp>
        <p:nvSpPr>
          <p:cNvPr id="3" name="Content Placeholder 2"/>
          <p:cNvSpPr>
            <a:spLocks noGrp="1"/>
          </p:cNvSpPr>
          <p:nvPr>
            <p:ph idx="1"/>
          </p:nvPr>
        </p:nvSpPr>
        <p:spPr>
          <a:xfrm>
            <a:off x="1066800" y="1447800"/>
            <a:ext cx="7696200" cy="4953000"/>
          </a:xfrm>
        </p:spPr>
        <p:txBody>
          <a:bodyPr>
            <a:noAutofit/>
          </a:bodyPr>
          <a:lstStyle/>
          <a:p>
            <a:pPr algn="just">
              <a:spcBef>
                <a:spcPts val="0"/>
              </a:spcBef>
              <a:buClr>
                <a:schemeClr val="bg2">
                  <a:lumMod val="25000"/>
                </a:schemeClr>
              </a:buClr>
            </a:pPr>
            <a:r>
              <a:rPr lang="en-US" sz="2400" dirty="0">
                <a:solidFill>
                  <a:schemeClr val="tx1">
                    <a:lumMod val="95000"/>
                    <a:lumOff val="5000"/>
                  </a:schemeClr>
                </a:solidFill>
                <a:latin typeface="Cambria" pitchFamily="18" charset="0"/>
                <a:ea typeface="Cambria" pitchFamily="18" charset="0"/>
              </a:rPr>
              <a:t>The CBC  loan attracted interest at the bank rate of interest based on Prime Lending Rate (PLR) communicated by SBI from time to time.</a:t>
            </a:r>
          </a:p>
          <a:p>
            <a:pPr algn="just">
              <a:spcBef>
                <a:spcPts val="0"/>
              </a:spcBef>
              <a:buClr>
                <a:schemeClr val="bg2">
                  <a:lumMod val="25000"/>
                </a:schemeClr>
              </a:buClr>
            </a:pPr>
            <a:endParaRPr lang="en-US" sz="2400" dirty="0">
              <a:solidFill>
                <a:schemeClr val="tx1">
                  <a:lumMod val="95000"/>
                  <a:lumOff val="5000"/>
                </a:schemeClr>
              </a:solidFill>
              <a:latin typeface="Cambria" pitchFamily="18" charset="0"/>
              <a:ea typeface="Cambria" pitchFamily="18" charset="0"/>
            </a:endParaRPr>
          </a:p>
          <a:p>
            <a:pPr algn="just">
              <a:spcBef>
                <a:spcPts val="0"/>
              </a:spcBef>
              <a:buClr>
                <a:schemeClr val="bg2">
                  <a:lumMod val="25000"/>
                </a:schemeClr>
              </a:buClr>
            </a:pPr>
            <a:r>
              <a:rPr lang="en-US" sz="2400" dirty="0">
                <a:solidFill>
                  <a:schemeClr val="tx1">
                    <a:lumMod val="95000"/>
                    <a:lumOff val="5000"/>
                  </a:schemeClr>
                </a:solidFill>
                <a:latin typeface="Cambria" pitchFamily="18" charset="0"/>
                <a:ea typeface="Cambria" pitchFamily="18" charset="0"/>
              </a:rPr>
              <a:t> The rate of interest ranged from 15 %  to 8 % from 1995-96 to 2018- 2019.</a:t>
            </a:r>
          </a:p>
          <a:p>
            <a:pPr marL="82296" indent="0" algn="just">
              <a:spcBef>
                <a:spcPts val="0"/>
              </a:spcBef>
              <a:buClr>
                <a:schemeClr val="bg2">
                  <a:lumMod val="25000"/>
                </a:schemeClr>
              </a:buClr>
              <a:buNone/>
            </a:pPr>
            <a:endParaRPr lang="en-US" sz="2400" dirty="0">
              <a:solidFill>
                <a:schemeClr val="tx1">
                  <a:lumMod val="95000"/>
                  <a:lumOff val="5000"/>
                </a:schemeClr>
              </a:solidFill>
              <a:latin typeface="Cambria" pitchFamily="18" charset="0"/>
              <a:ea typeface="Cambria" pitchFamily="18" charset="0"/>
            </a:endParaRPr>
          </a:p>
          <a:p>
            <a:pPr algn="just">
              <a:spcBef>
                <a:spcPts val="0"/>
              </a:spcBef>
              <a:buClr>
                <a:schemeClr val="bg2">
                  <a:lumMod val="25000"/>
                </a:schemeClr>
              </a:buClr>
            </a:pPr>
            <a:r>
              <a:rPr lang="en-US" sz="2400" dirty="0">
                <a:solidFill>
                  <a:schemeClr val="tx1">
                    <a:lumMod val="95000"/>
                    <a:lumOff val="5000"/>
                  </a:schemeClr>
                </a:solidFill>
                <a:latin typeface="Cambria" pitchFamily="18" charset="0"/>
                <a:ea typeface="Cambria" pitchFamily="18" charset="0"/>
              </a:rPr>
              <a:t> Interest burden on KVIC: @Rs. 50 Crores per annum.</a:t>
            </a:r>
          </a:p>
          <a:p>
            <a:pPr marL="82296" indent="0" algn="just">
              <a:spcBef>
                <a:spcPts val="0"/>
              </a:spcBef>
              <a:buClr>
                <a:schemeClr val="bg2">
                  <a:lumMod val="25000"/>
                </a:schemeClr>
              </a:buClr>
              <a:buNone/>
            </a:pPr>
            <a:endParaRPr lang="en-US" dirty="0">
              <a:solidFill>
                <a:schemeClr val="tx1">
                  <a:lumMod val="95000"/>
                  <a:lumOff val="5000"/>
                </a:schemeClr>
              </a:solidFill>
              <a:latin typeface="Cambria" pitchFamily="18" charset="0"/>
              <a:ea typeface="Cambria" pitchFamily="18" charset="0"/>
            </a:endParaRPr>
          </a:p>
          <a:p>
            <a:pPr marL="82296" indent="0" algn="just">
              <a:spcBef>
                <a:spcPts val="0"/>
              </a:spcBef>
              <a:buClr>
                <a:schemeClr val="bg2">
                  <a:lumMod val="25000"/>
                </a:schemeClr>
              </a:buClr>
              <a:buNone/>
            </a:pPr>
            <a:endParaRPr lang="en-US" sz="2400" dirty="0">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92433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09600"/>
            <a:ext cx="7696200" cy="5715000"/>
          </a:xfrm>
        </p:spPr>
        <p:txBody>
          <a:bodyPr>
            <a:noAutofit/>
          </a:bodyPr>
          <a:lstStyle/>
          <a:p>
            <a:pPr algn="just">
              <a:spcBef>
                <a:spcPts val="0"/>
              </a:spcBef>
              <a:buClr>
                <a:schemeClr val="bg2">
                  <a:lumMod val="25000"/>
                </a:schemeClr>
              </a:buClr>
            </a:pPr>
            <a:endParaRPr lang="en-US" sz="2400" dirty="0">
              <a:solidFill>
                <a:schemeClr val="tx1">
                  <a:lumMod val="95000"/>
                  <a:lumOff val="5000"/>
                </a:schemeClr>
              </a:solidFill>
              <a:latin typeface="Cambria" pitchFamily="18" charset="0"/>
              <a:ea typeface="Cambria" pitchFamily="18" charset="0"/>
            </a:endParaRPr>
          </a:p>
          <a:p>
            <a:pPr algn="just">
              <a:spcBef>
                <a:spcPts val="0"/>
              </a:spcBef>
              <a:buClr>
                <a:schemeClr val="bg2">
                  <a:lumMod val="25000"/>
                </a:schemeClr>
              </a:buClr>
            </a:pPr>
            <a:r>
              <a:rPr lang="en-US" sz="2400" dirty="0">
                <a:solidFill>
                  <a:schemeClr val="tx1">
                    <a:lumMod val="95000"/>
                    <a:lumOff val="5000"/>
                  </a:schemeClr>
                </a:solidFill>
                <a:latin typeface="Cambria" pitchFamily="18" charset="0"/>
                <a:ea typeface="Cambria" pitchFamily="18" charset="0"/>
              </a:rPr>
              <a:t>There was no sufficient inflow of funds from the loanees due to their poor financial health. </a:t>
            </a:r>
          </a:p>
          <a:p>
            <a:pPr marL="82296" indent="0" algn="just">
              <a:spcBef>
                <a:spcPts val="0"/>
              </a:spcBef>
              <a:buClr>
                <a:schemeClr val="bg2">
                  <a:lumMod val="25000"/>
                </a:schemeClr>
              </a:buClr>
              <a:buNone/>
            </a:pPr>
            <a:endParaRPr lang="en-US" sz="2400" dirty="0">
              <a:solidFill>
                <a:schemeClr val="tx1">
                  <a:lumMod val="95000"/>
                  <a:lumOff val="5000"/>
                </a:schemeClr>
              </a:solidFill>
              <a:latin typeface="Cambria" pitchFamily="18" charset="0"/>
              <a:ea typeface="Cambria" pitchFamily="18" charset="0"/>
            </a:endParaRPr>
          </a:p>
          <a:p>
            <a:pPr algn="just">
              <a:spcBef>
                <a:spcPts val="0"/>
              </a:spcBef>
              <a:buClr>
                <a:schemeClr val="bg2">
                  <a:lumMod val="25000"/>
                </a:schemeClr>
              </a:buClr>
            </a:pPr>
            <a:r>
              <a:rPr lang="en-US" sz="2400" dirty="0">
                <a:solidFill>
                  <a:schemeClr val="tx1">
                    <a:lumMod val="95000"/>
                    <a:lumOff val="5000"/>
                  </a:schemeClr>
                </a:solidFill>
                <a:latin typeface="Cambria" pitchFamily="18" charset="0"/>
                <a:ea typeface="Cambria" pitchFamily="18" charset="0"/>
              </a:rPr>
              <a:t>To avoid becoming NPA, KVIC met out the demand of repayment from Khadi/ VI loan recoveries to the tune of Rs. 226.70 Crores and from other plan funds.</a:t>
            </a:r>
          </a:p>
          <a:p>
            <a:pPr marL="82296" indent="0" algn="just">
              <a:spcBef>
                <a:spcPts val="0"/>
              </a:spcBef>
              <a:buClr>
                <a:schemeClr val="bg2">
                  <a:lumMod val="25000"/>
                </a:schemeClr>
              </a:buClr>
              <a:buNone/>
            </a:pPr>
            <a:endParaRPr lang="en-US" sz="2400" dirty="0">
              <a:solidFill>
                <a:schemeClr val="tx1">
                  <a:lumMod val="95000"/>
                  <a:lumOff val="5000"/>
                </a:schemeClr>
              </a:solidFill>
              <a:latin typeface="Cambria" pitchFamily="18" charset="0"/>
              <a:ea typeface="Cambria" pitchFamily="18" charset="0"/>
            </a:endParaRPr>
          </a:p>
          <a:p>
            <a:pPr algn="just">
              <a:spcBef>
                <a:spcPts val="0"/>
              </a:spcBef>
              <a:buClr>
                <a:schemeClr val="bg2">
                  <a:lumMod val="25000"/>
                </a:schemeClr>
              </a:buClr>
            </a:pPr>
            <a:r>
              <a:rPr lang="en-US" sz="2400" dirty="0">
                <a:latin typeface="Cambria" pitchFamily="18" charset="0"/>
                <a:ea typeface="Cambria" pitchFamily="18" charset="0"/>
              </a:rPr>
              <a:t>As on 31.03.2018 an amount of Rs 249.00 Crores  remained payable  by  KVIC. </a:t>
            </a:r>
          </a:p>
          <a:p>
            <a:pPr marL="82296" indent="0" algn="just">
              <a:spcBef>
                <a:spcPts val="0"/>
              </a:spcBef>
              <a:buClr>
                <a:schemeClr val="bg2">
                  <a:lumMod val="25000"/>
                </a:schemeClr>
              </a:buClr>
              <a:buNone/>
            </a:pPr>
            <a:endParaRPr lang="en-US" sz="2400" dirty="0">
              <a:latin typeface="Cambria" pitchFamily="18" charset="0"/>
              <a:ea typeface="Cambria" pitchFamily="18" charset="0"/>
            </a:endParaRPr>
          </a:p>
          <a:p>
            <a:pPr algn="just">
              <a:spcBef>
                <a:spcPts val="0"/>
              </a:spcBef>
              <a:buClr>
                <a:schemeClr val="bg2">
                  <a:lumMod val="25000"/>
                </a:schemeClr>
              </a:buClr>
            </a:pPr>
            <a:r>
              <a:rPr lang="en-US" sz="2400" dirty="0">
                <a:latin typeface="Cambria" pitchFamily="18" charset="0"/>
                <a:ea typeface="Cambria" pitchFamily="18" charset="0"/>
              </a:rPr>
              <a:t>2019: The Ministry refused to waive of the loan but sanctioned Rs. 240.00 Crores for settlement of the outstanding loans with SBI.</a:t>
            </a:r>
          </a:p>
          <a:p>
            <a:pPr marL="82296" indent="0" algn="just">
              <a:spcBef>
                <a:spcPts val="0"/>
              </a:spcBef>
              <a:buClr>
                <a:schemeClr val="bg2">
                  <a:lumMod val="25000"/>
                </a:schemeClr>
              </a:buClr>
              <a:buNone/>
            </a:pPr>
            <a:endParaRPr lang="en-US" sz="2400" dirty="0">
              <a:latin typeface="Cambria" pitchFamily="18" charset="0"/>
              <a:ea typeface="Cambria" pitchFamily="18" charset="0"/>
            </a:endParaRPr>
          </a:p>
          <a:p>
            <a:pPr marL="82296" indent="0" algn="just">
              <a:spcBef>
                <a:spcPts val="0"/>
              </a:spcBef>
              <a:buClr>
                <a:schemeClr val="bg2">
                  <a:lumMod val="25000"/>
                </a:schemeClr>
              </a:buClr>
              <a:buNone/>
            </a:pPr>
            <a:endParaRPr lang="en-US" sz="2400" dirty="0">
              <a:solidFill>
                <a:schemeClr val="tx1">
                  <a:lumMod val="95000"/>
                  <a:lumOff val="5000"/>
                </a:schemeClr>
              </a:solidFill>
              <a:latin typeface="Cambria" pitchFamily="18" charset="0"/>
              <a:ea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2" name="Title 1">
            <a:extLst>
              <a:ext uri="{FF2B5EF4-FFF2-40B4-BE49-F238E27FC236}">
                <a16:creationId xmlns:a16="http://schemas.microsoft.com/office/drawing/2014/main" id="{FA27439B-E25A-30B8-BEB2-CD32DCC7F187}"/>
              </a:ext>
            </a:extLst>
          </p:cNvPr>
          <p:cNvSpPr>
            <a:spLocks noGrp="1"/>
          </p:cNvSpPr>
          <p:nvPr>
            <p:ph type="title"/>
          </p:nvPr>
        </p:nvSpPr>
        <p:spPr>
          <a:xfrm>
            <a:off x="934065" y="76200"/>
            <a:ext cx="8229600" cy="761999"/>
          </a:xfrm>
        </p:spPr>
        <p:txBody>
          <a:bodyPr>
            <a:normAutofit/>
          </a:bodyPr>
          <a:lstStyle/>
          <a:p>
            <a:pPr algn="l"/>
            <a:r>
              <a:rPr lang="en-US" sz="3200" b="1" u="sng" dirty="0">
                <a:solidFill>
                  <a:schemeClr val="bg2">
                    <a:lumMod val="25000"/>
                  </a:schemeClr>
                </a:solidFill>
                <a:latin typeface="Arial Black" pitchFamily="34" charset="0"/>
                <a:cs typeface="Arial" pitchFamily="34" charset="0"/>
              </a:rPr>
              <a:t>Recovery and repayment</a:t>
            </a:r>
            <a:endParaRPr lang="en-US" sz="3200" dirty="0">
              <a:solidFill>
                <a:srgbClr val="002060"/>
              </a:solidFill>
            </a:endParaRPr>
          </a:p>
        </p:txBody>
      </p:sp>
    </p:spTree>
    <p:extLst>
      <p:ext uri="{BB962C8B-B14F-4D97-AF65-F5344CB8AC3E}">
        <p14:creationId xmlns:p14="http://schemas.microsoft.com/office/powerpoint/2010/main" val="147151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772400" cy="838200"/>
          </a:xfrm>
        </p:spPr>
        <p:txBody>
          <a:bodyPr>
            <a:normAutofit fontScale="90000"/>
          </a:bodyPr>
          <a:lstStyle/>
          <a:p>
            <a:pPr algn="l"/>
            <a:r>
              <a:rPr lang="en-US" dirty="0">
                <a:solidFill>
                  <a:srgbClr val="002060"/>
                </a:solidFill>
              </a:rPr>
              <a:t/>
            </a:r>
            <a:br>
              <a:rPr lang="en-US" dirty="0">
                <a:solidFill>
                  <a:srgbClr val="002060"/>
                </a:solidFill>
              </a:rPr>
            </a:br>
            <a:endParaRPr lang="en-US" dirty="0">
              <a:solidFill>
                <a:srgbClr val="002060"/>
              </a:solidFill>
            </a:endParaRPr>
          </a:p>
        </p:txBody>
      </p:sp>
      <p:sp>
        <p:nvSpPr>
          <p:cNvPr id="3" name="Content Placeholder 2"/>
          <p:cNvSpPr>
            <a:spLocks noGrp="1"/>
          </p:cNvSpPr>
          <p:nvPr>
            <p:ph idx="1"/>
          </p:nvPr>
        </p:nvSpPr>
        <p:spPr>
          <a:xfrm>
            <a:off x="990600" y="1219200"/>
            <a:ext cx="7772400" cy="5334000"/>
          </a:xfrm>
        </p:spPr>
        <p:txBody>
          <a:bodyPr>
            <a:noAutofit/>
          </a:bodyPr>
          <a:lstStyle/>
          <a:p>
            <a:pPr algn="just">
              <a:spcBef>
                <a:spcPts val="0"/>
              </a:spcBef>
              <a:buClr>
                <a:schemeClr val="bg2">
                  <a:lumMod val="25000"/>
                </a:schemeClr>
              </a:buClr>
              <a:buFont typeface="Arial" pitchFamily="34" charset="0"/>
              <a:buChar char="•"/>
            </a:pPr>
            <a:r>
              <a:rPr lang="en-US" sz="2400" dirty="0" smtClean="0">
                <a:latin typeface="Cambria" pitchFamily="18" charset="0"/>
                <a:ea typeface="Cambria" pitchFamily="18" charset="0"/>
              </a:rPr>
              <a:t>KVIC </a:t>
            </a:r>
            <a:r>
              <a:rPr lang="en-US" sz="2400" dirty="0">
                <a:latin typeface="Cambria" pitchFamily="18" charset="0"/>
                <a:ea typeface="Cambria" pitchFamily="18" charset="0"/>
              </a:rPr>
              <a:t>repaid </a:t>
            </a:r>
            <a:r>
              <a:rPr lang="en-US" sz="2400" dirty="0" err="1">
                <a:latin typeface="Cambria" pitchFamily="18" charset="0"/>
                <a:ea typeface="Cambria" pitchFamily="18" charset="0"/>
              </a:rPr>
              <a:t>Rs</a:t>
            </a:r>
            <a:r>
              <a:rPr lang="en-US" sz="2400" dirty="0">
                <a:latin typeface="Cambria" pitchFamily="18" charset="0"/>
                <a:ea typeface="Cambria" pitchFamily="18" charset="0"/>
              </a:rPr>
              <a:t>. 1613.47 Crores to SBI</a:t>
            </a:r>
            <a:r>
              <a:rPr lang="en-US" sz="2200" dirty="0">
                <a:latin typeface="Cambria" pitchFamily="18" charset="0"/>
                <a:ea typeface="Cambria" pitchFamily="18" charset="0"/>
              </a:rPr>
              <a:t>:</a:t>
            </a:r>
          </a:p>
          <a:p>
            <a:pPr marL="82296" indent="0" algn="just">
              <a:spcBef>
                <a:spcPts val="0"/>
              </a:spcBef>
              <a:buClr>
                <a:schemeClr val="bg2">
                  <a:lumMod val="25000"/>
                </a:schemeClr>
              </a:buClr>
              <a:buNone/>
            </a:pPr>
            <a:r>
              <a:rPr lang="en-US" sz="2400" dirty="0">
                <a:latin typeface="Cambria" pitchFamily="18" charset="0"/>
                <a:ea typeface="Cambria" pitchFamily="18" charset="0"/>
              </a:rPr>
              <a:t>                                                                                             </a:t>
            </a:r>
            <a:r>
              <a:rPr lang="en-US" sz="1600" dirty="0">
                <a:latin typeface="Cambria" pitchFamily="18" charset="0"/>
                <a:ea typeface="Cambria" pitchFamily="18" charset="0"/>
              </a:rPr>
              <a:t>(Rs. in Crores)</a:t>
            </a:r>
          </a:p>
          <a:p>
            <a:pPr algn="just">
              <a:spcBef>
                <a:spcPts val="0"/>
              </a:spcBef>
              <a:buClr>
                <a:schemeClr val="bg2">
                  <a:lumMod val="25000"/>
                </a:schemeClr>
              </a:buClr>
              <a:buFont typeface="Arial" pitchFamily="34" charset="0"/>
              <a:buChar char="•"/>
            </a:pPr>
            <a:endParaRPr lang="en-US" sz="2400" dirty="0">
              <a:latin typeface="Cambria" pitchFamily="18" charset="0"/>
              <a:ea typeface="Cambria" pitchFamily="18" charset="0"/>
            </a:endParaRPr>
          </a:p>
          <a:p>
            <a:pPr algn="just">
              <a:spcBef>
                <a:spcPts val="0"/>
              </a:spcBef>
              <a:buClr>
                <a:schemeClr val="bg2">
                  <a:lumMod val="25000"/>
                </a:schemeClr>
              </a:buClr>
              <a:buFont typeface="Arial" pitchFamily="34" charset="0"/>
              <a:buChar char="•"/>
            </a:pPr>
            <a:endParaRPr lang="en-US" sz="2400" dirty="0">
              <a:latin typeface="Cambria" pitchFamily="18" charset="0"/>
              <a:ea typeface="Cambria" pitchFamily="18" charset="0"/>
            </a:endParaRPr>
          </a:p>
          <a:p>
            <a:pPr marL="0" indent="0" algn="just">
              <a:spcBef>
                <a:spcPts val="0"/>
              </a:spcBef>
              <a:buClr>
                <a:schemeClr val="bg2">
                  <a:lumMod val="25000"/>
                </a:schemeClr>
              </a:buClr>
              <a:buNone/>
            </a:pPr>
            <a:r>
              <a:rPr lang="en-US" sz="2400" dirty="0">
                <a:latin typeface="Cambria" pitchFamily="18" charset="0"/>
                <a:ea typeface="Cambria" pitchFamily="18" charset="0"/>
              </a:rPr>
              <a:t>	</a:t>
            </a:r>
          </a:p>
          <a:p>
            <a:pPr algn="just">
              <a:spcBef>
                <a:spcPts val="0"/>
              </a:spcBef>
              <a:buClr>
                <a:schemeClr val="bg2">
                  <a:lumMod val="25000"/>
                </a:schemeClr>
              </a:buClr>
              <a:buFont typeface="Arial" pitchFamily="34" charset="0"/>
              <a:buChar char="•"/>
            </a:pPr>
            <a:endParaRPr lang="en-US" sz="2200" dirty="0">
              <a:latin typeface="Cambria" pitchFamily="18" charset="0"/>
              <a:ea typeface="Cambria" pitchFamily="18" charset="0"/>
            </a:endParaRPr>
          </a:p>
          <a:p>
            <a:pPr algn="just">
              <a:spcBef>
                <a:spcPts val="0"/>
              </a:spcBef>
              <a:buClr>
                <a:schemeClr val="bg2">
                  <a:lumMod val="25000"/>
                </a:schemeClr>
              </a:buClr>
              <a:buFont typeface="Arial" pitchFamily="34" charset="0"/>
              <a:buChar char="•"/>
            </a:pPr>
            <a:endParaRPr lang="en-US" sz="2200" dirty="0">
              <a:latin typeface="Cambria" pitchFamily="18" charset="0"/>
              <a:ea typeface="Cambria" pitchFamily="18" charset="0"/>
            </a:endParaRPr>
          </a:p>
          <a:p>
            <a:pPr marL="82296" indent="0" algn="just">
              <a:spcBef>
                <a:spcPts val="0"/>
              </a:spcBef>
              <a:buClr>
                <a:schemeClr val="bg2">
                  <a:lumMod val="25000"/>
                </a:schemeClr>
              </a:buClr>
              <a:buNone/>
            </a:pPr>
            <a:r>
              <a:rPr lang="en-US" sz="2400" dirty="0">
                <a:latin typeface="Cambria" pitchFamily="18" charset="0"/>
                <a:ea typeface="Cambria" pitchFamily="18" charset="0"/>
              </a:rPr>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a:extLst>
              <a:ext uri="{FF2B5EF4-FFF2-40B4-BE49-F238E27FC236}">
                <a16:creationId xmlns:a16="http://schemas.microsoft.com/office/drawing/2014/main" id="{8CAE04BC-61BE-3622-5AF0-EEFFEA66B02B}"/>
              </a:ext>
            </a:extLst>
          </p:cNvPr>
          <p:cNvGraphicFramePr>
            <a:graphicFrameLocks noGrp="1"/>
          </p:cNvGraphicFramePr>
          <p:nvPr>
            <p:extLst>
              <p:ext uri="{D42A27DB-BD31-4B8C-83A1-F6EECF244321}">
                <p14:modId xmlns:p14="http://schemas.microsoft.com/office/powerpoint/2010/main" val="3619799569"/>
              </p:ext>
            </p:extLst>
          </p:nvPr>
        </p:nvGraphicFramePr>
        <p:xfrm>
          <a:off x="1219200" y="2286000"/>
          <a:ext cx="7391400" cy="3156837"/>
        </p:xfrm>
        <a:graphic>
          <a:graphicData uri="http://schemas.openxmlformats.org/drawingml/2006/table">
            <a:tbl>
              <a:tblPr firstRow="1" firstCol="1" bandRow="1">
                <a:tableStyleId>{8A107856-5554-42FB-B03E-39F5DBC370BA}</a:tableStyleId>
              </a:tblPr>
              <a:tblGrid>
                <a:gridCol w="1589548">
                  <a:extLst>
                    <a:ext uri="{9D8B030D-6E8A-4147-A177-3AD203B41FA5}">
                      <a16:colId xmlns:a16="http://schemas.microsoft.com/office/drawing/2014/main" val="20000"/>
                    </a:ext>
                  </a:extLst>
                </a:gridCol>
                <a:gridCol w="1458452">
                  <a:extLst>
                    <a:ext uri="{9D8B030D-6E8A-4147-A177-3AD203B41FA5}">
                      <a16:colId xmlns:a16="http://schemas.microsoft.com/office/drawing/2014/main" val="20001"/>
                    </a:ext>
                  </a:extLst>
                </a:gridCol>
                <a:gridCol w="1402735">
                  <a:extLst>
                    <a:ext uri="{9D8B030D-6E8A-4147-A177-3AD203B41FA5}">
                      <a16:colId xmlns:a16="http://schemas.microsoft.com/office/drawing/2014/main" val="20002"/>
                    </a:ext>
                  </a:extLst>
                </a:gridCol>
                <a:gridCol w="1544513">
                  <a:extLst>
                    <a:ext uri="{9D8B030D-6E8A-4147-A177-3AD203B41FA5}">
                      <a16:colId xmlns:a16="http://schemas.microsoft.com/office/drawing/2014/main" val="20003"/>
                    </a:ext>
                  </a:extLst>
                </a:gridCol>
                <a:gridCol w="1396152">
                  <a:extLst>
                    <a:ext uri="{9D8B030D-6E8A-4147-A177-3AD203B41FA5}">
                      <a16:colId xmlns:a16="http://schemas.microsoft.com/office/drawing/2014/main" val="20004"/>
                    </a:ext>
                  </a:extLst>
                </a:gridCol>
              </a:tblGrid>
              <a:tr h="1491364">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Particulars</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Out of recovery</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From KI/VI loans and  budgetary sources</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15000"/>
                        </a:lnSpc>
                        <a:spcBef>
                          <a:spcPts val="0"/>
                        </a:spcBef>
                        <a:spcAft>
                          <a:spcPts val="0"/>
                        </a:spcAft>
                      </a:pPr>
                      <a:r>
                        <a:rPr lang="en-US" sz="2000" dirty="0" err="1">
                          <a:effectLst/>
                          <a:latin typeface="Cambria" pitchFamily="18" charset="0"/>
                          <a:ea typeface="Cambria" pitchFamily="18" charset="0"/>
                        </a:rPr>
                        <a:t>Govt</a:t>
                      </a:r>
                      <a:r>
                        <a:rPr lang="en-US" sz="2000" dirty="0">
                          <a:effectLst/>
                          <a:latin typeface="Cambria" pitchFamily="18" charset="0"/>
                          <a:ea typeface="Cambria" pitchFamily="18" charset="0"/>
                        </a:rPr>
                        <a:t> Grants</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Total remitted to SBI</a:t>
                      </a:r>
                      <a:endParaRPr lang="en-US" sz="2000" dirty="0">
                        <a:effectLst/>
                        <a:latin typeface="Cambria" pitchFamily="18" charset="0"/>
                        <a:ea typeface="Cambria" pitchFamily="18"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468079">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Principal</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271.30</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226.70</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240.00</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a:effectLst/>
                          <a:latin typeface="Cambria" pitchFamily="18" charset="0"/>
                          <a:ea typeface="Cambria" pitchFamily="18" charset="0"/>
                        </a:rPr>
                        <a:t>738.00</a:t>
                      </a:r>
                      <a:endParaRPr lang="en-US" sz="200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468079">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Interest</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621.12</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254.35</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a:effectLst/>
                          <a:latin typeface="Cambria" pitchFamily="18" charset="0"/>
                          <a:ea typeface="Cambria" pitchFamily="18" charset="0"/>
                        </a:rPr>
                        <a:t>875.47</a:t>
                      </a:r>
                      <a:endParaRPr lang="en-US" sz="200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2"/>
                  </a:ext>
                </a:extLst>
              </a:tr>
              <a:tr h="468079">
                <a:tc>
                  <a:txBody>
                    <a:bodyPr/>
                    <a:lstStyle/>
                    <a:p>
                      <a:pPr marL="0" marR="0" algn="ctr">
                        <a:lnSpc>
                          <a:spcPct val="115000"/>
                        </a:lnSpc>
                        <a:spcBef>
                          <a:spcPts val="0"/>
                        </a:spcBef>
                        <a:spcAft>
                          <a:spcPts val="0"/>
                        </a:spcAft>
                      </a:pPr>
                      <a:r>
                        <a:rPr lang="en-US" sz="2000" dirty="0">
                          <a:effectLst/>
                          <a:latin typeface="Cambria" pitchFamily="18" charset="0"/>
                          <a:ea typeface="Cambria" pitchFamily="18" charset="0"/>
                        </a:rPr>
                        <a:t>Total</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892.42</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481.05</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240.00</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r">
                        <a:lnSpc>
                          <a:spcPct val="115000"/>
                        </a:lnSpc>
                        <a:spcBef>
                          <a:spcPts val="0"/>
                        </a:spcBef>
                        <a:spcAft>
                          <a:spcPts val="0"/>
                        </a:spcAft>
                      </a:pPr>
                      <a:r>
                        <a:rPr lang="en-US" sz="2000" dirty="0">
                          <a:effectLst/>
                          <a:latin typeface="Cambria" pitchFamily="18" charset="0"/>
                          <a:ea typeface="Cambria" pitchFamily="18" charset="0"/>
                        </a:rPr>
                        <a:t>1613.47</a:t>
                      </a:r>
                      <a:endParaRPr lang="en-US" sz="2000" dirty="0">
                        <a:effectLst/>
                        <a:latin typeface="Cambria" pitchFamily="18" charset="0"/>
                        <a:ea typeface="Cambria" pitchFamily="18" charset="0"/>
                        <a:cs typeface="Mang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FA27439B-E25A-30B8-BEB2-CD32DCC7F187}"/>
              </a:ext>
            </a:extLst>
          </p:cNvPr>
          <p:cNvSpPr txBox="1">
            <a:spLocks/>
          </p:cNvSpPr>
          <p:nvPr/>
        </p:nvSpPr>
        <p:spPr>
          <a:xfrm>
            <a:off x="934065" y="76200"/>
            <a:ext cx="8229600" cy="761999"/>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200" b="1" u="sng" dirty="0" smtClean="0">
                <a:solidFill>
                  <a:schemeClr val="bg2">
                    <a:lumMod val="25000"/>
                  </a:schemeClr>
                </a:solidFill>
                <a:latin typeface="Arial Black" pitchFamily="34" charset="0"/>
                <a:cs typeface="Arial" pitchFamily="34" charset="0"/>
              </a:rPr>
              <a:t>Repayment</a:t>
            </a:r>
            <a:endParaRPr lang="en-US" sz="3200" dirty="0">
              <a:solidFill>
                <a:srgbClr val="002060"/>
              </a:solidFill>
            </a:endParaRPr>
          </a:p>
        </p:txBody>
      </p:sp>
    </p:spTree>
    <p:extLst>
      <p:ext uri="{BB962C8B-B14F-4D97-AF65-F5344CB8AC3E}">
        <p14:creationId xmlns:p14="http://schemas.microsoft.com/office/powerpoint/2010/main" val="795149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1135</TotalTime>
  <Words>1544</Words>
  <Application>Microsoft Office PowerPoint</Application>
  <PresentationFormat>On-screen Show (4:3)</PresentationFormat>
  <Paragraphs>280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Cambria</vt:lpstr>
      <vt:lpstr>Gill Sans MT</vt:lpstr>
      <vt:lpstr>Mangal</vt:lpstr>
      <vt:lpstr>Verdana</vt:lpstr>
      <vt:lpstr>Wingdings 2</vt:lpstr>
      <vt:lpstr>Solstice</vt:lpstr>
      <vt:lpstr>PRESENTATION ON CONSORTIUM BANK CREDIT (CBC)  </vt:lpstr>
      <vt:lpstr>Genesis </vt:lpstr>
      <vt:lpstr>PowerPoint Presentation</vt:lpstr>
      <vt:lpstr>PowerPoint Presentation</vt:lpstr>
      <vt:lpstr>PowerPoint Presentation</vt:lpstr>
      <vt:lpstr>Utilisation of CBC Loans</vt:lpstr>
      <vt:lpstr>Interest on the CBC Loan </vt:lpstr>
      <vt:lpstr>Recovery and repayment</vt:lpstr>
      <vt:lpstr> </vt:lpstr>
      <vt:lpstr>PowerPoint Presentation</vt:lpstr>
      <vt:lpstr>Gurantee fee</vt:lpstr>
      <vt:lpstr>Steps taken by KVIC for recovery </vt:lpstr>
      <vt:lpstr>PowerPoint Presentation</vt:lpstr>
      <vt:lpstr>PowerPoint Presentation</vt:lpstr>
      <vt:lpstr>Constitution of Committee by Ministry of Finance &amp; M/o MSME</vt:lpstr>
      <vt:lpstr>PowerPoint Presentation</vt:lpstr>
      <vt:lpstr>PowerPoint Presentation</vt:lpstr>
      <vt:lpstr>PowerPoint Presentation</vt:lpstr>
      <vt:lpstr>PowerPoint Presentation</vt:lpstr>
      <vt:lpstr>Closing Bank Balance under CBC funds</vt:lpstr>
      <vt:lpstr>Recovery Mechanism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NOTE ON CONSORTIUM BANK CREDIT (CBC)</dc:title>
  <dc:creator>test</dc:creator>
  <cp:lastModifiedBy>KVIC</cp:lastModifiedBy>
  <cp:revision>345</cp:revision>
  <cp:lastPrinted>2024-03-30T11:42:47Z</cp:lastPrinted>
  <dcterms:created xsi:type="dcterms:W3CDTF">2006-08-16T00:00:00Z</dcterms:created>
  <dcterms:modified xsi:type="dcterms:W3CDTF">2024-03-30T11:44:39Z</dcterms:modified>
</cp:coreProperties>
</file>