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57" r:id="rId3"/>
    <p:sldId id="269" r:id="rId4"/>
    <p:sldId id="268" r:id="rId5"/>
    <p:sldId id="270" r:id="rId6"/>
    <p:sldId id="272" r:id="rId7"/>
    <p:sldId id="271" r:id="rId8"/>
    <p:sldId id="259" r:id="rId9"/>
    <p:sldId id="289" r:id="rId10"/>
    <p:sldId id="261" r:id="rId11"/>
    <p:sldId id="265"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434" autoAdjust="0"/>
  </p:normalViewPr>
  <p:slideViewPr>
    <p:cSldViewPr snapToGrid="0">
      <p:cViewPr varScale="1">
        <p:scale>
          <a:sx n="74" d="100"/>
          <a:sy n="74" d="100"/>
        </p:scale>
        <p:origin x="552"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CC79A3-E78B-4AFA-B6A2-B371434483BA}" type="datetimeFigureOut">
              <a:rPr lang="en-US" smtClean="0"/>
              <a:t>6/30/2021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AB078-7401-4FE8-9B90-B98A143BF046}" type="slidenum">
              <a:rPr lang="en-US" smtClean="0"/>
              <a:t>‹#›</a:t>
            </a:fld>
            <a:endParaRPr lang="en-US"/>
          </a:p>
        </p:txBody>
      </p:sp>
    </p:spTree>
    <p:extLst>
      <p:ext uri="{BB962C8B-B14F-4D97-AF65-F5344CB8AC3E}">
        <p14:creationId xmlns:p14="http://schemas.microsoft.com/office/powerpoint/2010/main" val="2684277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BF4087-8B5F-42A6-BDBC-6CE739FF9272}"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10F6125-E24B-4151-B2A5-9ADDC5D703AC}" type="slidenum">
              <a:rPr lang="en-IN" smtClean="0"/>
              <a:t>‹#›</a:t>
            </a:fld>
            <a:endParaRPr lang="en-IN"/>
          </a:p>
        </p:txBody>
      </p:sp>
    </p:spTree>
    <p:extLst>
      <p:ext uri="{BB962C8B-B14F-4D97-AF65-F5344CB8AC3E}">
        <p14:creationId xmlns:p14="http://schemas.microsoft.com/office/powerpoint/2010/main" val="3565162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BF4087-8B5F-42A6-BDBC-6CE739FF9272}"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0F6125-E24B-4151-B2A5-9ADDC5D703AC}" type="slidenum">
              <a:rPr lang="en-IN" smtClean="0"/>
              <a:t>‹#›</a:t>
            </a:fld>
            <a:endParaRPr lang="en-IN"/>
          </a:p>
        </p:txBody>
      </p:sp>
    </p:spTree>
    <p:extLst>
      <p:ext uri="{BB962C8B-B14F-4D97-AF65-F5344CB8AC3E}">
        <p14:creationId xmlns:p14="http://schemas.microsoft.com/office/powerpoint/2010/main" val="1482908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BF4087-8B5F-42A6-BDBC-6CE739FF9272}"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0F6125-E24B-4151-B2A5-9ADDC5D703A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29847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0BF4087-8B5F-42A6-BDBC-6CE739FF9272}" type="datetimeFigureOut">
              <a:rPr lang="en-IN" smtClean="0"/>
              <a:t>30-06-2021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0F6125-E24B-4151-B2A5-9ADDC5D703AC}" type="slidenum">
              <a:rPr lang="en-IN" smtClean="0"/>
              <a:t>‹#›</a:t>
            </a:fld>
            <a:endParaRPr lang="en-IN"/>
          </a:p>
        </p:txBody>
      </p:sp>
    </p:spTree>
    <p:extLst>
      <p:ext uri="{BB962C8B-B14F-4D97-AF65-F5344CB8AC3E}">
        <p14:creationId xmlns:p14="http://schemas.microsoft.com/office/powerpoint/2010/main" val="146266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0BF4087-8B5F-42A6-BDBC-6CE739FF9272}" type="datetimeFigureOut">
              <a:rPr lang="en-IN" smtClean="0"/>
              <a:t>30-06-2021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0F6125-E24B-4151-B2A5-9ADDC5D703A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9255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0BF4087-8B5F-42A6-BDBC-6CE739FF9272}" type="datetimeFigureOut">
              <a:rPr lang="en-IN" smtClean="0"/>
              <a:t>30-06-2021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0F6125-E24B-4151-B2A5-9ADDC5D703AC}" type="slidenum">
              <a:rPr lang="en-IN" smtClean="0"/>
              <a:t>‹#›</a:t>
            </a:fld>
            <a:endParaRPr lang="en-IN"/>
          </a:p>
        </p:txBody>
      </p:sp>
    </p:spTree>
    <p:extLst>
      <p:ext uri="{BB962C8B-B14F-4D97-AF65-F5344CB8AC3E}">
        <p14:creationId xmlns:p14="http://schemas.microsoft.com/office/powerpoint/2010/main" val="3262634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BF4087-8B5F-42A6-BDBC-6CE739FF9272}"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0F6125-E24B-4151-B2A5-9ADDC5D703AC}" type="slidenum">
              <a:rPr lang="en-IN" smtClean="0"/>
              <a:t>‹#›</a:t>
            </a:fld>
            <a:endParaRPr lang="en-IN"/>
          </a:p>
        </p:txBody>
      </p:sp>
    </p:spTree>
    <p:extLst>
      <p:ext uri="{BB962C8B-B14F-4D97-AF65-F5344CB8AC3E}">
        <p14:creationId xmlns:p14="http://schemas.microsoft.com/office/powerpoint/2010/main" val="3424650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BF4087-8B5F-42A6-BDBC-6CE739FF9272}"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0F6125-E24B-4151-B2A5-9ADDC5D703AC}" type="slidenum">
              <a:rPr lang="en-IN" smtClean="0"/>
              <a:t>‹#›</a:t>
            </a:fld>
            <a:endParaRPr lang="en-IN"/>
          </a:p>
        </p:txBody>
      </p:sp>
    </p:spTree>
    <p:extLst>
      <p:ext uri="{BB962C8B-B14F-4D97-AF65-F5344CB8AC3E}">
        <p14:creationId xmlns:p14="http://schemas.microsoft.com/office/powerpoint/2010/main" val="272806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BF4087-8B5F-42A6-BDBC-6CE739FF9272}"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0F6125-E24B-4151-B2A5-9ADDC5D703AC}" type="slidenum">
              <a:rPr lang="en-IN" smtClean="0"/>
              <a:t>‹#›</a:t>
            </a:fld>
            <a:endParaRPr lang="en-IN"/>
          </a:p>
        </p:txBody>
      </p:sp>
    </p:spTree>
    <p:extLst>
      <p:ext uri="{BB962C8B-B14F-4D97-AF65-F5344CB8AC3E}">
        <p14:creationId xmlns:p14="http://schemas.microsoft.com/office/powerpoint/2010/main" val="153748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BF4087-8B5F-42A6-BDBC-6CE739FF9272}" type="datetimeFigureOut">
              <a:rPr lang="en-IN" smtClean="0"/>
              <a:t>30-06-2021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0F6125-E24B-4151-B2A5-9ADDC5D703AC}" type="slidenum">
              <a:rPr lang="en-IN" smtClean="0"/>
              <a:t>‹#›</a:t>
            </a:fld>
            <a:endParaRPr lang="en-IN"/>
          </a:p>
        </p:txBody>
      </p:sp>
    </p:spTree>
    <p:extLst>
      <p:ext uri="{BB962C8B-B14F-4D97-AF65-F5344CB8AC3E}">
        <p14:creationId xmlns:p14="http://schemas.microsoft.com/office/powerpoint/2010/main" val="2304332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BF4087-8B5F-42A6-BDBC-6CE739FF9272}" type="datetimeFigureOut">
              <a:rPr lang="en-IN" smtClean="0"/>
              <a:t>30-06-2021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10F6125-E24B-4151-B2A5-9ADDC5D703AC}" type="slidenum">
              <a:rPr lang="en-IN" smtClean="0"/>
              <a:t>‹#›</a:t>
            </a:fld>
            <a:endParaRPr lang="en-IN"/>
          </a:p>
        </p:txBody>
      </p:sp>
    </p:spTree>
    <p:extLst>
      <p:ext uri="{BB962C8B-B14F-4D97-AF65-F5344CB8AC3E}">
        <p14:creationId xmlns:p14="http://schemas.microsoft.com/office/powerpoint/2010/main" val="96540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BF4087-8B5F-42A6-BDBC-6CE739FF9272}" type="datetimeFigureOut">
              <a:rPr lang="en-IN" smtClean="0"/>
              <a:t>30-06-2021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10F6125-E24B-4151-B2A5-9ADDC5D703AC}" type="slidenum">
              <a:rPr lang="en-IN" smtClean="0"/>
              <a:t>‹#›</a:t>
            </a:fld>
            <a:endParaRPr lang="en-IN"/>
          </a:p>
        </p:txBody>
      </p:sp>
    </p:spTree>
    <p:extLst>
      <p:ext uri="{BB962C8B-B14F-4D97-AF65-F5344CB8AC3E}">
        <p14:creationId xmlns:p14="http://schemas.microsoft.com/office/powerpoint/2010/main" val="874822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BF4087-8B5F-42A6-BDBC-6CE739FF9272}" type="datetimeFigureOut">
              <a:rPr lang="en-IN" smtClean="0"/>
              <a:t>30-06-2021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10F6125-E24B-4151-B2A5-9ADDC5D703AC}" type="slidenum">
              <a:rPr lang="en-IN" smtClean="0"/>
              <a:t>‹#›</a:t>
            </a:fld>
            <a:endParaRPr lang="en-IN"/>
          </a:p>
        </p:txBody>
      </p:sp>
    </p:spTree>
    <p:extLst>
      <p:ext uri="{BB962C8B-B14F-4D97-AF65-F5344CB8AC3E}">
        <p14:creationId xmlns:p14="http://schemas.microsoft.com/office/powerpoint/2010/main" val="1177384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BF4087-8B5F-42A6-BDBC-6CE739FF9272}" type="datetimeFigureOut">
              <a:rPr lang="en-IN" smtClean="0"/>
              <a:t>30-06-2021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10F6125-E24B-4151-B2A5-9ADDC5D703AC}" type="slidenum">
              <a:rPr lang="en-IN" smtClean="0"/>
              <a:t>‹#›</a:t>
            </a:fld>
            <a:endParaRPr lang="en-IN"/>
          </a:p>
        </p:txBody>
      </p:sp>
    </p:spTree>
    <p:extLst>
      <p:ext uri="{BB962C8B-B14F-4D97-AF65-F5344CB8AC3E}">
        <p14:creationId xmlns:p14="http://schemas.microsoft.com/office/powerpoint/2010/main" val="1864749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BF4087-8B5F-42A6-BDBC-6CE739FF9272}" type="datetimeFigureOut">
              <a:rPr lang="en-IN" smtClean="0"/>
              <a:t>30-06-2021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0F6125-E24B-4151-B2A5-9ADDC5D703AC}" type="slidenum">
              <a:rPr lang="en-IN" smtClean="0"/>
              <a:t>‹#›</a:t>
            </a:fld>
            <a:endParaRPr lang="en-IN"/>
          </a:p>
        </p:txBody>
      </p:sp>
    </p:spTree>
    <p:extLst>
      <p:ext uri="{BB962C8B-B14F-4D97-AF65-F5344CB8AC3E}">
        <p14:creationId xmlns:p14="http://schemas.microsoft.com/office/powerpoint/2010/main" val="1537678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BF4087-8B5F-42A6-BDBC-6CE739FF9272}" type="datetimeFigureOut">
              <a:rPr lang="en-IN" smtClean="0"/>
              <a:t>30-06-2021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0F6125-E24B-4151-B2A5-9ADDC5D703AC}" type="slidenum">
              <a:rPr lang="en-IN" smtClean="0"/>
              <a:t>‹#›</a:t>
            </a:fld>
            <a:endParaRPr lang="en-IN"/>
          </a:p>
        </p:txBody>
      </p:sp>
    </p:spTree>
    <p:extLst>
      <p:ext uri="{BB962C8B-B14F-4D97-AF65-F5344CB8AC3E}">
        <p14:creationId xmlns:p14="http://schemas.microsoft.com/office/powerpoint/2010/main" val="2729005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0BF4087-8B5F-42A6-BDBC-6CE739FF9272}" type="datetimeFigureOut">
              <a:rPr lang="en-IN" smtClean="0"/>
              <a:t>30-06-2021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10F6125-E24B-4151-B2A5-9ADDC5D703AC}" type="slidenum">
              <a:rPr lang="en-IN" smtClean="0"/>
              <a:t>‹#›</a:t>
            </a:fld>
            <a:endParaRPr lang="en-IN"/>
          </a:p>
        </p:txBody>
      </p:sp>
    </p:spTree>
    <p:extLst>
      <p:ext uri="{BB962C8B-B14F-4D97-AF65-F5344CB8AC3E}">
        <p14:creationId xmlns:p14="http://schemas.microsoft.com/office/powerpoint/2010/main" val="29761352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Data_analysis" TargetMode="External"/><Relationship Id="rId7" Type="http://schemas.openxmlformats.org/officeDocument/2006/relationships/hyperlink" Target="https://en.wikipedia.org/wiki/Statistical_model" TargetMode="External"/><Relationship Id="rId2" Type="http://schemas.openxmlformats.org/officeDocument/2006/relationships/image" Target="../media/image1.jpg"/><Relationship Id="rId1" Type="http://schemas.openxmlformats.org/officeDocument/2006/relationships/slideLayout" Target="../slideLayouts/slideLayout8.xml"/><Relationship Id="rId6" Type="http://schemas.openxmlformats.org/officeDocument/2006/relationships/hyperlink" Target="https://en.wikipedia.org/wiki/Data_visualization" TargetMode="External"/><Relationship Id="rId5" Type="http://schemas.openxmlformats.org/officeDocument/2006/relationships/hyperlink" Target="https://en.wikipedia.org/wiki/Statistical_graphics" TargetMode="External"/><Relationship Id="rId4" Type="http://schemas.openxmlformats.org/officeDocument/2006/relationships/hyperlink" Target="https://en.wikipedia.org/wiki/Data_se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00EE8C-D5AA-4F2C-96ED-E45DB9679F41}"/>
              </a:ext>
            </a:extLst>
          </p:cNvPr>
          <p:cNvSpPr>
            <a:spLocks noGrp="1"/>
          </p:cNvSpPr>
          <p:nvPr>
            <p:ph type="ctrTitle"/>
          </p:nvPr>
        </p:nvSpPr>
        <p:spPr>
          <a:xfrm>
            <a:off x="2248019" y="1719618"/>
            <a:ext cx="8915399" cy="1078838"/>
          </a:xfrm>
        </p:spPr>
        <p:txBody>
          <a:bodyPr/>
          <a:lstStyle/>
          <a:p>
            <a:r>
              <a:rPr lang="en-US" dirty="0"/>
              <a:t>CREDIT RISK ANALYSIS</a:t>
            </a:r>
            <a:endParaRPr lang="en-IN" dirty="0"/>
          </a:p>
        </p:txBody>
      </p:sp>
      <p:sp>
        <p:nvSpPr>
          <p:cNvPr id="3" name="Subtitle 2">
            <a:extLst>
              <a:ext uri="{FF2B5EF4-FFF2-40B4-BE49-F238E27FC236}">
                <a16:creationId xmlns:a16="http://schemas.microsoft.com/office/drawing/2014/main" xmlns="" id="{4DA89C20-E9E7-4E19-9CA4-63E7555FF15B}"/>
              </a:ext>
            </a:extLst>
          </p:cNvPr>
          <p:cNvSpPr>
            <a:spLocks noGrp="1"/>
          </p:cNvSpPr>
          <p:nvPr>
            <p:ph type="subTitle" idx="1"/>
          </p:nvPr>
        </p:nvSpPr>
        <p:spPr>
          <a:xfrm>
            <a:off x="2534622" y="3248829"/>
            <a:ext cx="8915399" cy="1126283"/>
          </a:xfrm>
        </p:spPr>
        <p:txBody>
          <a:bodyPr/>
          <a:lstStyle/>
          <a:p>
            <a:r>
              <a:rPr lang="en-IN" dirty="0"/>
              <a:t>SUBMITTED BY</a:t>
            </a:r>
            <a:r>
              <a:rPr lang="en-IN" dirty="0" smtClean="0"/>
              <a:t>….. ANOUSKA PATNAIK &amp; CM VIJAYA KUMAR</a:t>
            </a:r>
            <a:endParaRPr lang="en-IN" dirty="0"/>
          </a:p>
        </p:txBody>
      </p:sp>
    </p:spTree>
    <p:extLst>
      <p:ext uri="{BB962C8B-B14F-4D97-AF65-F5344CB8AC3E}">
        <p14:creationId xmlns:p14="http://schemas.microsoft.com/office/powerpoint/2010/main" val="1647889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smtClean="0"/>
              <a:t>Checking for outliers in our dataset:</a:t>
            </a:r>
            <a:br>
              <a:rPr lang="en-US" sz="2400" b="1" dirty="0" smtClean="0"/>
            </a:br>
            <a:r>
              <a:rPr lang="en-US" sz="1600" dirty="0" smtClean="0"/>
              <a:t>For OBS_30_CNT_SOCIAL_CIRCLE &amp; OBS_60_CNT_SOCIAL_CIRCLE-There exists one record with an extreme outlier which can be detected to ease our analysis.</a:t>
            </a:r>
            <a:r>
              <a:rPr lang="en-US" b="1" dirty="0" smtClean="0"/>
              <a:t/>
            </a:r>
            <a:br>
              <a:rPr lang="en-US" b="1" dirty="0" smtClean="0"/>
            </a:b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650429"/>
            <a:ext cx="8392696" cy="2600688"/>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872" y="4251117"/>
            <a:ext cx="8411749" cy="2076740"/>
          </a:xfrm>
          <a:prstGeom prst="rect">
            <a:avLst/>
          </a:prstGeom>
        </p:spPr>
      </p:pic>
    </p:spTree>
    <p:extLst>
      <p:ext uri="{BB962C8B-B14F-4D97-AF65-F5344CB8AC3E}">
        <p14:creationId xmlns:p14="http://schemas.microsoft.com/office/powerpoint/2010/main" val="310366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a:t>Binning </a:t>
            </a:r>
            <a:r>
              <a:rPr lang="en-US" sz="2400" b="1" dirty="0" smtClean="0"/>
              <a:t>Data </a:t>
            </a:r>
            <a:r>
              <a:rPr lang="en-US" sz="2400" b="1" dirty="0"/>
              <a:t>for further </a:t>
            </a:r>
            <a:r>
              <a:rPr lang="en-US" sz="2400" b="1" dirty="0" smtClean="0"/>
              <a:t>analysis:</a:t>
            </a:r>
            <a:r>
              <a:rPr lang="en-US" sz="2400" b="1" dirty="0" smtClean="0"/>
              <a:t/>
            </a:r>
            <a:br>
              <a:rPr lang="en-US" sz="2400" b="1" dirty="0" smtClean="0"/>
            </a:br>
            <a:r>
              <a:rPr lang="en-US" sz="2000" dirty="0" smtClean="0"/>
              <a:t>There are certain columns that contain data which can be put into bins for better understanding the data. we are binning </a:t>
            </a:r>
            <a:r>
              <a:rPr lang="en-US" sz="2000" b="1" dirty="0" smtClean="0"/>
              <a:t>AMT_ANNUITY </a:t>
            </a:r>
            <a:r>
              <a:rPr lang="en-US" sz="2000" dirty="0" smtClean="0"/>
              <a:t>and </a:t>
            </a:r>
            <a:r>
              <a:rPr lang="en-US" sz="2000" b="1" dirty="0" smtClean="0"/>
              <a:t>AMT_INCOME_TOTAL</a:t>
            </a:r>
            <a:r>
              <a:rPr lang="en-US" sz="2000" dirty="0" smtClean="0"/>
              <a:t>.</a:t>
            </a:r>
            <a:r>
              <a:rPr lang="en-US" b="1" dirty="0" smtClean="0"/>
              <a:t/>
            </a:r>
            <a:br>
              <a:rPr lang="en-US" b="1" dirty="0" smtClean="0"/>
            </a:br>
            <a:endParaRPr lang="en-US" dirty="0"/>
          </a:p>
        </p:txBody>
      </p:sp>
      <p:pic>
        <p:nvPicPr>
          <p:cNvPr id="9" name="Content Placeholder 8"/>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888" r="-888"/>
          <a:stretch/>
        </p:blipFill>
        <p:spPr>
          <a:xfrm>
            <a:off x="7250647" y="2125663"/>
            <a:ext cx="4469128" cy="4223622"/>
          </a:xfrm>
        </p:spPr>
      </p:pic>
      <p:pic>
        <p:nvPicPr>
          <p:cNvPr id="11" name="Content Placeholder 10"/>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592925" y="2133599"/>
            <a:ext cx="4387424" cy="4215685"/>
          </a:xfrm>
        </p:spPr>
      </p:pic>
    </p:spTree>
    <p:extLst>
      <p:ext uri="{BB962C8B-B14F-4D97-AF65-F5344CB8AC3E}">
        <p14:creationId xmlns:p14="http://schemas.microsoft.com/office/powerpoint/2010/main" val="1939341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72746" y="624109"/>
            <a:ext cx="8603086" cy="1655451"/>
          </a:xfrm>
        </p:spPr>
        <p:txBody>
          <a:bodyPr>
            <a:normAutofit fontScale="90000"/>
          </a:bodyPr>
          <a:lstStyle/>
          <a:p>
            <a:r>
              <a:rPr lang="en-US" b="1" dirty="0" smtClean="0"/>
              <a:t>Checking the Imbalance Percentage</a:t>
            </a:r>
            <a:br>
              <a:rPr lang="en-US" b="1" dirty="0" smtClean="0"/>
            </a:br>
            <a:r>
              <a:rPr lang="en-US" sz="1800" dirty="0"/>
              <a:t>Let us consider the column </a:t>
            </a:r>
            <a:r>
              <a:rPr lang="en-US" sz="1800" b="1" dirty="0"/>
              <a:t>Target</a:t>
            </a:r>
            <a:r>
              <a:rPr lang="en-US" sz="2000" dirty="0"/>
              <a:t>.</a:t>
            </a:r>
            <a:r>
              <a:rPr lang="en-US" sz="2000" b="1" dirty="0" smtClean="0"/>
              <a:t> </a:t>
            </a:r>
            <a:br>
              <a:rPr lang="en-US" sz="2000" b="1" dirty="0" smtClean="0"/>
            </a:br>
            <a:r>
              <a:rPr lang="en-US" sz="1800" dirty="0"/>
              <a:t>Here we can see that most of the data is for Target 0 which means most clients (91.92%) don't have payment difficulties while the rest are facing some or the other payment difficulties.</a:t>
            </a:r>
            <a:br>
              <a:rPr lang="en-US" sz="1800" dirty="0"/>
            </a:br>
            <a:r>
              <a:rPr lang="en-US" sz="2000" b="1" dirty="0" smtClean="0"/>
              <a:t/>
            </a:r>
            <a:br>
              <a:rPr lang="en-US" sz="2000" b="1" dirty="0" smtClean="0"/>
            </a:br>
            <a:r>
              <a:rPr lang="en-US" sz="2000" b="1" dirty="0" smtClean="0"/>
              <a:t/>
            </a:r>
            <a:br>
              <a:rPr lang="en-US" sz="2000" b="1" dirty="0" smtClean="0"/>
            </a:br>
            <a:r>
              <a:rPr lang="en-US" sz="2000" b="1" dirty="0" smtClean="0"/>
              <a:t/>
            </a:r>
            <a:br>
              <a:rPr lang="en-US" sz="2000" b="1" dirty="0" smtClean="0"/>
            </a:br>
            <a:r>
              <a:rPr lang="en-US" b="1" dirty="0" smtClean="0"/>
              <a:t/>
            </a:r>
            <a:br>
              <a:rPr lang="en-US" b="1" dirty="0" smtClean="0"/>
            </a:b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3358" y="2265117"/>
            <a:ext cx="5267459" cy="4303108"/>
          </a:xfrm>
        </p:spPr>
      </p:pic>
    </p:spTree>
    <p:extLst>
      <p:ext uri="{BB962C8B-B14F-4D97-AF65-F5344CB8AC3E}">
        <p14:creationId xmlns:p14="http://schemas.microsoft.com/office/powerpoint/2010/main" val="1791329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9535"/>
          </a:xfrm>
        </p:spPr>
        <p:txBody>
          <a:bodyPr/>
          <a:lstStyle/>
          <a:p>
            <a:r>
              <a:rPr lang="en-US" b="1" dirty="0"/>
              <a:t>The Analysis/Visualization/Inference</a:t>
            </a:r>
            <a:endParaRPr lang="en-US" dirty="0"/>
          </a:p>
        </p:txBody>
      </p:sp>
      <p:sp>
        <p:nvSpPr>
          <p:cNvPr id="3" name="Content Placeholder 2"/>
          <p:cNvSpPr>
            <a:spLocks noGrp="1"/>
          </p:cNvSpPr>
          <p:nvPr>
            <p:ph idx="1"/>
          </p:nvPr>
        </p:nvSpPr>
        <p:spPr>
          <a:xfrm>
            <a:off x="2479037" y="1313645"/>
            <a:ext cx="9025575" cy="4597577"/>
          </a:xfrm>
        </p:spPr>
        <p:txBody>
          <a:bodyPr/>
          <a:lstStyle/>
          <a:p>
            <a:pPr marL="0" indent="0">
              <a:buNone/>
            </a:pPr>
            <a:r>
              <a:rPr lang="en-US" sz="1600" b="1" dirty="0"/>
              <a:t>Univariate Analysis on the </a:t>
            </a:r>
            <a:r>
              <a:rPr lang="en-US" sz="1600" b="1" dirty="0" smtClean="0"/>
              <a:t>(categorical data): Gender </a:t>
            </a:r>
            <a:r>
              <a:rPr lang="en-US" sz="1600" b="1" dirty="0" err="1" smtClean="0"/>
              <a:t>Vs</a:t>
            </a:r>
            <a:r>
              <a:rPr lang="en-US" sz="1600" b="1" dirty="0" smtClean="0"/>
              <a:t> Defaulter &amp; Non-Defaulter</a:t>
            </a:r>
          </a:p>
          <a:p>
            <a:r>
              <a:rPr lang="en-US" sz="1600" dirty="0"/>
              <a:t>Here we can see for </a:t>
            </a:r>
            <a:r>
              <a:rPr lang="en-US" sz="1600" b="1" dirty="0"/>
              <a:t>Gender </a:t>
            </a:r>
            <a:r>
              <a:rPr lang="en-US" sz="1600" dirty="0"/>
              <a:t>there's another data - </a:t>
            </a:r>
            <a:r>
              <a:rPr lang="en-US" sz="1600" b="1" dirty="0"/>
              <a:t>"XNA"</a:t>
            </a:r>
            <a:r>
              <a:rPr lang="en-US" sz="1600" dirty="0"/>
              <a:t> about which we are not sure if that's NaN or it means the option "Prefer Not to Say"</a:t>
            </a:r>
          </a:p>
          <a:p>
            <a:r>
              <a:rPr lang="en-US" sz="1600" dirty="0"/>
              <a:t>We can see that the count of females is higher than Males irrespective of having payment difficulties or not</a:t>
            </a:r>
          </a:p>
          <a:p>
            <a:pPr marL="0" indent="0">
              <a:buNone/>
            </a:pPr>
            <a:endParaRPr lang="en-US" sz="1600" b="1" dirty="0" smtClean="0"/>
          </a:p>
          <a:p>
            <a:pPr marL="0" indent="0">
              <a:buNone/>
            </a:pPr>
            <a:endParaRPr lang="en-US" b="1"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9037" y="2979742"/>
            <a:ext cx="9025575" cy="3448531"/>
          </a:xfrm>
          <a:prstGeom prst="rect">
            <a:avLst/>
          </a:prstGeom>
        </p:spPr>
      </p:pic>
    </p:spTree>
    <p:extLst>
      <p:ext uri="{BB962C8B-B14F-4D97-AF65-F5344CB8AC3E}">
        <p14:creationId xmlns:p14="http://schemas.microsoft.com/office/powerpoint/2010/main" val="2329110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3955" y="283335"/>
            <a:ext cx="9160657" cy="1621665"/>
          </a:xfrm>
        </p:spPr>
        <p:txBody>
          <a:bodyPr>
            <a:normAutofit fontScale="90000"/>
          </a:bodyPr>
          <a:lstStyle/>
          <a:p>
            <a:r>
              <a:rPr lang="en-US" sz="2000" b="1" dirty="0"/>
              <a:t>Univariate Analysis on the (categorical data): </a:t>
            </a:r>
            <a:r>
              <a:rPr lang="en-US" sz="2000" b="1" dirty="0" smtClean="0"/>
              <a:t>Name of Education type </a:t>
            </a:r>
            <a:r>
              <a:rPr lang="en-US" sz="2000" b="1" dirty="0" err="1"/>
              <a:t>Vs</a:t>
            </a:r>
            <a:r>
              <a:rPr lang="en-US" sz="2000" b="1" dirty="0"/>
              <a:t> Defaulter &amp; </a:t>
            </a:r>
            <a:r>
              <a:rPr lang="en-US" sz="2000" b="1" dirty="0" smtClean="0"/>
              <a:t>Non-Defaulter</a:t>
            </a:r>
            <a:r>
              <a:rPr lang="en-US" sz="2200" b="1" dirty="0" smtClean="0"/>
              <a:t/>
            </a:r>
            <a:br>
              <a:rPr lang="en-US" sz="2200" b="1" dirty="0" smtClean="0"/>
            </a:br>
            <a:r>
              <a:rPr lang="en-US" sz="1800" dirty="0"/>
              <a:t>Here we can see that a high number of people having </a:t>
            </a:r>
            <a:r>
              <a:rPr lang="en-US" sz="1800" b="1" dirty="0" smtClean="0"/>
              <a:t>Secondary/Secondary </a:t>
            </a:r>
            <a:r>
              <a:rPr lang="en-US" sz="1800" b="1" dirty="0"/>
              <a:t>Special</a:t>
            </a:r>
            <a:r>
              <a:rPr lang="en-US" sz="1800" dirty="0"/>
              <a:t> education type have the most number of applications followed by people having completed </a:t>
            </a:r>
            <a:r>
              <a:rPr lang="en-US" sz="1800" b="1" dirty="0"/>
              <a:t>higher </a:t>
            </a:r>
            <a:r>
              <a:rPr lang="en-US" sz="1800" b="1" dirty="0" smtClean="0"/>
              <a:t>education.</a:t>
            </a:r>
            <a:r>
              <a:rPr lang="en-US" sz="1800" dirty="0"/>
              <a:t/>
            </a:r>
            <a:br>
              <a:rPr lang="en-US" sz="1800" dirty="0"/>
            </a:br>
            <a:r>
              <a:rPr lang="en-US" sz="2200" b="1" dirty="0" smtClean="0"/>
              <a:t/>
            </a:r>
            <a:br>
              <a:rPr lang="en-US" sz="2200" b="1" dirty="0" smtClean="0"/>
            </a:br>
            <a:r>
              <a:rPr lang="en-US" b="1" dirty="0"/>
              <a:t/>
            </a: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3955" y="1648496"/>
            <a:ext cx="9160657" cy="257577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3955" y="4165758"/>
            <a:ext cx="9160657" cy="2338074"/>
          </a:xfrm>
          <a:prstGeom prst="rect">
            <a:avLst/>
          </a:prstGeom>
        </p:spPr>
      </p:pic>
    </p:spTree>
    <p:extLst>
      <p:ext uri="{BB962C8B-B14F-4D97-AF65-F5344CB8AC3E}">
        <p14:creationId xmlns:p14="http://schemas.microsoft.com/office/powerpoint/2010/main" val="161130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1372115"/>
          </a:xfrm>
        </p:spPr>
        <p:txBody>
          <a:bodyPr>
            <a:normAutofit fontScale="90000"/>
          </a:bodyPr>
          <a:lstStyle/>
          <a:p>
            <a:r>
              <a:rPr lang="en-US" sz="2000" b="1" dirty="0"/>
              <a:t>Univariate Analysis for </a:t>
            </a:r>
            <a:r>
              <a:rPr lang="en-US" sz="2000" b="1" dirty="0" smtClean="0"/>
              <a:t>(Continuous </a:t>
            </a:r>
            <a:r>
              <a:rPr lang="en-US" sz="2000" b="1" dirty="0"/>
              <a:t>Data</a:t>
            </a:r>
            <a:r>
              <a:rPr lang="en-US" sz="2000" b="1" dirty="0" smtClean="0"/>
              <a:t>):</a:t>
            </a:r>
            <a:br>
              <a:rPr lang="en-US" sz="2000" b="1" dirty="0" smtClean="0"/>
            </a:br>
            <a:r>
              <a:rPr lang="en-US" sz="1600" dirty="0" smtClean="0"/>
              <a:t>1)</a:t>
            </a:r>
            <a:r>
              <a:rPr lang="en-US" sz="1600" dirty="0" smtClean="0"/>
              <a:t>People </a:t>
            </a:r>
            <a:r>
              <a:rPr lang="en-US" sz="1600" dirty="0"/>
              <a:t>falling under </a:t>
            </a:r>
            <a:r>
              <a:rPr lang="en-US" sz="1600" b="1" dirty="0"/>
              <a:t>Target - 1</a:t>
            </a:r>
            <a:r>
              <a:rPr lang="en-US" sz="1600" dirty="0"/>
              <a:t> are most likely to be of the age 25-35, </a:t>
            </a:r>
            <a:r>
              <a:rPr lang="en-US" sz="1600" dirty="0" smtClean="0"/>
              <a:t>i.e. </a:t>
            </a:r>
            <a:r>
              <a:rPr lang="en-US" sz="1600" dirty="0"/>
              <a:t>most likely to be having issues with </a:t>
            </a:r>
            <a:r>
              <a:rPr lang="en-US" sz="1600" dirty="0" smtClean="0"/>
              <a:t>payment.</a:t>
            </a:r>
            <a:r>
              <a:rPr lang="en-US" sz="1600" dirty="0"/>
              <a:t/>
            </a:r>
            <a:br>
              <a:rPr lang="en-US" sz="1600" dirty="0"/>
            </a:br>
            <a:r>
              <a:rPr lang="en-US" sz="1600" dirty="0" smtClean="0"/>
              <a:t>2)People </a:t>
            </a:r>
            <a:r>
              <a:rPr lang="en-US" sz="1600" dirty="0"/>
              <a:t>falling under </a:t>
            </a:r>
            <a:r>
              <a:rPr lang="en-US" sz="1600" b="1" dirty="0"/>
              <a:t>Target - 0</a:t>
            </a:r>
            <a:r>
              <a:rPr lang="en-US" sz="1600" dirty="0"/>
              <a:t> are most likely to be of the age 27-60 which signifies that age has a relation between the ability to make the </a:t>
            </a:r>
            <a:r>
              <a:rPr lang="en-US" sz="1600" dirty="0" smtClean="0"/>
              <a:t>payment.|</a:t>
            </a:r>
            <a:r>
              <a:rPr lang="en-US" sz="1600" dirty="0"/>
              <a:t/>
            </a:r>
            <a:br>
              <a:rPr lang="en-US" sz="1600" dirty="0"/>
            </a:br>
            <a:r>
              <a:rPr lang="en-US" sz="1600" b="1" dirty="0"/>
              <a:t/>
            </a:r>
            <a:br>
              <a:rPr lang="en-US" sz="1600" b="1" dirty="0"/>
            </a:br>
            <a:r>
              <a:rPr lang="en-US" sz="1600" b="1" dirty="0" smtClean="0"/>
              <a:t/>
            </a:r>
            <a:br>
              <a:rPr lang="en-US" sz="1600" b="1" dirty="0" smtClean="0"/>
            </a:br>
            <a:r>
              <a:rPr lang="en-US" sz="1600" b="1" dirty="0"/>
              <a:t/>
            </a:r>
            <a:br>
              <a:rPr lang="en-US" sz="1600" b="1" dirty="0"/>
            </a:br>
            <a:endParaRPr lang="en-US" sz="1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5324" y="2133600"/>
            <a:ext cx="7160653" cy="3778250"/>
          </a:xfrm>
        </p:spPr>
      </p:pic>
    </p:spTree>
    <p:extLst>
      <p:ext uri="{BB962C8B-B14F-4D97-AF65-F5344CB8AC3E}">
        <p14:creationId xmlns:p14="http://schemas.microsoft.com/office/powerpoint/2010/main" val="4267697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5346" y="115910"/>
            <a:ext cx="8585937" cy="1608787"/>
          </a:xfrm>
        </p:spPr>
        <p:txBody>
          <a:bodyPr>
            <a:normAutofit fontScale="90000"/>
          </a:bodyPr>
          <a:lstStyle/>
          <a:p>
            <a:r>
              <a:rPr lang="en-US" sz="2200" b="1" dirty="0" smtClean="0"/>
              <a:t>Bivariate Analysis for Continuous ~ Categorical Data:</a:t>
            </a:r>
            <a:br>
              <a:rPr lang="en-US" sz="2200" b="1" dirty="0" smtClean="0"/>
            </a:br>
            <a:r>
              <a:rPr lang="en-US" sz="2200" b="1" dirty="0" smtClean="0"/>
              <a:t> </a:t>
            </a:r>
            <a:r>
              <a:rPr lang="en-US" sz="1600" dirty="0" smtClean="0"/>
              <a:t>"CODE_GENDER“ </a:t>
            </a:r>
            <a:r>
              <a:rPr lang="en-US" sz="1600" dirty="0" err="1" smtClean="0"/>
              <a:t>Vs</a:t>
            </a:r>
            <a:r>
              <a:rPr lang="en-US" sz="1600" dirty="0" smtClean="0"/>
              <a:t>  "AMT_GOODS_PRICE“</a:t>
            </a:r>
            <a:br>
              <a:rPr lang="en-US" sz="1600" dirty="0" smtClean="0"/>
            </a:br>
            <a:r>
              <a:rPr lang="en-US" sz="1600" dirty="0" smtClean="0"/>
              <a:t>1) Here we can see that males in target-0 category are most likely to have more price of goods.</a:t>
            </a:r>
            <a:br>
              <a:rPr lang="en-US" sz="1600" dirty="0" smtClean="0"/>
            </a:br>
            <a:r>
              <a:rPr lang="en-US" sz="1600" dirty="0" smtClean="0"/>
              <a:t>2) Its almost same for both males and females of Target-1to have the similar counts and many outliers for goods price.</a:t>
            </a:r>
            <a:r>
              <a:rPr lang="en-US" b="1" dirty="0" smtClean="0"/>
              <a:t/>
            </a:r>
            <a:br>
              <a:rPr lang="en-US" b="1"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5346" y="1724697"/>
            <a:ext cx="8585937" cy="4779134"/>
          </a:xfrm>
        </p:spPr>
      </p:pic>
    </p:spTree>
    <p:extLst>
      <p:ext uri="{BB962C8B-B14F-4D97-AF65-F5344CB8AC3E}">
        <p14:creationId xmlns:p14="http://schemas.microsoft.com/office/powerpoint/2010/main" val="49741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9713" y="624109"/>
            <a:ext cx="9134898" cy="1509489"/>
          </a:xfrm>
        </p:spPr>
        <p:txBody>
          <a:bodyPr>
            <a:normAutofit fontScale="90000"/>
          </a:bodyPr>
          <a:lstStyle/>
          <a:p>
            <a:r>
              <a:rPr lang="en-US" sz="2200" b="1" dirty="0" smtClean="0"/>
              <a:t>Bivariate </a:t>
            </a:r>
            <a:r>
              <a:rPr lang="en-US" sz="2200" b="1" dirty="0"/>
              <a:t>Analysis for Continuous ~ Continuous </a:t>
            </a:r>
            <a:r>
              <a:rPr lang="en-US" sz="2200" b="1" dirty="0" smtClean="0"/>
              <a:t>Data:</a:t>
            </a:r>
            <a:br>
              <a:rPr lang="en-US" sz="2200" b="1" dirty="0" smtClean="0"/>
            </a:br>
            <a:r>
              <a:rPr lang="en-US" sz="1600" dirty="0" smtClean="0"/>
              <a:t>AMT_GOODS_PRICE Vs. AMT_CREDIT</a:t>
            </a:r>
            <a:br>
              <a:rPr lang="en-US" sz="1600" dirty="0" smtClean="0"/>
            </a:br>
            <a:r>
              <a:rPr lang="en-US" sz="1600" dirty="0" smtClean="0"/>
              <a:t>1)</a:t>
            </a:r>
            <a:r>
              <a:rPr lang="en-US" sz="1600" dirty="0"/>
              <a:t> We can see a clear direct </a:t>
            </a:r>
            <a:r>
              <a:rPr lang="en-US" sz="1600" dirty="0" smtClean="0"/>
              <a:t>proportionality </a:t>
            </a:r>
            <a:r>
              <a:rPr lang="en-US" sz="1600" dirty="0"/>
              <a:t>between Amount Credit and Goods Price which implies, credit amount depends on the goods </a:t>
            </a:r>
            <a:r>
              <a:rPr lang="en-US" sz="1600" dirty="0" smtClean="0"/>
              <a:t>price.</a:t>
            </a:r>
            <a:br>
              <a:rPr lang="en-US" sz="1600" dirty="0" smtClean="0"/>
            </a:br>
            <a:r>
              <a:rPr lang="en-US" sz="1600" dirty="0" smtClean="0"/>
              <a:t>2)</a:t>
            </a:r>
            <a:r>
              <a:rPr lang="en-US" sz="1600" dirty="0"/>
              <a:t> For people with payment difficulties, </a:t>
            </a:r>
            <a:r>
              <a:rPr lang="en-US" sz="1600" dirty="0" smtClean="0"/>
              <a:t>i.e. </a:t>
            </a:r>
            <a:r>
              <a:rPr lang="en-US" sz="1600" dirty="0"/>
              <a:t>Target 1 , they are likely to have comparatively less total income than those in Target </a:t>
            </a:r>
            <a:r>
              <a:rPr lang="en-US" sz="1600" dirty="0" smtClean="0"/>
              <a:t>2.</a:t>
            </a:r>
            <a:r>
              <a:rPr lang="en-US" sz="1600" dirty="0"/>
              <a:t/>
            </a:r>
            <a:br>
              <a:rPr lang="en-US" sz="1600" dirty="0"/>
            </a:br>
            <a:r>
              <a:rPr lang="en-US" sz="2000" dirty="0"/>
              <a:t/>
            </a:r>
            <a:br>
              <a:rPr lang="en-US" sz="2000" dirty="0"/>
            </a:br>
            <a:r>
              <a:rPr lang="en-US" sz="2200" b="1" dirty="0" smtClean="0"/>
              <a:t/>
            </a:r>
            <a:br>
              <a:rPr lang="en-US" sz="2200" b="1" dirty="0" smtClean="0"/>
            </a:br>
            <a:r>
              <a:rPr lang="en-US" b="1" dirty="0"/>
              <a:t/>
            </a: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9712" y="2133599"/>
            <a:ext cx="9134899" cy="4189927"/>
          </a:xfrm>
        </p:spPr>
      </p:pic>
    </p:spTree>
    <p:extLst>
      <p:ext uri="{BB962C8B-B14F-4D97-AF65-F5344CB8AC3E}">
        <p14:creationId xmlns:p14="http://schemas.microsoft.com/office/powerpoint/2010/main" val="3602985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509490"/>
          </a:xfrm>
        </p:spPr>
        <p:txBody>
          <a:bodyPr>
            <a:normAutofit fontScale="90000"/>
          </a:bodyPr>
          <a:lstStyle/>
          <a:p>
            <a:r>
              <a:rPr lang="en-US" sz="2200" b="1" dirty="0"/>
              <a:t>Bivariate Analysis for Categorical ~ Categorical Data:</a:t>
            </a:r>
            <a:br>
              <a:rPr lang="en-US" sz="2200" b="1" dirty="0"/>
            </a:br>
            <a:r>
              <a:rPr lang="en-US" sz="1600" dirty="0" smtClean="0"/>
              <a:t>NAME_CONTRACT_TYPE Vs</a:t>
            </a:r>
            <a:r>
              <a:rPr lang="en-US" sz="1600" dirty="0"/>
              <a:t>. </a:t>
            </a:r>
            <a:r>
              <a:rPr lang="en-US" sz="1600" dirty="0" smtClean="0"/>
              <a:t>Gender</a:t>
            </a:r>
            <a:br>
              <a:rPr lang="en-US" sz="1600" dirty="0" smtClean="0"/>
            </a:br>
            <a:r>
              <a:rPr lang="en-US" sz="1600" dirty="0" smtClean="0"/>
              <a:t>1) People </a:t>
            </a:r>
            <a:r>
              <a:rPr lang="en-US" sz="1600" dirty="0"/>
              <a:t>are more likely to take Cash loans than resolving </a:t>
            </a:r>
            <a:r>
              <a:rPr lang="en-US" sz="1600" dirty="0" smtClean="0"/>
              <a:t>loans.</a:t>
            </a:r>
            <a:r>
              <a:rPr lang="en-US" sz="1600" dirty="0"/>
              <a:t/>
            </a:r>
            <a:br>
              <a:rPr lang="en-US" sz="1600" dirty="0"/>
            </a:br>
            <a:r>
              <a:rPr lang="en-US" sz="1600" dirty="0" smtClean="0"/>
              <a:t>2) Females </a:t>
            </a:r>
            <a:r>
              <a:rPr lang="en-US" sz="1600" dirty="0"/>
              <a:t>in both cases are more likely to take loans than the males, almost double in Target 0 category</a:t>
            </a:r>
            <a:r>
              <a:rPr lang="en-US" sz="1800" dirty="0"/>
              <a:t/>
            </a:r>
            <a:br>
              <a:rPr lang="en-US" sz="1800" dirty="0"/>
            </a:br>
            <a:r>
              <a:rPr lang="en-US" sz="1800" dirty="0"/>
              <a:t/>
            </a:r>
            <a:br>
              <a:rPr lang="en-US" sz="1800" dirty="0"/>
            </a:br>
            <a:endParaRPr lang="en-US"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893194"/>
            <a:ext cx="8714726" cy="4391696"/>
          </a:xfrm>
        </p:spPr>
      </p:pic>
    </p:spTree>
    <p:extLst>
      <p:ext uri="{BB962C8B-B14F-4D97-AF65-F5344CB8AC3E}">
        <p14:creationId xmlns:p14="http://schemas.microsoft.com/office/powerpoint/2010/main" val="104917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0933" y="296214"/>
            <a:ext cx="8828081" cy="1249251"/>
          </a:xfrm>
        </p:spPr>
        <p:txBody>
          <a:bodyPr>
            <a:normAutofit fontScale="90000"/>
          </a:bodyPr>
          <a:lstStyle/>
          <a:p>
            <a:r>
              <a:rPr lang="en-US" sz="2000" b="1" dirty="0"/>
              <a:t>Bivariate Analysis for Categorical ~ Categorical Data:</a:t>
            </a:r>
            <a:br>
              <a:rPr lang="en-US" sz="2000" b="1" dirty="0"/>
            </a:br>
            <a:r>
              <a:rPr lang="en-US" sz="1600" dirty="0"/>
              <a:t>NAME_FAMILY_STATUS Vs. </a:t>
            </a:r>
            <a:r>
              <a:rPr lang="en-US" sz="1600" dirty="0" smtClean="0"/>
              <a:t>AMT_INCOME_RANGE</a:t>
            </a:r>
            <a:br>
              <a:rPr lang="en-US" sz="1600" dirty="0" smtClean="0"/>
            </a:br>
            <a:r>
              <a:rPr lang="en-US" sz="1600" dirty="0" smtClean="0"/>
              <a:t>1)</a:t>
            </a:r>
            <a:r>
              <a:rPr lang="en-US" sz="1600" dirty="0"/>
              <a:t> Married and Very Low income people are most likely to apply for the loans</a:t>
            </a:r>
            <a:br>
              <a:rPr lang="en-US" sz="1600" dirty="0"/>
            </a:br>
            <a:r>
              <a:rPr lang="en-US" sz="1600" dirty="0" smtClean="0"/>
              <a:t>2) </a:t>
            </a:r>
            <a:r>
              <a:rPr lang="en-US" sz="1600" dirty="0"/>
              <a:t>Widows are least likely to apply for loans</a:t>
            </a:r>
            <a:br>
              <a:rPr lang="en-US" sz="1600" dirty="0"/>
            </a:br>
            <a:r>
              <a:rPr lang="en-US" sz="1600" dirty="0" smtClean="0"/>
              <a:t>3) </a:t>
            </a:r>
            <a:r>
              <a:rPr lang="en-US" sz="1400" dirty="0"/>
              <a:t>Out of the very high income, most are married|</a:t>
            </a:r>
            <a:br>
              <a:rPr lang="en-US" sz="1400" dirty="0"/>
            </a:br>
            <a:endParaRPr lang="en-US" sz="1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0932" y="1545466"/>
            <a:ext cx="8828082" cy="257577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0932" y="4121240"/>
            <a:ext cx="8828082" cy="2393063"/>
          </a:xfrm>
          <a:prstGeom prst="rect">
            <a:avLst/>
          </a:prstGeom>
        </p:spPr>
      </p:pic>
    </p:spTree>
    <p:extLst>
      <p:ext uri="{BB962C8B-B14F-4D97-AF65-F5344CB8AC3E}">
        <p14:creationId xmlns:p14="http://schemas.microsoft.com/office/powerpoint/2010/main" val="786233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5C087BA-28D7-4FDC-8E97-80A974925DFC}"/>
              </a:ext>
            </a:extLst>
          </p:cNvPr>
          <p:cNvSpPr>
            <a:spLocks noGrp="1"/>
          </p:cNvSpPr>
          <p:nvPr>
            <p:ph type="title"/>
          </p:nvPr>
        </p:nvSpPr>
        <p:spPr>
          <a:xfrm>
            <a:off x="1883180" y="696036"/>
            <a:ext cx="5858752" cy="976312"/>
          </a:xfrm>
        </p:spPr>
        <p:txBody>
          <a:bodyPr>
            <a:normAutofit/>
          </a:bodyPr>
          <a:lstStyle/>
          <a:p>
            <a:r>
              <a:rPr lang="en-IN" sz="5400" dirty="0" smtClean="0"/>
              <a:t>EDA</a:t>
            </a:r>
            <a:endParaRPr lang="en-IN" sz="5400"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32811" y="696036"/>
            <a:ext cx="5559189" cy="5732060"/>
          </a:xfrm>
        </p:spPr>
      </p:pic>
      <p:sp>
        <p:nvSpPr>
          <p:cNvPr id="6" name="Text Placeholder 5">
            <a:extLst>
              <a:ext uri="{FF2B5EF4-FFF2-40B4-BE49-F238E27FC236}">
                <a16:creationId xmlns:a16="http://schemas.microsoft.com/office/drawing/2014/main" xmlns="" id="{65EBD0B4-6B53-4498-A2D1-A2AD0CAB75BB}"/>
              </a:ext>
            </a:extLst>
          </p:cNvPr>
          <p:cNvSpPr>
            <a:spLocks noGrp="1"/>
          </p:cNvSpPr>
          <p:nvPr>
            <p:ph type="body" sz="half" idx="2"/>
          </p:nvPr>
        </p:nvSpPr>
        <p:spPr>
          <a:xfrm>
            <a:off x="1869743" y="1598613"/>
            <a:ext cx="4353635" cy="4262436"/>
          </a:xfrm>
        </p:spPr>
        <p:txBody>
          <a:bodyPr/>
          <a:lstStyle/>
          <a:p>
            <a:pPr lvl="0"/>
            <a:r>
              <a:rPr lang="en-US" sz="2000" dirty="0"/>
              <a:t>Exploratory data analysis is an approach of </a:t>
            </a:r>
            <a:r>
              <a:rPr lang="en-US" sz="2000" u="sng" dirty="0">
                <a:hlinkClick r:id="rId3" tooltip="Data analysis"/>
              </a:rPr>
              <a:t>analyzing</a:t>
            </a:r>
            <a:r>
              <a:rPr lang="en-US" sz="2000" dirty="0"/>
              <a:t> </a:t>
            </a:r>
            <a:r>
              <a:rPr lang="en-US" sz="2000" u="sng" dirty="0">
                <a:hlinkClick r:id="rId4" tooltip="Data set"/>
              </a:rPr>
              <a:t>data sets</a:t>
            </a:r>
            <a:r>
              <a:rPr lang="en-US" sz="2000" dirty="0"/>
              <a:t> to summarize their main characteristics, often using </a:t>
            </a:r>
            <a:r>
              <a:rPr lang="en-US" sz="2000" u="sng" dirty="0">
                <a:hlinkClick r:id="rId5" tooltip="Statistical graphics"/>
              </a:rPr>
              <a:t>statistical graphics</a:t>
            </a:r>
            <a:r>
              <a:rPr lang="en-US" sz="2000" dirty="0"/>
              <a:t> and other </a:t>
            </a:r>
            <a:r>
              <a:rPr lang="en-US" sz="2000" u="sng" dirty="0">
                <a:hlinkClick r:id="rId6" tooltip="Data visualization"/>
              </a:rPr>
              <a:t>data visualization</a:t>
            </a:r>
            <a:r>
              <a:rPr lang="en-US" sz="2000" dirty="0"/>
              <a:t> methods. A </a:t>
            </a:r>
            <a:r>
              <a:rPr lang="en-US" sz="2000" u="sng" dirty="0">
                <a:hlinkClick r:id="rId7"/>
              </a:rPr>
              <a:t>statistical model</a:t>
            </a:r>
            <a:r>
              <a:rPr lang="en-US" sz="2000" dirty="0"/>
              <a:t> can be used or not, but primarily EDA is for seeing what the data can tell us beyond the formal modeling or hypothesis testing task.</a:t>
            </a:r>
          </a:p>
          <a:p>
            <a:endParaRPr lang="en-IN" dirty="0"/>
          </a:p>
        </p:txBody>
      </p:sp>
    </p:spTree>
    <p:extLst>
      <p:ext uri="{BB962C8B-B14F-4D97-AF65-F5344CB8AC3E}">
        <p14:creationId xmlns:p14="http://schemas.microsoft.com/office/powerpoint/2010/main" val="21962930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Correlation for Numerical Columns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94720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Reading and analyzing data in Previous Application </a:t>
            </a:r>
            <a:r>
              <a:rPr lang="en-US" b="1" dirty="0" smtClean="0"/>
              <a:t>Data:</a:t>
            </a:r>
            <a:r>
              <a:rPr lang="en-US" b="1" dirty="0"/>
              <a:t/>
            </a:r>
            <a:br>
              <a:rPr lang="en-US" b="1" dirty="0"/>
            </a:br>
            <a:endParaRPr lang="en-US" dirty="0"/>
          </a:p>
        </p:txBody>
      </p:sp>
      <p:sp>
        <p:nvSpPr>
          <p:cNvPr id="3" name="Content Placeholder 2"/>
          <p:cNvSpPr>
            <a:spLocks noGrp="1"/>
          </p:cNvSpPr>
          <p:nvPr>
            <p:ph idx="1"/>
          </p:nvPr>
        </p:nvSpPr>
        <p:spPr>
          <a:xfrm>
            <a:off x="2589212" y="2133600"/>
            <a:ext cx="8915400" cy="4112654"/>
          </a:xfrm>
        </p:spPr>
        <p:txBody>
          <a:bodyPr>
            <a:normAutofit fontScale="62500" lnSpcReduction="20000"/>
          </a:bodyPr>
          <a:lstStyle/>
          <a:p>
            <a:endParaRPr lang="en-US" dirty="0" smtClean="0"/>
          </a:p>
          <a:p>
            <a:r>
              <a:rPr lang="en-US" sz="2600" dirty="0"/>
              <a:t>Upon checking </a:t>
            </a:r>
            <a:r>
              <a:rPr lang="en-US" sz="2600" dirty="0" smtClean="0"/>
              <a:t>the previous </a:t>
            </a:r>
            <a:r>
              <a:rPr lang="en-US" sz="2600" dirty="0"/>
              <a:t>data we found many values as </a:t>
            </a:r>
            <a:r>
              <a:rPr lang="en-US" sz="2600" b="1" dirty="0"/>
              <a:t>XNA</a:t>
            </a:r>
            <a:r>
              <a:rPr lang="en-US" sz="2600" dirty="0"/>
              <a:t>, so we are here taking it and filling with </a:t>
            </a:r>
            <a:r>
              <a:rPr lang="en-US" sz="2600" b="1" dirty="0" smtClean="0"/>
              <a:t>NaN.</a:t>
            </a:r>
          </a:p>
          <a:p>
            <a:r>
              <a:rPr lang="en-US" sz="2600" b="1" dirty="0" smtClean="0"/>
              <a:t>Merging </a:t>
            </a:r>
            <a:r>
              <a:rPr lang="en-US" sz="2600" dirty="0" smtClean="0"/>
              <a:t>the data sets I.e.  previous application data and application data.</a:t>
            </a:r>
          </a:p>
          <a:p>
            <a:r>
              <a:rPr lang="en-US" sz="2600" dirty="0" smtClean="0"/>
              <a:t>Performing Analysis after Merging:</a:t>
            </a:r>
          </a:p>
          <a:p>
            <a:pPr marL="0" indent="0">
              <a:buNone/>
            </a:pPr>
            <a:r>
              <a:rPr lang="en-US" sz="2600" dirty="0" smtClean="0"/>
              <a:t>a)</a:t>
            </a:r>
            <a:r>
              <a:rPr lang="en-US" sz="2600" b="1" dirty="0"/>
              <a:t> </a:t>
            </a:r>
            <a:r>
              <a:rPr lang="en-US" sz="2600" dirty="0"/>
              <a:t>Univariate Analysis Categorical </a:t>
            </a:r>
            <a:r>
              <a:rPr lang="en-US" sz="2600" dirty="0" smtClean="0"/>
              <a:t>data.</a:t>
            </a:r>
            <a:endParaRPr lang="en-US" sz="2600" dirty="0"/>
          </a:p>
          <a:p>
            <a:pPr marL="0" indent="0">
              <a:buNone/>
            </a:pPr>
            <a:r>
              <a:rPr lang="en-US" sz="2600" dirty="0" smtClean="0"/>
              <a:t>b)</a:t>
            </a:r>
            <a:r>
              <a:rPr lang="it-IT" sz="2600" dirty="0"/>
              <a:t> Univariate Analysis Continuous </a:t>
            </a:r>
            <a:r>
              <a:rPr lang="it-IT" sz="2600" dirty="0" smtClean="0"/>
              <a:t>data.</a:t>
            </a:r>
          </a:p>
          <a:p>
            <a:pPr marL="0" indent="0">
              <a:buNone/>
            </a:pPr>
            <a:r>
              <a:rPr lang="it-IT" sz="2600" dirty="0" smtClean="0"/>
              <a:t>c)</a:t>
            </a:r>
            <a:r>
              <a:rPr lang="en-US" sz="2600" b="1" dirty="0"/>
              <a:t> </a:t>
            </a:r>
            <a:r>
              <a:rPr lang="en-US" sz="2600" dirty="0"/>
              <a:t>Bivariate Analysis for Continuous ~ Categorical Data</a:t>
            </a:r>
          </a:p>
          <a:p>
            <a:pPr marL="0" indent="0">
              <a:buNone/>
            </a:pPr>
            <a:r>
              <a:rPr lang="it-IT" sz="2600" dirty="0" smtClean="0"/>
              <a:t>d)</a:t>
            </a:r>
            <a:r>
              <a:rPr lang="en-US" sz="2600" dirty="0"/>
              <a:t> Bivariate Analysis for Continuous ~ Continuous Data</a:t>
            </a:r>
          </a:p>
          <a:p>
            <a:pPr marL="0" indent="0">
              <a:buNone/>
            </a:pPr>
            <a:r>
              <a:rPr lang="it-IT" sz="2600" dirty="0" smtClean="0"/>
              <a:t>e)</a:t>
            </a:r>
            <a:r>
              <a:rPr lang="en-US" sz="2600" dirty="0"/>
              <a:t> Bivariate Analysis for Categorical ~ Categorical Data</a:t>
            </a:r>
          </a:p>
          <a:p>
            <a:pPr marL="0" indent="0">
              <a:buNone/>
            </a:pPr>
            <a:endParaRPr lang="it-IT" sz="2600" dirty="0"/>
          </a:p>
          <a:p>
            <a:pPr marL="0" indent="0">
              <a:buNone/>
            </a:pPr>
            <a:endParaRPr lang="it-IT" sz="2600" dirty="0"/>
          </a:p>
          <a:p>
            <a:pPr marL="0" indent="0">
              <a:buNone/>
            </a:pPr>
            <a:r>
              <a:rPr lang="it-IT" dirty="0"/>
              <a:t/>
            </a:r>
            <a:br>
              <a:rPr lang="it-IT" dirty="0"/>
            </a:br>
            <a:endParaRPr lang="en-US" dirty="0"/>
          </a:p>
        </p:txBody>
      </p:sp>
    </p:spTree>
    <p:extLst>
      <p:ext uri="{BB962C8B-B14F-4D97-AF65-F5344CB8AC3E}">
        <p14:creationId xmlns:p14="http://schemas.microsoft.com/office/powerpoint/2010/main" val="4181487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25003"/>
            <a:ext cx="8911687" cy="1479997"/>
          </a:xfrm>
        </p:spPr>
        <p:txBody>
          <a:bodyPr>
            <a:normAutofit fontScale="90000"/>
          </a:bodyPr>
          <a:lstStyle/>
          <a:p>
            <a:r>
              <a:rPr lang="en-US" sz="2400" b="1" dirty="0"/>
              <a:t>Univariate Analysis </a:t>
            </a:r>
            <a:r>
              <a:rPr lang="en-US" sz="2400" b="1" dirty="0" smtClean="0"/>
              <a:t>for Categorical data:</a:t>
            </a:r>
            <a:br>
              <a:rPr lang="en-US" sz="2400" b="1" dirty="0" smtClean="0"/>
            </a:br>
            <a:r>
              <a:rPr lang="en-US" sz="1800" dirty="0" smtClean="0"/>
              <a:t>a)</a:t>
            </a:r>
            <a:r>
              <a:rPr lang="en-US" sz="1800" dirty="0"/>
              <a:t> Almost equal number of </a:t>
            </a:r>
            <a:r>
              <a:rPr lang="en-US" sz="1800" b="1" dirty="0"/>
              <a:t>Cash Loans</a:t>
            </a:r>
            <a:r>
              <a:rPr lang="en-US" sz="1800" dirty="0"/>
              <a:t> and </a:t>
            </a:r>
            <a:r>
              <a:rPr lang="en-US" sz="1800" b="1" dirty="0"/>
              <a:t>Consumer Loans</a:t>
            </a:r>
            <a:r>
              <a:rPr lang="en-US" sz="1800" dirty="0"/>
              <a:t> have been applied for; Least </a:t>
            </a:r>
            <a:r>
              <a:rPr lang="en-US" sz="1800" b="1" dirty="0"/>
              <a:t>Resolving Loans</a:t>
            </a:r>
            <a:r>
              <a:rPr lang="en-US" sz="1800" dirty="0"/>
              <a:t> have been applied </a:t>
            </a:r>
            <a:r>
              <a:rPr lang="en-US" sz="1800" dirty="0" smtClean="0"/>
              <a:t>for</a:t>
            </a:r>
            <a:br>
              <a:rPr lang="en-US" sz="1800" dirty="0" smtClean="0"/>
            </a:br>
            <a:r>
              <a:rPr lang="en-US" sz="1800" dirty="0" smtClean="0"/>
              <a:t>b)</a:t>
            </a:r>
            <a:r>
              <a:rPr lang="en-US" sz="1800" dirty="0"/>
              <a:t> Most of the clients have been </a:t>
            </a:r>
            <a:r>
              <a:rPr lang="en-US" sz="1800" b="1" dirty="0" smtClean="0"/>
              <a:t>Repeaters.</a:t>
            </a:r>
            <a:r>
              <a:rPr lang="en-US" sz="2000" dirty="0"/>
              <a:t/>
            </a:r>
            <a:br>
              <a:rPr lang="en-US" sz="2000" dirty="0"/>
            </a:br>
            <a:r>
              <a:rPr lang="en-US" sz="2400" dirty="0"/>
              <a:t/>
            </a:r>
            <a:br>
              <a:rPr lang="en-US" sz="2400" dirty="0"/>
            </a:br>
            <a:r>
              <a:rPr lang="en-US" sz="2400" b="1" dirty="0" smtClean="0"/>
              <a:t/>
            </a:r>
            <a:br>
              <a:rPr lang="en-US" sz="2400" b="1" dirty="0" smtClean="0"/>
            </a:br>
            <a:endParaRPr lang="en-US" sz="2400"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179" t="-958" r="-3179" b="958"/>
          <a:stretch/>
        </p:blipFill>
        <p:spPr>
          <a:xfrm>
            <a:off x="2592925" y="1905000"/>
            <a:ext cx="8911687" cy="4032161"/>
          </a:xfrm>
        </p:spPr>
      </p:pic>
    </p:spTree>
    <p:extLst>
      <p:ext uri="{BB962C8B-B14F-4D97-AF65-F5344CB8AC3E}">
        <p14:creationId xmlns:p14="http://schemas.microsoft.com/office/powerpoint/2010/main" val="848677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015" y="533957"/>
            <a:ext cx="8911687" cy="1809997"/>
          </a:xfrm>
        </p:spPr>
        <p:txBody>
          <a:bodyPr>
            <a:normAutofit fontScale="90000"/>
          </a:bodyPr>
          <a:lstStyle/>
          <a:p>
            <a:r>
              <a:rPr lang="en-US" sz="2400" b="1" dirty="0" smtClean="0"/>
              <a:t>Univariate Analysis for Continuous data:</a:t>
            </a:r>
            <a:br>
              <a:rPr lang="en-US" sz="2400" b="1" dirty="0" smtClean="0"/>
            </a:br>
            <a:r>
              <a:rPr lang="en-US" sz="1300" b="1" dirty="0" smtClean="0"/>
              <a:t>AMT_CREDIT</a:t>
            </a:r>
            <a:r>
              <a:rPr lang="en-US" sz="1300" dirty="0" smtClean="0"/>
              <a:t> –</a:t>
            </a:r>
            <a:r>
              <a:rPr lang="en-US" sz="2400" dirty="0" smtClean="0"/>
              <a:t> </a:t>
            </a:r>
            <a:r>
              <a:rPr lang="en-US" sz="1300" dirty="0" smtClean="0"/>
              <a:t>For</a:t>
            </a:r>
            <a:r>
              <a:rPr lang="en-US" sz="2400" dirty="0" smtClean="0"/>
              <a:t> </a:t>
            </a:r>
            <a:r>
              <a:rPr lang="en-US" sz="1300" dirty="0"/>
              <a:t>application data, most of the amounts lie in the range </a:t>
            </a:r>
            <a:r>
              <a:rPr lang="en-US" sz="1300" dirty="0" smtClean="0"/>
              <a:t>up to </a:t>
            </a:r>
            <a:r>
              <a:rPr lang="en-US" sz="1300" dirty="0"/>
              <a:t>2000000 while we can clearly see that most people in previous applications have the amounts more in the range </a:t>
            </a:r>
            <a:r>
              <a:rPr lang="en-US" sz="1300" dirty="0" smtClean="0"/>
              <a:t>up to 15000000.</a:t>
            </a:r>
            <a:r>
              <a:rPr lang="en-US" sz="2400" dirty="0"/>
              <a:t/>
            </a:r>
            <a:br>
              <a:rPr lang="en-US" sz="2400" dirty="0"/>
            </a:br>
            <a:r>
              <a:rPr lang="en-US" sz="1300" b="1" dirty="0"/>
              <a:t>AMT_ANNUITY </a:t>
            </a:r>
            <a:r>
              <a:rPr lang="en-US" sz="1300" dirty="0"/>
              <a:t>- For both the data, Amount Annuity has been pretty similar but in previous data, there are extreme </a:t>
            </a:r>
            <a:r>
              <a:rPr lang="en-US" sz="1300" dirty="0" smtClean="0"/>
              <a:t>outliers.</a:t>
            </a:r>
            <a:r>
              <a:rPr lang="en-US" sz="1300" dirty="0"/>
              <a:t/>
            </a:r>
            <a:br>
              <a:rPr lang="en-US" sz="1300" dirty="0"/>
            </a:br>
            <a:r>
              <a:rPr lang="en-US" sz="1300" b="1" dirty="0"/>
              <a:t>AMT_GOODS_PRICE</a:t>
            </a:r>
            <a:r>
              <a:rPr lang="en-US" sz="1300" dirty="0"/>
              <a:t> - For both the data, Amount of Goods has been pretty similar but in previous data, there are more </a:t>
            </a:r>
            <a:r>
              <a:rPr lang="en-US" sz="1300" dirty="0" smtClean="0"/>
              <a:t>outliers.</a:t>
            </a:r>
            <a:r>
              <a:rPr lang="en-US" sz="2400" dirty="0"/>
              <a:t/>
            </a:r>
            <a:br>
              <a:rPr lang="en-US" sz="2400" dirty="0"/>
            </a:br>
            <a:r>
              <a:rPr lang="en-US" sz="2400" b="1" dirty="0" smtClean="0"/>
              <a:t/>
            </a:r>
            <a:br>
              <a:rPr lang="en-US" sz="2400" b="1" dirty="0" smtClean="0"/>
            </a:br>
            <a:endParaRPr lang="en-US" sz="2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3352" y="2531854"/>
            <a:ext cx="7740203" cy="3894704"/>
          </a:xfrm>
        </p:spPr>
      </p:pic>
    </p:spTree>
    <p:extLst>
      <p:ext uri="{BB962C8B-B14F-4D97-AF65-F5344CB8AC3E}">
        <p14:creationId xmlns:p14="http://schemas.microsoft.com/office/powerpoint/2010/main" val="460735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8074" y="624110"/>
            <a:ext cx="8911687" cy="1578178"/>
          </a:xfrm>
        </p:spPr>
        <p:txBody>
          <a:bodyPr>
            <a:normAutofit fontScale="90000"/>
          </a:bodyPr>
          <a:lstStyle/>
          <a:p>
            <a:r>
              <a:rPr lang="en-US" sz="2700" b="1" dirty="0"/>
              <a:t>Bivariate Analysis for Continuous ~ Categorical </a:t>
            </a:r>
            <a:r>
              <a:rPr lang="en-US" sz="2700" b="1" dirty="0" smtClean="0"/>
              <a:t>Data</a:t>
            </a:r>
            <a:br>
              <a:rPr lang="en-US" sz="2700" b="1" dirty="0" smtClean="0"/>
            </a:br>
            <a:r>
              <a:rPr lang="en-US" sz="1300" dirty="0"/>
              <a:t>In application data, males and females are likely to have applied with max Goods Price ranging till more than 400000 while in Previous Application data, max values for females are ranging </a:t>
            </a:r>
            <a:r>
              <a:rPr lang="en-US" sz="1300" dirty="0" smtClean="0"/>
              <a:t>up to </a:t>
            </a:r>
            <a:r>
              <a:rPr lang="en-US" sz="1300" dirty="0"/>
              <a:t>more than 500000</a:t>
            </a:r>
            <a:br>
              <a:rPr lang="en-US" sz="1300" dirty="0"/>
            </a:br>
            <a:r>
              <a:rPr lang="en-US" sz="1300" dirty="0"/>
              <a:t>There are comparatively more outliers for the Previous Application data considering Gender </a:t>
            </a:r>
            <a:r>
              <a:rPr lang="en-US" sz="1300" dirty="0" err="1"/>
              <a:t>vs</a:t>
            </a:r>
            <a:r>
              <a:rPr lang="en-US" sz="1300" dirty="0"/>
              <a:t> Goods Price</a:t>
            </a:r>
            <a:br>
              <a:rPr lang="en-US" sz="1300" dirty="0"/>
            </a:br>
            <a:r>
              <a:rPr lang="en-US" sz="1300" dirty="0"/>
              <a:t>in Application data, max Annuity Amounts have been for Males ranging </a:t>
            </a:r>
            <a:r>
              <a:rPr lang="en-US" sz="1300" dirty="0" smtClean="0"/>
              <a:t>up to </a:t>
            </a:r>
            <a:r>
              <a:rPr lang="en-US" sz="1300" dirty="0"/>
              <a:t>250000 and more while in Previous Applications, males and females both are having max Annuity amounts ranging more than 400000</a:t>
            </a:r>
            <a:br>
              <a:rPr lang="en-US" sz="1300" dirty="0"/>
            </a:br>
            <a:r>
              <a:rPr lang="en-US" sz="1300" b="1" dirty="0" smtClean="0"/>
              <a:t/>
            </a:r>
            <a:br>
              <a:rPr lang="en-US" sz="1300" b="1" dirty="0" smtClean="0"/>
            </a:br>
            <a:r>
              <a:rPr lang="en-US" sz="2700" b="1" dirty="0" smtClean="0"/>
              <a:t/>
            </a:r>
            <a:br>
              <a:rPr lang="en-US" sz="2700" b="1" dirty="0" smtClean="0"/>
            </a:br>
            <a:r>
              <a:rPr lang="en-US" sz="1800" dirty="0"/>
              <a:t/>
            </a:r>
            <a:br>
              <a:rPr lang="en-US" sz="1800" dirty="0"/>
            </a:br>
            <a:r>
              <a:rPr lang="en-US" sz="1800" b="1" dirty="0" smtClean="0"/>
              <a:t/>
            </a:r>
            <a:br>
              <a:rPr lang="en-US" sz="1800" b="1" dirty="0" smtClean="0"/>
            </a:br>
            <a:r>
              <a:rPr lang="en-US" sz="1600" dirty="0"/>
              <a:t/>
            </a:r>
            <a:br>
              <a:rPr lang="en-US" sz="1600" dirty="0"/>
            </a:br>
            <a:r>
              <a:rPr lang="en-US" sz="1800" dirty="0" smtClean="0"/>
              <a:t/>
            </a:r>
            <a:br>
              <a:rPr lang="en-US" sz="1800" dirty="0" smtClean="0"/>
            </a:br>
            <a:r>
              <a:rPr lang="en-US" dirty="0"/>
              <a:t/>
            </a:r>
            <a:br>
              <a:rPr lang="en-US" dirty="0"/>
            </a:br>
            <a:r>
              <a:rPr lang="en-US" dirty="0"/>
              <a:t/>
            </a:r>
            <a:br>
              <a:rPr lang="en-US" dirty="0"/>
            </a:b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894" y="2202289"/>
            <a:ext cx="8186692" cy="4481846"/>
          </a:xfrm>
        </p:spPr>
      </p:pic>
    </p:spTree>
    <p:extLst>
      <p:ext uri="{BB962C8B-B14F-4D97-AF65-F5344CB8AC3E}">
        <p14:creationId xmlns:p14="http://schemas.microsoft.com/office/powerpoint/2010/main" val="28883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5318" y="624110"/>
            <a:ext cx="8911687" cy="831203"/>
          </a:xfrm>
        </p:spPr>
        <p:txBody>
          <a:bodyPr>
            <a:normAutofit fontScale="90000"/>
          </a:bodyPr>
          <a:lstStyle/>
          <a:p>
            <a:r>
              <a:rPr lang="en-US" sz="2400" b="1" dirty="0"/>
              <a:t>Bivariate Analysis for Continuous ~ Continuous </a:t>
            </a:r>
            <a:r>
              <a:rPr lang="en-US" sz="2400" b="1" dirty="0" smtClean="0"/>
              <a:t>Data:</a:t>
            </a:r>
            <a:br>
              <a:rPr lang="en-US" sz="2400" b="1" dirty="0" smtClean="0"/>
            </a:br>
            <a:r>
              <a:rPr lang="en-US" sz="1800" dirty="0"/>
              <a:t>we can see that Amount Annuity is having a good </a:t>
            </a:r>
            <a:r>
              <a:rPr lang="en-US" sz="1800" dirty="0" smtClean="0"/>
              <a:t>correlation </a:t>
            </a:r>
            <a:r>
              <a:rPr lang="en-US" sz="1800" dirty="0"/>
              <a:t>with Amount Credit in both the case.</a:t>
            </a:r>
            <a:br>
              <a:rPr lang="en-US" sz="1800" dirty="0"/>
            </a:br>
            <a:r>
              <a:rPr lang="en-US" sz="2000" dirty="0"/>
              <a:t/>
            </a:r>
            <a:br>
              <a:rPr lang="en-US" sz="2000" dirty="0"/>
            </a:br>
            <a:r>
              <a:rPr lang="en-US" sz="2400" b="1" dirty="0" smtClean="0"/>
              <a:t/>
            </a:r>
            <a:br>
              <a:rPr lang="en-US" sz="2400" b="1" dirty="0" smtClean="0"/>
            </a:br>
            <a:r>
              <a:rPr lang="en-US" sz="1600" dirty="0"/>
              <a:t/>
            </a:r>
            <a:br>
              <a:rPr lang="en-US" sz="1600" dirty="0"/>
            </a:br>
            <a:r>
              <a:rPr lang="en-US" sz="2400" dirty="0"/>
              <a:t/>
            </a:r>
            <a:br>
              <a:rPr lang="en-US" sz="2400" dirty="0"/>
            </a:br>
            <a:r>
              <a:rPr lang="en-US" sz="2400" dirty="0"/>
              <a:t/>
            </a:r>
            <a:br>
              <a:rPr lang="en-US" sz="2400" dirty="0"/>
            </a:br>
            <a:endParaRPr lang="en-US" sz="2400" b="1"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5318" y="1669960"/>
            <a:ext cx="8680361" cy="4576294"/>
          </a:xfrm>
        </p:spPr>
      </p:pic>
    </p:spTree>
    <p:extLst>
      <p:ext uri="{BB962C8B-B14F-4D97-AF65-F5344CB8AC3E}">
        <p14:creationId xmlns:p14="http://schemas.microsoft.com/office/powerpoint/2010/main" val="1795077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a:t>Bivariate Analysis for Categorical ~ Categorical </a:t>
            </a:r>
            <a:r>
              <a:rPr lang="en-US" sz="2700" b="1" dirty="0" smtClean="0"/>
              <a:t>Data</a:t>
            </a:r>
            <a:br>
              <a:rPr lang="en-US" sz="2700" b="1" dirty="0" smtClean="0"/>
            </a:br>
            <a:r>
              <a:rPr lang="en-US" sz="1600" dirty="0" smtClean="0"/>
              <a:t>1)</a:t>
            </a:r>
            <a:r>
              <a:rPr lang="en-US" sz="1600" dirty="0" smtClean="0"/>
              <a:t>Females </a:t>
            </a:r>
            <a:r>
              <a:rPr lang="en-US" sz="1600" dirty="0"/>
              <a:t>have more applied for loans </a:t>
            </a:r>
            <a:r>
              <a:rPr lang="en-US" sz="1600" dirty="0" smtClean="0"/>
              <a:t>as </a:t>
            </a:r>
            <a:r>
              <a:rPr lang="en-US" sz="1600" dirty="0"/>
              <a:t>compared to </a:t>
            </a:r>
            <a:r>
              <a:rPr lang="en-US" sz="1600" dirty="0" smtClean="0"/>
              <a:t>males.</a:t>
            </a:r>
            <a:r>
              <a:rPr lang="en-US" sz="1600" dirty="0"/>
              <a:t/>
            </a:r>
            <a:br>
              <a:rPr lang="en-US" sz="1600" dirty="0"/>
            </a:br>
            <a:r>
              <a:rPr lang="en-US" sz="1600" dirty="0" smtClean="0"/>
              <a:t>2)Cash </a:t>
            </a:r>
            <a:r>
              <a:rPr lang="en-US" sz="1600" dirty="0"/>
              <a:t>loans have been more preferable in application data or previous </a:t>
            </a:r>
            <a:r>
              <a:rPr lang="en-US" sz="1600" dirty="0" smtClean="0"/>
              <a:t>data.</a:t>
            </a:r>
            <a:r>
              <a:rPr lang="en-US" sz="1600" dirty="0"/>
              <a:t/>
            </a:r>
            <a:br>
              <a:rPr lang="en-US" sz="1600" dirty="0"/>
            </a:br>
            <a:r>
              <a:rPr lang="en-US" sz="1600" dirty="0" smtClean="0"/>
              <a:t>3)People </a:t>
            </a:r>
            <a:r>
              <a:rPr lang="en-US" sz="1600" dirty="0"/>
              <a:t>are least likely to apply for revolving </a:t>
            </a:r>
            <a:r>
              <a:rPr lang="en-US" sz="1600" dirty="0" smtClean="0"/>
              <a:t>loans.</a:t>
            </a:r>
            <a:r>
              <a:rPr lang="en-US" sz="2400" dirty="0"/>
              <a:t/>
            </a:r>
            <a:br>
              <a:rPr lang="en-US" sz="2400" dirty="0"/>
            </a:br>
            <a:r>
              <a:rPr lang="en-US" sz="2700" b="1" dirty="0" smtClean="0"/>
              <a:t/>
            </a:r>
            <a:br>
              <a:rPr lang="en-US" sz="2700" b="1" dirty="0" smtClean="0"/>
            </a:b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2133600"/>
            <a:ext cx="8276844" cy="4125532"/>
          </a:xfrm>
        </p:spPr>
      </p:pic>
    </p:spTree>
    <p:extLst>
      <p:ext uri="{BB962C8B-B14F-4D97-AF65-F5344CB8AC3E}">
        <p14:creationId xmlns:p14="http://schemas.microsoft.com/office/powerpoint/2010/main" val="1191594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t>Conclusion </a:t>
            </a:r>
            <a:endParaRPr lang="en-US" sz="4800" dirty="0"/>
          </a:p>
        </p:txBody>
      </p:sp>
      <p:sp>
        <p:nvSpPr>
          <p:cNvPr id="3" name="Content Placeholder 2"/>
          <p:cNvSpPr>
            <a:spLocks noGrp="1"/>
          </p:cNvSpPr>
          <p:nvPr>
            <p:ph idx="1"/>
          </p:nvPr>
        </p:nvSpPr>
        <p:spPr>
          <a:xfrm>
            <a:off x="2589212" y="1905000"/>
            <a:ext cx="8915400" cy="4650346"/>
          </a:xfrm>
        </p:spPr>
        <p:txBody>
          <a:bodyPr/>
          <a:lstStyle/>
          <a:p>
            <a:r>
              <a:rPr lang="en-US" dirty="0" smtClean="0"/>
              <a:t>The proportion of defaulters is 8%.</a:t>
            </a:r>
          </a:p>
          <a:p>
            <a:r>
              <a:rPr lang="en-US" dirty="0" smtClean="0"/>
              <a:t>Bank should give more revolving loans as people with revolving loans are less like to default.</a:t>
            </a:r>
          </a:p>
          <a:p>
            <a:r>
              <a:rPr lang="en-US" dirty="0" smtClean="0"/>
              <a:t>Consumer loan are mostly like to approve by bank.</a:t>
            </a:r>
          </a:p>
          <a:p>
            <a:r>
              <a:rPr lang="en-US" dirty="0" smtClean="0"/>
              <a:t>Age and Education is important factor as older people and higher the education level are less likely to default.</a:t>
            </a:r>
          </a:p>
          <a:p>
            <a:r>
              <a:rPr lang="en-US" dirty="0" smtClean="0"/>
              <a:t>Females are less likely to default compared to males.</a:t>
            </a:r>
          </a:p>
          <a:p>
            <a:endParaRPr lang="en-US" dirty="0"/>
          </a:p>
        </p:txBody>
      </p:sp>
    </p:spTree>
    <p:extLst>
      <p:ext uri="{BB962C8B-B14F-4D97-AF65-F5344CB8AC3E}">
        <p14:creationId xmlns:p14="http://schemas.microsoft.com/office/powerpoint/2010/main" val="1669223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8324"/>
          </a:xfrm>
        </p:spPr>
        <p:txBody>
          <a:bodyPr/>
          <a:lstStyle/>
          <a:p>
            <a:r>
              <a:rPr lang="en-US" dirty="0" smtClean="0"/>
              <a:t>            Problem Statement</a:t>
            </a:r>
            <a:endParaRPr lang="en-US" dirty="0"/>
          </a:p>
        </p:txBody>
      </p:sp>
      <p:sp>
        <p:nvSpPr>
          <p:cNvPr id="3" name="Content Placeholder 2"/>
          <p:cNvSpPr>
            <a:spLocks noGrp="1"/>
          </p:cNvSpPr>
          <p:nvPr>
            <p:ph idx="1"/>
          </p:nvPr>
        </p:nvSpPr>
        <p:spPr>
          <a:xfrm>
            <a:off x="2589212" y="2133600"/>
            <a:ext cx="8915400" cy="4164169"/>
          </a:xfrm>
        </p:spPr>
        <p:txBody>
          <a:bodyPr/>
          <a:lstStyle/>
          <a:p>
            <a:pPr marL="0" indent="0">
              <a:buNone/>
            </a:pPr>
            <a:r>
              <a:rPr lang="en-US" dirty="0"/>
              <a:t>When the company receives a loan application, the company has to decide for loan approval based on the applicant’s profile. Two types of risks are associated with the bank’s decision</a:t>
            </a:r>
            <a:r>
              <a:rPr lang="en-US" dirty="0" smtClean="0"/>
              <a:t>:</a:t>
            </a:r>
          </a:p>
          <a:p>
            <a:pPr marL="0" indent="0">
              <a:buNone/>
            </a:pPr>
            <a:endParaRPr lang="en-US" dirty="0"/>
          </a:p>
          <a:p>
            <a:pPr>
              <a:buFont typeface="Wingdings" panose="05000000000000000000" pitchFamily="2" charset="2"/>
              <a:buChar char="Ø"/>
            </a:pPr>
            <a:r>
              <a:rPr lang="en-US" dirty="0" smtClean="0"/>
              <a:t>If </a:t>
            </a:r>
            <a:r>
              <a:rPr lang="en-US" dirty="0"/>
              <a:t>the applicant is likely to repay the loan, then not approving the loan results in a loss of business to the </a:t>
            </a:r>
            <a:r>
              <a:rPr lang="en-US" dirty="0" smtClean="0"/>
              <a:t>company.</a:t>
            </a:r>
          </a:p>
          <a:p>
            <a:pPr marL="0" indent="0">
              <a:buNone/>
            </a:pPr>
            <a:endParaRPr lang="en-US" dirty="0"/>
          </a:p>
          <a:p>
            <a:pPr>
              <a:buFont typeface="Wingdings" panose="05000000000000000000" pitchFamily="2" charset="2"/>
              <a:buChar char="Ø"/>
            </a:pPr>
            <a:r>
              <a:rPr lang="en-US" dirty="0" smtClean="0"/>
              <a:t>If </a:t>
            </a:r>
            <a:r>
              <a:rPr lang="en-US" dirty="0"/>
              <a:t>the applicant is not likely to repay the loan, i.e. he/she is likely to default, then approving the loan may lead to a financial loss for the company.</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520645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468192"/>
            <a:ext cx="8911687" cy="1094704"/>
          </a:xfrm>
        </p:spPr>
        <p:txBody>
          <a:bodyPr/>
          <a:lstStyle/>
          <a:p>
            <a:r>
              <a:rPr lang="en-US" dirty="0" smtClean="0"/>
              <a:t>         AIM OF THE CASE STUDY</a:t>
            </a:r>
            <a:endParaRPr lang="en-US" dirty="0"/>
          </a:p>
        </p:txBody>
      </p:sp>
      <p:sp>
        <p:nvSpPr>
          <p:cNvPr id="3" name="Content Placeholder 2"/>
          <p:cNvSpPr>
            <a:spLocks noGrp="1"/>
          </p:cNvSpPr>
          <p:nvPr>
            <p:ph idx="1"/>
          </p:nvPr>
        </p:nvSpPr>
        <p:spPr>
          <a:xfrm>
            <a:off x="2589212" y="2884868"/>
            <a:ext cx="8915400" cy="1906073"/>
          </a:xfrm>
        </p:spPr>
        <p:txBody>
          <a:bodyPr/>
          <a:lstStyle/>
          <a:p>
            <a:pPr marL="0" indent="0">
              <a:buNone/>
            </a:pPr>
            <a:r>
              <a:rPr lang="en-US" dirty="0"/>
              <a:t>This case study aims to identify patterns which indicate if a client has difficulty paying their installments which may be used for taking actions such as denying the loan, reducing the amount of loan, lending (to risky applicants) at a higher interest rate, etc. This will ensure that the consumers capable of repaying the loan are not </a:t>
            </a:r>
            <a:r>
              <a:rPr lang="en-US" dirty="0" smtClean="0"/>
              <a:t>rejected.</a:t>
            </a:r>
            <a:endParaRPr lang="en-US" dirty="0"/>
          </a:p>
        </p:txBody>
      </p:sp>
    </p:spTree>
    <p:extLst>
      <p:ext uri="{BB962C8B-B14F-4D97-AF65-F5344CB8AC3E}">
        <p14:creationId xmlns:p14="http://schemas.microsoft.com/office/powerpoint/2010/main" val="232845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024428"/>
            <a:ext cx="8911687" cy="1280890"/>
          </a:xfrm>
        </p:spPr>
        <p:txBody>
          <a:bodyPr/>
          <a:lstStyle/>
          <a:p>
            <a:r>
              <a:rPr lang="en-US" dirty="0" smtClean="0"/>
              <a:t>DATA SETS USED</a:t>
            </a:r>
            <a:endParaRPr lang="en-US" dirty="0"/>
          </a:p>
        </p:txBody>
      </p:sp>
      <p:sp>
        <p:nvSpPr>
          <p:cNvPr id="3" name="Content Placeholder 2"/>
          <p:cNvSpPr>
            <a:spLocks noGrp="1"/>
          </p:cNvSpPr>
          <p:nvPr>
            <p:ph idx="1"/>
          </p:nvPr>
        </p:nvSpPr>
        <p:spPr>
          <a:xfrm>
            <a:off x="2589212" y="2305318"/>
            <a:ext cx="8915400" cy="3734874"/>
          </a:xfrm>
        </p:spPr>
        <p:txBody>
          <a:bodyPr/>
          <a:lstStyle/>
          <a:p>
            <a:pPr marL="0" indent="0">
              <a:buNone/>
            </a:pPr>
            <a:r>
              <a:rPr lang="en-US" b="1" dirty="0" smtClean="0"/>
              <a:t>1)Application_data.csv:</a:t>
            </a:r>
          </a:p>
          <a:p>
            <a:pPr>
              <a:buFont typeface="Wingdings" panose="05000000000000000000" pitchFamily="2" charset="2"/>
              <a:buChar char="Ø"/>
            </a:pPr>
            <a:r>
              <a:rPr lang="en-US" dirty="0"/>
              <a:t>Contains all the information of the client at the time of application.</a:t>
            </a:r>
          </a:p>
          <a:p>
            <a:pPr>
              <a:buFont typeface="Wingdings" panose="05000000000000000000" pitchFamily="2" charset="2"/>
              <a:buChar char="Ø"/>
            </a:pPr>
            <a:r>
              <a:rPr lang="en-US" dirty="0"/>
              <a:t>The data is about whether a client has payment difficulties.</a:t>
            </a:r>
          </a:p>
          <a:p>
            <a:pPr marL="0" indent="0">
              <a:buNone/>
            </a:pPr>
            <a:r>
              <a:rPr lang="en-US" b="1" dirty="0" smtClean="0"/>
              <a:t>2)</a:t>
            </a:r>
            <a:r>
              <a:rPr lang="en-US" b="1" dirty="0"/>
              <a:t> </a:t>
            </a:r>
            <a:r>
              <a:rPr lang="en-US" b="1" dirty="0" smtClean="0"/>
              <a:t>previous_application.csv:</a:t>
            </a:r>
          </a:p>
          <a:p>
            <a:pPr>
              <a:buFont typeface="Wingdings" panose="05000000000000000000" pitchFamily="2" charset="2"/>
              <a:buChar char="Ø"/>
            </a:pPr>
            <a:r>
              <a:rPr lang="en-US" dirty="0"/>
              <a:t>Contains information about the client’s previous loan data.</a:t>
            </a:r>
          </a:p>
          <a:p>
            <a:pPr>
              <a:buFont typeface="Wingdings" panose="05000000000000000000" pitchFamily="2" charset="2"/>
              <a:buChar char="Ø"/>
            </a:pPr>
            <a:r>
              <a:rPr lang="en-US" dirty="0"/>
              <a:t>It contains the data whether the previous application had been </a:t>
            </a:r>
            <a:r>
              <a:rPr lang="en-US" b="1" dirty="0"/>
              <a:t>Approved, Cancelled, Refused or Unused offer.</a:t>
            </a:r>
            <a:endParaRPr lang="en-US" dirty="0"/>
          </a:p>
          <a:p>
            <a:pPr marL="0" indent="0">
              <a:buNone/>
            </a:pPr>
            <a:endParaRPr lang="en-US" b="1" dirty="0"/>
          </a:p>
        </p:txBody>
      </p:sp>
    </p:spTree>
    <p:extLst>
      <p:ext uri="{BB962C8B-B14F-4D97-AF65-F5344CB8AC3E}">
        <p14:creationId xmlns:p14="http://schemas.microsoft.com/office/powerpoint/2010/main" val="186975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06062"/>
            <a:ext cx="8911687" cy="746975"/>
          </a:xfrm>
        </p:spPr>
        <p:txBody>
          <a:bodyPr/>
          <a:lstStyle/>
          <a:p>
            <a:r>
              <a:rPr lang="en-US" b="1" dirty="0"/>
              <a:t>Analysis Approach</a:t>
            </a:r>
            <a:endParaRPr lang="en-US" dirty="0"/>
          </a:p>
        </p:txBody>
      </p:sp>
      <p:sp>
        <p:nvSpPr>
          <p:cNvPr id="3" name="Content Placeholder 2"/>
          <p:cNvSpPr>
            <a:spLocks noGrp="1"/>
          </p:cNvSpPr>
          <p:nvPr>
            <p:ph idx="1"/>
          </p:nvPr>
        </p:nvSpPr>
        <p:spPr>
          <a:xfrm>
            <a:off x="2589212" y="953037"/>
            <a:ext cx="8915400" cy="5306095"/>
          </a:xfrm>
        </p:spPr>
        <p:txBody>
          <a:bodyPr>
            <a:normAutofit/>
          </a:bodyPr>
          <a:lstStyle/>
          <a:p>
            <a:pPr marL="0" indent="0">
              <a:buNone/>
            </a:pPr>
            <a:r>
              <a:rPr lang="en-US" b="1" dirty="0"/>
              <a:t>Understanding the data set, by Normal check of </a:t>
            </a:r>
            <a:r>
              <a:rPr lang="en-US" b="1" dirty="0" smtClean="0"/>
              <a:t>application data –</a:t>
            </a:r>
          </a:p>
          <a:p>
            <a:pPr>
              <a:buFont typeface="Wingdings" panose="05000000000000000000" pitchFamily="2" charset="2"/>
              <a:buChar char="Ø"/>
            </a:pPr>
            <a:r>
              <a:rPr lang="en-US" b="1" dirty="0"/>
              <a:t>info(verbose = </a:t>
            </a:r>
            <a:r>
              <a:rPr lang="en-US" b="1" dirty="0" smtClean="0"/>
              <a:t>True,</a:t>
            </a:r>
            <a:r>
              <a:rPr lang="en-US" b="1" dirty="0"/>
              <a:t> </a:t>
            </a:r>
            <a:r>
              <a:rPr lang="en-US" b="1" dirty="0" smtClean="0"/>
              <a:t>null counts </a:t>
            </a:r>
            <a:r>
              <a:rPr lang="en-US" b="1" dirty="0"/>
              <a:t>= </a:t>
            </a:r>
            <a:r>
              <a:rPr lang="en-US" b="1" dirty="0" smtClean="0"/>
              <a:t>True )-</a:t>
            </a:r>
            <a:r>
              <a:rPr lang="en-US" dirty="0"/>
              <a:t> it doesn't display all the columns. So, we have used </a:t>
            </a:r>
            <a:r>
              <a:rPr lang="en-US" b="1" dirty="0"/>
              <a:t>verbose = True</a:t>
            </a:r>
            <a:r>
              <a:rPr lang="en-US" dirty="0"/>
              <a:t> which would display all columns and we need the individual null counts too, so we have used </a:t>
            </a:r>
            <a:r>
              <a:rPr lang="en-US" b="1" dirty="0" smtClean="0"/>
              <a:t>null counts </a:t>
            </a:r>
            <a:r>
              <a:rPr lang="en-US" b="1" dirty="0"/>
              <a:t>= </a:t>
            </a:r>
            <a:r>
              <a:rPr lang="en-US" b="1" dirty="0" smtClean="0"/>
              <a:t>True.</a:t>
            </a:r>
          </a:p>
          <a:p>
            <a:pPr>
              <a:buFont typeface="Wingdings" panose="05000000000000000000" pitchFamily="2" charset="2"/>
              <a:buChar char="Ø"/>
            </a:pPr>
            <a:r>
              <a:rPr lang="en-US" b="1" dirty="0" smtClean="0"/>
              <a:t>Shape</a:t>
            </a:r>
          </a:p>
          <a:p>
            <a:pPr>
              <a:buFont typeface="Wingdings" panose="05000000000000000000" pitchFamily="2" charset="2"/>
              <a:buChar char="Ø"/>
            </a:pPr>
            <a:r>
              <a:rPr lang="en-US" b="1" dirty="0" smtClean="0"/>
              <a:t>Describe()</a:t>
            </a:r>
          </a:p>
          <a:p>
            <a:pPr marL="0" indent="0">
              <a:buNone/>
            </a:pPr>
            <a:r>
              <a:rPr lang="en-US" b="1" dirty="0" smtClean="0"/>
              <a:t>Performing data quality checks</a:t>
            </a:r>
          </a:p>
          <a:p>
            <a:pPr>
              <a:buFont typeface="Wingdings" panose="05000000000000000000" pitchFamily="2" charset="2"/>
              <a:buChar char="Ø"/>
            </a:pPr>
            <a:r>
              <a:rPr lang="en-US" dirty="0"/>
              <a:t>Finding and analyzing missing values in our </a:t>
            </a:r>
            <a:r>
              <a:rPr lang="en-US" dirty="0" smtClean="0"/>
              <a:t>data.</a:t>
            </a:r>
          </a:p>
          <a:p>
            <a:pPr>
              <a:buFont typeface="Wingdings" panose="05000000000000000000" pitchFamily="2" charset="2"/>
              <a:buChar char="Ø"/>
            </a:pPr>
            <a:r>
              <a:rPr lang="en-US" dirty="0"/>
              <a:t>Data cleaning of columns having </a:t>
            </a:r>
            <a:r>
              <a:rPr lang="en-US" dirty="0" smtClean="0"/>
              <a:t>Null values </a:t>
            </a:r>
            <a:r>
              <a:rPr lang="en-US" dirty="0"/>
              <a:t>&gt;50</a:t>
            </a:r>
            <a:r>
              <a:rPr lang="en-US" dirty="0" smtClean="0"/>
              <a:t>%</a:t>
            </a:r>
          </a:p>
          <a:p>
            <a:pPr>
              <a:buFont typeface="Wingdings" panose="05000000000000000000" pitchFamily="2" charset="2"/>
              <a:buChar char="Ø"/>
            </a:pPr>
            <a:r>
              <a:rPr lang="en-US" dirty="0"/>
              <a:t>Removing extra </a:t>
            </a:r>
            <a:r>
              <a:rPr lang="en-US" dirty="0" smtClean="0"/>
              <a:t>columns</a:t>
            </a:r>
          </a:p>
          <a:p>
            <a:pPr>
              <a:buFont typeface="Wingdings" panose="05000000000000000000" pitchFamily="2" charset="2"/>
              <a:buChar char="Ø"/>
            </a:pPr>
            <a:r>
              <a:rPr lang="en-US" b="1" dirty="0"/>
              <a:t> </a:t>
            </a:r>
            <a:r>
              <a:rPr lang="en-US" dirty="0"/>
              <a:t>Finding the best measures to impute the missing </a:t>
            </a:r>
            <a:r>
              <a:rPr lang="en-US" dirty="0" smtClean="0"/>
              <a:t>data</a:t>
            </a:r>
          </a:p>
          <a:p>
            <a:pPr marL="0" indent="0">
              <a:buNone/>
            </a:pPr>
            <a:r>
              <a:rPr lang="en-US" dirty="0" smtClean="0"/>
              <a:t>     a)</a:t>
            </a:r>
            <a:r>
              <a:rPr lang="en-US" dirty="0"/>
              <a:t> Let us take the columns having missing data less than or equal to 14</a:t>
            </a:r>
            <a:r>
              <a:rPr lang="en-US" dirty="0" smtClean="0"/>
              <a:t>%.</a:t>
            </a:r>
          </a:p>
          <a:p>
            <a:pPr marL="0" indent="0">
              <a:buNone/>
            </a:pPr>
            <a:r>
              <a:rPr lang="en-US" dirty="0"/>
              <a:t> </a:t>
            </a:r>
            <a:r>
              <a:rPr lang="en-US" dirty="0" smtClean="0"/>
              <a:t>     b)</a:t>
            </a:r>
            <a:r>
              <a:rPr lang="en-US" dirty="0"/>
              <a:t> For imputing values into the missing </a:t>
            </a:r>
            <a:r>
              <a:rPr lang="en-US" dirty="0" smtClean="0"/>
              <a:t>columns, its </a:t>
            </a:r>
            <a:r>
              <a:rPr lang="en-US" dirty="0"/>
              <a:t>advisable to </a:t>
            </a:r>
            <a:r>
              <a:rPr lang="en-US" dirty="0" smtClean="0"/>
              <a:t>use                      	mean/median</a:t>
            </a: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marL="0" indent="0">
              <a:buNone/>
            </a:pPr>
            <a:endParaRPr lang="en-US" dirty="0"/>
          </a:p>
        </p:txBody>
      </p:sp>
    </p:spTree>
    <p:extLst>
      <p:ext uri="{BB962C8B-B14F-4D97-AF65-F5344CB8AC3E}">
        <p14:creationId xmlns:p14="http://schemas.microsoft.com/office/powerpoint/2010/main" val="808656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1105" y="624110"/>
            <a:ext cx="8911687" cy="1513783"/>
          </a:xfrm>
        </p:spPr>
        <p:txBody>
          <a:bodyPr>
            <a:noAutofit/>
          </a:bodyPr>
          <a:lstStyle/>
          <a:p>
            <a:r>
              <a:rPr lang="en-US" sz="1600" dirty="0"/>
              <a:t>Let us take up some columns and check their plots to analyze and see what values would be suitable for </a:t>
            </a:r>
            <a:r>
              <a:rPr lang="en-US" sz="1600" dirty="0" smtClean="0"/>
              <a:t>imputing.</a:t>
            </a:r>
            <a:br>
              <a:rPr lang="en-US" sz="1600" dirty="0" smtClean="0"/>
            </a:br>
            <a:r>
              <a:rPr lang="en-US" sz="1600" b="1" dirty="0"/>
              <a:t>AMT_GOODS_PRICE</a:t>
            </a:r>
            <a:r>
              <a:rPr lang="en-US" sz="1600" dirty="0"/>
              <a:t>-We can replace the outliers with median as these outliers are placed very close to each other</a:t>
            </a:r>
            <a:r>
              <a:rPr lang="en-US" sz="1600" dirty="0" smtClean="0"/>
              <a:t>.</a:t>
            </a:r>
            <a:br>
              <a:rPr lang="en-US" sz="1600" dirty="0" smtClean="0"/>
            </a:br>
            <a:r>
              <a:rPr lang="en-US" sz="1600" b="1" dirty="0"/>
              <a:t>EXT_SOURCE_2</a:t>
            </a:r>
            <a:r>
              <a:rPr lang="en-US" sz="1600" dirty="0"/>
              <a:t>-It has no outliers so we can impute the columns using </a:t>
            </a:r>
            <a:r>
              <a:rPr lang="en-US" sz="1600" b="1" dirty="0" smtClean="0"/>
              <a:t>mean</a:t>
            </a:r>
            <a:r>
              <a:rPr lang="en-US" sz="1600" dirty="0" smtClean="0"/>
              <a:t>.</a:t>
            </a:r>
            <a:r>
              <a:rPr lang="en-US" sz="1400" dirty="0" smtClean="0"/>
              <a:t/>
            </a:r>
            <a:br>
              <a:rPr lang="en-US" sz="1400" dirty="0" smtClean="0"/>
            </a:br>
            <a:endParaRPr lang="en-US" sz="14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60" t="-372" r="260" b="372"/>
          <a:stretch/>
        </p:blipFill>
        <p:spPr>
          <a:xfrm>
            <a:off x="1339403" y="2395471"/>
            <a:ext cx="5293217" cy="3459796"/>
          </a:xfr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87" t="1861" r="287" b="-1861"/>
          <a:stretch/>
        </p:blipFill>
        <p:spPr>
          <a:xfrm>
            <a:off x="6787166" y="2395471"/>
            <a:ext cx="4485626" cy="3459796"/>
          </a:xfrm>
          <a:prstGeom prst="rect">
            <a:avLst/>
          </a:prstGeom>
        </p:spPr>
      </p:pic>
    </p:spTree>
    <p:extLst>
      <p:ext uri="{BB962C8B-B14F-4D97-AF65-F5344CB8AC3E}">
        <p14:creationId xmlns:p14="http://schemas.microsoft.com/office/powerpoint/2010/main" val="626124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258073" y="419120"/>
            <a:ext cx="8911687" cy="894525"/>
          </a:xfrm>
        </p:spPr>
        <p:txBody>
          <a:bodyPr>
            <a:normAutofit fontScale="90000"/>
          </a:bodyPr>
          <a:lstStyle/>
          <a:p>
            <a:r>
              <a:rPr lang="en-US" sz="1800" b="1" dirty="0" smtClean="0"/>
              <a:t>AMOUNT_ANNUITY</a:t>
            </a:r>
            <a:r>
              <a:rPr lang="en-US" sz="1800" dirty="0" smtClean="0"/>
              <a:t>--</a:t>
            </a:r>
            <a:r>
              <a:rPr lang="en-US" sz="1800" dirty="0"/>
              <a:t>There is not much difference between mean and median so we can impute outliers with </a:t>
            </a:r>
            <a:r>
              <a:rPr lang="en-US" sz="1800" b="1" dirty="0"/>
              <a:t>median</a:t>
            </a:r>
            <a:r>
              <a:rPr lang="en-US" sz="1800" dirty="0"/>
              <a:t> </a:t>
            </a:r>
            <a:r>
              <a:rPr lang="en-US" sz="1800" dirty="0" smtClean="0"/>
              <a:t>values.</a:t>
            </a:r>
            <a:br>
              <a:rPr lang="en-US" sz="1800" dirty="0" smtClean="0"/>
            </a:br>
            <a:r>
              <a:rPr lang="en-US" sz="1800" b="1" dirty="0" smtClean="0"/>
              <a:t>AMT_REQ_CREDIT_BUREAU_YEAR</a:t>
            </a:r>
            <a:r>
              <a:rPr lang="en-US" sz="1800" dirty="0" smtClean="0"/>
              <a:t>-</a:t>
            </a:r>
            <a:r>
              <a:rPr lang="en-US" sz="1800" dirty="0"/>
              <a:t>Since there are few outliers, we can impute with </a:t>
            </a:r>
            <a:r>
              <a:rPr lang="en-US" sz="1800" b="1" dirty="0"/>
              <a:t>mean</a:t>
            </a:r>
            <a:r>
              <a:rPr lang="en-US" sz="1600" dirty="0" smtClean="0"/>
              <a:t/>
            </a:r>
            <a:br>
              <a:rPr lang="en-US" sz="1600" dirty="0" smtClean="0"/>
            </a:br>
            <a:r>
              <a:rPr lang="en-US" sz="1600" dirty="0" smtClean="0"/>
              <a:t/>
            </a:r>
            <a:br>
              <a:rPr lang="en-US" sz="1600" dirty="0" smtClean="0"/>
            </a:br>
            <a:endParaRPr lang="en-US" sz="1600" dirty="0"/>
          </a:p>
        </p:txBody>
      </p:sp>
      <p:pic>
        <p:nvPicPr>
          <p:cNvPr id="15" name="Content Placeholder 1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539" t="-2102" r="539" b="2102"/>
          <a:stretch/>
        </p:blipFill>
        <p:spPr>
          <a:xfrm>
            <a:off x="1828799" y="1700011"/>
            <a:ext cx="4778061" cy="4288664"/>
          </a:xfrm>
        </p:spPr>
      </p:pic>
      <p:pic>
        <p:nvPicPr>
          <p:cNvPr id="16" name="Content Placeholder 15"/>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727" b="-727"/>
          <a:stretch/>
        </p:blipFill>
        <p:spPr>
          <a:xfrm>
            <a:off x="7048767" y="1700010"/>
            <a:ext cx="4606613" cy="4288665"/>
          </a:xfrm>
        </p:spPr>
      </p:pic>
    </p:spTree>
    <p:extLst>
      <p:ext uri="{BB962C8B-B14F-4D97-AF65-F5344CB8AC3E}">
        <p14:creationId xmlns:p14="http://schemas.microsoft.com/office/powerpoint/2010/main" val="3784480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51257" y="984719"/>
            <a:ext cx="8911687" cy="959991"/>
          </a:xfrm>
        </p:spPr>
        <p:txBody>
          <a:bodyPr>
            <a:normAutofit/>
          </a:bodyPr>
          <a:lstStyle/>
          <a:p>
            <a:r>
              <a:rPr lang="en-US" sz="2800" b="1" dirty="0"/>
              <a:t>Examining and modifying the data in some </a:t>
            </a:r>
            <a:r>
              <a:rPr lang="en-US" sz="2800" b="1" dirty="0" smtClean="0"/>
              <a:t>columns:</a:t>
            </a:r>
            <a:endParaRPr lang="en-US" sz="2800" b="1" dirty="0"/>
          </a:p>
        </p:txBody>
      </p:sp>
      <p:sp>
        <p:nvSpPr>
          <p:cNvPr id="6" name="Content Placeholder 5"/>
          <p:cNvSpPr>
            <a:spLocks noGrp="1"/>
          </p:cNvSpPr>
          <p:nvPr>
            <p:ph idx="1"/>
          </p:nvPr>
        </p:nvSpPr>
        <p:spPr>
          <a:xfrm>
            <a:off x="2447544" y="2133600"/>
            <a:ext cx="8915400" cy="3777622"/>
          </a:xfrm>
        </p:spPr>
        <p:txBody>
          <a:bodyPr/>
          <a:lstStyle/>
          <a:p>
            <a:pPr>
              <a:buAutoNum type="arabicParenR"/>
            </a:pPr>
            <a:r>
              <a:rPr lang="en-US" dirty="0" smtClean="0"/>
              <a:t>columns </a:t>
            </a:r>
            <a:r>
              <a:rPr lang="en-US" dirty="0"/>
              <a:t>are having Float Data type while containing Integer Data. can be considered for Data type conversion to reduce memory usage</a:t>
            </a:r>
            <a:r>
              <a:rPr lang="en-US" dirty="0" smtClean="0"/>
              <a:t>.</a:t>
            </a:r>
          </a:p>
          <a:p>
            <a:pPr>
              <a:buAutoNum type="arabicParenR"/>
            </a:pPr>
            <a:r>
              <a:rPr lang="en-US" dirty="0"/>
              <a:t>Clubbing Columns</a:t>
            </a:r>
            <a:r>
              <a:rPr lang="en-US" dirty="0" smtClean="0"/>
              <a:t>:</a:t>
            </a:r>
          </a:p>
          <a:p>
            <a:pPr>
              <a:buFont typeface="Wingdings" panose="05000000000000000000" pitchFamily="2" charset="2"/>
              <a:buChar char="§"/>
            </a:pPr>
            <a:r>
              <a:rPr lang="en-US" dirty="0" smtClean="0"/>
              <a:t> </a:t>
            </a:r>
            <a:r>
              <a:rPr lang="en-US" dirty="0"/>
              <a:t>The columns related to Flag Documents can be clubbed into one taking the total number of documents submitted to ease our understanding and data </a:t>
            </a:r>
            <a:r>
              <a:rPr lang="en-US" dirty="0" smtClean="0"/>
              <a:t>analysis.</a:t>
            </a:r>
          </a:p>
          <a:p>
            <a:pPr>
              <a:buFont typeface="Wingdings" panose="05000000000000000000" pitchFamily="2" charset="2"/>
              <a:buChar char="§"/>
            </a:pPr>
            <a:r>
              <a:rPr lang="en-US" dirty="0"/>
              <a:t>The Flag columns for modes of communication can be clubbed in the same way</a:t>
            </a:r>
            <a:r>
              <a:rPr lang="en-US" dirty="0" smtClean="0"/>
              <a:t>.</a:t>
            </a:r>
          </a:p>
          <a:p>
            <a:pPr marL="0" indent="0">
              <a:buNone/>
            </a:pPr>
            <a:r>
              <a:rPr lang="en-US" dirty="0" smtClean="0"/>
              <a:t>3)</a:t>
            </a:r>
            <a:r>
              <a:rPr lang="en-US" dirty="0"/>
              <a:t> Rectifying negative data from important columns</a:t>
            </a:r>
            <a:r>
              <a:rPr lang="en-US" dirty="0" smtClean="0"/>
              <a:t>:</a:t>
            </a:r>
          </a:p>
          <a:p>
            <a:pPr marL="0" indent="0">
              <a:buNone/>
            </a:pPr>
            <a:r>
              <a:rPr lang="en-US" dirty="0"/>
              <a:t> </a:t>
            </a:r>
            <a:r>
              <a:rPr lang="en-US" dirty="0" smtClean="0"/>
              <a:t>    </a:t>
            </a:r>
            <a:r>
              <a:rPr lang="en-US" dirty="0" err="1"/>
              <a:t>Days_birth</a:t>
            </a:r>
            <a:r>
              <a:rPr lang="en-US" dirty="0"/>
              <a:t>, </a:t>
            </a:r>
            <a:r>
              <a:rPr lang="en-US" dirty="0" err="1"/>
              <a:t>Days_employed</a:t>
            </a:r>
            <a:r>
              <a:rPr lang="en-US" dirty="0"/>
              <a:t>, </a:t>
            </a:r>
            <a:r>
              <a:rPr lang="en-US" dirty="0" err="1"/>
              <a:t>Days_Registration</a:t>
            </a:r>
            <a:r>
              <a:rPr lang="en-US" dirty="0"/>
              <a:t> , </a:t>
            </a:r>
            <a:r>
              <a:rPr lang="en-US" dirty="0" err="1"/>
              <a:t>Days_id_publish</a:t>
            </a:r>
            <a:r>
              <a:rPr lang="en-US" dirty="0"/>
              <a:t>.</a:t>
            </a:r>
            <a:endParaRPr lang="en-US" dirty="0" smtClean="0"/>
          </a:p>
          <a:p>
            <a:pPr marL="0" indent="0">
              <a:buNone/>
            </a:pPr>
            <a:endParaRPr lang="en-US" dirty="0"/>
          </a:p>
        </p:txBody>
      </p:sp>
    </p:spTree>
    <p:extLst>
      <p:ext uri="{BB962C8B-B14F-4D97-AF65-F5344CB8AC3E}">
        <p14:creationId xmlns:p14="http://schemas.microsoft.com/office/powerpoint/2010/main" val="163175880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1051</TotalTime>
  <Words>525</Words>
  <Application>Microsoft Office PowerPoint</Application>
  <PresentationFormat>Widescreen</PresentationFormat>
  <Paragraphs>80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Century Gothic</vt:lpstr>
      <vt:lpstr>Wingdings</vt:lpstr>
      <vt:lpstr>Wingdings 3</vt:lpstr>
      <vt:lpstr>Wisp</vt:lpstr>
      <vt:lpstr>CREDIT RISK ANALYSIS</vt:lpstr>
      <vt:lpstr>EDA</vt:lpstr>
      <vt:lpstr>            Problem Statement</vt:lpstr>
      <vt:lpstr>         AIM OF THE CASE STUDY</vt:lpstr>
      <vt:lpstr>DATA SETS USED</vt:lpstr>
      <vt:lpstr>Analysis Approach</vt:lpstr>
      <vt:lpstr>Let us take up some columns and check their plots to analyze and see what values would be suitable for imputing. AMT_GOODS_PRICE-We can replace the outliers with median as these outliers are placed very close to each other. EXT_SOURCE_2-It has no outliers so we can impute the columns using mean. </vt:lpstr>
      <vt:lpstr>AMOUNT_ANNUITY--There is not much difference between mean and median so we can impute outliers with median values. AMT_REQ_CREDIT_BUREAU_YEAR-Since there are few outliers, we can impute with mean  </vt:lpstr>
      <vt:lpstr>Examining and modifying the data in some columns:</vt:lpstr>
      <vt:lpstr>Checking for outliers in our dataset: For OBS_30_CNT_SOCIAL_CIRCLE &amp; OBS_60_CNT_SOCIAL_CIRCLE-There exists one record with an extreme outlier which can be detected to ease our analysis. </vt:lpstr>
      <vt:lpstr>Binning Data for further analysis: There are certain columns that contain data which can be put into bins for better understanding the data. we are binning AMT_ANNUITY and AMT_INCOME_TOTAL. </vt:lpstr>
      <vt:lpstr>Checking the Imbalance Percentage Let us consider the column Target.  Here we can see that most of the data is for Target 0 which means most clients (91.92%) don't have payment difficulties while the rest are facing some or the other payment difficulties.     </vt:lpstr>
      <vt:lpstr>The Analysis/Visualization/Inference</vt:lpstr>
      <vt:lpstr>Univariate Analysis on the (categorical data): Name of Education type Vs Defaulter &amp; Non-Defaulter Here we can see that a high number of people having Secondary/Secondary Special education type have the most number of applications followed by people having completed higher education.   </vt:lpstr>
      <vt:lpstr>Univariate Analysis for (Continuous Data): 1)People falling under Target - 1 are most likely to be of the age 25-35, i.e. most likely to be having issues with payment. 2)People falling under Target - 0 are most likely to be of the age 27-60 which signifies that age has a relation between the ability to make the payment.|    </vt:lpstr>
      <vt:lpstr>Bivariate Analysis for Continuous ~ Categorical Data:  "CODE_GENDER“ Vs  "AMT_GOODS_PRICE“ 1) Here we can see that males in target-0 category are most likely to have more price of goods. 2) Its almost same for both males and females of Target-1to have the similar counts and many outliers for goods price. </vt:lpstr>
      <vt:lpstr>Bivariate Analysis for Continuous ~ Continuous Data: AMT_GOODS_PRICE Vs. AMT_CREDIT 1) We can see a clear direct proportionality between Amount Credit and Goods Price which implies, credit amount depends on the goods price. 2) For people with payment difficulties, i.e. Target 1 , they are likely to have comparatively less total income than those in Target 2.    </vt:lpstr>
      <vt:lpstr>Bivariate Analysis for Categorical ~ Categorical Data: NAME_CONTRACT_TYPE Vs. Gender 1) People are more likely to take Cash loans than resolving loans. 2) Females in both cases are more likely to take loans than the males, almost double in Target 0 category  </vt:lpstr>
      <vt:lpstr>Bivariate Analysis for Categorical ~ Categorical Data: NAME_FAMILY_STATUS Vs. AMT_INCOME_RANGE 1) Married and Very Low income people are most likely to apply for the loans 2) Widows are least likely to apply for loans 3) Out of the very high income, most are married| </vt:lpstr>
      <vt:lpstr>Finding Correlation for Numerical Columns </vt:lpstr>
      <vt:lpstr>Reading and analyzing data in Previous Application Data: </vt:lpstr>
      <vt:lpstr>Univariate Analysis for Categorical data: a) Almost equal number of Cash Loans and Consumer Loans have been applied for; Least Resolving Loans have been applied for b) Most of the clients have been Repeaters.   </vt:lpstr>
      <vt:lpstr>Univariate Analysis for Continuous data: AMT_CREDIT – For application data, most of the amounts lie in the range up to 2000000 while we can clearly see that most people in previous applications have the amounts more in the range up to 15000000. AMT_ANNUITY - For both the data, Amount Annuity has been pretty similar but in previous data, there are extreme outliers. AMT_GOODS_PRICE - For both the data, Amount of Goods has been pretty similar but in previous data, there are more outliers.  </vt:lpstr>
      <vt:lpstr>Bivariate Analysis for Continuous ~ Categorical Data In application data, males and females are likely to have applied with max Goods Price ranging till more than 400000 while in Previous Application data, max values for females are ranging up to more than 500000 There are comparatively more outliers for the Previous Application data considering Gender vs Goods Price in Application data, max Annuity Amounts have been for Males ranging up to 250000 and more while in Previous Applications, males and females both are having max Annuity amounts ranging more than 400000         </vt:lpstr>
      <vt:lpstr>Bivariate Analysis for Continuous ~ Continuous Data: we can see that Amount Annuity is having a good correlation with Amount Credit in both the case.      </vt:lpstr>
      <vt:lpstr>Bivariate Analysis for Categorical ~ Categorical Data 1)Females have more applied for loans as compared to males. 2)Cash loans have been more preferable in application data or previous data. 3)People are least likely to apply for revolving loans.   </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dc:title>
  <dc:creator>Devi prasad patnaik</dc:creator>
  <cp:lastModifiedBy>DELL</cp:lastModifiedBy>
  <cp:revision>67</cp:revision>
  <dcterms:created xsi:type="dcterms:W3CDTF">2021-06-29T12:59:08Z</dcterms:created>
  <dcterms:modified xsi:type="dcterms:W3CDTF">2021-06-30T15:52:27Z</dcterms:modified>
</cp:coreProperties>
</file>