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338" y="0"/>
            <a:ext cx="3038475"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266272969_0_2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266272969_0_28: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3266272969_0_28: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266272969_0_1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266272969_0_17: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3266272969_0_17: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266272969_0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266272969_0_0: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3266272969_0_0: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2495e2486_0_1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2495e2486_0_13: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32495e2486_0_13: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2495e2486_0_2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2495e2486_0_20: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32495e2486_0_20: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1ce96d84c_0_4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1ce96d84c_0_40: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31ce96d84c_0_40: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1ce96d84c_0_54: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1ce96d84c_0_54: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31ce96d84c_0_54: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arenR"/>
            </a:pPr>
            <a:r>
              <a:rPr lang="en-US"/>
              <a:t>We are paying lot of money to manage GCP instances. Our process for scaling up or down is manual and needs lot of manual effort to coordinate among teams.</a:t>
            </a:r>
            <a:endParaRPr/>
          </a:p>
          <a:p>
            <a:pPr indent="-228600" lvl="0" marL="228600" rtl="0" algn="l">
              <a:spcBef>
                <a:spcPts val="0"/>
              </a:spcBef>
              <a:spcAft>
                <a:spcPts val="0"/>
              </a:spcAft>
              <a:buClr>
                <a:schemeClr val="dk1"/>
              </a:buClr>
              <a:buSzPts val="1200"/>
              <a:buFont typeface="Calibri"/>
              <a:buAutoNum type="arabicParenR"/>
            </a:pPr>
            <a:r>
              <a:rPr lang="en-US"/>
              <a:t>We are almost doing this activity for every week for  events such as LTO(limited time offer) they are frequent in nature.  </a:t>
            </a:r>
            <a:endParaRPr/>
          </a:p>
          <a:p>
            <a:pPr indent="-228600" lvl="0" marL="228600" rtl="0" algn="l">
              <a:spcBef>
                <a:spcPts val="0"/>
              </a:spcBef>
              <a:spcAft>
                <a:spcPts val="0"/>
              </a:spcAft>
              <a:buClr>
                <a:schemeClr val="dk1"/>
              </a:buClr>
              <a:buSzPts val="1200"/>
              <a:buFont typeface="Calibri"/>
              <a:buAutoNum type="arabicParenR"/>
            </a:pPr>
            <a:r>
              <a:rPr lang="en-US"/>
              <a:t>Often times, we do not scale down after the event esp. if its close to week ending and our scaling needs are proactive in nature (not reactive)</a:t>
            </a:r>
            <a:endParaRPr/>
          </a:p>
          <a:p>
            <a:pPr indent="-228600" lvl="0" marL="228600" rtl="0" algn="l">
              <a:spcBef>
                <a:spcPts val="0"/>
              </a:spcBef>
              <a:spcAft>
                <a:spcPts val="0"/>
              </a:spcAft>
              <a:buClr>
                <a:schemeClr val="dk1"/>
              </a:buClr>
              <a:buSzPts val="1200"/>
              <a:buFont typeface="Calibri"/>
              <a:buAutoNum type="arabicParenR"/>
            </a:pPr>
            <a:r>
              <a:rPr lang="en-US"/>
              <a:t>Current scaling guidelines are static in nature and its based on CPU usage and memory consumption rather than completely relaying on TPS and order trend.</a:t>
            </a:r>
            <a:endParaRPr/>
          </a:p>
          <a:p>
            <a:pPr indent="-228600" lvl="0" marL="228600" rtl="0" algn="l">
              <a:spcBef>
                <a:spcPts val="0"/>
              </a:spcBef>
              <a:spcAft>
                <a:spcPts val="0"/>
              </a:spcAft>
              <a:buClr>
                <a:schemeClr val="dk1"/>
              </a:buClr>
              <a:buSzPts val="1200"/>
              <a:buFont typeface="Calibri"/>
              <a:buAutoNum type="arabicParenR"/>
            </a:pPr>
            <a:r>
              <a:rPr lang="en-US"/>
              <a:t>Digital order trend and TPS are relatively stationary year over year except for events hrs.</a:t>
            </a:r>
            <a:endParaRPr/>
          </a:p>
          <a:p>
            <a:pPr indent="-228600" lvl="0" marL="228600" rtl="0" algn="l">
              <a:spcBef>
                <a:spcPts val="0"/>
              </a:spcBef>
              <a:spcAft>
                <a:spcPts val="0"/>
              </a:spcAft>
              <a:buClr>
                <a:schemeClr val="dk1"/>
              </a:buClr>
              <a:buSzPts val="1200"/>
              <a:buFont typeface="Calibri"/>
              <a:buAutoNum type="arabicParenR"/>
            </a:pPr>
            <a:r>
              <a:rPr lang="en-US"/>
              <a:t>The idea is to use time series regression models to predict the trend and scale up or down our GCP instances almost by hr without any manual effort.</a:t>
            </a:r>
            <a:endParaRPr/>
          </a:p>
          <a:p>
            <a:pPr indent="-228600" lvl="0" marL="228600" rtl="0" algn="l">
              <a:spcBef>
                <a:spcPts val="0"/>
              </a:spcBef>
              <a:spcAft>
                <a:spcPts val="0"/>
              </a:spcAft>
              <a:buClr>
                <a:schemeClr val="dk1"/>
              </a:buClr>
              <a:buSzPts val="1200"/>
              <a:buFont typeface="Calibri"/>
              <a:buAutoNum type="arabicParenR"/>
            </a:pPr>
            <a:r>
              <a:rPr lang="en-US"/>
              <a:t>We can bring down considerable no of GCP instances (therefore bringing down cost)  from our GCP space.</a:t>
            </a:r>
            <a:endParaRPr/>
          </a:p>
          <a:p>
            <a:pPr indent="-228600" lvl="0" marL="228600" rtl="0" algn="l">
              <a:spcBef>
                <a:spcPts val="0"/>
              </a:spcBef>
              <a:spcAft>
                <a:spcPts val="0"/>
              </a:spcAft>
              <a:buClr>
                <a:schemeClr val="dk1"/>
              </a:buClr>
              <a:buSzPts val="1200"/>
              <a:buFont typeface="Calibri"/>
              <a:buAutoNum type="arabicParenR"/>
            </a:pPr>
            <a:r>
              <a:rPr lang="en-US"/>
              <a:t>Explain the design</a:t>
            </a:r>
            <a:endParaRPr/>
          </a:p>
        </p:txBody>
      </p:sp>
      <p:sp>
        <p:nvSpPr>
          <p:cNvPr id="108" name="Google Shape;108;p3: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01675" y="4473575"/>
            <a:ext cx="5607050" cy="36607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1ce96d84c_0_61: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1ce96d84c_0_61: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31ce96d84c_0_61: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1ce96d84c_0_4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1ce96d84c_0_47: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31ce96d84c_0_47: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1ce96d84c_0_3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1ce96d84c_0_33: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31ce96d84c_0_33: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1ce96d84c_0_2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1ce96d84c_0_25: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31ce96d84c_0_25: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1ce96d84c_0_1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1ce96d84c_0_17: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31ce96d84c_0_17: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p:cSld name="14_Title Slide">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p:nvPr>
            <p:ph idx="2" type="pic"/>
          </p:nvPr>
        </p:nvSpPr>
        <p:spPr>
          <a:xfrm>
            <a:off x="5183188" y="987425"/>
            <a:ext cx="6172200" cy="4873625"/>
          </a:xfrm>
          <a:prstGeom prst="rect">
            <a:avLst/>
          </a:prstGeom>
          <a:noFill/>
          <a:ln>
            <a:noFill/>
          </a:ln>
        </p:spPr>
      </p:sp>
      <p:sp>
        <p:nvSpPr>
          <p:cNvPr id="74" name="Google Shape;7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Main Page Primary Layout" showMasterSp="0">
  <p:cSld name="21_Main Page Primary Layout">
    <p:spTree>
      <p:nvGrpSpPr>
        <p:cNvPr id="16" name="Shape 16"/>
        <p:cNvGrpSpPr/>
        <p:nvPr/>
      </p:nvGrpSpPr>
      <p:grpSpPr>
        <a:xfrm>
          <a:off x="0" y="0"/>
          <a:ext cx="0" cy="0"/>
          <a:chOff x="0" y="0"/>
          <a:chExt cx="0" cy="0"/>
        </a:xfrm>
      </p:grpSpPr>
      <p:cxnSp>
        <p:nvCxnSpPr>
          <p:cNvPr id="17" name="Google Shape;17;p3"/>
          <p:cNvCxnSpPr/>
          <p:nvPr/>
        </p:nvCxnSpPr>
        <p:spPr>
          <a:xfrm>
            <a:off x="792699" y="1008127"/>
            <a:ext cx="10606617" cy="1587"/>
          </a:xfrm>
          <a:prstGeom prst="straightConnector1">
            <a:avLst/>
          </a:prstGeom>
          <a:noFill/>
          <a:ln cap="flat" cmpd="sng" w="12700">
            <a:solidFill>
              <a:srgbClr val="949494"/>
            </a:solidFill>
            <a:prstDash val="solid"/>
            <a:round/>
            <a:headEnd len="med" w="med" type="none"/>
            <a:tailEnd len="med" w="med" type="none"/>
          </a:ln>
        </p:spPr>
      </p:cxnSp>
      <p:sp>
        <p:nvSpPr>
          <p:cNvPr id="18" name="Google Shape;18;p3"/>
          <p:cNvSpPr txBox="1"/>
          <p:nvPr>
            <p:ph type="title"/>
          </p:nvPr>
        </p:nvSpPr>
        <p:spPr>
          <a:xfrm>
            <a:off x="792480" y="532699"/>
            <a:ext cx="10607040" cy="477023"/>
          </a:xfrm>
          <a:prstGeom prst="rect">
            <a:avLst/>
          </a:prstGeom>
          <a:noFill/>
          <a:ln>
            <a:noFill/>
          </a:ln>
        </p:spPr>
        <p:txBody>
          <a:bodyPr anchorCtr="0" anchor="b" bIns="48750" lIns="97525" spcFirstLastPara="1" rIns="97525" wrap="square" tIns="48750">
            <a:noAutofit/>
          </a:bodyPr>
          <a:lstStyle>
            <a:lvl1pPr lvl="0" algn="l">
              <a:lnSpc>
                <a:spcPct val="90000"/>
              </a:lnSpc>
              <a:spcBef>
                <a:spcPts val="0"/>
              </a:spcBef>
              <a:spcAft>
                <a:spcPts val="0"/>
              </a:spcAft>
              <a:buClr>
                <a:srgbClr val="C90016"/>
              </a:buClr>
              <a:buSzPts val="2400"/>
              <a:buFont typeface="Arial"/>
              <a:buNone/>
              <a:defRPr b="1" sz="2400">
                <a:solidFill>
                  <a:srgbClr val="C9001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2" type="sldNum"/>
          </p:nvPr>
        </p:nvSpPr>
        <p:spPr>
          <a:xfrm>
            <a:off x="11726333" y="6635751"/>
            <a:ext cx="465667" cy="222250"/>
          </a:xfrm>
          <a:prstGeom prst="rect">
            <a:avLst/>
          </a:prstGeom>
          <a:solidFill>
            <a:srgbClr val="FFFFFF">
              <a:alpha val="0"/>
            </a:srgbClr>
          </a:solidFill>
          <a:ln>
            <a:noFill/>
          </a:ln>
        </p:spPr>
        <p:txBody>
          <a:bodyPr anchorCtr="0" anchor="ctr" bIns="48750" lIns="97525" spcFirstLastPara="1" rIns="0" wrap="square" tIns="48750">
            <a:noAutofit/>
          </a:bodyPr>
          <a:lstStyle>
            <a:lvl1pPr indent="0" lvl="0" marL="0" marR="0" algn="ctr">
              <a:spcBef>
                <a:spcPts val="0"/>
              </a:spcBef>
              <a:spcAft>
                <a:spcPts val="0"/>
              </a:spcAft>
              <a:buNone/>
              <a:defRPr b="0" i="0" sz="751" u="none" cap="none" strike="noStrike">
                <a:solidFill>
                  <a:srgbClr val="7F7F7F"/>
                </a:solidFill>
                <a:latin typeface="Arial"/>
                <a:ea typeface="Arial"/>
                <a:cs typeface="Arial"/>
                <a:sym typeface="Arial"/>
              </a:defRPr>
            </a:lvl1pPr>
            <a:lvl2pPr indent="0" lvl="1" marL="0" marR="0" algn="ctr">
              <a:spcBef>
                <a:spcPts val="0"/>
              </a:spcBef>
              <a:spcAft>
                <a:spcPts val="0"/>
              </a:spcAft>
              <a:buNone/>
              <a:defRPr b="0" i="0" sz="751" u="none" cap="none" strike="noStrike">
                <a:solidFill>
                  <a:srgbClr val="7F7F7F"/>
                </a:solidFill>
                <a:latin typeface="Arial"/>
                <a:ea typeface="Arial"/>
                <a:cs typeface="Arial"/>
                <a:sym typeface="Arial"/>
              </a:defRPr>
            </a:lvl2pPr>
            <a:lvl3pPr indent="0" lvl="2" marL="0" marR="0" algn="ctr">
              <a:spcBef>
                <a:spcPts val="0"/>
              </a:spcBef>
              <a:spcAft>
                <a:spcPts val="0"/>
              </a:spcAft>
              <a:buNone/>
              <a:defRPr b="0" i="0" sz="751" u="none" cap="none" strike="noStrike">
                <a:solidFill>
                  <a:srgbClr val="7F7F7F"/>
                </a:solidFill>
                <a:latin typeface="Arial"/>
                <a:ea typeface="Arial"/>
                <a:cs typeface="Arial"/>
                <a:sym typeface="Arial"/>
              </a:defRPr>
            </a:lvl3pPr>
            <a:lvl4pPr indent="0" lvl="3" marL="0" marR="0" algn="ctr">
              <a:spcBef>
                <a:spcPts val="0"/>
              </a:spcBef>
              <a:spcAft>
                <a:spcPts val="0"/>
              </a:spcAft>
              <a:buNone/>
              <a:defRPr b="0" i="0" sz="751" u="none" cap="none" strike="noStrike">
                <a:solidFill>
                  <a:srgbClr val="7F7F7F"/>
                </a:solidFill>
                <a:latin typeface="Arial"/>
                <a:ea typeface="Arial"/>
                <a:cs typeface="Arial"/>
                <a:sym typeface="Arial"/>
              </a:defRPr>
            </a:lvl4pPr>
            <a:lvl5pPr indent="0" lvl="4" marL="0" marR="0" algn="ctr">
              <a:spcBef>
                <a:spcPts val="0"/>
              </a:spcBef>
              <a:spcAft>
                <a:spcPts val="0"/>
              </a:spcAft>
              <a:buNone/>
              <a:defRPr b="0" i="0" sz="751" u="none" cap="none" strike="noStrike">
                <a:solidFill>
                  <a:srgbClr val="7F7F7F"/>
                </a:solidFill>
                <a:latin typeface="Arial"/>
                <a:ea typeface="Arial"/>
                <a:cs typeface="Arial"/>
                <a:sym typeface="Arial"/>
              </a:defRPr>
            </a:lvl5pPr>
            <a:lvl6pPr indent="0" lvl="5" marL="0" marR="0" algn="ctr">
              <a:spcBef>
                <a:spcPts val="0"/>
              </a:spcBef>
              <a:spcAft>
                <a:spcPts val="0"/>
              </a:spcAft>
              <a:buNone/>
              <a:defRPr b="0" i="0" sz="751" u="none" cap="none" strike="noStrike">
                <a:solidFill>
                  <a:srgbClr val="7F7F7F"/>
                </a:solidFill>
                <a:latin typeface="Arial"/>
                <a:ea typeface="Arial"/>
                <a:cs typeface="Arial"/>
                <a:sym typeface="Arial"/>
              </a:defRPr>
            </a:lvl6pPr>
            <a:lvl7pPr indent="0" lvl="6" marL="0" marR="0" algn="ctr">
              <a:spcBef>
                <a:spcPts val="0"/>
              </a:spcBef>
              <a:spcAft>
                <a:spcPts val="0"/>
              </a:spcAft>
              <a:buNone/>
              <a:defRPr b="0" i="0" sz="751" u="none" cap="none" strike="noStrike">
                <a:solidFill>
                  <a:srgbClr val="7F7F7F"/>
                </a:solidFill>
                <a:latin typeface="Arial"/>
                <a:ea typeface="Arial"/>
                <a:cs typeface="Arial"/>
                <a:sym typeface="Arial"/>
              </a:defRPr>
            </a:lvl7pPr>
            <a:lvl8pPr indent="0" lvl="7" marL="0" marR="0" algn="ctr">
              <a:spcBef>
                <a:spcPts val="0"/>
              </a:spcBef>
              <a:spcAft>
                <a:spcPts val="0"/>
              </a:spcAft>
              <a:buNone/>
              <a:defRPr b="0" i="0" sz="751" u="none" cap="none" strike="noStrike">
                <a:solidFill>
                  <a:srgbClr val="7F7F7F"/>
                </a:solidFill>
                <a:latin typeface="Arial"/>
                <a:ea typeface="Arial"/>
                <a:cs typeface="Arial"/>
                <a:sym typeface="Arial"/>
              </a:defRPr>
            </a:lvl8pPr>
            <a:lvl9pPr indent="0" lvl="8" marL="0" marR="0" algn="ctr">
              <a:spcBef>
                <a:spcPts val="0"/>
              </a:spcBef>
              <a:spcAft>
                <a:spcPts val="0"/>
              </a:spcAft>
              <a:buNone/>
              <a:defRPr b="0" i="0" sz="751"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3"/>
          <p:cNvSpPr txBox="1"/>
          <p:nvPr>
            <p:ph idx="1" type="body"/>
          </p:nvPr>
        </p:nvSpPr>
        <p:spPr>
          <a:xfrm>
            <a:off x="792488" y="1626384"/>
            <a:ext cx="10476305" cy="530658"/>
          </a:xfrm>
          <a:prstGeom prst="rect">
            <a:avLst/>
          </a:prstGeom>
          <a:noFill/>
          <a:ln>
            <a:noFill/>
          </a:ln>
        </p:spPr>
        <p:txBody>
          <a:bodyPr anchorCtr="0" anchor="t" bIns="45700" lIns="91425" spcFirstLastPara="1" rIns="91425" wrap="square" tIns="45700">
            <a:spAutoFit/>
          </a:bodyPr>
          <a:lstStyle>
            <a:lvl1pPr indent="-314388" lvl="0" marL="457200" algn="l">
              <a:lnSpc>
                <a:spcPct val="90000"/>
              </a:lnSpc>
              <a:spcBef>
                <a:spcPts val="1000"/>
              </a:spcBef>
              <a:spcAft>
                <a:spcPts val="0"/>
              </a:spcAft>
              <a:buClr>
                <a:schemeClr val="dk1"/>
              </a:buClr>
              <a:buSzPts val="1351"/>
              <a:buFont typeface="Noto Sans Symbols"/>
              <a:buChar char="▪"/>
              <a:defRPr sz="1351">
                <a:solidFill>
                  <a:schemeClr val="dk1"/>
                </a:solidFill>
                <a:latin typeface="Arial"/>
                <a:ea typeface="Arial"/>
                <a:cs typeface="Arial"/>
                <a:sym typeface="Arial"/>
              </a:defRPr>
            </a:lvl1pPr>
            <a:lvl2pPr indent="-314388" lvl="1" marL="914400" algn="l">
              <a:lnSpc>
                <a:spcPct val="90000"/>
              </a:lnSpc>
              <a:spcBef>
                <a:spcPts val="500"/>
              </a:spcBef>
              <a:spcAft>
                <a:spcPts val="0"/>
              </a:spcAft>
              <a:buClr>
                <a:schemeClr val="dk1"/>
              </a:buClr>
              <a:buSzPts val="1351"/>
              <a:buFont typeface="Arial"/>
              <a:buChar char="—"/>
              <a:defRPr sz="1351">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cxnSp>
        <p:nvCxnSpPr>
          <p:cNvPr id="95" name="Google Shape;95;p15"/>
          <p:cNvCxnSpPr/>
          <p:nvPr/>
        </p:nvCxnSpPr>
        <p:spPr>
          <a:xfrm>
            <a:off x="4704889" y="2742927"/>
            <a:ext cx="1281" cy="1458861"/>
          </a:xfrm>
          <a:prstGeom prst="straightConnector1">
            <a:avLst/>
          </a:prstGeom>
          <a:noFill/>
          <a:ln cap="flat" cmpd="sng" w="9525">
            <a:solidFill>
              <a:schemeClr val="dk1"/>
            </a:solidFill>
            <a:prstDash val="solid"/>
            <a:miter lim="800000"/>
            <a:headEnd len="sm" w="sm" type="none"/>
            <a:tailEnd len="sm" w="sm" type="none"/>
          </a:ln>
        </p:spPr>
      </p:cxnSp>
      <p:sp>
        <p:nvSpPr>
          <p:cNvPr id="96" name="Google Shape;96;p15"/>
          <p:cNvSpPr txBox="1"/>
          <p:nvPr/>
        </p:nvSpPr>
        <p:spPr>
          <a:xfrm>
            <a:off x="4943789" y="2927048"/>
            <a:ext cx="38478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0" i="0" lang="en-US" sz="4000" u="none" cap="none" strike="noStrike">
                <a:solidFill>
                  <a:schemeClr val="dk1"/>
                </a:solidFill>
                <a:latin typeface="Calibri"/>
                <a:ea typeface="Calibri"/>
                <a:cs typeface="Calibri"/>
                <a:sym typeface="Calibri"/>
              </a:rPr>
              <a:t>Predictive-Scaling</a:t>
            </a:r>
            <a:endParaRPr/>
          </a:p>
          <a:p>
            <a:pPr indent="0" lvl="0" marL="0" marR="0" rtl="0" algn="l">
              <a:lnSpc>
                <a:spcPct val="80000"/>
              </a:lnSpc>
              <a:spcBef>
                <a:spcPts val="0"/>
              </a:spcBef>
              <a:spcAft>
                <a:spcPts val="0"/>
              </a:spcAft>
              <a:buNone/>
            </a:pPr>
            <a:r>
              <a:rPr b="0" i="0" lang="en-US" sz="2000" u="none" cap="none" strike="noStrike">
                <a:solidFill>
                  <a:schemeClr val="dk1"/>
                </a:solidFill>
                <a:latin typeface="Calibri"/>
                <a:ea typeface="Calibri"/>
                <a:cs typeface="Calibri"/>
                <a:sym typeface="Calibri"/>
              </a:rPr>
              <a:t>			By </a:t>
            </a:r>
            <a:endParaRPr/>
          </a:p>
          <a:p>
            <a:pPr indent="0" lvl="0" marL="0" marR="0" rtl="0" algn="l">
              <a:lnSpc>
                <a:spcPct val="8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457200" lvl="0" marL="457200" marR="0" rtl="0" algn="l">
              <a:lnSpc>
                <a:spcPct val="80000"/>
              </a:lnSpc>
              <a:spcBef>
                <a:spcPts val="0"/>
              </a:spcBef>
              <a:spcAft>
                <a:spcPts val="0"/>
              </a:spcAft>
              <a:buNone/>
            </a:pPr>
            <a:r>
              <a:rPr lang="en-US" sz="2000">
                <a:solidFill>
                  <a:schemeClr val="dk1"/>
                </a:solidFill>
                <a:latin typeface="Calibri"/>
                <a:ea typeface="Calibri"/>
                <a:cs typeface="Calibri"/>
                <a:sym typeface="Calibri"/>
              </a:rPr>
              <a:t>Vijay 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4"/>
          <p:cNvPicPr preferRelativeResize="0"/>
          <p:nvPr/>
        </p:nvPicPr>
        <p:blipFill>
          <a:blip r:embed="rId3">
            <a:alphaModFix/>
          </a:blip>
          <a:stretch>
            <a:fillRect/>
          </a:stretch>
        </p:blipFill>
        <p:spPr>
          <a:xfrm>
            <a:off x="72050" y="450625"/>
            <a:ext cx="11987077" cy="6254976"/>
          </a:xfrm>
          <a:prstGeom prst="rect">
            <a:avLst/>
          </a:prstGeom>
          <a:noFill/>
          <a:ln>
            <a:noFill/>
          </a:ln>
        </p:spPr>
      </p:pic>
      <p:sp>
        <p:nvSpPr>
          <p:cNvPr id="182" name="Google Shape;182;p24"/>
          <p:cNvSpPr txBox="1"/>
          <p:nvPr/>
        </p:nvSpPr>
        <p:spPr>
          <a:xfrm>
            <a:off x="3580275" y="50425"/>
            <a:ext cx="273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Online Order trend</a:t>
            </a:r>
            <a:endParaRPr sz="2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5"/>
          <p:cNvPicPr preferRelativeResize="0"/>
          <p:nvPr/>
        </p:nvPicPr>
        <p:blipFill>
          <a:blip r:embed="rId3">
            <a:alphaModFix/>
          </a:blip>
          <a:stretch>
            <a:fillRect/>
          </a:stretch>
        </p:blipFill>
        <p:spPr>
          <a:xfrm>
            <a:off x="152400" y="417825"/>
            <a:ext cx="11712225" cy="6287774"/>
          </a:xfrm>
          <a:prstGeom prst="rect">
            <a:avLst/>
          </a:prstGeom>
          <a:noFill/>
          <a:ln>
            <a:noFill/>
          </a:ln>
        </p:spPr>
      </p:pic>
      <p:sp>
        <p:nvSpPr>
          <p:cNvPr id="189" name="Google Shape;189;p25"/>
          <p:cNvSpPr txBox="1"/>
          <p:nvPr/>
        </p:nvSpPr>
        <p:spPr>
          <a:xfrm>
            <a:off x="2456500" y="64825"/>
            <a:ext cx="31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Calibri"/>
                <a:ea typeface="Calibri"/>
                <a:cs typeface="Calibri"/>
                <a:sym typeface="Calibri"/>
              </a:rPr>
              <a:t>Actual Vs Prediction Accuracy</a:t>
            </a:r>
            <a:endParaRPr sz="1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903050" y="1087625"/>
            <a:ext cx="5181600" cy="5089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t>Prediction Insights:</a:t>
            </a:r>
            <a:endParaRPr sz="2100"/>
          </a:p>
          <a:p>
            <a:pPr indent="0" lvl="0" marL="0" rtl="0" algn="l">
              <a:spcBef>
                <a:spcPts val="1000"/>
              </a:spcBef>
              <a:spcAft>
                <a:spcPts val="0"/>
              </a:spcAft>
              <a:buNone/>
            </a:pPr>
            <a:r>
              <a:t/>
            </a:r>
            <a:endParaRPr/>
          </a:p>
        </p:txBody>
      </p:sp>
      <p:sp>
        <p:nvSpPr>
          <p:cNvPr id="196" name="Google Shape;196;p26"/>
          <p:cNvSpPr txBox="1"/>
          <p:nvPr>
            <p:ph idx="2" type="body"/>
          </p:nvPr>
        </p:nvSpPr>
        <p:spPr>
          <a:xfrm>
            <a:off x="6172200" y="1087625"/>
            <a:ext cx="5181600" cy="5089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t>Potential </a:t>
            </a:r>
            <a:r>
              <a:rPr lang="en-US" sz="2100"/>
              <a:t>Cost Savings :</a:t>
            </a:r>
            <a:endParaRPr sz="2100"/>
          </a:p>
          <a:p>
            <a:pPr indent="0" lvl="0" marL="0" rtl="0" algn="l">
              <a:spcBef>
                <a:spcPts val="1000"/>
              </a:spcBef>
              <a:spcAft>
                <a:spcPts val="0"/>
              </a:spcAft>
              <a:buNone/>
            </a:pPr>
            <a:r>
              <a:t/>
            </a:r>
            <a:endParaRPr/>
          </a:p>
        </p:txBody>
      </p:sp>
      <p:sp>
        <p:nvSpPr>
          <p:cNvPr id="197" name="Google Shape;197;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8" name="Google Shape;198;p26"/>
          <p:cNvPicPr preferRelativeResize="0"/>
          <p:nvPr/>
        </p:nvPicPr>
        <p:blipFill>
          <a:blip r:embed="rId3">
            <a:alphaModFix/>
          </a:blip>
          <a:stretch>
            <a:fillRect/>
          </a:stretch>
        </p:blipFill>
        <p:spPr>
          <a:xfrm>
            <a:off x="1073825" y="1473450"/>
            <a:ext cx="4919725" cy="1905100"/>
          </a:xfrm>
          <a:prstGeom prst="rect">
            <a:avLst/>
          </a:prstGeom>
          <a:noFill/>
          <a:ln>
            <a:noFill/>
          </a:ln>
        </p:spPr>
      </p:pic>
      <p:pic>
        <p:nvPicPr>
          <p:cNvPr id="199" name="Google Shape;199;p26"/>
          <p:cNvPicPr preferRelativeResize="0"/>
          <p:nvPr/>
        </p:nvPicPr>
        <p:blipFill>
          <a:blip r:embed="rId4">
            <a:alphaModFix/>
          </a:blip>
          <a:stretch>
            <a:fillRect/>
          </a:stretch>
        </p:blipFill>
        <p:spPr>
          <a:xfrm>
            <a:off x="978775" y="3722175"/>
            <a:ext cx="5058000" cy="2066925"/>
          </a:xfrm>
          <a:prstGeom prst="rect">
            <a:avLst/>
          </a:prstGeom>
          <a:noFill/>
          <a:ln>
            <a:noFill/>
          </a:ln>
        </p:spPr>
      </p:pic>
      <p:pic>
        <p:nvPicPr>
          <p:cNvPr id="200" name="Google Shape;200;p26"/>
          <p:cNvPicPr preferRelativeResize="0"/>
          <p:nvPr/>
        </p:nvPicPr>
        <p:blipFill>
          <a:blip r:embed="rId5">
            <a:alphaModFix/>
          </a:blip>
          <a:stretch>
            <a:fillRect/>
          </a:stretch>
        </p:blipFill>
        <p:spPr>
          <a:xfrm>
            <a:off x="6250825" y="1542800"/>
            <a:ext cx="5484426" cy="332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838200" y="365125"/>
            <a:ext cx="10515600" cy="80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Autoscaler</a:t>
            </a:r>
            <a:endParaRPr/>
          </a:p>
        </p:txBody>
      </p:sp>
      <p:sp>
        <p:nvSpPr>
          <p:cNvPr id="207" name="Google Shape;207;p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Google Compute Engine APIs to scale up or down instances hrly</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Scale up or down only if its more than 20%</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Allow cooling period</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Scaling with batching (5 at a time) to reduce the impact to the user.</a:t>
            </a:r>
            <a:endParaRPr/>
          </a:p>
        </p:txBody>
      </p:sp>
      <p:sp>
        <p:nvSpPr>
          <p:cNvPr id="208" name="Google Shape;208;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DEMO </a:t>
            </a:r>
            <a:endParaRPr/>
          </a:p>
        </p:txBody>
      </p:sp>
      <p:sp>
        <p:nvSpPr>
          <p:cNvPr id="215" name="Google Shape;215;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16" name="Google Shape;216;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838200" y="365125"/>
            <a:ext cx="10515600" cy="528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300"/>
              <a:t>Learnings and Future </a:t>
            </a:r>
            <a:r>
              <a:rPr lang="en-US" sz="2300"/>
              <a:t>Opportunities</a:t>
            </a:r>
            <a:r>
              <a:rPr lang="en-US" sz="2300"/>
              <a:t> </a:t>
            </a:r>
            <a:endParaRPr sz="2300"/>
          </a:p>
        </p:txBody>
      </p:sp>
      <p:sp>
        <p:nvSpPr>
          <p:cNvPr id="223" name="Google Shape;223;p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2100"/>
              <a:t>Kaggle DataSet is not latest or up to date. ML models could be more accurate.</a:t>
            </a:r>
            <a:endParaRPr sz="2100"/>
          </a:p>
          <a:p>
            <a:pPr indent="-361950" lvl="0" marL="457200" rtl="0" algn="l">
              <a:spcBef>
                <a:spcPts val="0"/>
              </a:spcBef>
              <a:spcAft>
                <a:spcPts val="0"/>
              </a:spcAft>
              <a:buSzPts val="2100"/>
              <a:buChar char="-"/>
            </a:pPr>
            <a:r>
              <a:rPr lang="en-US" sz="2100"/>
              <a:t>Prophet works well with recent and </a:t>
            </a:r>
            <a:r>
              <a:rPr lang="en-US" sz="2100"/>
              <a:t>continuous</a:t>
            </a:r>
            <a:r>
              <a:rPr lang="en-US" sz="2100"/>
              <a:t> data.</a:t>
            </a:r>
            <a:endParaRPr sz="2100"/>
          </a:p>
          <a:p>
            <a:pPr indent="-361950" lvl="0" marL="457200" rtl="0" algn="l">
              <a:spcBef>
                <a:spcPts val="0"/>
              </a:spcBef>
              <a:spcAft>
                <a:spcPts val="0"/>
              </a:spcAft>
              <a:buSzPts val="2100"/>
              <a:buChar char="-"/>
            </a:pPr>
            <a:r>
              <a:rPr lang="en-US" sz="2100"/>
              <a:t>Could have used additional inputs for SARIMAX</a:t>
            </a:r>
            <a:endParaRPr sz="2100"/>
          </a:p>
          <a:p>
            <a:pPr indent="0" lvl="0" marL="0" rtl="0" algn="l">
              <a:spcBef>
                <a:spcPts val="1000"/>
              </a:spcBef>
              <a:spcAft>
                <a:spcPts val="0"/>
              </a:spcAft>
              <a:buNone/>
            </a:pPr>
            <a:r>
              <a:t/>
            </a:r>
            <a:endParaRPr sz="2100"/>
          </a:p>
        </p:txBody>
      </p:sp>
      <p:sp>
        <p:nvSpPr>
          <p:cNvPr id="224" name="Google Shape;224;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92480" y="532699"/>
            <a:ext cx="10607100" cy="477000"/>
          </a:xfrm>
          <a:prstGeom prst="rect">
            <a:avLst/>
          </a:prstGeom>
        </p:spPr>
        <p:txBody>
          <a:bodyPr anchorCtr="0" anchor="b" bIns="48750" lIns="97525" spcFirstLastPara="1" rIns="97525" wrap="square" tIns="48750">
            <a:noAutofit/>
          </a:bodyPr>
          <a:lstStyle/>
          <a:p>
            <a:pPr indent="0" lvl="0" marL="0" rtl="0" algn="l">
              <a:spcBef>
                <a:spcPts val="0"/>
              </a:spcBef>
              <a:spcAft>
                <a:spcPts val="0"/>
              </a:spcAft>
              <a:buNone/>
            </a:pPr>
            <a:r>
              <a:rPr lang="en-US"/>
              <a:t>Question?</a:t>
            </a:r>
            <a:endParaRPr/>
          </a:p>
        </p:txBody>
      </p:sp>
      <p:sp>
        <p:nvSpPr>
          <p:cNvPr id="103" name="Google Shape;103;p16"/>
          <p:cNvSpPr txBox="1"/>
          <p:nvPr>
            <p:ph idx="12" type="sldNum"/>
          </p:nvPr>
        </p:nvSpPr>
        <p:spPr>
          <a:xfrm>
            <a:off x="11726333" y="6635751"/>
            <a:ext cx="465600" cy="222300"/>
          </a:xfrm>
          <a:prstGeom prst="rect">
            <a:avLst/>
          </a:prstGeom>
        </p:spPr>
        <p:txBody>
          <a:bodyPr anchorCtr="0" anchor="ctr" bIns="48750" lIns="97525" spcFirstLastPara="1" rIns="0" wrap="square" tIns="487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04" name="Google Shape;104;p16"/>
          <p:cNvSpPr txBox="1"/>
          <p:nvPr>
            <p:ph idx="1" type="body"/>
          </p:nvPr>
        </p:nvSpPr>
        <p:spPr>
          <a:xfrm>
            <a:off x="792500" y="1626318"/>
            <a:ext cx="10476300" cy="28029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How to cut down cost of cloud </a:t>
            </a:r>
            <a:r>
              <a:rPr lang="en-US"/>
              <a:t>infrastructure using predictive analysis</a:t>
            </a:r>
            <a:r>
              <a:rPr lang="en-US"/>
              <a:t>? </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92480" y="532699"/>
            <a:ext cx="10607040" cy="477023"/>
          </a:xfrm>
          <a:prstGeom prst="rect">
            <a:avLst/>
          </a:prstGeom>
          <a:noFill/>
          <a:ln>
            <a:noFill/>
          </a:ln>
        </p:spPr>
        <p:txBody>
          <a:bodyPr anchorCtr="0" anchor="b" bIns="48750" lIns="97525" spcFirstLastPara="1" rIns="97525" wrap="square" tIns="48750">
            <a:noAutofit/>
          </a:bodyPr>
          <a:lstStyle/>
          <a:p>
            <a:pPr indent="0" lvl="0" marL="0" rtl="0" algn="l">
              <a:lnSpc>
                <a:spcPct val="90000"/>
              </a:lnSpc>
              <a:spcBef>
                <a:spcPts val="0"/>
              </a:spcBef>
              <a:spcAft>
                <a:spcPts val="0"/>
              </a:spcAft>
              <a:buClr>
                <a:srgbClr val="C90016"/>
              </a:buClr>
              <a:buSzPts val="3200"/>
              <a:buFont typeface="Arial"/>
              <a:buNone/>
            </a:pPr>
            <a:r>
              <a:rPr lang="en-US" sz="3200"/>
              <a:t>Predictive-Scaling</a:t>
            </a:r>
            <a:endParaRPr/>
          </a:p>
        </p:txBody>
      </p:sp>
      <p:sp>
        <p:nvSpPr>
          <p:cNvPr id="111" name="Google Shape;111;p17"/>
          <p:cNvSpPr txBox="1"/>
          <p:nvPr>
            <p:ph idx="12" type="sldNum"/>
          </p:nvPr>
        </p:nvSpPr>
        <p:spPr>
          <a:xfrm>
            <a:off x="11726333" y="6635751"/>
            <a:ext cx="465667" cy="222250"/>
          </a:xfrm>
          <a:prstGeom prst="rect">
            <a:avLst/>
          </a:prstGeom>
          <a:solidFill>
            <a:srgbClr val="FFFFFF">
              <a:alpha val="0"/>
            </a:srgbClr>
          </a:solidFill>
          <a:ln>
            <a:noFill/>
          </a:ln>
        </p:spPr>
        <p:txBody>
          <a:bodyPr anchorCtr="0" anchor="ctr" bIns="48750" lIns="97525" spcFirstLastPara="1" rIns="0" wrap="square" tIns="48750">
            <a:noAutofit/>
          </a:bodyPr>
          <a:lstStyle/>
          <a:p>
            <a:pPr indent="0" lvl="0" marL="0" rtl="0" algn="ctr">
              <a:spcBef>
                <a:spcPts val="0"/>
              </a:spcBef>
              <a:spcAft>
                <a:spcPts val="0"/>
              </a:spcAft>
              <a:buNone/>
            </a:pPr>
            <a:fld id="{00000000-1234-1234-1234-123412341234}" type="slidenum">
              <a:rPr lang="en-US">
                <a:solidFill>
                  <a:srgbClr val="7F7F7F"/>
                </a:solidFill>
              </a:rPr>
              <a:t>‹#›</a:t>
            </a:fld>
            <a:endParaRPr>
              <a:solidFill>
                <a:srgbClr val="7F7F7F"/>
              </a:solidFill>
            </a:endParaRPr>
          </a:p>
        </p:txBody>
      </p:sp>
      <p:sp>
        <p:nvSpPr>
          <p:cNvPr id="112" name="Google Shape;112;p17"/>
          <p:cNvSpPr txBox="1"/>
          <p:nvPr>
            <p:ph idx="1" type="body"/>
          </p:nvPr>
        </p:nvSpPr>
        <p:spPr>
          <a:xfrm>
            <a:off x="407850" y="1075000"/>
            <a:ext cx="11844900" cy="52023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1600"/>
              <a:buNone/>
            </a:pPr>
            <a:r>
              <a:rPr b="1" lang="en-US" sz="1600"/>
              <a:t>Overview:</a:t>
            </a:r>
            <a:endParaRPr/>
          </a:p>
          <a:p>
            <a:pPr indent="0" lvl="0" marL="0" rtl="0" algn="l">
              <a:lnSpc>
                <a:spcPct val="90000"/>
              </a:lnSpc>
              <a:spcBef>
                <a:spcPts val="1000"/>
              </a:spcBef>
              <a:spcAft>
                <a:spcPts val="0"/>
              </a:spcAft>
              <a:buClr>
                <a:schemeClr val="dk1"/>
              </a:buClr>
              <a:buSzPts val="1600"/>
              <a:buNone/>
            </a:pPr>
            <a:r>
              <a:rPr lang="en-US" sz="1600"/>
              <a:t>	We are burning lot of cash just for GCP from Enterprise cart and checkout.  We roughly run about ~500 instances (central and east) during normal traffic days.</a:t>
            </a:r>
            <a:endParaRPr b="1" sz="1600"/>
          </a:p>
          <a:p>
            <a:pPr indent="0" lvl="0" marL="0" rtl="0" algn="l">
              <a:lnSpc>
                <a:spcPct val="90000"/>
              </a:lnSpc>
              <a:spcBef>
                <a:spcPts val="1000"/>
              </a:spcBef>
              <a:spcAft>
                <a:spcPts val="0"/>
              </a:spcAft>
              <a:buClr>
                <a:schemeClr val="dk1"/>
              </a:buClr>
              <a:buSzPts val="1600"/>
              <a:buNone/>
            </a:pPr>
            <a:r>
              <a:rPr b="1" lang="en-US" sz="1600"/>
              <a:t>Idea: </a:t>
            </a:r>
            <a:endParaRPr sz="1600"/>
          </a:p>
          <a:p>
            <a:pPr indent="-289543" lvl="0" marL="289543" rtl="0" algn="l">
              <a:lnSpc>
                <a:spcPct val="90000"/>
              </a:lnSpc>
              <a:spcBef>
                <a:spcPts val="1000"/>
              </a:spcBef>
              <a:spcAft>
                <a:spcPts val="0"/>
              </a:spcAft>
              <a:buClr>
                <a:schemeClr val="dk1"/>
              </a:buClr>
              <a:buSzPts val="1600"/>
              <a:buFont typeface="Noto Sans Symbols"/>
              <a:buChar char="▪"/>
            </a:pPr>
            <a:r>
              <a:rPr lang="en-US" sz="1600"/>
              <a:t>Online order trend is very much predictable (except during event hrs and few days in Nov and December).  In other words, </a:t>
            </a:r>
            <a:r>
              <a:rPr lang="en-US" sz="1600"/>
              <a:t>predictable</a:t>
            </a:r>
            <a:r>
              <a:rPr lang="en-US" sz="1600"/>
              <a:t> </a:t>
            </a:r>
            <a:r>
              <a:rPr lang="en-US" sz="1600"/>
              <a:t>seasonality</a:t>
            </a:r>
            <a:r>
              <a:rPr lang="en-US" sz="1600"/>
              <a:t>.Therefore , it is totally predictable </a:t>
            </a:r>
            <a:r>
              <a:rPr lang="en-US" sz="1600"/>
              <a:t>year</a:t>
            </a:r>
            <a:r>
              <a:rPr lang="en-US" sz="1600"/>
              <a:t> over year. </a:t>
            </a:r>
            <a:endParaRPr/>
          </a:p>
          <a:p>
            <a:pPr indent="-289543" lvl="0" marL="289543" rtl="0" algn="l">
              <a:lnSpc>
                <a:spcPct val="90000"/>
              </a:lnSpc>
              <a:spcBef>
                <a:spcPts val="1000"/>
              </a:spcBef>
              <a:spcAft>
                <a:spcPts val="0"/>
              </a:spcAft>
              <a:buClr>
                <a:schemeClr val="dk1"/>
              </a:buClr>
              <a:buSzPts val="1600"/>
              <a:buFont typeface="Noto Sans Symbols"/>
              <a:buChar char="▪"/>
            </a:pPr>
            <a:r>
              <a:rPr lang="en-US" sz="1600"/>
              <a:t>The idea is to look at the last 2 yrs data and run Machine Learning linear regression model to closely predict and auto scale our instances hrly or every day based on predictions (numbers can be overridden for planned events) so that we can cut down the infra cost significantly.</a:t>
            </a:r>
            <a:endParaRPr/>
          </a:p>
          <a:p>
            <a:pPr indent="0" lvl="0" marL="0" rtl="0" algn="l">
              <a:lnSpc>
                <a:spcPct val="90000"/>
              </a:lnSpc>
              <a:spcBef>
                <a:spcPts val="1000"/>
              </a:spcBef>
              <a:spcAft>
                <a:spcPts val="0"/>
              </a:spcAft>
              <a:buClr>
                <a:srgbClr val="00B050"/>
              </a:buClr>
              <a:buSzPts val="1300"/>
              <a:buNone/>
            </a:pPr>
            <a:br>
              <a:rPr lang="en-US">
                <a:solidFill>
                  <a:srgbClr val="00B050"/>
                </a:solidFill>
              </a:rPr>
            </a:br>
            <a:r>
              <a:rPr b="1" lang="en-US" sz="1600"/>
              <a:t>Design Overview: </a:t>
            </a:r>
            <a:endParaRPr/>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rPr b="1" lang="en-US" sz="1600"/>
              <a:t>     </a:t>
            </a:r>
            <a:endParaRPr/>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351"/>
              <a:buNone/>
            </a:pPr>
            <a:r>
              <a:t/>
            </a:r>
            <a:endParaRPr/>
          </a:p>
        </p:txBody>
      </p:sp>
      <p:sp>
        <p:nvSpPr>
          <p:cNvPr id="113" name="Google Shape;113;p17"/>
          <p:cNvSpPr/>
          <p:nvPr/>
        </p:nvSpPr>
        <p:spPr>
          <a:xfrm>
            <a:off x="2961264" y="4336385"/>
            <a:ext cx="1258784" cy="115821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Time Series ML Model</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7"/>
          <p:cNvSpPr/>
          <p:nvPr/>
        </p:nvSpPr>
        <p:spPr>
          <a:xfrm>
            <a:off x="407852" y="4267453"/>
            <a:ext cx="1799923" cy="1812769"/>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Transaction Per Second/ Historic Order Data</a:t>
            </a:r>
            <a:endParaRPr/>
          </a:p>
        </p:txBody>
      </p:sp>
      <p:sp>
        <p:nvSpPr>
          <p:cNvPr id="115" name="Google Shape;115;p17"/>
          <p:cNvSpPr/>
          <p:nvPr/>
        </p:nvSpPr>
        <p:spPr>
          <a:xfrm flipH="1" rot="10800000">
            <a:off x="4267448" y="4846912"/>
            <a:ext cx="945819" cy="45719"/>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7"/>
          <p:cNvSpPr/>
          <p:nvPr/>
        </p:nvSpPr>
        <p:spPr>
          <a:xfrm>
            <a:off x="5260667" y="4165719"/>
            <a:ext cx="1902522" cy="1356306"/>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Predicated Order Count(OPH)</a:t>
            </a:r>
            <a:endParaRPr/>
          </a:p>
        </p:txBody>
      </p:sp>
      <p:sp>
        <p:nvSpPr>
          <p:cNvPr id="117" name="Google Shape;117;p17"/>
          <p:cNvSpPr/>
          <p:nvPr/>
        </p:nvSpPr>
        <p:spPr>
          <a:xfrm>
            <a:off x="8078141" y="4028924"/>
            <a:ext cx="593766" cy="1812769"/>
          </a:xfrm>
          <a:prstGeom prst="can">
            <a:avLst>
              <a:gd fmla="val 25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DB</a:t>
            </a:r>
            <a:endParaRPr/>
          </a:p>
        </p:txBody>
      </p:sp>
      <p:sp>
        <p:nvSpPr>
          <p:cNvPr id="118" name="Google Shape;118;p17"/>
          <p:cNvSpPr/>
          <p:nvPr/>
        </p:nvSpPr>
        <p:spPr>
          <a:xfrm flipH="1" rot="10800000">
            <a:off x="7233752" y="4889590"/>
            <a:ext cx="796989" cy="45719"/>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7"/>
          <p:cNvSpPr/>
          <p:nvPr/>
        </p:nvSpPr>
        <p:spPr>
          <a:xfrm>
            <a:off x="2227369" y="4935308"/>
            <a:ext cx="714301" cy="45719"/>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0" name="Google Shape;120;p17"/>
          <p:cNvCxnSpPr/>
          <p:nvPr/>
        </p:nvCxnSpPr>
        <p:spPr>
          <a:xfrm rot="10800000">
            <a:off x="8671907" y="4515887"/>
            <a:ext cx="896265" cy="0"/>
          </a:xfrm>
          <a:prstGeom prst="straightConnector1">
            <a:avLst/>
          </a:prstGeom>
          <a:noFill/>
          <a:ln cap="flat" cmpd="sng" w="9525">
            <a:solidFill>
              <a:schemeClr val="accent1"/>
            </a:solidFill>
            <a:prstDash val="solid"/>
            <a:miter lim="800000"/>
            <a:headEnd len="sm" w="sm" type="none"/>
            <a:tailEnd len="med" w="med" type="triangle"/>
          </a:ln>
        </p:spPr>
      </p:cxnSp>
      <p:sp>
        <p:nvSpPr>
          <p:cNvPr id="121" name="Google Shape;121;p17"/>
          <p:cNvSpPr/>
          <p:nvPr/>
        </p:nvSpPr>
        <p:spPr>
          <a:xfrm>
            <a:off x="9568172" y="4176811"/>
            <a:ext cx="1487755" cy="101270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Micro Batch to scan DB hrly</a:t>
            </a:r>
            <a:endParaRPr sz="1800">
              <a:solidFill>
                <a:schemeClr val="lt1"/>
              </a:solidFill>
              <a:latin typeface="Calibri"/>
              <a:ea typeface="Calibri"/>
              <a:cs typeface="Calibri"/>
              <a:sym typeface="Calibri"/>
            </a:endParaRPr>
          </a:p>
        </p:txBody>
      </p:sp>
      <p:sp>
        <p:nvSpPr>
          <p:cNvPr id="122" name="Google Shape;122;p17"/>
          <p:cNvSpPr/>
          <p:nvPr/>
        </p:nvSpPr>
        <p:spPr>
          <a:xfrm>
            <a:off x="9676719" y="5609399"/>
            <a:ext cx="1270660" cy="102635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Scale UP/Down Cloud Machines</a:t>
            </a:r>
            <a:endParaRPr/>
          </a:p>
        </p:txBody>
      </p:sp>
      <p:sp>
        <p:nvSpPr>
          <p:cNvPr id="123" name="Google Shape;123;p17"/>
          <p:cNvSpPr/>
          <p:nvPr/>
        </p:nvSpPr>
        <p:spPr>
          <a:xfrm>
            <a:off x="10264548" y="5221462"/>
            <a:ext cx="45719" cy="332512"/>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792480" y="532699"/>
            <a:ext cx="10607040" cy="477023"/>
          </a:xfrm>
          <a:prstGeom prst="rect">
            <a:avLst/>
          </a:prstGeom>
          <a:noFill/>
          <a:ln>
            <a:noFill/>
          </a:ln>
        </p:spPr>
        <p:txBody>
          <a:bodyPr anchorCtr="0" anchor="b" bIns="48750" lIns="97525" spcFirstLastPara="1" rIns="97525" wrap="square" tIns="48750">
            <a:noAutofit/>
          </a:bodyPr>
          <a:lstStyle/>
          <a:p>
            <a:pPr indent="0" lvl="0" marL="0" rtl="0" algn="l">
              <a:lnSpc>
                <a:spcPct val="90000"/>
              </a:lnSpc>
              <a:spcBef>
                <a:spcPts val="0"/>
              </a:spcBef>
              <a:spcAft>
                <a:spcPts val="0"/>
              </a:spcAft>
              <a:buClr>
                <a:srgbClr val="C90016"/>
              </a:buClr>
              <a:buSzPts val="2400"/>
              <a:buFont typeface="Arial"/>
              <a:buNone/>
            </a:pPr>
            <a:r>
              <a:rPr lang="en-US"/>
              <a:t>FAQ</a:t>
            </a:r>
            <a:endParaRPr/>
          </a:p>
        </p:txBody>
      </p:sp>
      <p:sp>
        <p:nvSpPr>
          <p:cNvPr id="129" name="Google Shape;129;p18"/>
          <p:cNvSpPr txBox="1"/>
          <p:nvPr>
            <p:ph idx="12" type="sldNum"/>
          </p:nvPr>
        </p:nvSpPr>
        <p:spPr>
          <a:xfrm>
            <a:off x="11726333" y="6635751"/>
            <a:ext cx="465667" cy="222250"/>
          </a:xfrm>
          <a:prstGeom prst="rect">
            <a:avLst/>
          </a:prstGeom>
          <a:solidFill>
            <a:srgbClr val="FFFFFF">
              <a:alpha val="0"/>
            </a:srgbClr>
          </a:solidFill>
          <a:ln>
            <a:noFill/>
          </a:ln>
        </p:spPr>
        <p:txBody>
          <a:bodyPr anchorCtr="0" anchor="ctr" bIns="48750" lIns="97525" spcFirstLastPara="1" rIns="0" wrap="square" tIns="48750">
            <a:noAutofit/>
          </a:bodyPr>
          <a:lstStyle/>
          <a:p>
            <a:pPr indent="0" lvl="0" marL="0" rtl="0" algn="ctr">
              <a:spcBef>
                <a:spcPts val="0"/>
              </a:spcBef>
              <a:spcAft>
                <a:spcPts val="0"/>
              </a:spcAft>
              <a:buNone/>
            </a:pPr>
            <a:fld id="{00000000-1234-1234-1234-123412341234}" type="slidenum">
              <a:rPr lang="en-US">
                <a:solidFill>
                  <a:srgbClr val="7F7F7F"/>
                </a:solidFill>
              </a:rPr>
              <a:t>‹#›</a:t>
            </a:fld>
            <a:endParaRPr>
              <a:solidFill>
                <a:srgbClr val="7F7F7F"/>
              </a:solidFill>
            </a:endParaRPr>
          </a:p>
        </p:txBody>
      </p:sp>
      <p:sp>
        <p:nvSpPr>
          <p:cNvPr id="130" name="Google Shape;130;p18"/>
          <p:cNvSpPr txBox="1"/>
          <p:nvPr>
            <p:ph idx="1" type="body"/>
          </p:nvPr>
        </p:nvSpPr>
        <p:spPr>
          <a:xfrm>
            <a:off x="792500" y="1626373"/>
            <a:ext cx="10476300" cy="2600100"/>
          </a:xfrm>
          <a:prstGeom prst="rect">
            <a:avLst/>
          </a:prstGeom>
          <a:noFill/>
          <a:ln>
            <a:noFill/>
          </a:ln>
        </p:spPr>
        <p:txBody>
          <a:bodyPr anchorCtr="0" anchor="t" bIns="45700" lIns="91425" spcFirstLastPara="1" rIns="91425" wrap="square" tIns="45700">
            <a:spAutoFit/>
          </a:bodyPr>
          <a:lstStyle/>
          <a:p>
            <a:pPr indent="-289543" lvl="0" marL="289543" rtl="0" algn="l">
              <a:lnSpc>
                <a:spcPct val="90000"/>
              </a:lnSpc>
              <a:spcBef>
                <a:spcPts val="0"/>
              </a:spcBef>
              <a:spcAft>
                <a:spcPts val="0"/>
              </a:spcAft>
              <a:buClr>
                <a:schemeClr val="dk1"/>
              </a:buClr>
              <a:buSzPts val="1300"/>
              <a:buFont typeface="Noto Sans Symbols"/>
              <a:buChar char="▪"/>
            </a:pPr>
            <a:r>
              <a:rPr lang="en-US"/>
              <a:t>Are we not causing Cloud cluster imbalance if we hourly scaling up and down?     </a:t>
            </a:r>
            <a:endParaRPr/>
          </a:p>
          <a:p>
            <a:pPr indent="-323211" lvl="1" marL="634721" rtl="0" algn="l">
              <a:lnSpc>
                <a:spcPct val="90000"/>
              </a:lnSpc>
              <a:spcBef>
                <a:spcPts val="500"/>
              </a:spcBef>
              <a:spcAft>
                <a:spcPts val="0"/>
              </a:spcAft>
              <a:buClr>
                <a:schemeClr val="dk1"/>
              </a:buClr>
              <a:buSzPts val="1300"/>
              <a:buChar char="—"/>
            </a:pPr>
            <a:r>
              <a:rPr lang="en-US"/>
              <a:t>Answer: We are batching our scaling up and down numbers. e.g if we need to bring down 20 nodes. we batch it thru 5 in each iteration with intervals. if that becomes problematic, we can change hourly scale down to daily. Ours is weekly seasonal. Sunday we can have 500 instances running and bring down to 100 by Wednesday and again slowly gradually increase the instances before Friday evening . </a:t>
            </a:r>
            <a:endParaRPr/>
          </a:p>
          <a:p>
            <a:pPr indent="-289543" lvl="0" marL="289543" rtl="0" algn="l">
              <a:lnSpc>
                <a:spcPct val="90000"/>
              </a:lnSpc>
              <a:spcBef>
                <a:spcPts val="1000"/>
              </a:spcBef>
              <a:spcAft>
                <a:spcPts val="0"/>
              </a:spcAft>
              <a:buClr>
                <a:schemeClr val="dk1"/>
              </a:buClr>
              <a:buSzPts val="1300"/>
              <a:buFont typeface="Noto Sans Symbols"/>
              <a:buChar char="▪"/>
            </a:pPr>
            <a:r>
              <a:rPr lang="en-US"/>
              <a:t>Did we take BOT/High Volume Traffic days into account ?     </a:t>
            </a:r>
            <a:endParaRPr/>
          </a:p>
          <a:p>
            <a:pPr indent="-323211" lvl="1" marL="634721" rtl="0" algn="l">
              <a:lnSpc>
                <a:spcPct val="90000"/>
              </a:lnSpc>
              <a:spcBef>
                <a:spcPts val="500"/>
              </a:spcBef>
              <a:spcAft>
                <a:spcPts val="0"/>
              </a:spcAft>
              <a:buClr>
                <a:schemeClr val="dk1"/>
              </a:buClr>
              <a:buSzPts val="1300"/>
              <a:buChar char="—"/>
            </a:pPr>
            <a:r>
              <a:rPr lang="en-US"/>
              <a:t>Answer : We have plans to override this predicated scaling suggestion from modeling from </a:t>
            </a:r>
            <a:r>
              <a:rPr lang="en-US"/>
              <a:t>supporting</a:t>
            </a:r>
            <a:r>
              <a:rPr lang="en-US"/>
              <a:t> Application so that operations team can override from UI and schedule it 1 day before the event. </a:t>
            </a:r>
            <a:endParaRPr/>
          </a:p>
          <a:p>
            <a:pPr indent="-289543" lvl="0" marL="289543" rtl="0" algn="l">
              <a:lnSpc>
                <a:spcPct val="90000"/>
              </a:lnSpc>
              <a:spcBef>
                <a:spcPts val="1000"/>
              </a:spcBef>
              <a:spcAft>
                <a:spcPts val="0"/>
              </a:spcAft>
              <a:buClr>
                <a:schemeClr val="dk1"/>
              </a:buClr>
              <a:buSzPts val="1300"/>
              <a:buFont typeface="Noto Sans Symbols"/>
              <a:buChar char="▪"/>
            </a:pPr>
            <a:r>
              <a:rPr lang="en-US"/>
              <a:t>Why not auto-scaling?   </a:t>
            </a:r>
            <a:endParaRPr/>
          </a:p>
          <a:p>
            <a:pPr indent="-323211" lvl="1" marL="634721" rtl="0" algn="l">
              <a:lnSpc>
                <a:spcPct val="90000"/>
              </a:lnSpc>
              <a:spcBef>
                <a:spcPts val="500"/>
              </a:spcBef>
              <a:spcAft>
                <a:spcPts val="0"/>
              </a:spcAft>
              <a:buClr>
                <a:schemeClr val="dk1"/>
              </a:buClr>
              <a:buSzPts val="1300"/>
              <a:buChar char="—"/>
            </a:pPr>
            <a:r>
              <a:rPr lang="en-US"/>
              <a:t>Answer : We scale ahead of time before the events generally. Auto scaling is reactive in nature. </a:t>
            </a:r>
            <a:r>
              <a:rPr lang="en-US"/>
              <a:t>However</a:t>
            </a:r>
            <a:r>
              <a:rPr lang="en-US"/>
              <a:t> Auto-scaling can very well compliment predictive-scaling when prediction is not accurate.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ctrTitle"/>
          </p:nvPr>
        </p:nvSpPr>
        <p:spPr>
          <a:xfrm>
            <a:off x="1524000" y="756402"/>
            <a:ext cx="9144000" cy="6699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US"/>
              <a:t>Predictive Vs Auto Scaling</a:t>
            </a:r>
            <a:endParaRPr/>
          </a:p>
        </p:txBody>
      </p:sp>
      <p:sp>
        <p:nvSpPr>
          <p:cNvPr id="137" name="Google Shape;137;p19"/>
          <p:cNvSpPr txBox="1"/>
          <p:nvPr>
            <p:ph idx="1" type="subTitle"/>
          </p:nvPr>
        </p:nvSpPr>
        <p:spPr>
          <a:xfrm>
            <a:off x="1524000" y="1426326"/>
            <a:ext cx="9144000" cy="42648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
        <p:nvSpPr>
          <p:cNvPr id="138" name="Google Shape;138;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9" name="Google Shape;139;p19"/>
          <p:cNvPicPr preferRelativeResize="0"/>
          <p:nvPr/>
        </p:nvPicPr>
        <p:blipFill>
          <a:blip r:embed="rId3">
            <a:alphaModFix/>
          </a:blip>
          <a:stretch>
            <a:fillRect/>
          </a:stretch>
        </p:blipFill>
        <p:spPr>
          <a:xfrm>
            <a:off x="2476500" y="1495425"/>
            <a:ext cx="7239000" cy="386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92480" y="532699"/>
            <a:ext cx="10607100" cy="477000"/>
          </a:xfrm>
          <a:prstGeom prst="rect">
            <a:avLst/>
          </a:prstGeom>
        </p:spPr>
        <p:txBody>
          <a:bodyPr anchorCtr="0" anchor="b" bIns="48750" lIns="97525" spcFirstLastPara="1" rIns="97525" wrap="square" tIns="48750">
            <a:noAutofit/>
          </a:bodyPr>
          <a:lstStyle/>
          <a:p>
            <a:pPr indent="0" lvl="0" marL="0" rtl="0" algn="l">
              <a:spcBef>
                <a:spcPts val="0"/>
              </a:spcBef>
              <a:spcAft>
                <a:spcPts val="0"/>
              </a:spcAft>
              <a:buNone/>
            </a:pPr>
            <a:r>
              <a:rPr lang="en-US"/>
              <a:t>Data Exploratory Phase</a:t>
            </a:r>
            <a:endParaRPr/>
          </a:p>
        </p:txBody>
      </p:sp>
      <p:sp>
        <p:nvSpPr>
          <p:cNvPr id="146" name="Google Shape;146;p20"/>
          <p:cNvSpPr txBox="1"/>
          <p:nvPr>
            <p:ph idx="12" type="sldNum"/>
          </p:nvPr>
        </p:nvSpPr>
        <p:spPr>
          <a:xfrm>
            <a:off x="11726333" y="6635751"/>
            <a:ext cx="465600" cy="222300"/>
          </a:xfrm>
          <a:prstGeom prst="rect">
            <a:avLst/>
          </a:prstGeom>
        </p:spPr>
        <p:txBody>
          <a:bodyPr anchorCtr="0" anchor="ctr" bIns="48750" lIns="97525" spcFirstLastPara="1" rIns="0" wrap="square" tIns="487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47" name="Google Shape;147;p20"/>
          <p:cNvSpPr txBox="1"/>
          <p:nvPr>
            <p:ph idx="1" type="body"/>
          </p:nvPr>
        </p:nvSpPr>
        <p:spPr>
          <a:xfrm>
            <a:off x="792488" y="1626384"/>
            <a:ext cx="10476300" cy="19155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Input Dataset: </a:t>
            </a:r>
            <a:endParaRPr/>
          </a:p>
          <a:p>
            <a:pPr indent="-314388" lvl="0" marL="457200" rtl="0" algn="l">
              <a:spcBef>
                <a:spcPts val="1000"/>
              </a:spcBef>
              <a:spcAft>
                <a:spcPts val="0"/>
              </a:spcAft>
              <a:buSzPts val="1351"/>
              <a:buChar char="-"/>
            </a:pPr>
            <a:r>
              <a:rPr lang="en-US"/>
              <a:t>Retailers</a:t>
            </a:r>
            <a:r>
              <a:rPr lang="en-US"/>
              <a:t> have </a:t>
            </a:r>
            <a:r>
              <a:rPr lang="en-US"/>
              <a:t>typical</a:t>
            </a:r>
            <a:r>
              <a:rPr lang="en-US"/>
              <a:t> volume of traffic every year.</a:t>
            </a:r>
            <a:endParaRPr/>
          </a:p>
          <a:p>
            <a:pPr indent="0" lvl="0" marL="914400" rtl="0" algn="l">
              <a:spcBef>
                <a:spcPts val="1000"/>
              </a:spcBef>
              <a:spcAft>
                <a:spcPts val="0"/>
              </a:spcAft>
              <a:buNone/>
            </a:pPr>
            <a:r>
              <a:t/>
            </a:r>
            <a:endParaRPr/>
          </a:p>
          <a:p>
            <a:pPr indent="0" lvl="0" marL="0" rtl="0" algn="l">
              <a:spcBef>
                <a:spcPts val="1000"/>
              </a:spcBef>
              <a:spcAft>
                <a:spcPts val="0"/>
              </a:spcAft>
              <a:buNone/>
            </a:pPr>
            <a:r>
              <a:rPr lang="en-US"/>
              <a:t>Data Cleansing:</a:t>
            </a:r>
            <a:endParaRPr/>
          </a:p>
          <a:p>
            <a:pPr indent="-314388" lvl="0" marL="457200" rtl="0" algn="l">
              <a:spcBef>
                <a:spcPts val="1000"/>
              </a:spcBef>
              <a:spcAft>
                <a:spcPts val="0"/>
              </a:spcAft>
              <a:buSzPts val="1351"/>
              <a:buChar char="-"/>
            </a:pPr>
            <a:r>
              <a:rPr lang="en-US"/>
              <a:t>Data Selection</a:t>
            </a:r>
            <a:endParaRPr/>
          </a:p>
          <a:p>
            <a:pPr indent="-314388" lvl="0" marL="457200" rtl="0" algn="l">
              <a:spcBef>
                <a:spcPts val="0"/>
              </a:spcBef>
              <a:spcAft>
                <a:spcPts val="0"/>
              </a:spcAft>
              <a:buSzPts val="1351"/>
              <a:buChar char="-"/>
            </a:pPr>
            <a:r>
              <a:rPr lang="en-US"/>
              <a:t>Data Cleaning</a:t>
            </a:r>
            <a:endParaRPr/>
          </a:p>
          <a:p>
            <a:pPr indent="-314388" lvl="0" marL="457200" rtl="0" algn="l">
              <a:spcBef>
                <a:spcPts val="0"/>
              </a:spcBef>
              <a:spcAft>
                <a:spcPts val="0"/>
              </a:spcAft>
              <a:buSzPts val="1351"/>
              <a:buChar char="-"/>
            </a:pPr>
            <a:r>
              <a:rPr lang="en-US"/>
              <a:t>Data Transformation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838200" y="365125"/>
            <a:ext cx="10515600" cy="5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2160"/>
              <a:t>Machine Learning Models attempted:</a:t>
            </a:r>
            <a:endParaRPr sz="2160"/>
          </a:p>
        </p:txBody>
      </p:sp>
      <p:sp>
        <p:nvSpPr>
          <p:cNvPr id="154" name="Google Shape;154;p21"/>
          <p:cNvSpPr txBox="1"/>
          <p:nvPr>
            <p:ph idx="1" type="body"/>
          </p:nvPr>
        </p:nvSpPr>
        <p:spPr>
          <a:xfrm>
            <a:off x="838200" y="1143250"/>
            <a:ext cx="10515600" cy="503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Time Series MODELS:</a:t>
            </a:r>
            <a:endParaRPr/>
          </a:p>
          <a:p>
            <a:pPr indent="-342900" lvl="0" marL="457200" rtl="0" algn="l">
              <a:spcBef>
                <a:spcPts val="1000"/>
              </a:spcBef>
              <a:spcAft>
                <a:spcPts val="0"/>
              </a:spcAft>
              <a:buSzPts val="1800"/>
              <a:buChar char="-"/>
            </a:pPr>
            <a:r>
              <a:rPr lang="en-US">
                <a:solidFill>
                  <a:srgbClr val="FF0000"/>
                </a:solidFill>
              </a:rPr>
              <a:t>ARIMA</a:t>
            </a:r>
            <a:r>
              <a:rPr lang="en-US"/>
              <a:t> - </a:t>
            </a:r>
            <a:r>
              <a:rPr lang="en-US"/>
              <a:t>Autoregressive</a:t>
            </a:r>
            <a:r>
              <a:rPr lang="en-US"/>
              <a:t> Integrated Moving Average</a:t>
            </a:r>
            <a:endParaRPr/>
          </a:p>
          <a:p>
            <a:pPr indent="0" lvl="0" marL="457200" rtl="0" algn="l">
              <a:spcBef>
                <a:spcPts val="1000"/>
              </a:spcBef>
              <a:spcAft>
                <a:spcPts val="0"/>
              </a:spcAft>
              <a:buNone/>
            </a:pPr>
            <a:r>
              <a:t/>
            </a:r>
            <a:endParaRPr>
              <a:solidFill>
                <a:srgbClr val="FFE599"/>
              </a:solidFill>
            </a:endParaRPr>
          </a:p>
          <a:p>
            <a:pPr indent="-342900" lvl="0" marL="457200" rtl="0" algn="l">
              <a:spcBef>
                <a:spcPts val="1000"/>
              </a:spcBef>
              <a:spcAft>
                <a:spcPts val="0"/>
              </a:spcAft>
              <a:buSzPts val="1800"/>
              <a:buChar char="-"/>
            </a:pPr>
            <a:r>
              <a:rPr lang="en-US">
                <a:solidFill>
                  <a:srgbClr val="FFE599"/>
                </a:solidFill>
              </a:rPr>
              <a:t>SARIMAX</a:t>
            </a:r>
            <a:r>
              <a:rPr lang="en-US"/>
              <a:t> - Same as ARIMA with seasonality with additional support of external variables.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solidFill>
                  <a:srgbClr val="00B050"/>
                </a:solidFill>
              </a:rPr>
              <a:t>Prophet</a:t>
            </a:r>
            <a:r>
              <a:rPr lang="en-US"/>
              <a:t> - Simple Linear  regression model that fits well for time series with just one variable </a:t>
            </a:r>
            <a:endParaRPr/>
          </a:p>
        </p:txBody>
      </p:sp>
      <p:sp>
        <p:nvSpPr>
          <p:cNvPr id="155" name="Google Shape;155;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838200" y="365125"/>
            <a:ext cx="10515600" cy="621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SARIMAX</a:t>
            </a:r>
            <a:endParaRPr/>
          </a:p>
        </p:txBody>
      </p:sp>
      <p:sp>
        <p:nvSpPr>
          <p:cNvPr id="162" name="Google Shape;162;p22"/>
          <p:cNvSpPr txBox="1"/>
          <p:nvPr>
            <p:ph idx="1" type="body"/>
          </p:nvPr>
        </p:nvSpPr>
        <p:spPr>
          <a:xfrm>
            <a:off x="838200" y="1298200"/>
            <a:ext cx="10515600" cy="5324400"/>
          </a:xfrm>
          <a:prstGeom prst="rect">
            <a:avLst/>
          </a:prstGeom>
        </p:spPr>
        <p:txBody>
          <a:bodyPr anchorCtr="0" anchor="t" bIns="45700" lIns="91425" spcFirstLastPara="1" rIns="91425" wrap="square" tIns="45700">
            <a:normAutofit/>
          </a:bodyPr>
          <a:lstStyle/>
          <a:p>
            <a:pPr indent="-323850" lvl="0" marL="457200" rtl="0" algn="l">
              <a:spcBef>
                <a:spcPts val="1000"/>
              </a:spcBef>
              <a:spcAft>
                <a:spcPts val="0"/>
              </a:spcAft>
              <a:buSzPts val="1500"/>
              <a:buChar char="-"/>
            </a:pPr>
            <a:r>
              <a:rPr lang="en-US" sz="2500"/>
              <a:t>Not supportive of non-stationary data</a:t>
            </a:r>
            <a:endParaRPr sz="2500"/>
          </a:p>
          <a:p>
            <a:pPr indent="-323850" lvl="0" marL="457200" rtl="0" algn="l">
              <a:spcBef>
                <a:spcPts val="0"/>
              </a:spcBef>
              <a:spcAft>
                <a:spcPts val="0"/>
              </a:spcAft>
              <a:buSzPts val="1500"/>
              <a:buChar char="-"/>
            </a:pPr>
            <a:r>
              <a:rPr lang="en-US" sz="2500"/>
              <a:t>It was difficult to find the best </a:t>
            </a:r>
            <a:r>
              <a:rPr lang="en-US" sz="2500"/>
              <a:t>combinations of P,D,Q,S even after several attempts</a:t>
            </a:r>
            <a:endParaRPr sz="25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p:txBody>
      </p:sp>
      <p:sp>
        <p:nvSpPr>
          <p:cNvPr id="163" name="Google Shape;163;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4" name="Google Shape;164;p22"/>
          <p:cNvPicPr preferRelativeResize="0"/>
          <p:nvPr/>
        </p:nvPicPr>
        <p:blipFill>
          <a:blip r:embed="rId3">
            <a:alphaModFix/>
          </a:blip>
          <a:stretch>
            <a:fillRect/>
          </a:stretch>
        </p:blipFill>
        <p:spPr>
          <a:xfrm>
            <a:off x="1141025" y="4866550"/>
            <a:ext cx="9217352" cy="1755950"/>
          </a:xfrm>
          <a:prstGeom prst="rect">
            <a:avLst/>
          </a:prstGeom>
          <a:noFill/>
          <a:ln>
            <a:noFill/>
          </a:ln>
        </p:spPr>
      </p:pic>
      <p:pic>
        <p:nvPicPr>
          <p:cNvPr id="165" name="Google Shape;165;p22"/>
          <p:cNvPicPr preferRelativeResize="0"/>
          <p:nvPr/>
        </p:nvPicPr>
        <p:blipFill>
          <a:blip r:embed="rId4">
            <a:alphaModFix/>
          </a:blip>
          <a:stretch>
            <a:fillRect/>
          </a:stretch>
        </p:blipFill>
        <p:spPr>
          <a:xfrm>
            <a:off x="1141025" y="2465400"/>
            <a:ext cx="9217350" cy="240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838200" y="365125"/>
            <a:ext cx="10515600" cy="621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Prophet</a:t>
            </a:r>
            <a:endParaRPr/>
          </a:p>
        </p:txBody>
      </p:sp>
      <p:sp>
        <p:nvSpPr>
          <p:cNvPr id="172" name="Google Shape;172;p23"/>
          <p:cNvSpPr txBox="1"/>
          <p:nvPr>
            <p:ph idx="1" type="body"/>
          </p:nvPr>
        </p:nvSpPr>
        <p:spPr>
          <a:xfrm>
            <a:off x="838200" y="937950"/>
            <a:ext cx="10515600" cy="5559900"/>
          </a:xfrm>
          <a:prstGeom prst="rect">
            <a:avLst/>
          </a:prstGeom>
        </p:spPr>
        <p:txBody>
          <a:bodyPr anchorCtr="0" anchor="t" bIns="45700" lIns="91425" spcFirstLastPara="1" rIns="91425" wrap="square" tIns="45700">
            <a:normAutofit/>
          </a:bodyPr>
          <a:lstStyle/>
          <a:p>
            <a:pPr indent="-304800" lvl="0" marL="457200" rtl="0" algn="l">
              <a:spcBef>
                <a:spcPts val="1000"/>
              </a:spcBef>
              <a:spcAft>
                <a:spcPts val="0"/>
              </a:spcAft>
              <a:buClr>
                <a:srgbClr val="24292F"/>
              </a:buClr>
              <a:buSzPts val="1200"/>
              <a:buFont typeface="Arial"/>
              <a:buChar char="-"/>
            </a:pPr>
            <a:r>
              <a:rPr lang="en-US" sz="1200">
                <a:solidFill>
                  <a:srgbClr val="24292F"/>
                </a:solidFill>
                <a:highlight>
                  <a:srgbClr val="FFFFFF"/>
                </a:highlight>
                <a:latin typeface="Arial"/>
                <a:ea typeface="Arial"/>
                <a:cs typeface="Arial"/>
                <a:sym typeface="Arial"/>
              </a:rPr>
              <a:t>Prophet is robust to missing data and shifts in the trend, and typically handles outliers well.</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US" sz="1200">
                <a:solidFill>
                  <a:srgbClr val="24292F"/>
                </a:solidFill>
                <a:highlight>
                  <a:srgbClr val="FFFFFF"/>
                </a:highlight>
                <a:latin typeface="Arial"/>
                <a:ea typeface="Arial"/>
                <a:cs typeface="Arial"/>
                <a:sym typeface="Arial"/>
              </a:rPr>
              <a:t>With few </a:t>
            </a:r>
            <a:r>
              <a:rPr lang="en-US" sz="1200">
                <a:solidFill>
                  <a:srgbClr val="24292F"/>
                </a:solidFill>
                <a:highlight>
                  <a:srgbClr val="FFFFFF"/>
                </a:highlight>
                <a:latin typeface="Arial"/>
                <a:ea typeface="Arial"/>
                <a:cs typeface="Arial"/>
                <a:sym typeface="Arial"/>
              </a:rPr>
              <a:t>iterations</a:t>
            </a:r>
            <a:r>
              <a:rPr lang="en-US" sz="1200">
                <a:solidFill>
                  <a:srgbClr val="24292F"/>
                </a:solidFill>
                <a:highlight>
                  <a:srgbClr val="FFFFFF"/>
                </a:highlight>
                <a:latin typeface="Arial"/>
                <a:ea typeface="Arial"/>
                <a:cs typeface="Arial"/>
                <a:sym typeface="Arial"/>
              </a:rPr>
              <a:t> , the following configs worked well</a:t>
            </a:r>
            <a:endParaRPr sz="1200">
              <a:solidFill>
                <a:srgbClr val="24292F"/>
              </a:solidFill>
              <a:highlight>
                <a:srgbClr val="FFFFFF"/>
              </a:highlight>
              <a:latin typeface="Arial"/>
              <a:ea typeface="Arial"/>
              <a:cs typeface="Arial"/>
              <a:sym typeface="Arial"/>
            </a:endParaRPr>
          </a:p>
          <a:p>
            <a:pPr indent="0" lvl="0" marL="0" rtl="0" algn="l">
              <a:spcBef>
                <a:spcPts val="1000"/>
              </a:spcBef>
              <a:spcAft>
                <a:spcPts val="0"/>
              </a:spcAft>
              <a:buNone/>
            </a:pPr>
            <a:r>
              <a:rPr lang="en-US" sz="1200">
                <a:solidFill>
                  <a:srgbClr val="24292F"/>
                </a:solidFill>
                <a:highlight>
                  <a:srgbClr val="FFFFFF"/>
                </a:highlight>
                <a:latin typeface="Arial"/>
                <a:ea typeface="Arial"/>
                <a:cs typeface="Arial"/>
                <a:sym typeface="Arial"/>
              </a:rPr>
              <a:t>        `</a:t>
            </a:r>
            <a:r>
              <a:rPr lang="en-US" sz="1000">
                <a:solidFill>
                  <a:srgbClr val="24292F"/>
                </a:solidFill>
                <a:latin typeface="Courier New"/>
                <a:ea typeface="Courier New"/>
                <a:cs typeface="Courier New"/>
                <a:sym typeface="Courier New"/>
              </a:rPr>
              <a:t>yearly_seasonality: Auto seasonality</a:t>
            </a:r>
            <a:endParaRPr sz="1000">
              <a:solidFill>
                <a:srgbClr val="24292F"/>
              </a:solidFill>
              <a:latin typeface="Courier New"/>
              <a:ea typeface="Courier New"/>
              <a:cs typeface="Courier New"/>
              <a:sym typeface="Courier New"/>
            </a:endParaRPr>
          </a:p>
          <a:p>
            <a:pPr indent="0" lvl="0" marL="0" rtl="0" algn="l">
              <a:spcBef>
                <a:spcPts val="1000"/>
              </a:spcBef>
              <a:spcAft>
                <a:spcPts val="0"/>
              </a:spcAft>
              <a:buNone/>
            </a:pPr>
            <a:r>
              <a:rPr lang="en-US" sz="1000">
                <a:solidFill>
                  <a:srgbClr val="24292F"/>
                </a:solidFill>
                <a:latin typeface="Courier New"/>
                <a:ea typeface="Courier New"/>
                <a:cs typeface="Courier New"/>
                <a:sym typeface="Courier New"/>
              </a:rPr>
              <a:t>     weekly_seasonality: Auto seasonality</a:t>
            </a:r>
            <a:endParaRPr sz="1000">
              <a:solidFill>
                <a:srgbClr val="24292F"/>
              </a:solidFill>
              <a:latin typeface="Courier New"/>
              <a:ea typeface="Courier New"/>
              <a:cs typeface="Courier New"/>
              <a:sym typeface="Courier New"/>
            </a:endParaRPr>
          </a:p>
          <a:p>
            <a:pPr indent="0" lvl="0" marL="0" rtl="0" algn="l">
              <a:spcBef>
                <a:spcPts val="1000"/>
              </a:spcBef>
              <a:spcAft>
                <a:spcPts val="0"/>
              </a:spcAft>
              <a:buNone/>
            </a:pPr>
            <a:r>
              <a:rPr lang="en-US" sz="1000">
                <a:solidFill>
                  <a:srgbClr val="24292F"/>
                </a:solidFill>
                <a:latin typeface="Courier New"/>
                <a:ea typeface="Courier New"/>
                <a:cs typeface="Courier New"/>
                <a:sym typeface="Courier New"/>
              </a:rPr>
              <a:t>     daily_seasonality: Auto seasonality</a:t>
            </a:r>
            <a:endParaRPr sz="1000">
              <a:solidFill>
                <a:srgbClr val="24292F"/>
              </a:solidFill>
              <a:latin typeface="Courier New"/>
              <a:ea typeface="Courier New"/>
              <a:cs typeface="Courier New"/>
              <a:sym typeface="Courier New"/>
            </a:endParaRPr>
          </a:p>
          <a:p>
            <a:pPr indent="0" lvl="0" marL="0" rtl="0" algn="l">
              <a:spcBef>
                <a:spcPts val="1000"/>
              </a:spcBef>
              <a:spcAft>
                <a:spcPts val="0"/>
              </a:spcAft>
              <a:buNone/>
            </a:pPr>
            <a:r>
              <a:rPr lang="en-US" sz="1000">
                <a:solidFill>
                  <a:srgbClr val="24292F"/>
                </a:solidFill>
                <a:latin typeface="Courier New"/>
                <a:ea typeface="Courier New"/>
                <a:cs typeface="Courier New"/>
                <a:sym typeface="Courier New"/>
              </a:rPr>
              <a:t>     holidays: Standard US holidays</a:t>
            </a:r>
            <a:r>
              <a:rPr lang="en-US" sz="1200">
                <a:solidFill>
                  <a:srgbClr val="24292F"/>
                </a:solidFill>
                <a:highlight>
                  <a:srgbClr val="FFFFFF"/>
                </a:highlight>
                <a:latin typeface="Arial"/>
                <a:ea typeface="Arial"/>
                <a:cs typeface="Arial"/>
                <a:sym typeface="Arial"/>
              </a:rPr>
              <a:t>`</a:t>
            </a:r>
            <a:endParaRPr sz="1200">
              <a:solidFill>
                <a:srgbClr val="24292F"/>
              </a:solidFill>
              <a:highlight>
                <a:srgbClr val="FFFFFF"/>
              </a:highlight>
              <a:latin typeface="Arial"/>
              <a:ea typeface="Arial"/>
              <a:cs typeface="Arial"/>
              <a:sym typeface="Arial"/>
            </a:endParaRPr>
          </a:p>
          <a:p>
            <a:pPr indent="-304800" lvl="0" marL="457200" rtl="0" algn="l">
              <a:spcBef>
                <a:spcPts val="1000"/>
              </a:spcBef>
              <a:spcAft>
                <a:spcPts val="0"/>
              </a:spcAft>
              <a:buClr>
                <a:srgbClr val="24292F"/>
              </a:buClr>
              <a:buSzPts val="1200"/>
              <a:buFont typeface="Arial"/>
              <a:buChar char="-"/>
            </a:pPr>
            <a:r>
              <a:rPr lang="en-US" sz="1200">
                <a:solidFill>
                  <a:srgbClr val="24292F"/>
                </a:solidFill>
                <a:highlight>
                  <a:srgbClr val="FFFFFF"/>
                </a:highlight>
                <a:latin typeface="Arial"/>
                <a:ea typeface="Arial"/>
                <a:cs typeface="Arial"/>
                <a:sym typeface="Arial"/>
              </a:rPr>
              <a:t>It’s also made for engineers without diving much into statistical details. </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US" sz="1200">
                <a:solidFill>
                  <a:srgbClr val="24292F"/>
                </a:solidFill>
                <a:highlight>
                  <a:srgbClr val="FFFFFF"/>
                </a:highlight>
                <a:latin typeface="Arial"/>
                <a:ea typeface="Arial"/>
                <a:cs typeface="Arial"/>
                <a:sym typeface="Arial"/>
              </a:rPr>
              <a:t>Forecasted Results are close enough </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t/>
            </a:r>
            <a:endParaRPr sz="1200">
              <a:solidFill>
                <a:srgbClr val="24292F"/>
              </a:solidFill>
              <a:highlight>
                <a:srgbClr val="FFFFFF"/>
              </a:highlight>
              <a:latin typeface="Arial"/>
              <a:ea typeface="Arial"/>
              <a:cs typeface="Arial"/>
              <a:sym typeface="Arial"/>
            </a:endParaRPr>
          </a:p>
        </p:txBody>
      </p:sp>
      <p:sp>
        <p:nvSpPr>
          <p:cNvPr id="173" name="Google Shape;173;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4" name="Google Shape;174;p23"/>
          <p:cNvPicPr preferRelativeResize="0"/>
          <p:nvPr/>
        </p:nvPicPr>
        <p:blipFill>
          <a:blip r:embed="rId3">
            <a:alphaModFix/>
          </a:blip>
          <a:stretch>
            <a:fillRect/>
          </a:stretch>
        </p:blipFill>
        <p:spPr>
          <a:xfrm>
            <a:off x="909275" y="3969350"/>
            <a:ext cx="9734550" cy="2426474"/>
          </a:xfrm>
          <a:prstGeom prst="rect">
            <a:avLst/>
          </a:prstGeom>
          <a:noFill/>
          <a:ln>
            <a:noFill/>
          </a:ln>
        </p:spPr>
      </p:pic>
      <p:pic>
        <p:nvPicPr>
          <p:cNvPr id="175" name="Google Shape;175;p23"/>
          <p:cNvPicPr preferRelativeResize="0"/>
          <p:nvPr/>
        </p:nvPicPr>
        <p:blipFill>
          <a:blip r:embed="rId4">
            <a:alphaModFix/>
          </a:blip>
          <a:stretch>
            <a:fillRect/>
          </a:stretch>
        </p:blipFill>
        <p:spPr>
          <a:xfrm>
            <a:off x="944750" y="2746075"/>
            <a:ext cx="9651501" cy="136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