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5" r:id="rId2"/>
    <p:sldMasterId id="2147483657" r:id="rId3"/>
  </p:sldMasterIdLst>
  <p:notesMasterIdLst>
    <p:notesMasterId r:id="rId8"/>
  </p:notesMasterIdLst>
  <p:handoutMasterIdLst>
    <p:handoutMasterId r:id="rId9"/>
  </p:handoutMasterIdLst>
  <p:sldIdLst>
    <p:sldId id="286" r:id="rId4"/>
    <p:sldId id="1501" r:id="rId5"/>
    <p:sldId id="1502" r:id="rId6"/>
    <p:sldId id="1503" r:id="rId7"/>
  </p:sldIdLst>
  <p:sldSz cx="10160000" cy="5715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E39A7-D232-411C-BAA2-B70E49781589}">
          <p14:sldIdLst>
            <p14:sldId id="286"/>
            <p14:sldId id="1501"/>
            <p14:sldId id="1502"/>
            <p14:sldId id="1503"/>
          </p14:sldIdLst>
        </p14:section>
        <p14:section name="Untitled Section" id="{B88E71DA-E47C-49A4-B80F-F7695DEACC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07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0000"/>
    <a:srgbClr val="E9EDF4"/>
    <a:srgbClr val="B9CDE5"/>
    <a:srgbClr val="CCECFF"/>
    <a:srgbClr val="006AB4"/>
    <a:srgbClr val="FBD4B4"/>
    <a:srgbClr val="B8CCE4"/>
    <a:srgbClr val="687381"/>
    <a:srgbClr val="00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360" autoAdjust="0"/>
  </p:normalViewPr>
  <p:slideViewPr>
    <p:cSldViewPr>
      <p:cViewPr varScale="1">
        <p:scale>
          <a:sx n="97" d="100"/>
          <a:sy n="97" d="100"/>
        </p:scale>
        <p:origin x="624" y="72"/>
      </p:cViewPr>
      <p:guideLst>
        <p:guide orient="horz" pos="1707"/>
        <p:guide pos="3200"/>
      </p:guideLst>
    </p:cSldViewPr>
  </p:slideViewPr>
  <p:outlineViewPr>
    <p:cViewPr>
      <p:scale>
        <a:sx n="33" d="100"/>
        <a:sy n="33" d="100"/>
      </p:scale>
      <p:origin x="0" y="-60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54"/>
    </p:cViewPr>
  </p:sorterViewPr>
  <p:notesViewPr>
    <p:cSldViewPr>
      <p:cViewPr varScale="1">
        <p:scale>
          <a:sx n="100" d="100"/>
          <a:sy n="100" d="100"/>
        </p:scale>
        <p:origin x="-1324" y="-68"/>
      </p:cViewPr>
      <p:guideLst>
        <p:guide orient="horz" pos="2153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450092-B6AF-4C9B-B5EE-1D68986BFF89}" type="datetime1">
              <a:rPr lang="zh-CN" altLang="en-US"/>
              <a:t>2019/2/16</a:t>
            </a:fld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2F12C9-CFA0-4DCD-A30B-EF987EAB6A5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286EF0-1037-4209-95F8-D59D925D14AA}" type="datetime1">
              <a:rPr lang="zh-CN" altLang="en-US"/>
              <a:t>2019/2/16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4ABB5-A0FF-4C94-91D5-EA0A3551C37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6218F-7B6C-5448-AD10-4FB9F5EA53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03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887" y="1067959"/>
            <a:ext cx="9134447" cy="412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点击编辑正文及添加图表及视频等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20705" y="1232148"/>
            <a:ext cx="3198321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289778" y="1793053"/>
            <a:ext cx="4318000" cy="350044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 点击编辑正文</a:t>
            </a:r>
            <a:endParaRPr lang="en-US" altLang="zh-C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3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28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60089" y="4565996"/>
            <a:ext cx="9039822" cy="359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333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2667" dirty="0"/>
              <a:t>点击编辑内容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2888" y="1210355"/>
            <a:ext cx="9167023" cy="27520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2887" y="397555"/>
            <a:ext cx="8174891" cy="415246"/>
          </a:xfrm>
          <a:prstGeom prst="rect">
            <a:avLst/>
          </a:prstGeom>
        </p:spPr>
        <p:txBody>
          <a:bodyPr/>
          <a:lstStyle>
            <a:lvl1pPr algn="l">
              <a:defRPr sz="2333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点击编辑标题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accent6">
                    <a:lumMod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0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0" cy="571629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86084" y="786817"/>
            <a:ext cx="194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006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2"/>
          <a:stretch>
            <a:fillRect/>
          </a:stretch>
        </p:blipFill>
        <p:spPr>
          <a:xfrm>
            <a:off x="0" y="224118"/>
            <a:ext cx="10131856" cy="54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211356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0" y="1705372"/>
            <a:ext cx="10160000" cy="959962"/>
          </a:xfrm>
        </p:spPr>
        <p:txBody>
          <a:bodyPr/>
          <a:lstStyle>
            <a:lvl1pPr marL="0" indent="0" algn="ctr">
              <a:buNone/>
              <a:defRPr sz="4000" baseline="0">
                <a:latin typeface="华文细黑" panose="02010600040101010101" pitchFamily="2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8"/>
          <p:cNvSpPr>
            <a:spLocks noGrp="1"/>
          </p:cNvSpPr>
          <p:nvPr>
            <p:ph sz="quarter" idx="14"/>
          </p:nvPr>
        </p:nvSpPr>
        <p:spPr>
          <a:xfrm>
            <a:off x="0" y="2786062"/>
            <a:ext cx="10160000" cy="900906"/>
          </a:xfrm>
        </p:spPr>
        <p:txBody>
          <a:bodyPr/>
          <a:lstStyle>
            <a:lvl1pPr marL="0" indent="0" algn="ctr">
              <a:buNone/>
              <a:defRPr sz="311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5"/>
          </p:nvPr>
        </p:nvSpPr>
        <p:spPr>
          <a:xfrm>
            <a:off x="508000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6"/>
          </p:nvPr>
        </p:nvSpPr>
        <p:spPr>
          <a:xfrm>
            <a:off x="3471334" y="5296961"/>
            <a:ext cx="3217333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7281333" y="5296961"/>
            <a:ext cx="237066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3CBA-D5FC-4932-ACB2-EF55839D9A0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27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8000" y="1333500"/>
            <a:ext cx="9144000" cy="3771636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D701-17FC-40FC-ABBF-C675E7F6232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71688" y="337220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1688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79511" y="1357313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4"/>
          </p:nvPr>
        </p:nvSpPr>
        <p:spPr>
          <a:xfrm>
            <a:off x="5160010" y="1357334"/>
            <a:ext cx="4240389" cy="3840428"/>
          </a:xfrm>
        </p:spPr>
        <p:txBody>
          <a:bodyPr/>
          <a:lstStyle>
            <a:lvl1pPr>
              <a:defRPr sz="3110" baseline="0"/>
            </a:lvl1pPr>
            <a:lvl2pPr>
              <a:defRPr sz="3110" baseline="0"/>
            </a:lvl2pPr>
            <a:lvl3pPr>
              <a:defRPr sz="3110" baseline="0"/>
            </a:lvl3pPr>
            <a:lvl4pPr>
              <a:defRPr sz="3110" baseline="0"/>
            </a:lvl4pPr>
            <a:lvl5pPr>
              <a:defRPr sz="311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67BA-1205-4E01-B419-4B7465F6868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359" y="409228"/>
            <a:ext cx="7690556" cy="523892"/>
          </a:xfrm>
        </p:spPr>
        <p:txBody>
          <a:bodyPr/>
          <a:lstStyle>
            <a:lvl1pPr>
              <a:defRPr baseline="0"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7FE06-60F3-498B-9719-8E7F6F85A9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标题占位符 1"/>
          <p:cNvSpPr>
            <a:spLocks noGrp="1"/>
          </p:cNvSpPr>
          <p:nvPr>
            <p:ph type="ctrTitle"/>
          </p:nvPr>
        </p:nvSpPr>
        <p:spPr>
          <a:xfrm>
            <a:off x="1319389" y="756711"/>
            <a:ext cx="8636000" cy="1225021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89828" name="文本占位符 2"/>
          <p:cNvSpPr>
            <a:spLocks noGrp="1"/>
          </p:cNvSpPr>
          <p:nvPr>
            <p:ph type="subTitle" idx="1"/>
          </p:nvPr>
        </p:nvSpPr>
        <p:spPr>
          <a:xfrm>
            <a:off x="2839861" y="2197365"/>
            <a:ext cx="7112000" cy="14605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3110" baseline="0">
                <a:solidFill>
                  <a:srgbClr val="99CC0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8000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471334" y="5204356"/>
            <a:ext cx="3217333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81333" y="5204356"/>
            <a:ext cx="2370667" cy="396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3612-BF6D-4D89-8F08-7C128C3A7E4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0"/>
            <a:ext cx="10160000" cy="5716290"/>
          </a:xfrm>
          <a:prstGeom prst="rect">
            <a:avLst/>
          </a:prstGeom>
        </p:spPr>
      </p:pic>
      <p:sp>
        <p:nvSpPr>
          <p:cNvPr id="9" name="Text Placeholder 2"/>
          <p:cNvSpPr txBox="1"/>
          <p:nvPr userDrawn="1"/>
        </p:nvSpPr>
        <p:spPr>
          <a:xfrm>
            <a:off x="5844266" y="4538085"/>
            <a:ext cx="3505263" cy="538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917" dirty="0">
              <a:solidFill>
                <a:srgbClr val="328C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201112" y="4561021"/>
            <a:ext cx="2148417" cy="53842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部门以及日期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407643" y="3699982"/>
            <a:ext cx="4905453" cy="81017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000" b="1">
                <a:solidFill>
                  <a:srgbClr val="328C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点击编辑标题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8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-5732"/>
            <a:ext cx="10160000" cy="571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" y="0"/>
            <a:ext cx="10157708" cy="5715000"/>
          </a:xfrm>
          <a:prstGeom prst="rect">
            <a:avLst/>
          </a:prstGeom>
          <a:solidFill>
            <a:schemeClr val="tx2">
              <a:alpha val="0"/>
            </a:schemeClr>
          </a:solidFill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85554" y="1204816"/>
            <a:ext cx="3209193" cy="365053"/>
          </a:xfrm>
          <a:prstGeom prst="rect">
            <a:avLst/>
          </a:prstGeom>
        </p:spPr>
        <p:txBody>
          <a:bodyPr anchor="ctr"/>
          <a:lstStyle>
            <a:lvl1pPr algn="ctr">
              <a:defRPr sz="2667" b="0" i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点击编辑标题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81333" y="5300735"/>
            <a:ext cx="2286000" cy="304271"/>
          </a:xfrm>
          <a:prstGeom prst="rect">
            <a:avLst/>
          </a:prstGeom>
        </p:spPr>
        <p:txBody>
          <a:bodyPr/>
          <a:lstStyle>
            <a:lvl1pPr algn="r">
              <a:defRPr b="0" i="0">
                <a:solidFill>
                  <a:schemeClr val="bg2">
                    <a:lumMod val="50000"/>
                    <a:lumOff val="50000"/>
                  </a:schemeClr>
                </a:solidFill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defRPr>
            </a:lvl1pPr>
          </a:lstStyle>
          <a:p>
            <a:fld id="{E8BAC4AD-C5B8-2442-A895-E44E927C6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4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79" name="think-cell Slide" r:id="rId11" imgW="12700" imgH="12700" progId="">
                  <p:embed/>
                </p:oleObj>
              </mc:Choice>
              <mc:Fallback>
                <p:oleObj name="think-cell Slide" r:id="rId11" imgW="12700" imgH="12700" progId="">
                  <p:embed/>
                  <p:pic>
                    <p:nvPicPr>
                      <p:cNvPr id="0" name="Picture 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5664" y="405080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伊利大数据优化项目周报（</a:t>
            </a:r>
            <a:r>
              <a:rPr lang="en-US" altLang="zh-CN"/>
              <a:t>W3</a:t>
            </a:r>
            <a:r>
              <a:rPr lang="zh-CN" altLang="en-US"/>
              <a:t>）</a:t>
            </a:r>
            <a:r>
              <a:rPr lang="en-US" altLang="zh-CN"/>
              <a:t>_20181012_V0.1.PPTX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6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0" name="Picture 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199680" y="386234"/>
            <a:ext cx="7690556" cy="523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93720" y="1333500"/>
            <a:ext cx="8572560" cy="3524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335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F682FA-D9F2-4EBC-8DC5-F4B211B572A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baseline="0">
          <a:solidFill>
            <a:schemeClr val="tx1"/>
          </a:solidFill>
          <a:latin typeface="华文细黑" panose="02010600040101010101" pitchFamily="2" charset="-122"/>
          <a:ea typeface="幼圆" panose="02010509060101010101" pitchFamily="49" charset="-122"/>
          <a:cs typeface="华文细黑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5pPr>
      <a:lvl6pPr marL="508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6pPr>
      <a:lvl7pPr marL="1016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7pPr>
      <a:lvl8pPr marL="1524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8pPr>
      <a:lvl9pPr marL="20320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charset="0"/>
          <a:ea typeface="幼圆" panose="02010509060101010101" pitchFamily="49" charset="-122"/>
          <a:cs typeface="幼圆" panose="020105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1pPr>
      <a:lvl2pPr marL="825500" indent="-317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2pPr>
      <a:lvl3pPr marL="1270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3pPr>
      <a:lvl4pPr marL="1778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4pPr>
      <a:lvl5pPr marL="2286000" indent="-254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3110" kern="1200" baseline="0">
          <a:solidFill>
            <a:schemeClr val="tx1"/>
          </a:solidFill>
          <a:latin typeface="+mn-lt"/>
          <a:ea typeface="黑体" panose="02010609060101010101" pitchFamily="2" charset="-122"/>
          <a:cs typeface="黑体" panose="02010609060101010101" pitchFamily="2" charset="-122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6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hdr="0" ftr="0" dt="0"/>
  <p:txStyles>
    <p:titleStyle>
      <a:lvl1pPr algn="r" defTabSz="761970" rtl="0" eaLnBrk="1" latinLnBrk="0" hangingPunct="1">
        <a:lnSpc>
          <a:spcPct val="90000"/>
        </a:lnSpc>
        <a:spcBef>
          <a:spcPct val="0"/>
        </a:spcBef>
        <a:buNone/>
        <a:defRPr sz="6666" b="0" kern="1200">
          <a:solidFill>
            <a:srgbClr val="328CCF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>
            <a:spLocks noChangeArrowheads="1"/>
          </p:cNvSpPr>
          <p:nvPr/>
        </p:nvSpPr>
        <p:spPr bwMode="auto">
          <a:xfrm>
            <a:off x="301171" y="438301"/>
            <a:ext cx="5243287" cy="350573"/>
          </a:xfrm>
          <a:prstGeom prst="rect">
            <a:avLst/>
          </a:prstGeom>
          <a:noFill/>
          <a:ln>
            <a:noFill/>
          </a:ln>
        </p:spPr>
        <p:txBody>
          <a:bodyPr lIns="67489" tIns="33746" rIns="67489" bIns="33746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本周情况回顾 </a:t>
            </a:r>
            <a:r>
              <a:rPr lang="en-US" altLang="zh-CN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– </a:t>
            </a:r>
            <a:r>
              <a:rPr lang="zh-CN" altLang="en-US" sz="2333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总体</a:t>
            </a:r>
          </a:p>
          <a:p>
            <a:pPr defTabSz="76197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333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pic>
        <p:nvPicPr>
          <p:cNvPr id="71" name="Picture 141" descr="Alert Stop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1374103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66" y="888712"/>
            <a:ext cx="199540" cy="1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40" descr="Alert Cau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85" y="1137252"/>
            <a:ext cx="181902" cy="1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317506" y="889417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008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绿灯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按照目标进行</a:t>
            </a:r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6317506" y="1129138"/>
            <a:ext cx="2450703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黄灯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晚于计划时间但不影响项目整体进度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6317506" y="1374809"/>
            <a:ext cx="2736081" cy="213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2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0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8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56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64000" algn="l" defTabSz="10153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6104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</a:pPr>
            <a:r>
              <a:rPr lang="zh-CN" altLang="en-US" sz="875" b="1" dirty="0">
                <a:solidFill>
                  <a:prstClr val="white"/>
                </a:solidFill>
                <a:highlight>
                  <a:srgbClr val="FF00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红灯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 </a:t>
            </a:r>
            <a:r>
              <a:rPr lang="zh-CN" altLang="en-US" sz="87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晚于计划时间而且可能影响项目整体进度</a:t>
            </a:r>
          </a:p>
        </p:txBody>
      </p:sp>
      <p:graphicFrame>
        <p:nvGraphicFramePr>
          <p:cNvPr id="85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8037"/>
              </p:ext>
            </p:extLst>
          </p:nvPr>
        </p:nvGraphicFramePr>
        <p:xfrm>
          <a:off x="893610" y="1814679"/>
          <a:ext cx="7463897" cy="828216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441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整体状态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008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绿灯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黄灯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红灯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sym typeface="微软雅黑" panose="020B0503020204020204" charset="-122"/>
                        </a:rPr>
                        <a:t>状态简述</a:t>
                      </a:r>
                    </a:p>
                  </a:txBody>
                  <a:tcPr marL="76208" marR="76208" marT="39556" marB="395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12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微软雅黑" panose="020B0503020204020204" charset="-122"/>
                        </a:rPr>
                        <a:t>电商项目</a:t>
                      </a: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7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50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01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52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32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40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048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556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064000" algn="l" defTabSz="1015365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8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本周计划及完成情况：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熟悉项目需求，与业务相关方沟通，并制定项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目发布计划，完成指标清单梳</a:t>
                      </a:r>
                      <a:r>
                        <a:rPr lang="zh-CN" altLang="en-US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理，并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  <a:sym typeface="Arial" panose="020B0604020202020204" pitchFamily="34" charset="0"/>
                        </a:rPr>
                        <a:t>开始编制需求文档说明书。</a:t>
                      </a:r>
                      <a:endParaRPr lang="en-US" altLang="zh-CN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76204" marR="76204" marT="38256" marB="38256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灯片编号占位符 4"/>
          <p:cNvSpPr txBox="1"/>
          <p:nvPr/>
        </p:nvSpPr>
        <p:spPr>
          <a:xfrm>
            <a:off x="9451823" y="5180361"/>
            <a:ext cx="381000" cy="1711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335" kern="12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61970">
              <a:defRPr/>
            </a:pPr>
            <a:fld id="{BF47FE06-60F3-498B-9719-8E7F6F85A98C}" type="slidenum">
              <a:rPr lang="zh-CN" altLang="en-US" sz="1112"/>
              <a:pPr defTabSz="761970">
                <a:defRPr/>
              </a:pPr>
              <a:t>1</a:t>
            </a:fld>
            <a:endParaRPr lang="en-US" altLang="zh-CN" sz="1112" dirty="0"/>
          </a:p>
        </p:txBody>
      </p:sp>
      <p:pic>
        <p:nvPicPr>
          <p:cNvPr id="87" name="Picture 142" descr="Tru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56" y="2191010"/>
            <a:ext cx="199540" cy="19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本周工作回顾（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02/11~02/15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4505" y="5361876"/>
            <a:ext cx="457200" cy="205441"/>
          </a:xfrm>
        </p:spPr>
        <p:txBody>
          <a:bodyPr lIns="0" tIns="0" rIns="0" bIns="0">
            <a:spAutoFit/>
          </a:bodyPr>
          <a:lstStyle/>
          <a:p>
            <a:fld id="{BF47FE06-60F3-498B-9719-8E7F6F85A98C}" type="slidenum">
              <a:rPr lang="zh-CN" altLang="en-US" smtClean="0"/>
              <a:t>2</a:t>
            </a:fld>
            <a:endParaRPr lang="en-US" altLang="zh-CN"/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47958C-F116-44F4-98C5-665E598C7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49988"/>
              </p:ext>
            </p:extLst>
          </p:nvPr>
        </p:nvGraphicFramePr>
        <p:xfrm>
          <a:off x="615504" y="1633364"/>
          <a:ext cx="8928992" cy="2018195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02/11-02/12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了解业务背景，熟悉电商模块需求，并与客户沟通需求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确认维度指标单位和更新频率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02/12-02/14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完成梳理完成业务指标清单初稿，并更新完成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V0.3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梳理出共计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个指标、定义类型、计算逻辑、单位、更新频率及数据来源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02/13-02/14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编制电商模块项目敏捷发布计划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按照敏捷方式，将交付成果进行迭代划分，并依据客户需求建立敏捷发布规划。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  <a:tr h="357824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编制电商模块需求文档说明书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根据电商模块业务需求和前期需求设计，并根据项目计划，编制数据总览部分需求说明书。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162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5DC4-4275-478B-B7D2-DC508CFACC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D0273D-2DFE-440A-886A-AE608E84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02/18~02/22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F52B9F2-4591-4609-B0A6-16CB1390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72306"/>
              </p:ext>
            </p:extLst>
          </p:nvPr>
        </p:nvGraphicFramePr>
        <p:xfrm>
          <a:off x="615504" y="1633364"/>
          <a:ext cx="8928992" cy="2076508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02/18-02/19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编制电商模块需求文档说明，完成数据总览和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品类视角及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品类视角明细三张仪表盘需求分析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完成第一迭代内的需求分析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和开发人员沟通前第一迭代期限内的开发需求和工作量评估，如有需要调整项目计划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开发人员沟通业务需求；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评估工作量并适当调整项目计划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02/20-02/21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细化另外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张仪表盘需求，完善需求说明书，并随时与客户进行需求确认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品类视角及明细，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平台视角工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张仪表盘的需求文档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  <a:tr h="357824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Sick leave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1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C1FA0-0CDF-4702-9707-9C2B645B4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11A3CBA-D5FC-4932-ACB2-EF55839D9A0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62B184-1E10-4F2B-B8EB-E4BFE65A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101" y="481236"/>
            <a:ext cx="7089387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99" tIns="30479" rIns="0" bIns="0" anchor="ctr"/>
          <a:lstStyle>
            <a:lvl1pPr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02/25~03/1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A3EEED2-0EB9-412E-B3AD-5DE36B35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10396"/>
              </p:ext>
            </p:extLst>
          </p:nvPr>
        </p:nvGraphicFramePr>
        <p:xfrm>
          <a:off x="615504" y="1633364"/>
          <a:ext cx="8928992" cy="1748958"/>
        </p:xfrm>
        <a:graphic>
          <a:graphicData uri="http://schemas.openxmlformats.org/drawingml/2006/table">
            <a:tbl>
              <a:tblPr/>
              <a:tblGrid>
                <a:gridCol w="11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916"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工作时间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Week 1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工作任务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计划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实际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进度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主要交付物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甲方人员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乙方人员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marL="742950" indent="-28575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marL="11430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marL="16002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marL="2057400" indent="-228600" defTabSz="809625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marL="25146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marL="29718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marL="34290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marL="3886200" indent="-228600" defTabSz="8096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完成情况说明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澄清项目总体需求（粗颗粒度），并详细澄清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sprint1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内的所有需求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开展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sprint1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的需求分析会，正式开始敏捷迭代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71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02/26-03/1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与开发人员保持密切沟通，解答任何产品开发过程中任何需求问题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时刻关注开发进度，解答需求疑惑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8601"/>
                  </a:ext>
                </a:extLst>
              </a:tr>
              <a:tr h="320828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02/27-02/30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GMV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平台视角明细，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平台视角、及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平台视角明细三张仪表盘的需求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完成所有仪表盘的需求整理。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99361"/>
                  </a:ext>
                </a:extLst>
              </a:tr>
              <a:tr h="357824">
                <a:tc>
                  <a:txBody>
                    <a:bodyPr/>
                    <a:lstStyle/>
                    <a:p>
                      <a:pPr marL="0" marR="0" lvl="0" indent="0" algn="ctr" defTabSz="10153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02/27-03/1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持续做交付物集成测试，并与开发人员保持沟通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fontAlgn="ctr" latinLnBrk="0" hangingPunct="1"/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962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开发人员每完成一个模块就持续集成测试与确认，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问题及时修复</a:t>
                      </a:r>
                    </a:p>
                  </a:txBody>
                  <a:tcPr marL="2345" marR="2345" marT="2118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91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1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</a:spPr>
      <a:bodyPr lIns="45720" tIns="45720" rIns="45720" bIns="45720" anchor="ctr">
        <a:spAutoFit/>
      </a:bodyPr>
      <a:lstStyle>
        <a:defPPr algn="l" eaLnBrk="1" hangingPunct="1">
          <a:spcAft>
            <a:spcPct val="0"/>
          </a:spcAft>
          <a:buClrTx/>
          <a:buFont typeface="Arial" panose="020B0604020202020204" pitchFamily="34" charset="0"/>
          <a:buNone/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ILI PPT TEMPLATE 1">
      <a:dk1>
        <a:srgbClr val="0084D5"/>
      </a:dk1>
      <a:lt1>
        <a:srgbClr val="FEFFFE"/>
      </a:lt1>
      <a:dk2>
        <a:srgbClr val="000000"/>
      </a:dk2>
      <a:lt2>
        <a:srgbClr val="2A84D4"/>
      </a:lt2>
      <a:accent1>
        <a:srgbClr val="78BE20"/>
      </a:accent1>
      <a:accent2>
        <a:srgbClr val="E4002B"/>
      </a:accent2>
      <a:accent3>
        <a:srgbClr val="0084D5"/>
      </a:accent3>
      <a:accent4>
        <a:srgbClr val="78BE20"/>
      </a:accent4>
      <a:accent5>
        <a:srgbClr val="E4002B"/>
      </a:accent5>
      <a:accent6>
        <a:srgbClr val="C9C8C7"/>
      </a:accent6>
      <a:hlink>
        <a:srgbClr val="FDFEFD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</TotalTime>
  <Words>907</Words>
  <Application>Microsoft Office PowerPoint</Application>
  <PresentationFormat>Custom</PresentationFormat>
  <Paragraphs>113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DengXian</vt:lpstr>
      <vt:lpstr>微软雅黑</vt:lpstr>
      <vt:lpstr>黑体</vt:lpstr>
      <vt:lpstr>宋体</vt:lpstr>
      <vt:lpstr>华文细黑</vt:lpstr>
      <vt:lpstr>幼圆</vt:lpstr>
      <vt:lpstr>Arial</vt:lpstr>
      <vt:lpstr>Calibri</vt:lpstr>
      <vt:lpstr>Calibri Light</vt:lpstr>
      <vt:lpstr>Wingdings</vt:lpstr>
      <vt:lpstr>自定义设计方案</vt:lpstr>
      <vt:lpstr>1_自定义设计方案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大数据项目周报</dc:title>
  <dc:creator>Yili</dc:creator>
  <cp:lastModifiedBy>Wu, Miao</cp:lastModifiedBy>
  <cp:revision>5778</cp:revision>
  <dcterms:created xsi:type="dcterms:W3CDTF">2011-03-15T09:00:00Z</dcterms:created>
  <dcterms:modified xsi:type="dcterms:W3CDTF">2019-02-16T11:22:11Z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