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55" r:id="rId2"/>
    <p:sldMasterId id="2147483657" r:id="rId3"/>
  </p:sldMasterIdLst>
  <p:notesMasterIdLst>
    <p:notesMasterId r:id="rId8"/>
  </p:notesMasterIdLst>
  <p:handoutMasterIdLst>
    <p:handoutMasterId r:id="rId9"/>
  </p:handoutMasterIdLst>
  <p:sldIdLst>
    <p:sldId id="286" r:id="rId4"/>
    <p:sldId id="1502" r:id="rId5"/>
    <p:sldId id="1503" r:id="rId6"/>
    <p:sldId id="1501" r:id="rId7"/>
  </p:sldIdLst>
  <p:sldSz cx="10160000" cy="571500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8E39A7-D232-411C-BAA2-B70E49781589}">
          <p14:sldIdLst>
            <p14:sldId id="286"/>
            <p14:sldId id="1502"/>
            <p14:sldId id="1503"/>
            <p14:sldId id="1501"/>
          </p14:sldIdLst>
        </p14:section>
        <p14:section name="Untitled Section" id="{B88E71DA-E47C-49A4-B80F-F7695DEACC8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707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3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000000"/>
    <a:srgbClr val="E9EDF4"/>
    <a:srgbClr val="B9CDE5"/>
    <a:srgbClr val="CCECFF"/>
    <a:srgbClr val="006AB4"/>
    <a:srgbClr val="FBD4B4"/>
    <a:srgbClr val="B8CCE4"/>
    <a:srgbClr val="687381"/>
    <a:srgbClr val="005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5360" autoAdjust="0"/>
  </p:normalViewPr>
  <p:slideViewPr>
    <p:cSldViewPr>
      <p:cViewPr varScale="1">
        <p:scale>
          <a:sx n="97" d="100"/>
          <a:sy n="97" d="100"/>
        </p:scale>
        <p:origin x="624" y="72"/>
      </p:cViewPr>
      <p:guideLst>
        <p:guide orient="horz" pos="1707"/>
        <p:guide pos="3200"/>
      </p:guideLst>
    </p:cSldViewPr>
  </p:slideViewPr>
  <p:outlineViewPr>
    <p:cViewPr>
      <p:scale>
        <a:sx n="33" d="100"/>
        <a:sy n="33" d="100"/>
      </p:scale>
      <p:origin x="0" y="-60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854"/>
    </p:cViewPr>
  </p:sorterViewPr>
  <p:notesViewPr>
    <p:cSldViewPr>
      <p:cViewPr varScale="1">
        <p:scale>
          <a:sx n="100" d="100"/>
          <a:sy n="100" d="100"/>
        </p:scale>
        <p:origin x="-1324" y="-68"/>
      </p:cViewPr>
      <p:guideLst>
        <p:guide orient="horz" pos="2153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8450092-B6AF-4C9B-B5EE-1D68986BFF89}" type="datetime1">
              <a:rPr lang="zh-CN" altLang="en-US"/>
              <a:t>2019/3/10</a:t>
            </a:fld>
            <a:endParaRPr lang="en-US" altLang="zh-CN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2F12C9-CFA0-4DCD-A30B-EF987EAB6A57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B286EF0-1037-4209-95F8-D59D925D14AA}" type="datetime1">
              <a:rPr lang="zh-CN" altLang="en-US"/>
              <a:t>2019/3/10</a:t>
            </a:fld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074ABB5-A0FF-4C94-91D5-EA0A3551C37F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46218F-7B6C-5448-AD10-4FB9F5EA5347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837" name="think-cell Slide" r:id="rId4" imgW="12700" imgH="12700" progId="">
                  <p:embed/>
                </p:oleObj>
              </mc:Choice>
              <mc:Fallback>
                <p:oleObj name="think-cell Slide" r:id="rId4" imgW="12700" imgH="12700" progId="">
                  <p:embed/>
                  <p:pic>
                    <p:nvPicPr>
                      <p:cNvPr id="0" name="Picture 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27" name="标题占位符 1"/>
          <p:cNvSpPr>
            <a:spLocks noGrp="1"/>
          </p:cNvSpPr>
          <p:nvPr>
            <p:ph type="ctrTitle"/>
          </p:nvPr>
        </p:nvSpPr>
        <p:spPr>
          <a:xfrm>
            <a:off x="1319389" y="756711"/>
            <a:ext cx="8636000" cy="1225021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89828" name="文本占位符 2"/>
          <p:cNvSpPr>
            <a:spLocks noGrp="1"/>
          </p:cNvSpPr>
          <p:nvPr>
            <p:ph type="subTitle" idx="1"/>
          </p:nvPr>
        </p:nvSpPr>
        <p:spPr>
          <a:xfrm>
            <a:off x="2839861" y="2197365"/>
            <a:ext cx="7112000" cy="14605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110" baseline="0">
                <a:solidFill>
                  <a:srgbClr val="99CC00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04356"/>
            <a:ext cx="3217333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83612-BF6D-4D89-8F08-7C128C3A7E4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285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2887" y="397555"/>
            <a:ext cx="8174891" cy="415246"/>
          </a:xfrm>
          <a:prstGeom prst="rect">
            <a:avLst/>
          </a:prstGeom>
        </p:spPr>
        <p:txBody>
          <a:bodyPr/>
          <a:lstStyle>
            <a:lvl1pPr algn="l">
              <a:defRPr sz="2333" b="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点击编辑标题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887" y="1067959"/>
            <a:ext cx="9134447" cy="4124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点击编辑正文及添加图表及视频等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accent6">
                    <a:lumMod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42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2850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20705" y="1232148"/>
            <a:ext cx="3198321" cy="4061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zh-CN" altLang="en-US" dirty="0"/>
              <a:t>点击添加图片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2887" y="397555"/>
            <a:ext cx="8174891" cy="415246"/>
          </a:xfrm>
          <a:prstGeom prst="rect">
            <a:avLst/>
          </a:prstGeom>
        </p:spPr>
        <p:txBody>
          <a:bodyPr/>
          <a:lstStyle>
            <a:lvl1pPr algn="l">
              <a:defRPr sz="2333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点击编辑标题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289778" y="1793053"/>
            <a:ext cx="4318000" cy="350044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 点击编辑正文</a:t>
            </a:r>
            <a:endParaRPr lang="en-US" altLang="zh-CN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accent6">
                    <a:lumMod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39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285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60089" y="4565996"/>
            <a:ext cx="9039822" cy="3597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333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kumimoji="1" lang="zh-CN" altLang="en-US" sz="2667" dirty="0"/>
              <a:t>点击编辑内容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32888" y="1210355"/>
            <a:ext cx="9167023" cy="27520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zh-CN" altLang="en-US" dirty="0"/>
              <a:t>点击添加图片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2887" y="397555"/>
            <a:ext cx="8174891" cy="415246"/>
          </a:xfrm>
          <a:prstGeom prst="rect">
            <a:avLst/>
          </a:prstGeom>
        </p:spPr>
        <p:txBody>
          <a:bodyPr/>
          <a:lstStyle>
            <a:lvl1pPr algn="l">
              <a:defRPr sz="2333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点击编辑标题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accent6">
                    <a:lumMod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008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629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86084" y="786817"/>
            <a:ext cx="1947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300659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2"/>
          <a:stretch>
            <a:fillRect/>
          </a:stretch>
        </p:blipFill>
        <p:spPr>
          <a:xfrm>
            <a:off x="0" y="224118"/>
            <a:ext cx="10131856" cy="549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9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0" y="2113562"/>
            <a:ext cx="10160000" cy="959962"/>
          </a:xfrm>
        </p:spPr>
        <p:txBody>
          <a:bodyPr/>
          <a:lstStyle>
            <a:lvl1pPr marL="0" indent="0" algn="ctr">
              <a:buNone/>
              <a:defRPr sz="4000" baseline="0">
                <a:latin typeface="华文细黑" panose="02010600040101010101" pitchFamily="2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A3CBA-D5FC-4932-ACB2-EF55839D9A0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0" y="1705372"/>
            <a:ext cx="10160000" cy="959962"/>
          </a:xfrm>
        </p:spPr>
        <p:txBody>
          <a:bodyPr/>
          <a:lstStyle>
            <a:lvl1pPr marL="0" indent="0" algn="ctr">
              <a:buNone/>
              <a:defRPr sz="4000" baseline="0">
                <a:latin typeface="华文细黑" panose="02010600040101010101" pitchFamily="2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8"/>
          <p:cNvSpPr>
            <a:spLocks noGrp="1"/>
          </p:cNvSpPr>
          <p:nvPr>
            <p:ph sz="quarter" idx="14"/>
          </p:nvPr>
        </p:nvSpPr>
        <p:spPr>
          <a:xfrm>
            <a:off x="0" y="2786062"/>
            <a:ext cx="10160000" cy="900906"/>
          </a:xfrm>
        </p:spPr>
        <p:txBody>
          <a:bodyPr/>
          <a:lstStyle>
            <a:lvl1pPr marL="0" indent="0" algn="ctr">
              <a:buNone/>
              <a:defRPr sz="311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5"/>
          </p:nvPr>
        </p:nvSpPr>
        <p:spPr>
          <a:xfrm>
            <a:off x="508000" y="5296961"/>
            <a:ext cx="2370667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6"/>
          </p:nvPr>
        </p:nvSpPr>
        <p:spPr>
          <a:xfrm>
            <a:off x="3471334" y="5296961"/>
            <a:ext cx="3217333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7"/>
          </p:nvPr>
        </p:nvSpPr>
        <p:spPr>
          <a:xfrm>
            <a:off x="7281333" y="5296961"/>
            <a:ext cx="2370667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3CBA-D5FC-4932-ACB2-EF55839D9A0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861" name="think-cell Slide" r:id="rId4" imgW="12700" imgH="12700" progId="">
                  <p:embed/>
                </p:oleObj>
              </mc:Choice>
              <mc:Fallback>
                <p:oleObj name="think-cell Slide" r:id="rId4" imgW="12700" imgH="12700" progId="">
                  <p:embed/>
                  <p:pic>
                    <p:nvPicPr>
                      <p:cNvPr id="0" name="Picture 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08000" y="1333500"/>
            <a:ext cx="9144000" cy="3771636"/>
          </a:xfrm>
        </p:spPr>
        <p:txBody>
          <a:bodyPr/>
          <a:lstStyle>
            <a:lvl1pPr>
              <a:defRPr sz="3110" baseline="0"/>
            </a:lvl1pPr>
            <a:lvl2pPr>
              <a:defRPr sz="3110" baseline="0"/>
            </a:lvl2pPr>
            <a:lvl3pPr>
              <a:defRPr sz="3110" baseline="0"/>
            </a:lvl3pPr>
            <a:lvl4pPr>
              <a:defRPr sz="3110" baseline="0"/>
            </a:lvl4pPr>
            <a:lvl5pPr>
              <a:defRPr sz="311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6D701-17FC-40FC-ABBF-C675E7F6232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271688" y="337220"/>
            <a:ext cx="7690556" cy="523892"/>
          </a:xfrm>
        </p:spPr>
        <p:txBody>
          <a:bodyPr/>
          <a:lstStyle>
            <a:lvl1pPr>
              <a:defRPr baseline="0"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1688" y="409228"/>
            <a:ext cx="7690556" cy="523892"/>
          </a:xfrm>
        </p:spPr>
        <p:txBody>
          <a:bodyPr/>
          <a:lstStyle>
            <a:lvl1pPr>
              <a:defRPr baseline="0"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79511" y="1357313"/>
            <a:ext cx="4240389" cy="3840428"/>
          </a:xfrm>
        </p:spPr>
        <p:txBody>
          <a:bodyPr/>
          <a:lstStyle>
            <a:lvl1pPr>
              <a:defRPr sz="3110" baseline="0"/>
            </a:lvl1pPr>
            <a:lvl2pPr>
              <a:defRPr sz="3110" baseline="0"/>
            </a:lvl2pPr>
            <a:lvl3pPr>
              <a:defRPr sz="3110" baseline="0"/>
            </a:lvl3pPr>
            <a:lvl4pPr>
              <a:defRPr sz="3110" baseline="0"/>
            </a:lvl4pPr>
            <a:lvl5pPr>
              <a:defRPr sz="311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6"/>
          <p:cNvSpPr>
            <a:spLocks noGrp="1"/>
          </p:cNvSpPr>
          <p:nvPr>
            <p:ph sz="quarter" idx="14"/>
          </p:nvPr>
        </p:nvSpPr>
        <p:spPr>
          <a:xfrm>
            <a:off x="5160010" y="1357334"/>
            <a:ext cx="4240389" cy="3840428"/>
          </a:xfrm>
        </p:spPr>
        <p:txBody>
          <a:bodyPr/>
          <a:lstStyle>
            <a:lvl1pPr>
              <a:defRPr sz="3110" baseline="0"/>
            </a:lvl1pPr>
            <a:lvl2pPr>
              <a:defRPr sz="3110" baseline="0"/>
            </a:lvl2pPr>
            <a:lvl3pPr>
              <a:defRPr sz="3110" baseline="0"/>
            </a:lvl3pPr>
            <a:lvl4pPr>
              <a:defRPr sz="3110" baseline="0"/>
            </a:lvl4pPr>
            <a:lvl5pPr>
              <a:defRPr sz="311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F67BA-1205-4E01-B419-4B7465F6868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白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0359" y="409228"/>
            <a:ext cx="7690556" cy="523892"/>
          </a:xfrm>
        </p:spPr>
        <p:txBody>
          <a:bodyPr/>
          <a:lstStyle>
            <a:lvl1pPr>
              <a:defRPr baseline="0"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7FE06-60F3-498B-9719-8E7F6F85A98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标题占位符 1"/>
          <p:cNvSpPr>
            <a:spLocks noGrp="1"/>
          </p:cNvSpPr>
          <p:nvPr>
            <p:ph type="ctrTitle"/>
          </p:nvPr>
        </p:nvSpPr>
        <p:spPr>
          <a:xfrm>
            <a:off x="1319389" y="756711"/>
            <a:ext cx="8636000" cy="1225021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89828" name="文本占位符 2"/>
          <p:cNvSpPr>
            <a:spLocks noGrp="1"/>
          </p:cNvSpPr>
          <p:nvPr>
            <p:ph type="subTitle" idx="1"/>
          </p:nvPr>
        </p:nvSpPr>
        <p:spPr>
          <a:xfrm>
            <a:off x="2839861" y="2197365"/>
            <a:ext cx="7112000" cy="14605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110" baseline="0">
                <a:solidFill>
                  <a:srgbClr val="99CC00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04356"/>
            <a:ext cx="3217333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83612-BF6D-4D89-8F08-7C128C3A7E4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90"/>
            <a:ext cx="10160000" cy="5716290"/>
          </a:xfrm>
          <a:prstGeom prst="rect">
            <a:avLst/>
          </a:prstGeom>
        </p:spPr>
      </p:pic>
      <p:sp>
        <p:nvSpPr>
          <p:cNvPr id="9" name="Text Placeholder 2"/>
          <p:cNvSpPr txBox="1"/>
          <p:nvPr userDrawn="1"/>
        </p:nvSpPr>
        <p:spPr>
          <a:xfrm>
            <a:off x="5844266" y="4538085"/>
            <a:ext cx="3505263" cy="538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917" dirty="0">
              <a:solidFill>
                <a:srgbClr val="328CC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201112" y="4561021"/>
            <a:ext cx="2148417" cy="53842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>
                <a:solidFill>
                  <a:srgbClr val="328CC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部门以及日期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407643" y="3699982"/>
            <a:ext cx="4905453" cy="81017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4000" b="1">
                <a:solidFill>
                  <a:srgbClr val="328CC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点击编辑标题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2">
                    <a:lumMod val="50000"/>
                    <a:lumOff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85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间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" y="-5732"/>
            <a:ext cx="10160000" cy="57182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" y="0"/>
            <a:ext cx="10157708" cy="5715000"/>
          </a:xfrm>
          <a:prstGeom prst="rect">
            <a:avLst/>
          </a:prstGeom>
          <a:solidFill>
            <a:schemeClr val="tx2">
              <a:alpha val="0"/>
            </a:schemeClr>
          </a:solidFill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785554" y="1204816"/>
            <a:ext cx="3209193" cy="365053"/>
          </a:xfrm>
          <a:prstGeom prst="rect">
            <a:avLst/>
          </a:prstGeom>
        </p:spPr>
        <p:txBody>
          <a:bodyPr anchor="ctr"/>
          <a:lstStyle>
            <a:lvl1pPr algn="ctr">
              <a:defRPr sz="2667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点击编辑标题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2">
                    <a:lumMod val="50000"/>
                    <a:lumOff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93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4.vml"/><Relationship Id="rId7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jpeg"/><Relationship Id="rId4" Type="http://schemas.openxmlformats.org/officeDocument/2006/relationships/tags" Target="../tags/tag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813" name="think-cell Slide" r:id="rId11" imgW="12700" imgH="12700" progId="">
                  <p:embed/>
                </p:oleObj>
              </mc:Choice>
              <mc:Fallback>
                <p:oleObj name="think-cell Slide" r:id="rId11" imgW="12700" imgH="12700" progId="">
                  <p:embed/>
                  <p:pic>
                    <p:nvPicPr>
                      <p:cNvPr id="0" name="Picture 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055664" y="405080"/>
            <a:ext cx="7690556" cy="5238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93720" y="1333500"/>
            <a:ext cx="8572560" cy="35242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1"/>
            <a:ext cx="3217333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伊利大数据优化项目周报（</a:t>
            </a:r>
            <a:r>
              <a:rPr lang="en-US" altLang="zh-CN"/>
              <a:t>W3</a:t>
            </a:r>
            <a:r>
              <a:rPr lang="zh-CN" altLang="en-US"/>
              <a:t>）</a:t>
            </a:r>
            <a:r>
              <a:rPr lang="en-US" altLang="zh-CN"/>
              <a:t>_20181012_V0.1.PPTX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F682FA-D9F2-4EBC-8DC5-F4B211B572A8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 baseline="0">
          <a:solidFill>
            <a:schemeClr val="tx1"/>
          </a:solidFill>
          <a:latin typeface="华文细黑" panose="02010600040101010101" pitchFamily="2" charset="-122"/>
          <a:ea typeface="幼圆" panose="02010509060101010101" pitchFamily="49" charset="-122"/>
          <a:cs typeface="华文细黑" panose="0201060004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5pPr>
      <a:lvl6pPr marL="508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6pPr>
      <a:lvl7pPr marL="1016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7pPr>
      <a:lvl8pPr marL="1524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8pPr>
      <a:lvl9pPr marL="2032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1pPr>
      <a:lvl2pPr marL="825500" indent="-317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2pPr>
      <a:lvl3pPr marL="1270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3pPr>
      <a:lvl4pPr marL="1778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4pPr>
      <a:lvl5pPr marL="2286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5pPr>
      <a:lvl6pPr marL="2794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6pPr>
      <a:lvl7pPr marL="3302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8pPr>
      <a:lvl9pPr marL="4318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90" name="think-cell Slide" r:id="rId6" imgW="12700" imgH="12700" progId="">
                  <p:embed/>
                </p:oleObj>
              </mc:Choice>
              <mc:Fallback>
                <p:oleObj name="think-cell Slide" r:id="rId6" imgW="12700" imgH="12700" progId="">
                  <p:embed/>
                  <p:pic>
                    <p:nvPicPr>
                      <p:cNvPr id="0" name="Picture 8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199680" y="386234"/>
            <a:ext cx="7690556" cy="5238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93720" y="1333500"/>
            <a:ext cx="8572560" cy="35242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1"/>
            <a:ext cx="3217333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F682FA-D9F2-4EBC-8DC5-F4B211B572A8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 baseline="0">
          <a:solidFill>
            <a:schemeClr val="tx1"/>
          </a:solidFill>
          <a:latin typeface="华文细黑" panose="02010600040101010101" pitchFamily="2" charset="-122"/>
          <a:ea typeface="幼圆" panose="02010509060101010101" pitchFamily="49" charset="-122"/>
          <a:cs typeface="华文细黑" panose="0201060004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5pPr>
      <a:lvl6pPr marL="508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6pPr>
      <a:lvl7pPr marL="1016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7pPr>
      <a:lvl8pPr marL="1524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8pPr>
      <a:lvl9pPr marL="2032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1pPr>
      <a:lvl2pPr marL="825500" indent="-317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2pPr>
      <a:lvl3pPr marL="1270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3pPr>
      <a:lvl4pPr marL="1778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4pPr>
      <a:lvl5pPr marL="2286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5pPr>
      <a:lvl6pPr marL="2794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6pPr>
      <a:lvl7pPr marL="3302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8pPr>
      <a:lvl9pPr marL="4318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36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hdr="0" ftr="0" dt="0"/>
  <p:txStyles>
    <p:titleStyle>
      <a:lvl1pPr algn="r" defTabSz="761970" rtl="0" eaLnBrk="1" latinLnBrk="0" hangingPunct="1">
        <a:lnSpc>
          <a:spcPct val="90000"/>
        </a:lnSpc>
        <a:spcBef>
          <a:spcPct val="0"/>
        </a:spcBef>
        <a:buNone/>
        <a:defRPr sz="6666" b="0" kern="1200">
          <a:solidFill>
            <a:srgbClr val="328CCF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>
            <a:spLocks noChangeArrowheads="1"/>
          </p:cNvSpPr>
          <p:nvPr/>
        </p:nvSpPr>
        <p:spPr bwMode="auto">
          <a:xfrm>
            <a:off x="301171" y="438301"/>
            <a:ext cx="5243287" cy="350573"/>
          </a:xfrm>
          <a:prstGeom prst="rect">
            <a:avLst/>
          </a:prstGeom>
          <a:noFill/>
          <a:ln>
            <a:noFill/>
          </a:ln>
        </p:spPr>
        <p:txBody>
          <a:bodyPr lIns="67489" tIns="33746" rIns="67489" bIns="33746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619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333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本周情况回顾 </a:t>
            </a:r>
            <a:r>
              <a:rPr lang="en-US" altLang="zh-CN" sz="2333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– </a:t>
            </a:r>
            <a:r>
              <a:rPr lang="zh-CN" altLang="en-US" sz="2333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总体</a:t>
            </a:r>
          </a:p>
          <a:p>
            <a:pPr defTabSz="76197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333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charset="0"/>
            </a:endParaRPr>
          </a:p>
        </p:txBody>
      </p:sp>
      <p:pic>
        <p:nvPicPr>
          <p:cNvPr id="72" name="Picture 142" descr="Tru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66" y="888712"/>
            <a:ext cx="199540" cy="19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Picture 140" descr="Alert Cau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185" y="1137252"/>
            <a:ext cx="181902" cy="18190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Rectangle 1"/>
          <p:cNvSpPr>
            <a:spLocks noChangeArrowheads="1"/>
          </p:cNvSpPr>
          <p:nvPr/>
        </p:nvSpPr>
        <p:spPr bwMode="auto">
          <a:xfrm>
            <a:off x="6317506" y="889417"/>
            <a:ext cx="2450703" cy="213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0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6104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</a:pPr>
            <a:r>
              <a:rPr lang="zh-CN" altLang="en-US" sz="875" b="1" dirty="0">
                <a:solidFill>
                  <a:prstClr val="white"/>
                </a:solidFill>
                <a:highlight>
                  <a:srgbClr val="0080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绿灯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按照目标进行</a:t>
            </a:r>
          </a:p>
        </p:txBody>
      </p:sp>
      <p:sp>
        <p:nvSpPr>
          <p:cNvPr id="75" name="Rectangle 1"/>
          <p:cNvSpPr>
            <a:spLocks noChangeArrowheads="1"/>
          </p:cNvSpPr>
          <p:nvPr/>
        </p:nvSpPr>
        <p:spPr bwMode="auto">
          <a:xfrm>
            <a:off x="6317506" y="1129138"/>
            <a:ext cx="2450703" cy="213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0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6104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</a:pPr>
            <a:r>
              <a:rPr lang="zh-CN" altLang="en-US" sz="875" b="1" dirty="0">
                <a:solidFill>
                  <a:prstClr val="black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黄灯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晚于计划时间但不影响项目整体进度</a:t>
            </a:r>
          </a:p>
        </p:txBody>
      </p:sp>
      <p:sp>
        <p:nvSpPr>
          <p:cNvPr id="76" name="Rectangle 1"/>
          <p:cNvSpPr>
            <a:spLocks noChangeArrowheads="1"/>
          </p:cNvSpPr>
          <p:nvPr/>
        </p:nvSpPr>
        <p:spPr bwMode="auto">
          <a:xfrm>
            <a:off x="6317506" y="1374809"/>
            <a:ext cx="2736081" cy="213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0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6104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</a:pPr>
            <a:r>
              <a:rPr lang="zh-CN" altLang="en-US" sz="875" b="1" dirty="0">
                <a:solidFill>
                  <a:prstClr val="white"/>
                </a:solidFill>
                <a:highlight>
                  <a:srgbClr val="FF00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红灯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晚于计划时间而且可能影响项目整体进度</a:t>
            </a:r>
          </a:p>
        </p:txBody>
      </p:sp>
      <p:graphicFrame>
        <p:nvGraphicFramePr>
          <p:cNvPr id="85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98526"/>
              </p:ext>
            </p:extLst>
          </p:nvPr>
        </p:nvGraphicFramePr>
        <p:xfrm>
          <a:off x="893610" y="1814679"/>
          <a:ext cx="7463897" cy="1412728"/>
        </p:xfrm>
        <a:graphic>
          <a:graphicData uri="http://schemas.openxmlformats.org/drawingml/2006/table">
            <a:tbl>
              <a:tblPr/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441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整体状态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008000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绿灯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黄灯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红灯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sym typeface="微软雅黑" panose="020B0503020204020204" charset="-122"/>
                        </a:rPr>
                        <a:t>状态简述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512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电商项目</a:t>
                      </a: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171450" marR="0" lvl="0" indent="-1714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zh-CN" altLang="en-US" sz="8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本周计划及完成情况：</a:t>
                      </a:r>
                      <a:endParaRPr lang="en-US" altLang="zh-CN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由于埃森哲数据湖的数据源接入延误，导致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ETL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建模部分延迟，影响项目整体进度。本周完成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ETL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模型设计，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ETL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脚本开发中，前端开发人员需求澄清，完成测试用例基础编写。</a:t>
                      </a:r>
                      <a:endParaRPr lang="en-US" altLang="zh-CN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奶酪项目</a:t>
                      </a: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zh-CN" altLang="en-US" sz="8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本周计划及完成情况：</a:t>
                      </a:r>
                      <a:endParaRPr lang="en-US" altLang="zh-CN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BRD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文档研读，完成指标逻辑梳理。</a:t>
                      </a:r>
                      <a:endParaRPr lang="en-US" altLang="zh-CN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15318"/>
                  </a:ext>
                </a:extLst>
              </a:tr>
            </a:tbl>
          </a:graphicData>
        </a:graphic>
      </p:graphicFrame>
      <p:sp>
        <p:nvSpPr>
          <p:cNvPr id="86" name="灯片编号占位符 4"/>
          <p:cNvSpPr txBox="1"/>
          <p:nvPr/>
        </p:nvSpPr>
        <p:spPr>
          <a:xfrm>
            <a:off x="9451823" y="5180361"/>
            <a:ext cx="381000" cy="171137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35" kern="120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761970">
              <a:defRPr/>
            </a:pPr>
            <a:fld id="{BF47FE06-60F3-498B-9719-8E7F6F85A98C}" type="slidenum">
              <a:rPr lang="zh-CN" altLang="en-US" sz="1112"/>
              <a:pPr defTabSz="761970">
                <a:defRPr/>
              </a:pPr>
              <a:t>1</a:t>
            </a:fld>
            <a:endParaRPr lang="en-US" altLang="zh-CN" sz="1112" dirty="0"/>
          </a:p>
        </p:txBody>
      </p:sp>
      <p:pic>
        <p:nvPicPr>
          <p:cNvPr id="12" name="Picture 141" descr="Alert Stop 2">
            <a:extLst>
              <a:ext uri="{FF2B5EF4-FFF2-40B4-BE49-F238E27FC236}">
                <a16:creationId xmlns:a16="http://schemas.microsoft.com/office/drawing/2014/main" id="{EDA6D4DF-7728-49D8-AB3B-D5DB10542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66" y="1374103"/>
            <a:ext cx="199540" cy="19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41" descr="Alert Stop 2">
            <a:extLst>
              <a:ext uri="{FF2B5EF4-FFF2-40B4-BE49-F238E27FC236}">
                <a16:creationId xmlns:a16="http://schemas.microsoft.com/office/drawing/2014/main" id="{901D96E1-D21F-446D-AC45-E10DE9C83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784" y="2228787"/>
            <a:ext cx="199540" cy="19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42" descr="Trust">
            <a:extLst>
              <a:ext uri="{FF2B5EF4-FFF2-40B4-BE49-F238E27FC236}">
                <a16:creationId xmlns:a16="http://schemas.microsoft.com/office/drawing/2014/main" id="{7E8A5730-0FDD-44D4-9494-5701C694B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672" y="2857500"/>
            <a:ext cx="199540" cy="199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25DC4-4275-478B-B7D2-DC508CFACC2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11A3CBA-D5FC-4932-ACB2-EF55839D9A09}" type="slidenum">
              <a:rPr lang="zh-CN" altLang="en-US" smtClean="0"/>
              <a:t>2</a:t>
            </a:fld>
            <a:endParaRPr lang="en-US" altLang="zh-C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D0273D-2DFE-440A-886A-AE608E841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101" y="481236"/>
            <a:ext cx="7089387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99" tIns="30479" rIns="0" bIns="0" anchor="ctr"/>
          <a:lstStyle>
            <a:lvl1pPr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本周工作回顾（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03/04~03/08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5F52B9F2-4591-4609-B0A6-16CB1390F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052552"/>
              </p:ext>
            </p:extLst>
          </p:nvPr>
        </p:nvGraphicFramePr>
        <p:xfrm>
          <a:off x="615504" y="1633364"/>
          <a:ext cx="8928992" cy="2018195"/>
        </p:xfrm>
        <a:graphic>
          <a:graphicData uri="http://schemas.openxmlformats.org/drawingml/2006/table">
            <a:tbl>
              <a:tblPr/>
              <a:tblGrid>
                <a:gridCol w="11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5916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工作时间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Week 4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电商项目工作任务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计划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实际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主要交付物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甲方人员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乙方人员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完成情况说明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03/04-3/05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需求文档发送客户，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客户反馈修改意见，催促业务方给出意见。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修改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IT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客户给出的文档修改意见，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03/05-3/06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约谈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客户，业务方沟通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GMV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数据源问题。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7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吴淼、郑为春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确认各平台取数逻辑，业务方提供小平台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GMV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数据表样，并催促埃森哲数据源接入。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83787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03/06-03/08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与埃森哲人员沟通手工数据导入问题，并加快建立数据模型。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吴淼、郑为春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与埃森哲人员沟通，催促数据入湖。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完成模型设计，模型表已建立完成，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ETL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脚本开发中。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78601"/>
                  </a:ext>
                </a:extLst>
              </a:tr>
              <a:tr h="196249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03/07-03/08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前端开发需求澄清，并细化数据字典（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吴淼、管东豪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和前端开发人员沟通仪表盘开发需求，并梳理细化数据字典。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99361"/>
                  </a:ext>
                </a:extLst>
              </a:tr>
            </a:tbl>
          </a:graphicData>
        </a:graphic>
      </p:graphicFrame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EFFF3D12-DC38-487B-AC68-54B7FEC85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208357"/>
              </p:ext>
            </p:extLst>
          </p:nvPr>
        </p:nvGraphicFramePr>
        <p:xfrm>
          <a:off x="615504" y="4081636"/>
          <a:ext cx="8928992" cy="832627"/>
        </p:xfrm>
        <a:graphic>
          <a:graphicData uri="http://schemas.openxmlformats.org/drawingml/2006/table">
            <a:tbl>
              <a:tblPr/>
              <a:tblGrid>
                <a:gridCol w="11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5916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工作时间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Week 1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奶酪项目工作任务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计划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实际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主要交付物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甲方人员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乙方人员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完成情况说明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03/06-3/07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BRD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文档研读，并梳理业务逻辑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理清业务逻辑。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03/07-3/08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梳理业务指标和数据字典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7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吴淼、管东豪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梳理完成奶酪业务指标和数据字典。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83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99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C1FA0-0CDF-4702-9707-9C2B645B44B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11A3CBA-D5FC-4932-ACB2-EF55839D9A09}" type="slidenum">
              <a:rPr lang="zh-CN" altLang="en-US" smtClean="0"/>
              <a:t>3</a:t>
            </a:fld>
            <a:endParaRPr lang="en-US" altLang="zh-C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62B184-1E10-4F2B-B8EB-E4BFE65AD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101" y="481236"/>
            <a:ext cx="7089387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99" tIns="30479" rIns="0" bIns="0" anchor="ctr"/>
          <a:lstStyle>
            <a:lvl1pPr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下周工作计划（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03/11~03/15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FA3EEED2-0EB9-412E-B3AD-5DE36B355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403256"/>
              </p:ext>
            </p:extLst>
          </p:nvPr>
        </p:nvGraphicFramePr>
        <p:xfrm>
          <a:off x="615504" y="1633364"/>
          <a:ext cx="8928992" cy="1434633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5916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工作时间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Week 5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电商项目工作任务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计划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实际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主要交付物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甲方人员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乙方人员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完成情况说明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03/11-3/13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完成测试用例撰写，完成数据字典梳理（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GMV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吴淼、管东豪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完成测试用例撰，并与客户确认。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与前端开发人员澄清数据字典。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03/12-03/15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开始前端开发工作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前端开发人员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前端开发人员开始仪表盘开发工作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78601"/>
                  </a:ext>
                </a:extLst>
              </a:tr>
              <a:tr h="320828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03/14-03/15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开始对已完成的仪表盘进行调整和内部测试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吴淼、前端开发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对开发完成的仪表盘进行检查和确认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99361"/>
                  </a:ext>
                </a:extLst>
              </a:tr>
            </a:tbl>
          </a:graphicData>
        </a:graphic>
      </p:graphicFrame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AE86A1A9-C015-4881-A662-6BF6B0DBA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257132"/>
              </p:ext>
            </p:extLst>
          </p:nvPr>
        </p:nvGraphicFramePr>
        <p:xfrm>
          <a:off x="615504" y="3766165"/>
          <a:ext cx="8928992" cy="1161198"/>
        </p:xfrm>
        <a:graphic>
          <a:graphicData uri="http://schemas.openxmlformats.org/drawingml/2006/table">
            <a:tbl>
              <a:tblPr/>
              <a:tblGrid>
                <a:gridCol w="11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5916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工作时间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Week 5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奶酪项目工作任务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计划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实际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主要交付物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甲方人员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乙方人员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完成情况说明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03/11-3/13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需求文档撰写，并与业务确认需求细节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完成需求文档说明书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03/11-3/14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ETL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建模工作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7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郑为春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完成后台的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ETL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建模工作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684962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03/13-3/15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澄清前端需求，前端人员开始仪表盘开发工作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7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前端开发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完成前端仪表的开发工作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83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91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 noChangeArrowheads="1"/>
          </p:cNvSpPr>
          <p:nvPr/>
        </p:nvSpPr>
        <p:spPr bwMode="auto">
          <a:xfrm>
            <a:off x="2383101" y="481236"/>
            <a:ext cx="7089387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99" tIns="30479" rIns="0" bIns="0" anchor="ctr"/>
          <a:lstStyle>
            <a:lvl1pPr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下下周工作计划（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03/18~03/22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74505" y="5361876"/>
            <a:ext cx="457200" cy="205441"/>
          </a:xfrm>
        </p:spPr>
        <p:txBody>
          <a:bodyPr lIns="0" tIns="0" rIns="0" bIns="0">
            <a:spAutoFit/>
          </a:bodyPr>
          <a:lstStyle/>
          <a:p>
            <a:fld id="{BF47FE06-60F3-498B-9719-8E7F6F85A98C}" type="slidenum">
              <a:rPr lang="zh-CN" altLang="en-US" smtClean="0"/>
              <a:t>4</a:t>
            </a:fld>
            <a:endParaRPr lang="en-US" altLang="zh-CN"/>
          </a:p>
        </p:txBody>
      </p:sp>
      <p:graphicFrame>
        <p:nvGraphicFramePr>
          <p:cNvPr id="8" name="表格 3">
            <a:extLst>
              <a:ext uri="{FF2B5EF4-FFF2-40B4-BE49-F238E27FC236}">
                <a16:creationId xmlns:a16="http://schemas.microsoft.com/office/drawing/2014/main" id="{4D47958C-F116-44F4-98C5-665E598C7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231017"/>
              </p:ext>
            </p:extLst>
          </p:nvPr>
        </p:nvGraphicFramePr>
        <p:xfrm>
          <a:off x="615504" y="1633364"/>
          <a:ext cx="8928992" cy="1067537"/>
        </p:xfrm>
        <a:graphic>
          <a:graphicData uri="http://schemas.openxmlformats.org/drawingml/2006/table">
            <a:tbl>
              <a:tblPr/>
              <a:tblGrid>
                <a:gridCol w="11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工作时间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Week 6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电商工作任务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计划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实际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主要交付物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甲方人员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乙方人员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完成情况说明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03/18-03/20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完成前端仪表盘开发工作及单元测试工作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前端开发人员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完成所有仪表盘开发工作及测试工作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03/20-03/22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仪表盘的测试工作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吴淼、管东豪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完成所有仪表盘的测试工作并解决可能出现的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159996"/>
                  </a:ext>
                </a:extLst>
              </a:tr>
            </a:tbl>
          </a:graphicData>
        </a:graphic>
      </p:graphicFrame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046FFE76-718A-4A43-967B-B99131886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18957"/>
              </p:ext>
            </p:extLst>
          </p:nvPr>
        </p:nvGraphicFramePr>
        <p:xfrm>
          <a:off x="615504" y="3766165"/>
          <a:ext cx="8928992" cy="961405"/>
        </p:xfrm>
        <a:graphic>
          <a:graphicData uri="http://schemas.openxmlformats.org/drawingml/2006/table">
            <a:tbl>
              <a:tblPr/>
              <a:tblGrid>
                <a:gridCol w="11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5916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工作时间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Week 6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奶酪项目工作任务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计划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实际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主要交付物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甲方人员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乙方人员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完成情况说明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03/18-3/20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前端开发工作完成，并完成单元测试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前端开发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完成仪表盘的开发工作和单元测试工作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03/20-3/22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仪表盘集成测试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7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完成仪表盘集成测试和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bug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修复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6849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</a:spPr>
      <a:bodyPr lIns="45720" tIns="45720" rIns="45720" bIns="45720" anchor="ctr">
        <a:spAutoFit/>
      </a:bodyPr>
      <a:lstStyle>
        <a:defPPr algn="l" eaLnBrk="1" hangingPunct="1">
          <a:spcAft>
            <a:spcPct val="0"/>
          </a:spcAft>
          <a:buClrTx/>
          <a:buFont typeface="Arial" panose="020B0604020202020204" pitchFamily="34" charset="0"/>
          <a:buNone/>
          <a:defRPr sz="12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YILI PPT TEMPLATE 1">
      <a:dk1>
        <a:srgbClr val="0084D5"/>
      </a:dk1>
      <a:lt1>
        <a:srgbClr val="FEFFFE"/>
      </a:lt1>
      <a:dk2>
        <a:srgbClr val="000000"/>
      </a:dk2>
      <a:lt2>
        <a:srgbClr val="2A84D4"/>
      </a:lt2>
      <a:accent1>
        <a:srgbClr val="78BE20"/>
      </a:accent1>
      <a:accent2>
        <a:srgbClr val="E4002B"/>
      </a:accent2>
      <a:accent3>
        <a:srgbClr val="0084D5"/>
      </a:accent3>
      <a:accent4>
        <a:srgbClr val="78BE20"/>
      </a:accent4>
      <a:accent5>
        <a:srgbClr val="E4002B"/>
      </a:accent5>
      <a:accent6>
        <a:srgbClr val="C9C8C7"/>
      </a:accent6>
      <a:hlink>
        <a:srgbClr val="FDFEFD"/>
      </a:hlink>
      <a:folHlink>
        <a:srgbClr val="00000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</TotalTime>
  <Words>1156</Words>
  <Application>Microsoft Office PowerPoint</Application>
  <PresentationFormat>Custom</PresentationFormat>
  <Paragraphs>171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8" baseType="lpstr">
      <vt:lpstr>DengXian</vt:lpstr>
      <vt:lpstr>微软雅黑</vt:lpstr>
      <vt:lpstr>黑体</vt:lpstr>
      <vt:lpstr>宋体</vt:lpstr>
      <vt:lpstr>华文细黑</vt:lpstr>
      <vt:lpstr>幼圆</vt:lpstr>
      <vt:lpstr>Arial</vt:lpstr>
      <vt:lpstr>Calibri</vt:lpstr>
      <vt:lpstr>Calibri Light</vt:lpstr>
      <vt:lpstr>Wingdings</vt:lpstr>
      <vt:lpstr>自定义设计方案</vt:lpstr>
      <vt:lpstr>1_自定义设计方案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大数据项目周报</dc:title>
  <dc:creator>Yili</dc:creator>
  <cp:lastModifiedBy>Wu, Miao</cp:lastModifiedBy>
  <cp:revision>5849</cp:revision>
  <dcterms:created xsi:type="dcterms:W3CDTF">2011-03-15T09:00:00Z</dcterms:created>
  <dcterms:modified xsi:type="dcterms:W3CDTF">2019-03-10T12:24:08Z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