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5" r:id="rId2"/>
    <p:sldMasterId id="2147483657" r:id="rId3"/>
  </p:sldMasterIdLst>
  <p:notesMasterIdLst>
    <p:notesMasterId r:id="rId9"/>
  </p:notesMasterIdLst>
  <p:handoutMasterIdLst>
    <p:handoutMasterId r:id="rId10"/>
  </p:handoutMasterIdLst>
  <p:sldIdLst>
    <p:sldId id="286" r:id="rId4"/>
    <p:sldId id="1501" r:id="rId5"/>
    <p:sldId id="1502" r:id="rId6"/>
    <p:sldId id="1505" r:id="rId7"/>
    <p:sldId id="1504" r:id="rId8"/>
  </p:sldIdLst>
  <p:sldSz cx="10160000" cy="5715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8E39A7-D232-411C-BAA2-B70E49781589}">
          <p14:sldIdLst>
            <p14:sldId id="286"/>
            <p14:sldId id="1501"/>
            <p14:sldId id="1502"/>
            <p14:sldId id="1505"/>
            <p14:sldId id="1504"/>
          </p14:sldIdLst>
        </p14:section>
        <p14:section name="Untitled Section" id="{B88E71DA-E47C-49A4-B80F-F7695DEACC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707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000000"/>
    <a:srgbClr val="E9EDF4"/>
    <a:srgbClr val="B9CDE5"/>
    <a:srgbClr val="CCECFF"/>
    <a:srgbClr val="006AB4"/>
    <a:srgbClr val="FBD4B4"/>
    <a:srgbClr val="B8CCE4"/>
    <a:srgbClr val="687381"/>
    <a:srgbClr val="005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360" autoAdjust="0"/>
  </p:normalViewPr>
  <p:slideViewPr>
    <p:cSldViewPr>
      <p:cViewPr varScale="1">
        <p:scale>
          <a:sx n="97" d="100"/>
          <a:sy n="97" d="100"/>
        </p:scale>
        <p:origin x="624" y="72"/>
      </p:cViewPr>
      <p:guideLst>
        <p:guide orient="horz" pos="1707"/>
        <p:guide pos="3200"/>
      </p:guideLst>
    </p:cSldViewPr>
  </p:slideViewPr>
  <p:outlineViewPr>
    <p:cViewPr>
      <p:scale>
        <a:sx n="33" d="100"/>
        <a:sy n="33" d="100"/>
      </p:scale>
      <p:origin x="0" y="-60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854"/>
    </p:cViewPr>
  </p:sorterViewPr>
  <p:notesViewPr>
    <p:cSldViewPr>
      <p:cViewPr varScale="1">
        <p:scale>
          <a:sx n="100" d="100"/>
          <a:sy n="100" d="100"/>
        </p:scale>
        <p:origin x="-1324" y="-68"/>
      </p:cViewPr>
      <p:guideLst>
        <p:guide orient="horz" pos="2153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450092-B6AF-4C9B-B5EE-1D68986BFF89}" type="datetime1">
              <a:rPr lang="zh-CN" altLang="en-US"/>
              <a:t>2019/4/4</a:t>
            </a:fld>
            <a:endParaRPr lang="en-US" altLang="zh-CN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2F12C9-CFA0-4DCD-A30B-EF987EAB6A57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286EF0-1037-4209-95F8-D59D925D14AA}" type="datetime1">
              <a:rPr lang="zh-CN" altLang="en-US"/>
              <a:t>2019/4/4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74ABB5-A0FF-4C94-91D5-EA0A3551C37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46218F-7B6C-5448-AD10-4FB9F5EA534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72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887" y="1067959"/>
            <a:ext cx="9134447" cy="412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点击编辑正文及添加图表及视频等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20705" y="1232148"/>
            <a:ext cx="3198321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289778" y="1793053"/>
            <a:ext cx="4318000" cy="350044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 点击编辑正文</a:t>
            </a:r>
            <a:endParaRPr lang="en-US" altLang="zh-C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3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60089" y="4565996"/>
            <a:ext cx="9039822" cy="359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333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2667" dirty="0"/>
              <a:t>点击编辑内容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2888" y="1210355"/>
            <a:ext cx="9167023" cy="27520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00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629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86084" y="786817"/>
            <a:ext cx="194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30065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"/>
          <a:stretch>
            <a:fillRect/>
          </a:stretch>
        </p:blipFill>
        <p:spPr>
          <a:xfrm>
            <a:off x="0" y="224118"/>
            <a:ext cx="10131856" cy="54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0" y="211356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0" y="170537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8"/>
          <p:cNvSpPr>
            <a:spLocks noGrp="1"/>
          </p:cNvSpPr>
          <p:nvPr>
            <p:ph sz="quarter" idx="14"/>
          </p:nvPr>
        </p:nvSpPr>
        <p:spPr>
          <a:xfrm>
            <a:off x="0" y="2786062"/>
            <a:ext cx="10160000" cy="900906"/>
          </a:xfrm>
        </p:spPr>
        <p:txBody>
          <a:bodyPr/>
          <a:lstStyle>
            <a:lvl1pPr marL="0" indent="0" algn="ctr">
              <a:buNone/>
              <a:defRPr sz="311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5"/>
          </p:nvPr>
        </p:nvSpPr>
        <p:spPr>
          <a:xfrm>
            <a:off x="508000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6"/>
          </p:nvPr>
        </p:nvSpPr>
        <p:spPr>
          <a:xfrm>
            <a:off x="3471334" y="5296961"/>
            <a:ext cx="3217333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7"/>
          </p:nvPr>
        </p:nvSpPr>
        <p:spPr>
          <a:xfrm>
            <a:off x="7281333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96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08000" y="1333500"/>
            <a:ext cx="9144000" cy="3771636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6D701-17FC-40FC-ABBF-C675E7F6232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271688" y="337220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1688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79511" y="1357313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6"/>
          <p:cNvSpPr>
            <a:spLocks noGrp="1"/>
          </p:cNvSpPr>
          <p:nvPr>
            <p:ph sz="quarter" idx="14"/>
          </p:nvPr>
        </p:nvSpPr>
        <p:spPr>
          <a:xfrm>
            <a:off x="5160010" y="1357334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67BA-1205-4E01-B419-4B7465F6868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0359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7FE06-60F3-498B-9719-8E7F6F85A98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0"/>
            <a:ext cx="10160000" cy="5716290"/>
          </a:xfrm>
          <a:prstGeom prst="rect">
            <a:avLst/>
          </a:prstGeom>
        </p:spPr>
      </p:pic>
      <p:sp>
        <p:nvSpPr>
          <p:cNvPr id="9" name="Text Placeholder 2"/>
          <p:cNvSpPr txBox="1"/>
          <p:nvPr userDrawn="1"/>
        </p:nvSpPr>
        <p:spPr>
          <a:xfrm>
            <a:off x="5844266" y="4538085"/>
            <a:ext cx="3505263" cy="538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917" dirty="0">
              <a:solidFill>
                <a:srgbClr val="328CC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201112" y="4561021"/>
            <a:ext cx="2148417" cy="53842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部门以及日期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407643" y="3699982"/>
            <a:ext cx="4905453" cy="81017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4000" b="1"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点击编辑标题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8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间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" y="-5732"/>
            <a:ext cx="10160000" cy="5718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" y="0"/>
            <a:ext cx="10157708" cy="5715000"/>
          </a:xfrm>
          <a:prstGeom prst="rect">
            <a:avLst/>
          </a:prstGeom>
          <a:solidFill>
            <a:schemeClr val="tx2">
              <a:alpha val="0"/>
            </a:schemeClr>
          </a:solidFill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85554" y="1204816"/>
            <a:ext cx="3209193" cy="365053"/>
          </a:xfrm>
          <a:prstGeom prst="rect">
            <a:avLst/>
          </a:prstGeom>
        </p:spPr>
        <p:txBody>
          <a:bodyPr anchor="ctr"/>
          <a:lstStyle>
            <a:lvl1pPr algn="ctr">
              <a:defRPr sz="2667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9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7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jpeg"/><Relationship Id="rId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49" name="think-cell Slide" r:id="rId11" imgW="12700" imgH="12700" progId="">
                  <p:embed/>
                </p:oleObj>
              </mc:Choice>
              <mc:Fallback>
                <p:oleObj name="think-cell Slide" r:id="rId11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55664" y="405080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伊利大数据优化项目周报（</a:t>
            </a:r>
            <a:r>
              <a:rPr lang="en-US" altLang="zh-CN"/>
              <a:t>W3</a:t>
            </a:r>
            <a:r>
              <a:rPr lang="zh-CN" altLang="en-US"/>
              <a:t>）</a:t>
            </a:r>
            <a:r>
              <a:rPr lang="en-US" altLang="zh-CN"/>
              <a:t>_20181012_V0.1.PPTX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25"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0" name="Picture 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199680" y="386234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36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hdr="0" ftr="0" dt="0"/>
  <p:txStyles>
    <p:titleStyle>
      <a:lvl1pPr algn="r" defTabSz="761970" rtl="0" eaLnBrk="1" latinLnBrk="0" hangingPunct="1">
        <a:lnSpc>
          <a:spcPct val="90000"/>
        </a:lnSpc>
        <a:spcBef>
          <a:spcPct val="0"/>
        </a:spcBef>
        <a:buNone/>
        <a:defRPr sz="6666" b="0" kern="1200">
          <a:solidFill>
            <a:srgbClr val="328CCF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ChangeArrowheads="1"/>
          </p:cNvSpPr>
          <p:nvPr/>
        </p:nvSpPr>
        <p:spPr bwMode="auto">
          <a:xfrm>
            <a:off x="301171" y="438301"/>
            <a:ext cx="5243287" cy="350573"/>
          </a:xfrm>
          <a:prstGeom prst="rect">
            <a:avLst/>
          </a:prstGeom>
          <a:noFill/>
          <a:ln>
            <a:noFill/>
          </a:ln>
        </p:spPr>
        <p:txBody>
          <a:bodyPr lIns="67489" tIns="33746" rIns="67489" bIns="33746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本周情况回顾 </a:t>
            </a:r>
            <a:r>
              <a:rPr lang="en-US" altLang="zh-CN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– </a:t>
            </a: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总体</a:t>
            </a:r>
          </a:p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333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pic>
        <p:nvPicPr>
          <p:cNvPr id="72" name="Picture 142" descr="Tru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888712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140" descr="Alert Cau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85" y="1137252"/>
            <a:ext cx="181902" cy="1819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6317506" y="889417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008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绿灯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按照目标进行</a:t>
            </a:r>
          </a:p>
        </p:txBody>
      </p:sp>
      <p:sp>
        <p:nvSpPr>
          <p:cNvPr id="75" name="Rectangle 1"/>
          <p:cNvSpPr>
            <a:spLocks noChangeArrowheads="1"/>
          </p:cNvSpPr>
          <p:nvPr/>
        </p:nvSpPr>
        <p:spPr bwMode="auto">
          <a:xfrm>
            <a:off x="6317506" y="1129138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black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黄灯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晚于计划时间但不影响项目整体进度</a:t>
            </a:r>
          </a:p>
        </p:txBody>
      </p:sp>
      <p:sp>
        <p:nvSpPr>
          <p:cNvPr id="76" name="Rectangle 1"/>
          <p:cNvSpPr>
            <a:spLocks noChangeArrowheads="1"/>
          </p:cNvSpPr>
          <p:nvPr/>
        </p:nvSpPr>
        <p:spPr bwMode="auto">
          <a:xfrm>
            <a:off x="6317506" y="1374809"/>
            <a:ext cx="2736081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FF0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红灯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晚于计划时间而且可能影响项目整体进度</a:t>
            </a:r>
          </a:p>
        </p:txBody>
      </p:sp>
      <p:graphicFrame>
        <p:nvGraphicFramePr>
          <p:cNvPr id="85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71778"/>
              </p:ext>
            </p:extLst>
          </p:nvPr>
        </p:nvGraphicFramePr>
        <p:xfrm>
          <a:off x="893610" y="1814679"/>
          <a:ext cx="7463897" cy="1412728"/>
        </p:xfrm>
        <a:graphic>
          <a:graphicData uri="http://schemas.openxmlformats.org/drawingml/2006/table">
            <a:tbl>
              <a:tblPr/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441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整体状态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008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绿灯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黄灯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红灯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sym typeface="微软雅黑" panose="020B0503020204020204" charset="-122"/>
                        </a:rPr>
                        <a:t>状态简述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12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电商项目</a:t>
                      </a: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8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本周计划及完成情况：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前端仪表盘开发完毕，正在测试中，底层数据客户至今未提供完整。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奶酪项目</a:t>
                      </a: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8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本周计划及完成情况：</a:t>
                      </a:r>
                      <a:endParaRPr lang="en-US" altLang="zh-CN" sz="8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奶酪仪表盘开发完毕，底层数据核对完成。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15318"/>
                  </a:ext>
                </a:extLst>
              </a:tr>
            </a:tbl>
          </a:graphicData>
        </a:graphic>
      </p:graphicFrame>
      <p:sp>
        <p:nvSpPr>
          <p:cNvPr id="86" name="灯片编号占位符 4"/>
          <p:cNvSpPr txBox="1"/>
          <p:nvPr/>
        </p:nvSpPr>
        <p:spPr>
          <a:xfrm>
            <a:off x="9451823" y="5180361"/>
            <a:ext cx="381000" cy="1711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35" kern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761970">
              <a:defRPr/>
            </a:pPr>
            <a:fld id="{BF47FE06-60F3-498B-9719-8E7F6F85A98C}" type="slidenum">
              <a:rPr lang="zh-CN" altLang="en-US" sz="1112"/>
              <a:pPr defTabSz="761970">
                <a:defRPr/>
              </a:pPr>
              <a:t>1</a:t>
            </a:fld>
            <a:endParaRPr lang="en-US" altLang="zh-CN" sz="1112" dirty="0"/>
          </a:p>
        </p:txBody>
      </p:sp>
      <p:pic>
        <p:nvPicPr>
          <p:cNvPr id="12" name="Picture 141" descr="Alert Stop 2">
            <a:extLst>
              <a:ext uri="{FF2B5EF4-FFF2-40B4-BE49-F238E27FC236}">
                <a16:creationId xmlns:a16="http://schemas.microsoft.com/office/drawing/2014/main" id="{EDA6D4DF-7728-49D8-AB3B-D5DB10542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1374103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41" descr="Alert Stop 2">
            <a:extLst>
              <a:ext uri="{FF2B5EF4-FFF2-40B4-BE49-F238E27FC236}">
                <a16:creationId xmlns:a16="http://schemas.microsoft.com/office/drawing/2014/main" id="{901D96E1-D21F-446D-AC45-E10DE9C83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84" y="2228787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1" descr="Alert Stop 2">
            <a:extLst>
              <a:ext uri="{FF2B5EF4-FFF2-40B4-BE49-F238E27FC236}">
                <a16:creationId xmlns:a16="http://schemas.microsoft.com/office/drawing/2014/main" id="{A7A6AD5E-1842-4926-8769-F8DC24E7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84" y="2800578"/>
            <a:ext cx="199540" cy="19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本周工作回顾（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4/1~4/4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74505" y="5361876"/>
            <a:ext cx="457200" cy="205441"/>
          </a:xfrm>
        </p:spPr>
        <p:txBody>
          <a:bodyPr lIns="0" tIns="0" rIns="0" bIns="0">
            <a:spAutoFit/>
          </a:bodyPr>
          <a:lstStyle/>
          <a:p>
            <a:fld id="{BF47FE06-60F3-498B-9719-8E7F6F85A98C}" type="slidenum">
              <a:rPr lang="zh-CN" altLang="en-US" smtClean="0"/>
              <a:t>2</a:t>
            </a:fld>
            <a:endParaRPr lang="en-US" altLang="zh-CN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8ACAC356-50B5-49F9-85FD-995DDFCBD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86066"/>
              </p:ext>
            </p:extLst>
          </p:nvPr>
        </p:nvGraphicFramePr>
        <p:xfrm>
          <a:off x="673881" y="2065412"/>
          <a:ext cx="8928992" cy="2218201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29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7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奶酪仪表盘开发完毕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王覃中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完成奶酪仪表盘开发，底层数据核对完成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623732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4/1-4/2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六张电商仪表盘集成测试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吴淼、郑为春、前端开发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基于现有的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年部分历史数据，核对数据准确性和仪表盘功能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。并联系开发人员修复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bug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4/1-4/3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重新导入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年电商历史数据，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底层数据核对，脚本修改和</a:t>
                      </a:r>
                      <a:r>
                        <a:rPr lang="en-US" altLang="zh-C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Kylin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根据数据湖提供的历史数据，调整后台脚本和修复部分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bug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并针对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ETL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更改调整</a:t>
                      </a:r>
                      <a:r>
                        <a:rPr kumimoji="0" lang="en-US" altLang="zh-C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Kylin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模型。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0755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4/2-4/4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电商四张明细表集成测试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吴淼、郑为春，前端开发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四张明细表集成测试，核对数据和检查仪表盘功能。汇总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，并指派开发人员修复。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25DC4-4275-478B-B7D2-DC508CFACC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3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D0273D-2DFE-440A-886A-AE608E84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4/8~4/12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8C84F9D6-51E9-4612-BE61-8F632A5CD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68790"/>
              </p:ext>
            </p:extLst>
          </p:nvPr>
        </p:nvGraphicFramePr>
        <p:xfrm>
          <a:off x="471488" y="2065412"/>
          <a:ext cx="8928992" cy="2423432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29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7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97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4/8-4/9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年电商历史数据初始化，并部署脚本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2018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所有平台的电商数据接入底层数据，并调整脚本完成部署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4/8-4/9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电商权限及功能测试，对所有仪表盘的细分权限进行测试，并核对各权限下的数据准确性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吴淼，郑为春，前端开发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针对于各类小权限下的数据准确性和完整性进行验证，及时修复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bug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0755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4/8-4/9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奶酪仪表盘数据核对及功能测试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基于现有奶酪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月和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月数据，核对数据准确性和仪表盘功能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7909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电商及奶酪仪表盘上线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部署生产系统并完成上线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7839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4/11-4/12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系统运维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对接用户修复上线后的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76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9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25DC4-4275-478B-B7D2-DC508CFACC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4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D0273D-2DFE-440A-886A-AE608E84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4/15~4/19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F3326A75-EB56-45CB-AFF9-1856309B7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0275"/>
              </p:ext>
            </p:extLst>
          </p:nvPr>
        </p:nvGraphicFramePr>
        <p:xfrm>
          <a:off x="753866" y="1705372"/>
          <a:ext cx="8928992" cy="1023825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29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7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4/15-4/19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监控生产环境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ETL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调度状态，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仪表盘及数据脚本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ETL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运维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郑为春、管东豪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生产系统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ETL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程序监控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4/15-4/19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支持系统上线后的系统稳定运行，分析与修改禅道上提出的问题后发布生产系统。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日常运维与问题处理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05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51486C-662D-4B58-9CC6-6399A3B0E8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5</a:t>
            </a:fld>
            <a:endParaRPr lang="en-US" altLang="zh-CN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5AEDDC-2DDB-4333-B349-03B3D1E4D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62579"/>
              </p:ext>
            </p:extLst>
          </p:nvPr>
        </p:nvGraphicFramePr>
        <p:xfrm>
          <a:off x="543496" y="2083161"/>
          <a:ext cx="8928992" cy="1180120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479">
                <a:tc gridSpan="8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主要问题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20585"/>
                  </a:ext>
                </a:extLst>
              </a:tr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序号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问题描述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状态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优先级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负责人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提出日期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预计解决日期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原因及解决方案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电商模块：</a:t>
                      </a:r>
                      <a:b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客户直至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日才提供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年历史数据，导致部分开发工作延误和测试不完整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延误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安霞、刘洪星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20190402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20190408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在客户提供完整历史数据后，完成后台开发工作和测试工作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8378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72274FC-76A7-4704-B13C-4352640D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风险问题</a:t>
            </a:r>
          </a:p>
        </p:txBody>
      </p:sp>
    </p:spTree>
    <p:extLst>
      <p:ext uri="{BB962C8B-B14F-4D97-AF65-F5344CB8AC3E}">
        <p14:creationId xmlns:p14="http://schemas.microsoft.com/office/powerpoint/2010/main" val="1890273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</a:spPr>
      <a:bodyPr lIns="45720" tIns="45720" rIns="45720" bIns="45720" anchor="ctr">
        <a:spAutoFit/>
      </a:bodyPr>
      <a:lstStyle>
        <a:defPPr algn="l" eaLnBrk="1" hangingPunct="1">
          <a:spcAft>
            <a:spcPct val="0"/>
          </a:spcAft>
          <a:buClrTx/>
          <a:buFont typeface="Arial" panose="020B0604020202020204" pitchFamily="34" charset="0"/>
          <a:buNone/>
          <a:defRPr sz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ILI PPT TEMPLATE 1">
      <a:dk1>
        <a:srgbClr val="0084D5"/>
      </a:dk1>
      <a:lt1>
        <a:srgbClr val="FEFFFE"/>
      </a:lt1>
      <a:dk2>
        <a:srgbClr val="000000"/>
      </a:dk2>
      <a:lt2>
        <a:srgbClr val="2A84D4"/>
      </a:lt2>
      <a:accent1>
        <a:srgbClr val="78BE20"/>
      </a:accent1>
      <a:accent2>
        <a:srgbClr val="E4002B"/>
      </a:accent2>
      <a:accent3>
        <a:srgbClr val="0084D5"/>
      </a:accent3>
      <a:accent4>
        <a:srgbClr val="78BE20"/>
      </a:accent4>
      <a:accent5>
        <a:srgbClr val="E4002B"/>
      </a:accent5>
      <a:accent6>
        <a:srgbClr val="C9C8C7"/>
      </a:accent6>
      <a:hlink>
        <a:srgbClr val="FDFEFD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960</Words>
  <Application>Microsoft Office PowerPoint</Application>
  <PresentationFormat>Custom</PresentationFormat>
  <Paragraphs>131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DengXian</vt:lpstr>
      <vt:lpstr>微软雅黑</vt:lpstr>
      <vt:lpstr>黑体</vt:lpstr>
      <vt:lpstr>宋体</vt:lpstr>
      <vt:lpstr>华文细黑</vt:lpstr>
      <vt:lpstr>幼圆</vt:lpstr>
      <vt:lpstr>Arial</vt:lpstr>
      <vt:lpstr>Calibri</vt:lpstr>
      <vt:lpstr>Calibri Light</vt:lpstr>
      <vt:lpstr>Wingdings</vt:lpstr>
      <vt:lpstr>自定义设计方案</vt:lpstr>
      <vt:lpstr>1_自定义设计方案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大数据项目周报</dc:title>
  <dc:creator>Yili</dc:creator>
  <cp:lastModifiedBy>Wu, Miao</cp:lastModifiedBy>
  <cp:revision>5988</cp:revision>
  <dcterms:created xsi:type="dcterms:W3CDTF">2011-03-15T09:00:00Z</dcterms:created>
  <dcterms:modified xsi:type="dcterms:W3CDTF">2019-04-04T06:44:09Z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