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6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1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4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drawings/drawing3.xml" ContentType="application/vnd.openxmlformats-officedocument.drawingml.chartshapes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17.xml" ContentType="application/vnd.openxmlformats-officedocument.presentationml.notesSl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notesSlides/notesSlide20.xml" ContentType="application/vnd.openxmlformats-officedocument.presentationml.notesSl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notesSlides/notesSlide23.xml" ContentType="application/vnd.openxmlformats-officedocument.presentationml.notesSlid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drawings/drawing4.xml" ContentType="application/vnd.openxmlformats-officedocument.drawingml.chartshapes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notesSlides/notesSlide30.xml" ContentType="application/vnd.openxmlformats-officedocument.presentationml.notesSlid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drawings/drawing5.xml" ContentType="application/vnd.openxmlformats-officedocument.drawingml.chartshape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48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2" r:id="rId2"/>
    <p:sldMasterId id="2147483709" r:id="rId3"/>
    <p:sldMasterId id="2147483740" r:id="rId4"/>
    <p:sldMasterId id="2147483754" r:id="rId5"/>
    <p:sldMasterId id="2147483769" r:id="rId6"/>
    <p:sldMasterId id="2147483793" r:id="rId7"/>
  </p:sldMasterIdLst>
  <p:notesMasterIdLst>
    <p:notesMasterId r:id="rId45"/>
  </p:notesMasterIdLst>
  <p:handoutMasterIdLst>
    <p:handoutMasterId r:id="rId46"/>
  </p:handoutMasterIdLst>
  <p:sldIdLst>
    <p:sldId id="261" r:id="rId8"/>
    <p:sldId id="260" r:id="rId9"/>
    <p:sldId id="354" r:id="rId10"/>
    <p:sldId id="336" r:id="rId11"/>
    <p:sldId id="332" r:id="rId12"/>
    <p:sldId id="337" r:id="rId13"/>
    <p:sldId id="329" r:id="rId14"/>
    <p:sldId id="349" r:id="rId15"/>
    <p:sldId id="338" r:id="rId16"/>
    <p:sldId id="350" r:id="rId17"/>
    <p:sldId id="360" r:id="rId18"/>
    <p:sldId id="352" r:id="rId19"/>
    <p:sldId id="358" r:id="rId20"/>
    <p:sldId id="361" r:id="rId21"/>
    <p:sldId id="359" r:id="rId22"/>
    <p:sldId id="369" r:id="rId23"/>
    <p:sldId id="370" r:id="rId24"/>
    <p:sldId id="339" r:id="rId25"/>
    <p:sldId id="367" r:id="rId26"/>
    <p:sldId id="368" r:id="rId27"/>
    <p:sldId id="355" r:id="rId28"/>
    <p:sldId id="365" r:id="rId29"/>
    <p:sldId id="366" r:id="rId30"/>
    <p:sldId id="363" r:id="rId31"/>
    <p:sldId id="292" r:id="rId32"/>
    <p:sldId id="346" r:id="rId33"/>
    <p:sldId id="345" r:id="rId34"/>
    <p:sldId id="348" r:id="rId35"/>
    <p:sldId id="335" r:id="rId36"/>
    <p:sldId id="341" r:id="rId37"/>
    <p:sldId id="364" r:id="rId38"/>
    <p:sldId id="342" r:id="rId39"/>
    <p:sldId id="293" r:id="rId40"/>
    <p:sldId id="343" r:id="rId41"/>
    <p:sldId id="294" r:id="rId42"/>
    <p:sldId id="344" r:id="rId43"/>
    <p:sldId id="265" r:id="rId44"/>
  </p:sldIdLst>
  <p:sldSz cx="12192000" cy="6858000"/>
  <p:notesSz cx="9296400" cy="7010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0B6B12-6083-4410-A2BF-D96C63ACDE85}">
          <p14:sldIdLst>
            <p14:sldId id="261"/>
            <p14:sldId id="260"/>
            <p14:sldId id="354"/>
            <p14:sldId id="336"/>
            <p14:sldId id="332"/>
            <p14:sldId id="337"/>
            <p14:sldId id="329"/>
            <p14:sldId id="349"/>
            <p14:sldId id="338"/>
            <p14:sldId id="350"/>
            <p14:sldId id="360"/>
            <p14:sldId id="352"/>
            <p14:sldId id="358"/>
            <p14:sldId id="361"/>
            <p14:sldId id="359"/>
            <p14:sldId id="369"/>
            <p14:sldId id="370"/>
            <p14:sldId id="339"/>
            <p14:sldId id="367"/>
            <p14:sldId id="368"/>
            <p14:sldId id="355"/>
            <p14:sldId id="365"/>
            <p14:sldId id="366"/>
            <p14:sldId id="363"/>
            <p14:sldId id="292"/>
            <p14:sldId id="346"/>
            <p14:sldId id="345"/>
            <p14:sldId id="348"/>
            <p14:sldId id="335"/>
            <p14:sldId id="341"/>
            <p14:sldId id="364"/>
            <p14:sldId id="342"/>
            <p14:sldId id="293"/>
            <p14:sldId id="343"/>
            <p14:sldId id="294"/>
            <p14:sldId id="34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 Yan Cui" initials="MYC" lastIdx="10" clrIdx="0">
    <p:extLst>
      <p:ext uri="{19B8F6BF-5375-455C-9EA6-DF929625EA0E}">
        <p15:presenceInfo xmlns:p15="http://schemas.microsoft.com/office/powerpoint/2012/main" userId="ebd2ecd3-f9fb-4d9b-90a9-aa2c353b5dca" providerId="Windows Live"/>
      </p:ext>
    </p:extLst>
  </p:cmAuthor>
  <p:cmAuthor id="2" name="Pu Cui Liang" initials="PCL" lastIdx="1" clrIdx="1">
    <p:extLst>
      <p:ext uri="{19B8F6BF-5375-455C-9EA6-DF929625EA0E}">
        <p15:presenceInfo xmlns:p15="http://schemas.microsoft.com/office/powerpoint/2012/main" userId="S-1-12-1-3143138641-1248485524-918074038-3119484137" providerId="AD"/>
      </p:ext>
    </p:extLst>
  </p:cmAuthor>
  <p:cmAuthor id="3" name="Mao, Shu" initials="MS" lastIdx="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E64"/>
    <a:srgbClr val="0084D5"/>
    <a:srgbClr val="13CAAE"/>
    <a:srgbClr val="5AB545"/>
    <a:srgbClr val="6689C0"/>
    <a:srgbClr val="1F287F"/>
    <a:srgbClr val="202980"/>
    <a:srgbClr val="4E559A"/>
    <a:srgbClr val="6E8FC3"/>
    <a:srgbClr val="6D6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8" autoAdjust="0"/>
    <p:restoredTop sz="92239" autoAdjust="0"/>
  </p:normalViewPr>
  <p:slideViewPr>
    <p:cSldViewPr snapToGrid="0">
      <p:cViewPr varScale="1">
        <p:scale>
          <a:sx n="83" d="100"/>
          <a:sy n="83" d="100"/>
        </p:scale>
        <p:origin x="93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177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Relationship Id="rId4" Type="http://schemas.openxmlformats.org/officeDocument/2006/relationships/chartUserShapes" Target="../drawings/drawing3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Relationship Id="rId4" Type="http://schemas.openxmlformats.org/officeDocument/2006/relationships/chartUserShapes" Target="../drawings/drawing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Relationship Id="rId4" Type="http://schemas.openxmlformats.org/officeDocument/2006/relationships/chartUserShapes" Target="../drawings/drawing5.xm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2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3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8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9.xlsx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0.xlsx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1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占用预算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…</c:v>
                </c:pt>
                <c:pt idx="1">
                  <c:v>健康饮品事业部销售大区</c:v>
                </c:pt>
                <c:pt idx="2">
                  <c:v>健康饮品事业部华中大区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</c:v>
                </c:pt>
                <c:pt idx="1">
                  <c:v>3.5</c:v>
                </c:pt>
                <c:pt idx="2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A6-4396-9729-E0179D9405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剩余预算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…</c:v>
                </c:pt>
                <c:pt idx="1">
                  <c:v>健康饮品事业部销售大区</c:v>
                </c:pt>
                <c:pt idx="2">
                  <c:v>健康饮品事业部华中大区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A6-4396-9729-E0179D940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96015104"/>
        <c:axId val="596018240"/>
      </c:barChart>
      <c:catAx>
        <c:axId val="596015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6018240"/>
        <c:crosses val="autoZero"/>
        <c:auto val="1"/>
        <c:lblAlgn val="ctr"/>
        <c:lblOffset val="100"/>
        <c:noMultiLvlLbl val="0"/>
      </c:catAx>
      <c:valAx>
        <c:axId val="596018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6015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97408287802454"/>
          <c:y val="0.18222116773444066"/>
          <c:w val="0.81337597037516718"/>
          <c:h val="0.649601925145204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….</c:v>
                </c:pt>
                <c:pt idx="1">
                  <c:v>重客</c:v>
                </c:pt>
                <c:pt idx="2">
                  <c:v>特渠</c:v>
                </c:pt>
                <c:pt idx="3">
                  <c:v>行销</c:v>
                </c:pt>
                <c:pt idx="4">
                  <c:v>职能分类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200</c:v>
                </c:pt>
                <c:pt idx="2">
                  <c:v>250</c:v>
                </c:pt>
                <c:pt idx="3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91-4EF6-9A3C-63CA51838F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0564752"/>
        <c:axId val="720565928"/>
      </c:barChart>
      <c:catAx>
        <c:axId val="720564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65928"/>
        <c:crosses val="autoZero"/>
        <c:auto val="1"/>
        <c:lblAlgn val="ctr"/>
        <c:lblOffset val="100"/>
        <c:noMultiLvlLbl val="0"/>
      </c:catAx>
      <c:valAx>
        <c:axId val="720565928"/>
        <c:scaling>
          <c:orientation val="minMax"/>
          <c:max val="4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64752"/>
        <c:crosses val="autoZero"/>
        <c:crossBetween val="between"/>
        <c:majorUnit val="200"/>
        <c:min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39728781943943"/>
          <c:y val="0.41941105136401158"/>
          <c:w val="0.23396533669955327"/>
          <c:h val="0.13765672290744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608742477120631E-2"/>
          <c:y val="8.2232236576008019E-2"/>
          <c:w val="0.92375388243292589"/>
          <c:h val="0.760879283551587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年度费用预算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Sheet1!$B$2:$B$5</c:f>
              <c:numCache>
                <c:formatCode>0.00</c:formatCode>
                <c:ptCount val="4"/>
                <c:pt idx="0">
                  <c:v>7.4</c:v>
                </c:pt>
                <c:pt idx="1">
                  <c:v>5.4</c:v>
                </c:pt>
                <c:pt idx="2">
                  <c:v>8.4</c:v>
                </c:pt>
                <c:pt idx="3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6A-45C9-8172-27DD556825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Sheet1!$C$2:$C$5</c:f>
              <c:numCache>
                <c:formatCode>0.00</c:formatCode>
                <c:ptCount val="4"/>
                <c:pt idx="0">
                  <c:v>5.4</c:v>
                </c:pt>
                <c:pt idx="1">
                  <c:v>3.4</c:v>
                </c:pt>
                <c:pt idx="2">
                  <c:v>4.4000000000000004</c:v>
                </c:pt>
                <c:pt idx="3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6A-45C9-8172-27DD556825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同期费用</c:v>
                </c:pt>
              </c:strCache>
            </c:strRef>
          </c:tx>
          <c:spPr>
            <a:solidFill>
              <a:srgbClr val="6D67F8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B7-4255-9DD3-E2F21F05CE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9932488"/>
        <c:axId val="209935624"/>
      </c:barChart>
      <c:catAx>
        <c:axId val="20993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935624"/>
        <c:crosses val="autoZero"/>
        <c:auto val="1"/>
        <c:lblAlgn val="ctr"/>
        <c:lblOffset val="100"/>
        <c:noMultiLvlLbl val="0"/>
      </c:catAx>
      <c:valAx>
        <c:axId val="209935624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93248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812578280449738E-2"/>
          <c:y val="9.9787257384807884E-2"/>
          <c:w val="0.88192490204814811"/>
          <c:h val="0.854540976928205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同期费用率差值</c:v>
                </c:pt>
              </c:strCache>
            </c:strRef>
          </c:tx>
          <c:spPr>
            <a:solidFill>
              <a:srgbClr val="F15E64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B-48F1-B0DF-56F3CD855FEA}"/>
              </c:ext>
            </c:extLst>
          </c:dPt>
          <c:dPt>
            <c:idx val="3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B-48F1-B0DF-56F3CD855FEA}"/>
              </c:ext>
            </c:extLst>
          </c:dPt>
          <c:dPt>
            <c:idx val="4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B-48F1-B0DF-56F3CD855FEA}"/>
              </c:ext>
            </c:extLst>
          </c:dPt>
          <c:dPt>
            <c:idx val="5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B-48F1-B0DF-56F3CD855FEA}"/>
              </c:ext>
            </c:extLst>
          </c:dPt>
          <c:dPt>
            <c:idx val="6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57B-48F1-B0DF-56F3CD855FEA}"/>
              </c:ext>
            </c:extLst>
          </c:dPt>
          <c:dPt>
            <c:idx val="7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57B-48F1-B0DF-56F3CD855FEA}"/>
              </c:ext>
            </c:extLst>
          </c:dPt>
          <c:dPt>
            <c:idx val="8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57B-48F1-B0DF-56F3CD855FEA}"/>
              </c:ext>
            </c:extLst>
          </c:dPt>
          <c:dPt>
            <c:idx val="9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57B-48F1-B0DF-56F3CD855FEA}"/>
              </c:ext>
            </c:extLst>
          </c:dPt>
          <c:dPt>
            <c:idx val="10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57B-48F1-B0DF-56F3CD855FEA}"/>
              </c:ext>
            </c:extLst>
          </c:dPt>
          <c:dPt>
            <c:idx val="11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57B-48F1-B0DF-56F3CD855FEA}"/>
              </c:ext>
            </c:extLst>
          </c:dPt>
          <c:dPt>
            <c:idx val="12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57B-48F1-B0DF-56F3CD855FEA}"/>
              </c:ext>
            </c:extLst>
          </c:dPt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-3</c:v>
                </c:pt>
                <c:pt idx="1">
                  <c:v>4</c:v>
                </c:pt>
                <c:pt idx="2">
                  <c:v>-1</c:v>
                </c:pt>
                <c:pt idx="3">
                  <c:v>4.8772885229999998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2450096"/>
        <c:axId val="60244382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同期费用率</c:v>
                </c:pt>
              </c:strCache>
            </c:strRef>
          </c:tx>
          <c:spPr>
            <a:ln w="28575" cap="rnd">
              <a:solidFill>
                <a:srgbClr val="29328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4.9452553510000001</c:v>
                </c:pt>
                <c:pt idx="1">
                  <c:v>2.44613529</c:v>
                </c:pt>
                <c:pt idx="2">
                  <c:v>5.0635033250000001</c:v>
                </c:pt>
                <c:pt idx="3">
                  <c:v>0.71630111799999996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3D-41B3-94EE-E7135D41FF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7.562400008</c:v>
                </c:pt>
                <c:pt idx="1">
                  <c:v>6.4489637799999997</c:v>
                </c:pt>
                <c:pt idx="2">
                  <c:v>6.5245506769999997</c:v>
                </c:pt>
                <c:pt idx="3">
                  <c:v>5.7523224419999996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2450096"/>
        <c:axId val="602443824"/>
      </c:lineChart>
      <c:catAx>
        <c:axId val="60245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2443824"/>
        <c:crosses val="autoZero"/>
        <c:auto val="1"/>
        <c:lblAlgn val="ctr"/>
        <c:lblOffset val="100"/>
        <c:noMultiLvlLbl val="0"/>
      </c:catAx>
      <c:valAx>
        <c:axId val="60244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245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2267102742721282E-2"/>
          <c:y val="0.12239477353342756"/>
          <c:w val="0.83048270170057348"/>
          <c:h val="9.60812494092905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648661537238775E-2"/>
          <c:y val="0.20050616885656186"/>
          <c:w val="0.91267883357510793"/>
          <c:h val="0.742586702273684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预算费用率差值</c:v>
                </c:pt>
              </c:strCache>
            </c:strRef>
          </c:tx>
          <c:spPr>
            <a:solidFill>
              <a:srgbClr val="F15E64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B-48F1-B0DF-56F3CD855FEA}"/>
              </c:ext>
            </c:extLst>
          </c:dPt>
          <c:dPt>
            <c:idx val="3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B-48F1-B0DF-56F3CD855FEA}"/>
              </c:ext>
            </c:extLst>
          </c:dPt>
          <c:dPt>
            <c:idx val="4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B-48F1-B0DF-56F3CD855FEA}"/>
              </c:ext>
            </c:extLst>
          </c:dPt>
          <c:dPt>
            <c:idx val="5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B-48F1-B0DF-56F3CD855FEA}"/>
              </c:ext>
            </c:extLst>
          </c:dPt>
          <c:dPt>
            <c:idx val="6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57B-48F1-B0DF-56F3CD855FEA}"/>
              </c:ext>
            </c:extLst>
          </c:dPt>
          <c:dPt>
            <c:idx val="7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57B-48F1-B0DF-56F3CD855FEA}"/>
              </c:ext>
            </c:extLst>
          </c:dPt>
          <c:dPt>
            <c:idx val="8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57B-48F1-B0DF-56F3CD855FEA}"/>
              </c:ext>
            </c:extLst>
          </c:dPt>
          <c:dPt>
            <c:idx val="9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57B-48F1-B0DF-56F3CD855FEA}"/>
              </c:ext>
            </c:extLst>
          </c:dPt>
          <c:dPt>
            <c:idx val="10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57B-48F1-B0DF-56F3CD855FEA}"/>
              </c:ext>
            </c:extLst>
          </c:dPt>
          <c:dPt>
            <c:idx val="11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57B-48F1-B0DF-56F3CD855FEA}"/>
              </c:ext>
            </c:extLst>
          </c:dPt>
          <c:dPt>
            <c:idx val="12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57B-48F1-B0DF-56F3CD855FEA}"/>
              </c:ext>
            </c:extLst>
          </c:dPt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-3</c:v>
                </c:pt>
                <c:pt idx="1">
                  <c:v>4</c:v>
                </c:pt>
                <c:pt idx="2">
                  <c:v>-1.5</c:v>
                </c:pt>
                <c:pt idx="3">
                  <c:v>6.8772885229999998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7929640"/>
        <c:axId val="81792807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预算费用率</c:v>
                </c:pt>
              </c:strCache>
            </c:strRef>
          </c:tx>
          <c:spPr>
            <a:ln w="28575" cap="rnd">
              <a:solidFill>
                <a:srgbClr val="29328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4.9452553510000001</c:v>
                </c:pt>
                <c:pt idx="1">
                  <c:v>1.44613529</c:v>
                </c:pt>
                <c:pt idx="2">
                  <c:v>6.0635033250000001</c:v>
                </c:pt>
                <c:pt idx="3">
                  <c:v>0.71630111799999996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3D-41B3-94EE-E7135D41FF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6.562400008</c:v>
                </c:pt>
                <c:pt idx="1">
                  <c:v>6.4489637799999997</c:v>
                </c:pt>
                <c:pt idx="2">
                  <c:v>6.5245506769999997</c:v>
                </c:pt>
                <c:pt idx="3">
                  <c:v>5.7523224419999996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7929640"/>
        <c:axId val="817928072"/>
      </c:lineChart>
      <c:catAx>
        <c:axId val="817929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7928072"/>
        <c:crosses val="autoZero"/>
        <c:auto val="1"/>
        <c:lblAlgn val="ctr"/>
        <c:lblOffset val="100"/>
        <c:noMultiLvlLbl val="0"/>
      </c:catAx>
      <c:valAx>
        <c:axId val="817928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7929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9468024111493135E-2"/>
          <c:y val="0.13733519417371071"/>
          <c:w val="0.87094401633181229"/>
          <c:h val="9.60812494092905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97408287802454"/>
          <c:y val="0.18222116773444066"/>
          <c:w val="0.81337597037516718"/>
          <c:h val="0.649601925145204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….</c:v>
                </c:pt>
                <c:pt idx="1">
                  <c:v>XX类型</c:v>
                </c:pt>
                <c:pt idx="2">
                  <c:v>XX类型</c:v>
                </c:pt>
                <c:pt idx="3">
                  <c:v>XX类型</c:v>
                </c:pt>
                <c:pt idx="4">
                  <c:v>活动类型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200</c:v>
                </c:pt>
                <c:pt idx="2">
                  <c:v>250</c:v>
                </c:pt>
                <c:pt idx="3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DB-469F-B36F-F9E013774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0538488"/>
        <c:axId val="720545544"/>
      </c:barChart>
      <c:catAx>
        <c:axId val="720538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45544"/>
        <c:crosses val="autoZero"/>
        <c:auto val="1"/>
        <c:lblAlgn val="ctr"/>
        <c:lblOffset val="100"/>
        <c:noMultiLvlLbl val="0"/>
      </c:catAx>
      <c:valAx>
        <c:axId val="720545544"/>
        <c:scaling>
          <c:orientation val="minMax"/>
          <c:max val="4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38488"/>
        <c:crosses val="autoZero"/>
        <c:crossBetween val="between"/>
        <c:majorUnit val="200"/>
        <c:min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926778916154713"/>
          <c:y val="0.40874297495756456"/>
          <c:w val="0.24727019232832834"/>
          <c:h val="0.143049330466865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97408287802454"/>
          <c:y val="0.18222116773444066"/>
          <c:w val="0.81337597037516718"/>
          <c:h val="0.649601925145204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….</c:v>
                </c:pt>
                <c:pt idx="1">
                  <c:v>山东</c:v>
                </c:pt>
                <c:pt idx="2">
                  <c:v>河南</c:v>
                </c:pt>
                <c:pt idx="3">
                  <c:v>西南</c:v>
                </c:pt>
                <c:pt idx="4">
                  <c:v>京津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200</c:v>
                </c:pt>
                <c:pt idx="2">
                  <c:v>250</c:v>
                </c:pt>
                <c:pt idx="3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B2-4339-9E77-C9F240EA8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0538488"/>
        <c:axId val="720545544"/>
      </c:barChart>
      <c:catAx>
        <c:axId val="720538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45544"/>
        <c:crosses val="autoZero"/>
        <c:auto val="1"/>
        <c:lblAlgn val="ctr"/>
        <c:lblOffset val="100"/>
        <c:noMultiLvlLbl val="0"/>
      </c:catAx>
      <c:valAx>
        <c:axId val="720545544"/>
        <c:scaling>
          <c:orientation val="minMax"/>
          <c:max val="4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38488"/>
        <c:crosses val="autoZero"/>
        <c:crossBetween val="between"/>
        <c:majorUnit val="200"/>
        <c:min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524187539913427"/>
          <c:y val="0.36009341471679335"/>
          <c:w val="0.1881685414843588"/>
          <c:h val="0.143049330466865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934701310182867"/>
          <c:y val="7.5234248051462602E-2"/>
          <c:w val="0.24808165946516644"/>
          <c:h val="0.8344846542867823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费用支出</c:v>
                </c:pt>
              </c:strCache>
            </c:strRef>
          </c:tx>
          <c:dPt>
            <c:idx val="0"/>
            <c:bubble3D val="0"/>
            <c:spPr>
              <a:solidFill>
                <a:srgbClr val="0084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A5-4C8D-8618-1B3AF1CC679E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A5-4C8D-8618-1B3AF1CC679E}"/>
              </c:ext>
            </c:extLst>
          </c:dPt>
          <c:dPt>
            <c:idx val="2"/>
            <c:bubble3D val="0"/>
            <c:spPr>
              <a:solidFill>
                <a:srgbClr val="13CAA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CA5-4C8D-8618-1B3AF1CC679E}"/>
              </c:ext>
            </c:extLst>
          </c:dPt>
          <c:dPt>
            <c:idx val="3"/>
            <c:bubble3D val="0"/>
            <c:spPr>
              <a:solidFill>
                <a:srgbClr val="6689C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CA5-4C8D-8618-1B3AF1CC679E}"/>
              </c:ext>
            </c:extLst>
          </c:dPt>
          <c:dPt>
            <c:idx val="4"/>
            <c:bubble3D val="0"/>
            <c:spPr>
              <a:solidFill>
                <a:srgbClr val="00705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CA5-4C8D-8618-1B3AF1CC67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重点系统</c:v>
                </c:pt>
                <c:pt idx="1">
                  <c:v>特渠</c:v>
                </c:pt>
                <c:pt idx="2">
                  <c:v>学生奶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1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CA5-4C8D-8618-1B3AF1CC67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757049464003567"/>
          <c:y val="0.21554614774690714"/>
          <c:w val="0.22357180639352484"/>
          <c:h val="0.47876442047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97408287802454"/>
          <c:y val="0.18222116773444066"/>
          <c:w val="0.81337597037516718"/>
          <c:h val="0.649601925145204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….</c:v>
                </c:pt>
                <c:pt idx="1">
                  <c:v>XX科目</c:v>
                </c:pt>
                <c:pt idx="2">
                  <c:v>XX科目</c:v>
                </c:pt>
                <c:pt idx="3">
                  <c:v>XX科目</c:v>
                </c:pt>
                <c:pt idx="4">
                  <c:v>费用科目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200</c:v>
                </c:pt>
                <c:pt idx="2">
                  <c:v>250</c:v>
                </c:pt>
                <c:pt idx="3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3C-4DB1-9519-20D4C0E2E8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0564752"/>
        <c:axId val="720565928"/>
      </c:barChart>
      <c:catAx>
        <c:axId val="720564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65928"/>
        <c:crosses val="autoZero"/>
        <c:auto val="1"/>
        <c:lblAlgn val="ctr"/>
        <c:lblOffset val="100"/>
        <c:noMultiLvlLbl val="0"/>
      </c:catAx>
      <c:valAx>
        <c:axId val="720565928"/>
        <c:scaling>
          <c:orientation val="minMax"/>
          <c:max val="4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64752"/>
        <c:crosses val="autoZero"/>
        <c:crossBetween val="between"/>
        <c:majorUnit val="200"/>
        <c:min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39728781943943"/>
          <c:y val="0.41941105136401158"/>
          <c:w val="0.23396533669955327"/>
          <c:h val="0.13765672290744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97408287802454"/>
          <c:y val="0.18222116773444066"/>
          <c:w val="0.81337597037516718"/>
          <c:h val="0.649601925145204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….</c:v>
                </c:pt>
                <c:pt idx="1">
                  <c:v>重客</c:v>
                </c:pt>
                <c:pt idx="2">
                  <c:v>特渠</c:v>
                </c:pt>
                <c:pt idx="3">
                  <c:v>行销</c:v>
                </c:pt>
                <c:pt idx="4">
                  <c:v>职能分类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200</c:v>
                </c:pt>
                <c:pt idx="2">
                  <c:v>250</c:v>
                </c:pt>
                <c:pt idx="3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5D-4306-B645-800D585C5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0564752"/>
        <c:axId val="720565928"/>
      </c:barChart>
      <c:catAx>
        <c:axId val="720564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65928"/>
        <c:crosses val="autoZero"/>
        <c:auto val="1"/>
        <c:lblAlgn val="ctr"/>
        <c:lblOffset val="100"/>
        <c:noMultiLvlLbl val="0"/>
      </c:catAx>
      <c:valAx>
        <c:axId val="720565928"/>
        <c:scaling>
          <c:orientation val="minMax"/>
          <c:max val="4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64752"/>
        <c:crosses val="autoZero"/>
        <c:crossBetween val="between"/>
        <c:majorUnit val="200"/>
        <c:min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39728781943943"/>
          <c:y val="0.41941105136401158"/>
          <c:w val="0.23396533669955327"/>
          <c:h val="0.13765672290744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608742477120631E-2"/>
          <c:y val="8.2232236576008019E-2"/>
          <c:w val="0.92375388243292589"/>
          <c:h val="0.760879283551587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年度费用预算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>
                  <c:v>7.4</c:v>
                </c:pt>
                <c:pt idx="1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6A-45C9-8172-27DD556825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Sheet1!$C$2:$C$3</c:f>
              <c:numCache>
                <c:formatCode>0.00</c:formatCode>
                <c:ptCount val="2"/>
                <c:pt idx="0">
                  <c:v>5.4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6A-45C9-8172-27DD556825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同期费用</c:v>
                </c:pt>
              </c:strCache>
            </c:strRef>
          </c:tx>
          <c:spPr>
            <a:solidFill>
              <a:srgbClr val="6D67F8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B7-4255-9DD3-E2F21F05CE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9932488"/>
        <c:axId val="209935624"/>
      </c:barChart>
      <c:catAx>
        <c:axId val="20993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935624"/>
        <c:crosses val="autoZero"/>
        <c:auto val="1"/>
        <c:lblAlgn val="ctr"/>
        <c:lblOffset val="100"/>
        <c:noMultiLvlLbl val="0"/>
      </c:catAx>
      <c:valAx>
        <c:axId val="209935624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93248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5676857476483584E-2"/>
          <c:y val="2.1913906530574213E-2"/>
          <c:w val="0.8286460300366526"/>
          <c:h val="0.134006126691138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799489580349578E-2"/>
          <c:y val="0.13185682978123392"/>
          <c:w val="0.9075243392776392"/>
          <c:h val="0.705262685784045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2382C5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405</c:v>
                </c:pt>
                <c:pt idx="1">
                  <c:v>411</c:v>
                </c:pt>
                <c:pt idx="2">
                  <c:v>426</c:v>
                </c:pt>
                <c:pt idx="3">
                  <c:v>421</c:v>
                </c:pt>
                <c:pt idx="4">
                  <c:v>412</c:v>
                </c:pt>
                <c:pt idx="5">
                  <c:v>422.2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6C-4F09-BE0E-FE4D4E742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6013536"/>
        <c:axId val="5960139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销售达成</c:v>
                </c:pt>
              </c:strCache>
            </c:strRef>
          </c:tx>
          <c:spPr>
            <a:ln w="28575" cap="rnd">
              <a:solidFill>
                <a:srgbClr val="6567B0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6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55</c:v>
                </c:pt>
                <c:pt idx="5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6C-4F09-BE0E-FE4D4E7422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费用使用进度</c:v>
                </c:pt>
              </c:strCache>
            </c:strRef>
          </c:tx>
          <c:spPr>
            <a:ln w="28575" cap="rnd">
              <a:solidFill>
                <a:srgbClr val="2FBDA7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5</c:v>
                </c:pt>
                <c:pt idx="1">
                  <c:v>19</c:v>
                </c:pt>
                <c:pt idx="2">
                  <c:v>30</c:v>
                </c:pt>
                <c:pt idx="3">
                  <c:v>40</c:v>
                </c:pt>
                <c:pt idx="4">
                  <c:v>56</c:v>
                </c:pt>
                <c:pt idx="5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6C-4F09-BE0E-FE4D4E742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937976"/>
        <c:axId val="596018632"/>
      </c:lineChart>
      <c:catAx>
        <c:axId val="596013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6013928"/>
        <c:crosses val="autoZero"/>
        <c:auto val="1"/>
        <c:lblAlgn val="ctr"/>
        <c:lblOffset val="100"/>
        <c:noMultiLvlLbl val="0"/>
      </c:catAx>
      <c:valAx>
        <c:axId val="5960139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6013536"/>
        <c:crosses val="autoZero"/>
        <c:crossBetween val="between"/>
      </c:valAx>
      <c:valAx>
        <c:axId val="59601863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937976"/>
        <c:crosses val="max"/>
        <c:crossBetween val="between"/>
      </c:valAx>
      <c:catAx>
        <c:axId val="209937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60186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054491130868639"/>
          <c:y val="4.6816565691567301E-2"/>
          <c:w val="0.64237595873919362"/>
          <c:h val="0.127307881587265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812578280449738E-2"/>
          <c:y val="9.9787257384807884E-2"/>
          <c:w val="0.88192490204814811"/>
          <c:h val="0.854540976928205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同期费用率差值</c:v>
                </c:pt>
              </c:strCache>
            </c:strRef>
          </c:tx>
          <c:spPr>
            <a:solidFill>
              <a:srgbClr val="F15E64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B-48F1-B0DF-56F3CD855FEA}"/>
              </c:ext>
            </c:extLst>
          </c:dPt>
          <c:dPt>
            <c:idx val="3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B-48F1-B0DF-56F3CD855FEA}"/>
              </c:ext>
            </c:extLst>
          </c:dPt>
          <c:dPt>
            <c:idx val="4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B-48F1-B0DF-56F3CD855FEA}"/>
              </c:ext>
            </c:extLst>
          </c:dPt>
          <c:dPt>
            <c:idx val="5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B-48F1-B0DF-56F3CD855FEA}"/>
              </c:ext>
            </c:extLst>
          </c:dPt>
          <c:dPt>
            <c:idx val="6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57B-48F1-B0DF-56F3CD855FEA}"/>
              </c:ext>
            </c:extLst>
          </c:dPt>
          <c:dPt>
            <c:idx val="7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57B-48F1-B0DF-56F3CD855FEA}"/>
              </c:ext>
            </c:extLst>
          </c:dPt>
          <c:dPt>
            <c:idx val="8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57B-48F1-B0DF-56F3CD855FEA}"/>
              </c:ext>
            </c:extLst>
          </c:dPt>
          <c:dPt>
            <c:idx val="9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57B-48F1-B0DF-56F3CD855FEA}"/>
              </c:ext>
            </c:extLst>
          </c:dPt>
          <c:dPt>
            <c:idx val="10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57B-48F1-B0DF-56F3CD855FEA}"/>
              </c:ext>
            </c:extLst>
          </c:dPt>
          <c:dPt>
            <c:idx val="11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57B-48F1-B0DF-56F3CD855FEA}"/>
              </c:ext>
            </c:extLst>
          </c:dPt>
          <c:dPt>
            <c:idx val="12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57B-48F1-B0DF-56F3CD855FEA}"/>
              </c:ext>
            </c:extLst>
          </c:dPt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-3</c:v>
                </c:pt>
                <c:pt idx="1">
                  <c:v>4.8772885229999998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2450096"/>
        <c:axId val="60244382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同期费用率</c:v>
                </c:pt>
              </c:strCache>
            </c:strRef>
          </c:tx>
          <c:spPr>
            <a:ln w="28575" cap="rnd">
              <a:solidFill>
                <a:srgbClr val="29328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3.9452553510000001</c:v>
                </c:pt>
                <c:pt idx="1">
                  <c:v>4.7163011179999996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3D-41B3-94EE-E7135D41FF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5.562400008</c:v>
                </c:pt>
                <c:pt idx="1">
                  <c:v>7.7523224419999996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2450096"/>
        <c:axId val="602443824"/>
      </c:lineChart>
      <c:catAx>
        <c:axId val="60245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2443824"/>
        <c:crosses val="autoZero"/>
        <c:auto val="1"/>
        <c:lblAlgn val="ctr"/>
        <c:lblOffset val="100"/>
        <c:noMultiLvlLbl val="0"/>
      </c:catAx>
      <c:valAx>
        <c:axId val="60244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245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2267102742721282E-2"/>
          <c:y val="0.12239477353342756"/>
          <c:w val="0.83048270170057348"/>
          <c:h val="9.60812494092905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648661537238775E-2"/>
          <c:y val="0.20050616885656186"/>
          <c:w val="0.91267883357510793"/>
          <c:h val="0.742586702273684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预算费用率差值</c:v>
                </c:pt>
              </c:strCache>
            </c:strRef>
          </c:tx>
          <c:spPr>
            <a:solidFill>
              <a:srgbClr val="F15E64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B-48F1-B0DF-56F3CD855FEA}"/>
              </c:ext>
            </c:extLst>
          </c:dPt>
          <c:dPt>
            <c:idx val="3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B-48F1-B0DF-56F3CD855FEA}"/>
              </c:ext>
            </c:extLst>
          </c:dPt>
          <c:dPt>
            <c:idx val="4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B-48F1-B0DF-56F3CD855FEA}"/>
              </c:ext>
            </c:extLst>
          </c:dPt>
          <c:dPt>
            <c:idx val="5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B-48F1-B0DF-56F3CD855FEA}"/>
              </c:ext>
            </c:extLst>
          </c:dPt>
          <c:dPt>
            <c:idx val="6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57B-48F1-B0DF-56F3CD855FEA}"/>
              </c:ext>
            </c:extLst>
          </c:dPt>
          <c:dPt>
            <c:idx val="7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57B-48F1-B0DF-56F3CD855FEA}"/>
              </c:ext>
            </c:extLst>
          </c:dPt>
          <c:dPt>
            <c:idx val="8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57B-48F1-B0DF-56F3CD855FEA}"/>
              </c:ext>
            </c:extLst>
          </c:dPt>
          <c:dPt>
            <c:idx val="9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57B-48F1-B0DF-56F3CD855FEA}"/>
              </c:ext>
            </c:extLst>
          </c:dPt>
          <c:dPt>
            <c:idx val="10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57B-48F1-B0DF-56F3CD855FEA}"/>
              </c:ext>
            </c:extLst>
          </c:dPt>
          <c:dPt>
            <c:idx val="11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57B-48F1-B0DF-56F3CD855FEA}"/>
              </c:ext>
            </c:extLst>
          </c:dPt>
          <c:dPt>
            <c:idx val="12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57B-48F1-B0DF-56F3CD855FEA}"/>
              </c:ext>
            </c:extLst>
          </c:dPt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-3</c:v>
                </c:pt>
                <c:pt idx="1">
                  <c:v>6.8772885229999998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7929640"/>
        <c:axId val="81792807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预算费用率</c:v>
                </c:pt>
              </c:strCache>
            </c:strRef>
          </c:tx>
          <c:spPr>
            <a:ln w="28575" cap="rnd">
              <a:solidFill>
                <a:srgbClr val="29328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4.9452553510000001</c:v>
                </c:pt>
                <c:pt idx="1">
                  <c:v>6.7163011179999996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3D-41B3-94EE-E7135D41FF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6.562400008</c:v>
                </c:pt>
                <c:pt idx="1">
                  <c:v>8.7523224420000005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7929640"/>
        <c:axId val="817928072"/>
      </c:lineChart>
      <c:catAx>
        <c:axId val="817929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7928072"/>
        <c:crosses val="autoZero"/>
        <c:auto val="1"/>
        <c:lblAlgn val="ctr"/>
        <c:lblOffset val="100"/>
        <c:noMultiLvlLbl val="0"/>
      </c:catAx>
      <c:valAx>
        <c:axId val="817928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7929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9468024111493135E-2"/>
          <c:y val="0.13733519417371071"/>
          <c:w val="0.87094401633181229"/>
          <c:h val="9.60812494092905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97408287802454"/>
          <c:y val="0.18222116773444066"/>
          <c:w val="0.81337597037516718"/>
          <c:h val="0.649601925145204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….</c:v>
                </c:pt>
                <c:pt idx="1">
                  <c:v>XX类型</c:v>
                </c:pt>
                <c:pt idx="2">
                  <c:v>XX类型</c:v>
                </c:pt>
                <c:pt idx="3">
                  <c:v>XX类型</c:v>
                </c:pt>
                <c:pt idx="4">
                  <c:v>活动类型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200</c:v>
                </c:pt>
                <c:pt idx="2">
                  <c:v>250</c:v>
                </c:pt>
                <c:pt idx="3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DB-469F-B36F-F9E013774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0538488"/>
        <c:axId val="720545544"/>
      </c:barChart>
      <c:catAx>
        <c:axId val="720538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45544"/>
        <c:crosses val="autoZero"/>
        <c:auto val="1"/>
        <c:lblAlgn val="ctr"/>
        <c:lblOffset val="100"/>
        <c:noMultiLvlLbl val="0"/>
      </c:catAx>
      <c:valAx>
        <c:axId val="720545544"/>
        <c:scaling>
          <c:orientation val="minMax"/>
          <c:max val="4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38488"/>
        <c:crosses val="autoZero"/>
        <c:crossBetween val="between"/>
        <c:majorUnit val="200"/>
        <c:min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926778916154713"/>
          <c:y val="0.40874297495756456"/>
          <c:w val="0.24727019232832834"/>
          <c:h val="0.143049330466865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97408287802454"/>
          <c:y val="0.18222116773444066"/>
          <c:w val="0.81337597037516718"/>
          <c:h val="0.649601925145204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….</c:v>
                </c:pt>
                <c:pt idx="1">
                  <c:v>山东</c:v>
                </c:pt>
                <c:pt idx="2">
                  <c:v>河南</c:v>
                </c:pt>
                <c:pt idx="3">
                  <c:v>西南</c:v>
                </c:pt>
                <c:pt idx="4">
                  <c:v>京津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200</c:v>
                </c:pt>
                <c:pt idx="2">
                  <c:v>250</c:v>
                </c:pt>
                <c:pt idx="3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2B-4D5E-A559-5F72BE960B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0538488"/>
        <c:axId val="720545544"/>
      </c:barChart>
      <c:catAx>
        <c:axId val="720538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45544"/>
        <c:crosses val="autoZero"/>
        <c:auto val="1"/>
        <c:lblAlgn val="ctr"/>
        <c:lblOffset val="100"/>
        <c:noMultiLvlLbl val="0"/>
      </c:catAx>
      <c:valAx>
        <c:axId val="720545544"/>
        <c:scaling>
          <c:orientation val="minMax"/>
          <c:max val="4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38488"/>
        <c:crosses val="autoZero"/>
        <c:crossBetween val="between"/>
        <c:majorUnit val="200"/>
        <c:min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524187539913427"/>
          <c:y val="0.36009341471679335"/>
          <c:w val="0.1881685414843588"/>
          <c:h val="0.143049330466865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934701310182867"/>
          <c:y val="7.5234248051462602E-2"/>
          <c:w val="0.24808165946516644"/>
          <c:h val="0.8344846542867823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费用支出</c:v>
                </c:pt>
              </c:strCache>
            </c:strRef>
          </c:tx>
          <c:dPt>
            <c:idx val="0"/>
            <c:bubble3D val="0"/>
            <c:spPr>
              <a:solidFill>
                <a:srgbClr val="0084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A5-4C8D-8618-1B3AF1CC679E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A5-4C8D-8618-1B3AF1CC679E}"/>
              </c:ext>
            </c:extLst>
          </c:dPt>
          <c:dPt>
            <c:idx val="2"/>
            <c:bubble3D val="0"/>
            <c:spPr>
              <a:solidFill>
                <a:srgbClr val="13CAA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CA5-4C8D-8618-1B3AF1CC679E}"/>
              </c:ext>
            </c:extLst>
          </c:dPt>
          <c:dPt>
            <c:idx val="3"/>
            <c:bubble3D val="0"/>
            <c:spPr>
              <a:solidFill>
                <a:srgbClr val="6689C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CA5-4C8D-8618-1B3AF1CC679E}"/>
              </c:ext>
            </c:extLst>
          </c:dPt>
          <c:dPt>
            <c:idx val="4"/>
            <c:bubble3D val="0"/>
            <c:spPr>
              <a:solidFill>
                <a:srgbClr val="00705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CA5-4C8D-8618-1B3AF1CC67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重点系统</c:v>
                </c:pt>
                <c:pt idx="1">
                  <c:v>特渠</c:v>
                </c:pt>
                <c:pt idx="2">
                  <c:v>学生奶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1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CA5-4C8D-8618-1B3AF1CC67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757049464003567"/>
          <c:y val="0.21554614774690714"/>
          <c:w val="0.22357180639352484"/>
          <c:h val="0.47876442047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97408287802454"/>
          <c:y val="0.18222116773444066"/>
          <c:w val="0.81337597037516718"/>
          <c:h val="0.649601925145204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….</c:v>
                </c:pt>
                <c:pt idx="1">
                  <c:v>XX科目</c:v>
                </c:pt>
                <c:pt idx="2">
                  <c:v>XX科目</c:v>
                </c:pt>
                <c:pt idx="3">
                  <c:v>XX科目</c:v>
                </c:pt>
                <c:pt idx="4">
                  <c:v>费用科目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200</c:v>
                </c:pt>
                <c:pt idx="2">
                  <c:v>250</c:v>
                </c:pt>
                <c:pt idx="3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E2-4C82-93B0-981B3DAF03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0564752"/>
        <c:axId val="720565928"/>
      </c:barChart>
      <c:catAx>
        <c:axId val="720564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65928"/>
        <c:crosses val="autoZero"/>
        <c:auto val="1"/>
        <c:lblAlgn val="ctr"/>
        <c:lblOffset val="100"/>
        <c:noMultiLvlLbl val="0"/>
      </c:catAx>
      <c:valAx>
        <c:axId val="720565928"/>
        <c:scaling>
          <c:orientation val="minMax"/>
          <c:max val="4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64752"/>
        <c:crosses val="autoZero"/>
        <c:crossBetween val="between"/>
        <c:majorUnit val="200"/>
        <c:min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39728781943943"/>
          <c:y val="0.41941105136401158"/>
          <c:w val="0.23396533669955327"/>
          <c:h val="0.13765672290744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97408287802454"/>
          <c:y val="0.18222116773444066"/>
          <c:w val="0.81337597037516718"/>
          <c:h val="0.649601925145204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….</c:v>
                </c:pt>
                <c:pt idx="1">
                  <c:v>重客</c:v>
                </c:pt>
                <c:pt idx="2">
                  <c:v>特渠</c:v>
                </c:pt>
                <c:pt idx="3">
                  <c:v>行销</c:v>
                </c:pt>
                <c:pt idx="4">
                  <c:v>职能分类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200</c:v>
                </c:pt>
                <c:pt idx="2">
                  <c:v>250</c:v>
                </c:pt>
                <c:pt idx="3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B4-4582-95C5-0CBECA501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0564752"/>
        <c:axId val="720565928"/>
      </c:barChart>
      <c:catAx>
        <c:axId val="720564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65928"/>
        <c:crosses val="autoZero"/>
        <c:auto val="1"/>
        <c:lblAlgn val="ctr"/>
        <c:lblOffset val="100"/>
        <c:noMultiLvlLbl val="0"/>
      </c:catAx>
      <c:valAx>
        <c:axId val="720565928"/>
        <c:scaling>
          <c:orientation val="minMax"/>
          <c:max val="4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64752"/>
        <c:crosses val="autoZero"/>
        <c:crossBetween val="between"/>
        <c:majorUnit val="200"/>
        <c:min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39728781943943"/>
          <c:y val="0.41941105136401158"/>
          <c:w val="0.23396533669955327"/>
          <c:h val="0.13765672290744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914296816183785E-2"/>
          <c:y val="0.10147322994504619"/>
          <c:w val="0.91840852160752884"/>
          <c:h val="0.70888793223809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7.2</c:v>
                </c:pt>
                <c:pt idx="1">
                  <c:v>4.7</c:v>
                </c:pt>
                <c:pt idx="2">
                  <c:v>5.5</c:v>
                </c:pt>
                <c:pt idx="3">
                  <c:v>6.9</c:v>
                </c:pt>
                <c:pt idx="4">
                  <c:v>2.9</c:v>
                </c:pt>
                <c:pt idx="5">
                  <c:v>8.6210042179999995</c:v>
                </c:pt>
                <c:pt idx="6">
                  <c:v>6.3675709119999997</c:v>
                </c:pt>
                <c:pt idx="7">
                  <c:v>3.1065035540000001</c:v>
                </c:pt>
                <c:pt idx="8">
                  <c:v>1.5730088659999999</c:v>
                </c:pt>
                <c:pt idx="9">
                  <c:v>1.8</c:v>
                </c:pt>
                <c:pt idx="10">
                  <c:v>4.4000000000000004</c:v>
                </c:pt>
                <c:pt idx="1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6A-45C9-8172-27DD556825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同期费用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4.8</c:v>
                </c:pt>
                <c:pt idx="1">
                  <c:v>8</c:v>
                </c:pt>
                <c:pt idx="2">
                  <c:v>7</c:v>
                </c:pt>
                <c:pt idx="3">
                  <c:v>4.9000000000000004</c:v>
                </c:pt>
                <c:pt idx="4">
                  <c:v>5</c:v>
                </c:pt>
                <c:pt idx="5">
                  <c:v>2.352652644</c:v>
                </c:pt>
                <c:pt idx="6">
                  <c:v>2.6315179799999999</c:v>
                </c:pt>
                <c:pt idx="7">
                  <c:v>1.815598743</c:v>
                </c:pt>
                <c:pt idx="8">
                  <c:v>9.1676047969999992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6A-45C9-8172-27DD556825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04008512"/>
        <c:axId val="604008120"/>
      </c:barChart>
      <c:catAx>
        <c:axId val="60400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4008120"/>
        <c:crosses val="autoZero"/>
        <c:auto val="1"/>
        <c:lblAlgn val="ctr"/>
        <c:lblOffset val="100"/>
        <c:noMultiLvlLbl val="0"/>
      </c:catAx>
      <c:valAx>
        <c:axId val="604008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400851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648661537238775E-2"/>
          <c:y val="0.20050616885656186"/>
          <c:w val="0.93655443625576618"/>
          <c:h val="0.69258793065319924"/>
        </c:manualLayout>
      </c:layout>
      <c:barChart>
        <c:barDir val="col"/>
        <c:grouping val="clustered"/>
        <c:varyColors val="0"/>
        <c:ser>
          <c:idx val="3"/>
          <c:order val="3"/>
          <c:tx>
            <c:strRef>
              <c:f>Sheet1!$D$1</c:f>
              <c:strCache>
                <c:ptCount val="1"/>
                <c:pt idx="0">
                  <c:v>同期费用率差值</c:v>
                </c:pt>
              </c:strCache>
            </c:strRef>
          </c:tx>
          <c:spPr>
            <a:solidFill>
              <a:srgbClr val="F15E64"/>
            </a:solidFill>
            <a:ln>
              <a:solidFill>
                <a:srgbClr val="F15E64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D181-4FC8-9732-40E522E22E40}"/>
              </c:ext>
            </c:extLst>
          </c:dPt>
          <c:dPt>
            <c:idx val="5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D181-4FC8-9732-40E522E22E40}"/>
              </c:ext>
            </c:extLst>
          </c:dPt>
          <c:dPt>
            <c:idx val="8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D181-4FC8-9732-40E522E22E40}"/>
              </c:ext>
            </c:extLst>
          </c:dPt>
          <c:dPt>
            <c:idx val="13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D181-4FC8-9732-40E522E22E40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2.6315179799999999</c:v>
                </c:pt>
                <c:pt idx="2">
                  <c:v>1.815598743</c:v>
                </c:pt>
                <c:pt idx="3">
                  <c:v>-2</c:v>
                </c:pt>
                <c:pt idx="4">
                  <c:v>2.3752322979999998</c:v>
                </c:pt>
                <c:pt idx="5">
                  <c:v>-1</c:v>
                </c:pt>
                <c:pt idx="6">
                  <c:v>1</c:v>
                </c:pt>
                <c:pt idx="7">
                  <c:v>0.5</c:v>
                </c:pt>
                <c:pt idx="8">
                  <c:v>-0.5</c:v>
                </c:pt>
                <c:pt idx="9">
                  <c:v>3.8772885229999998</c:v>
                </c:pt>
                <c:pt idx="10">
                  <c:v>2</c:v>
                </c:pt>
                <c:pt idx="11">
                  <c:v>2.6315179799999999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D181-4FC8-9732-40E522E22E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0518496"/>
        <c:axId val="720521240"/>
      </c:barChart>
      <c:lineChart>
        <c:grouping val="standar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同期费用率</c:v>
                </c:pt>
              </c:strCache>
            </c:strRef>
          </c:tx>
          <c:spPr>
            <a:ln w="28575" cap="rnd">
              <a:solidFill>
                <a:srgbClr val="1F287F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9.7530487709999996</c:v>
                </c:pt>
                <c:pt idx="1">
                  <c:v>2.0551408599999998</c:v>
                </c:pt>
                <c:pt idx="2">
                  <c:v>4.303698432</c:v>
                </c:pt>
                <c:pt idx="3">
                  <c:v>7.8933290569999999</c:v>
                </c:pt>
                <c:pt idx="4">
                  <c:v>6.0635033250000001</c:v>
                </c:pt>
                <c:pt idx="5">
                  <c:v>4.9452553510000001</c:v>
                </c:pt>
                <c:pt idx="6">
                  <c:v>1.44613529</c:v>
                </c:pt>
                <c:pt idx="7">
                  <c:v>2.8071102630000002</c:v>
                </c:pt>
                <c:pt idx="8">
                  <c:v>6.0635033250000001</c:v>
                </c:pt>
                <c:pt idx="9">
                  <c:v>0.71630111799999996</c:v>
                </c:pt>
                <c:pt idx="10">
                  <c:v>9.7530487709999996</c:v>
                </c:pt>
                <c:pt idx="11">
                  <c:v>2.0551408599999998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D-41B3-94EE-E7135D41FF2F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实际费用率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B-48F1-B0DF-56F3CD855FEA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B-48F1-B0DF-56F3CD855FEA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B-48F1-B0DF-56F3CD855FEA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B-48F1-B0DF-56F3CD855FEA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B57B-48F1-B0DF-56F3CD855FEA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B57B-48F1-B0DF-56F3CD855FEA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B57B-48F1-B0DF-56F3CD855FEA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B57B-48F1-B0DF-56F3CD855FEA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B57B-48F1-B0DF-56F3CD855FEA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B57B-48F1-B0DF-56F3CD855FEA}"/>
              </c:ext>
            </c:extLst>
          </c:dPt>
          <c:dPt>
            <c:idx val="12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B57B-48F1-B0DF-56F3CD855FEA}"/>
              </c:ext>
            </c:extLst>
          </c:dPt>
          <c:val>
            <c:numRef>
              <c:f>Sheet1!$C$2:$C$13</c:f>
              <c:numCache>
                <c:formatCode>General</c:formatCode>
                <c:ptCount val="12"/>
                <c:pt idx="0">
                  <c:v>8.6210042179999995</c:v>
                </c:pt>
                <c:pt idx="1">
                  <c:v>6.3675709119999997</c:v>
                </c:pt>
                <c:pt idx="2">
                  <c:v>3.1065035540000001</c:v>
                </c:pt>
                <c:pt idx="3">
                  <c:v>1.5730088659999999</c:v>
                </c:pt>
                <c:pt idx="4">
                  <c:v>6.5245506769999997</c:v>
                </c:pt>
                <c:pt idx="5">
                  <c:v>6.562400008</c:v>
                </c:pt>
                <c:pt idx="6">
                  <c:v>6.4489637799999997</c:v>
                </c:pt>
                <c:pt idx="7">
                  <c:v>7.8051688520000004</c:v>
                </c:pt>
                <c:pt idx="8">
                  <c:v>6.5245506769999997</c:v>
                </c:pt>
                <c:pt idx="9">
                  <c:v>5.7523224419999996</c:v>
                </c:pt>
                <c:pt idx="10">
                  <c:v>8.6210042179999995</c:v>
                </c:pt>
                <c:pt idx="11">
                  <c:v>6.3675709119999997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0518496"/>
        <c:axId val="72052124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 </c:v>
                      </c:pt>
                    </c:strCache>
                  </c:strRef>
                </c:tx>
                <c:spPr>
                  <a:ln w="28575" cap="rnd">
                    <a:solidFill>
                      <a:srgbClr val="29328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201901</c:v>
                      </c:pt>
                      <c:pt idx="1">
                        <c:v>201902</c:v>
                      </c:pt>
                      <c:pt idx="2">
                        <c:v>201903</c:v>
                      </c:pt>
                      <c:pt idx="3">
                        <c:v>201904</c:v>
                      </c:pt>
                      <c:pt idx="4">
                        <c:v>201905</c:v>
                      </c:pt>
                      <c:pt idx="5">
                        <c:v>201906</c:v>
                      </c:pt>
                      <c:pt idx="6">
                        <c:v>201907</c:v>
                      </c:pt>
                      <c:pt idx="7">
                        <c:v>201908</c:v>
                      </c:pt>
                      <c:pt idx="8">
                        <c:v>201909</c:v>
                      </c:pt>
                      <c:pt idx="9">
                        <c:v>201910</c:v>
                      </c:pt>
                      <c:pt idx="10">
                        <c:v>201911</c:v>
                      </c:pt>
                      <c:pt idx="11">
                        <c:v>201912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201901</c:v>
                      </c:pt>
                      <c:pt idx="1">
                        <c:v>201902</c:v>
                      </c:pt>
                      <c:pt idx="2">
                        <c:v>201903</c:v>
                      </c:pt>
                      <c:pt idx="3">
                        <c:v>201904</c:v>
                      </c:pt>
                      <c:pt idx="4">
                        <c:v>201905</c:v>
                      </c:pt>
                      <c:pt idx="5">
                        <c:v>201906</c:v>
                      </c:pt>
                      <c:pt idx="6">
                        <c:v>201907</c:v>
                      </c:pt>
                      <c:pt idx="7">
                        <c:v>201908</c:v>
                      </c:pt>
                      <c:pt idx="8">
                        <c:v>201909</c:v>
                      </c:pt>
                      <c:pt idx="9">
                        <c:v>201910</c:v>
                      </c:pt>
                      <c:pt idx="10">
                        <c:v>201911</c:v>
                      </c:pt>
                      <c:pt idx="11">
                        <c:v>201912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7F3D-41B3-94EE-E7135D41FF2F}"/>
                  </c:ext>
                </c:extLst>
              </c15:ser>
            </c15:filteredLineSeries>
          </c:ext>
        </c:extLst>
      </c:lineChart>
      <c:catAx>
        <c:axId val="720518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21240"/>
        <c:crosses val="autoZero"/>
        <c:auto val="1"/>
        <c:lblAlgn val="ctr"/>
        <c:lblOffset val="100"/>
        <c:noMultiLvlLbl val="0"/>
      </c:catAx>
      <c:valAx>
        <c:axId val="7205212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051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498945091463006"/>
          <c:y val="0.18745210678707899"/>
          <c:w val="0.31204400503635865"/>
          <c:h val="0.13741109219668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637975118026488E-2"/>
          <c:y val="6.982180313874059E-2"/>
          <c:w val="0.95280678446282707"/>
          <c:h val="0.89545529978306604"/>
        </c:manualLayout>
      </c:layout>
      <c:barChart>
        <c:barDir val="col"/>
        <c:grouping val="clustered"/>
        <c:varyColors val="0"/>
        <c:ser>
          <c:idx val="3"/>
          <c:order val="3"/>
          <c:tx>
            <c:strRef>
              <c:f>Sheet1!$D$1</c:f>
              <c:strCache>
                <c:ptCount val="1"/>
                <c:pt idx="0">
                  <c:v>预算费用率差值</c:v>
                </c:pt>
              </c:strCache>
            </c:strRef>
          </c:tx>
          <c:spPr>
            <a:solidFill>
              <a:srgbClr val="F15E64"/>
            </a:solidFill>
            <a:ln>
              <a:solidFill>
                <a:srgbClr val="F15E64"/>
              </a:solidFill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3288-470D-8BD6-24FC0D808BC5}"/>
              </c:ext>
            </c:extLst>
          </c:dPt>
          <c:dPt>
            <c:idx val="8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3288-470D-8BD6-24FC0D808BC5}"/>
              </c:ext>
            </c:extLst>
          </c:dPt>
          <c:dPt>
            <c:idx val="13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3288-470D-8BD6-24FC0D808BC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2.3752322979999998</c:v>
                </c:pt>
                <c:pt idx="1">
                  <c:v>3.8772885229999998</c:v>
                </c:pt>
                <c:pt idx="2">
                  <c:v>2.352652644</c:v>
                </c:pt>
                <c:pt idx="3">
                  <c:v>2.6315179799999999</c:v>
                </c:pt>
                <c:pt idx="4">
                  <c:v>3.8772885229999998</c:v>
                </c:pt>
                <c:pt idx="5">
                  <c:v>-1</c:v>
                </c:pt>
                <c:pt idx="6">
                  <c:v>1</c:v>
                </c:pt>
                <c:pt idx="7">
                  <c:v>0.5</c:v>
                </c:pt>
                <c:pt idx="8">
                  <c:v>-0.5</c:v>
                </c:pt>
                <c:pt idx="9">
                  <c:v>3.8772885229999998</c:v>
                </c:pt>
                <c:pt idx="10">
                  <c:v>2</c:v>
                </c:pt>
                <c:pt idx="11">
                  <c:v>2.6315179799999999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3288-470D-8BD6-24FC0D808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3779856"/>
        <c:axId val="813784952"/>
      </c:barChart>
      <c:lineChart>
        <c:grouping val="standar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预算费用率</c:v>
                </c:pt>
              </c:strCache>
            </c:strRef>
          </c:tx>
          <c:spPr>
            <a:ln w="28575" cap="rnd">
              <a:solidFill>
                <a:srgbClr val="1F287F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6.0635033250000001</c:v>
                </c:pt>
                <c:pt idx="1">
                  <c:v>0.71630111799999996</c:v>
                </c:pt>
                <c:pt idx="2">
                  <c:v>9.7530487709999996</c:v>
                </c:pt>
                <c:pt idx="3">
                  <c:v>2.0551408599999998</c:v>
                </c:pt>
                <c:pt idx="4">
                  <c:v>0.71630111799999996</c:v>
                </c:pt>
                <c:pt idx="5">
                  <c:v>4.9452553510000001</c:v>
                </c:pt>
                <c:pt idx="6">
                  <c:v>1.44613529</c:v>
                </c:pt>
                <c:pt idx="7">
                  <c:v>2.8071102630000002</c:v>
                </c:pt>
                <c:pt idx="8">
                  <c:v>6.0635033250000001</c:v>
                </c:pt>
                <c:pt idx="9">
                  <c:v>0.71630111799999996</c:v>
                </c:pt>
                <c:pt idx="10">
                  <c:v>9.7530487709999996</c:v>
                </c:pt>
                <c:pt idx="11">
                  <c:v>2.0551408599999998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D-41B3-94EE-E7135D41FF2F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实际费用率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B-48F1-B0DF-56F3CD855FEA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B-48F1-B0DF-56F3CD855FEA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B-48F1-B0DF-56F3CD855FEA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B-48F1-B0DF-56F3CD855FEA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B57B-48F1-B0DF-56F3CD855FEA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B57B-48F1-B0DF-56F3CD855FEA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B57B-48F1-B0DF-56F3CD855FEA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B57B-48F1-B0DF-56F3CD855FEA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B57B-48F1-B0DF-56F3CD855FEA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B57B-48F1-B0DF-56F3CD855FEA}"/>
              </c:ext>
            </c:extLst>
          </c:dPt>
          <c:dPt>
            <c:idx val="12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B57B-48F1-B0DF-56F3CD855FEA}"/>
              </c:ext>
            </c:extLst>
          </c:dPt>
          <c:val>
            <c:numRef>
              <c:f>Sheet1!$C$2:$C$13</c:f>
              <c:numCache>
                <c:formatCode>General</c:formatCode>
                <c:ptCount val="12"/>
                <c:pt idx="0">
                  <c:v>6.5245506769999997</c:v>
                </c:pt>
                <c:pt idx="1">
                  <c:v>5.7523224419999996</c:v>
                </c:pt>
                <c:pt idx="2">
                  <c:v>8.6210042179999995</c:v>
                </c:pt>
                <c:pt idx="3">
                  <c:v>6.3675709119999997</c:v>
                </c:pt>
                <c:pt idx="4">
                  <c:v>5.7523224419999996</c:v>
                </c:pt>
                <c:pt idx="5">
                  <c:v>6.562400008</c:v>
                </c:pt>
                <c:pt idx="6">
                  <c:v>6.4489637799999997</c:v>
                </c:pt>
                <c:pt idx="7">
                  <c:v>7.8051688520000004</c:v>
                </c:pt>
                <c:pt idx="8">
                  <c:v>6.5245506769999997</c:v>
                </c:pt>
                <c:pt idx="9">
                  <c:v>5.7523224419999996</c:v>
                </c:pt>
                <c:pt idx="10">
                  <c:v>8.6210042179999995</c:v>
                </c:pt>
                <c:pt idx="11">
                  <c:v>6.3675709119999997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3779856"/>
        <c:axId val="81378495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 </c:v>
                      </c:pt>
                    </c:strCache>
                  </c:strRef>
                </c:tx>
                <c:spPr>
                  <a:ln w="28575" cap="rnd">
                    <a:solidFill>
                      <a:srgbClr val="29328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201901</c:v>
                      </c:pt>
                      <c:pt idx="1">
                        <c:v>201902</c:v>
                      </c:pt>
                      <c:pt idx="2">
                        <c:v>201903</c:v>
                      </c:pt>
                      <c:pt idx="3">
                        <c:v>201904</c:v>
                      </c:pt>
                      <c:pt idx="4">
                        <c:v>201905</c:v>
                      </c:pt>
                      <c:pt idx="5">
                        <c:v>201906</c:v>
                      </c:pt>
                      <c:pt idx="6">
                        <c:v>201907</c:v>
                      </c:pt>
                      <c:pt idx="7">
                        <c:v>201908</c:v>
                      </c:pt>
                      <c:pt idx="8">
                        <c:v>201909</c:v>
                      </c:pt>
                      <c:pt idx="9">
                        <c:v>201910</c:v>
                      </c:pt>
                      <c:pt idx="10">
                        <c:v>201911</c:v>
                      </c:pt>
                      <c:pt idx="11">
                        <c:v>201912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201901</c:v>
                      </c:pt>
                      <c:pt idx="1">
                        <c:v>201902</c:v>
                      </c:pt>
                      <c:pt idx="2">
                        <c:v>201903</c:v>
                      </c:pt>
                      <c:pt idx="3">
                        <c:v>201904</c:v>
                      </c:pt>
                      <c:pt idx="4">
                        <c:v>201905</c:v>
                      </c:pt>
                      <c:pt idx="5">
                        <c:v>201906</c:v>
                      </c:pt>
                      <c:pt idx="6">
                        <c:v>201907</c:v>
                      </c:pt>
                      <c:pt idx="7">
                        <c:v>201908</c:v>
                      </c:pt>
                      <c:pt idx="8">
                        <c:v>201909</c:v>
                      </c:pt>
                      <c:pt idx="9">
                        <c:v>201910</c:v>
                      </c:pt>
                      <c:pt idx="10">
                        <c:v>201911</c:v>
                      </c:pt>
                      <c:pt idx="11">
                        <c:v>201912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7F3D-41B3-94EE-E7135D41FF2F}"/>
                  </c:ext>
                </c:extLst>
              </c15:ser>
            </c15:filteredLineSeries>
          </c:ext>
        </c:extLst>
      </c:lineChart>
      <c:catAx>
        <c:axId val="813779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3784952"/>
        <c:crosses val="autoZero"/>
        <c:auto val="1"/>
        <c:lblAlgn val="ctr"/>
        <c:lblOffset val="100"/>
        <c:noMultiLvlLbl val="0"/>
      </c:catAx>
      <c:valAx>
        <c:axId val="813784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1377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456183317260545"/>
          <c:y val="6.5101133708196104E-2"/>
          <c:w val="0.30666181739084014"/>
          <c:h val="0.154896264877770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608742477120631E-2"/>
          <c:y val="8.2232236576008019E-2"/>
          <c:w val="0.92375388243292589"/>
          <c:h val="0.760879283551587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年度费用预算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Sheet1!$B$2:$B$13</c:f>
              <c:numCache>
                <c:formatCode>0.00</c:formatCode>
                <c:ptCount val="12"/>
                <c:pt idx="0">
                  <c:v>1.8</c:v>
                </c:pt>
                <c:pt idx="1">
                  <c:v>6.3675709119999997</c:v>
                </c:pt>
                <c:pt idx="2">
                  <c:v>3.1065035540000001</c:v>
                </c:pt>
                <c:pt idx="3">
                  <c:v>1.5730088659999999</c:v>
                </c:pt>
                <c:pt idx="4">
                  <c:v>1.8</c:v>
                </c:pt>
                <c:pt idx="5">
                  <c:v>4.4000000000000004</c:v>
                </c:pt>
                <c:pt idx="6">
                  <c:v>1.8</c:v>
                </c:pt>
                <c:pt idx="7">
                  <c:v>4.4000000000000004</c:v>
                </c:pt>
                <c:pt idx="8">
                  <c:v>4.4000000000000004</c:v>
                </c:pt>
                <c:pt idx="9">
                  <c:v>1.8</c:v>
                </c:pt>
                <c:pt idx="10">
                  <c:v>4.4000000000000004</c:v>
                </c:pt>
                <c:pt idx="1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DE-4D8F-B093-A97CD5091A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Sheet1!$C$2:$C$13</c:f>
              <c:numCache>
                <c:formatCode>0.00</c:formatCode>
                <c:ptCount val="12"/>
                <c:pt idx="0">
                  <c:v>1.8</c:v>
                </c:pt>
                <c:pt idx="1">
                  <c:v>4</c:v>
                </c:pt>
                <c:pt idx="2">
                  <c:v>3.0650355399999998</c:v>
                </c:pt>
                <c:pt idx="3">
                  <c:v>1.2300886600000001</c:v>
                </c:pt>
                <c:pt idx="4">
                  <c:v>1.8</c:v>
                </c:pt>
                <c:pt idx="5">
                  <c:v>4.4000000000000004</c:v>
                </c:pt>
                <c:pt idx="6">
                  <c:v>1.8</c:v>
                </c:pt>
                <c:pt idx="7">
                  <c:v>4.4000000000000004</c:v>
                </c:pt>
                <c:pt idx="8">
                  <c:v>4.4000000000000004</c:v>
                </c:pt>
                <c:pt idx="9">
                  <c:v>1.8</c:v>
                </c:pt>
                <c:pt idx="10">
                  <c:v>4.4000000000000004</c:v>
                </c:pt>
                <c:pt idx="1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DE-4D8F-B093-A97CD5091A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同期费用</c:v>
                </c:pt>
              </c:strCache>
            </c:strRef>
          </c:tx>
          <c:spPr>
            <a:solidFill>
              <a:srgbClr val="6D67F8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8.3151797999999992</c:v>
                </c:pt>
                <c:pt idx="2">
                  <c:v>1.815598743</c:v>
                </c:pt>
                <c:pt idx="3">
                  <c:v>7.1676047970000001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DE-4D8F-B093-A97CD5091A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9932488"/>
        <c:axId val="209935624"/>
      </c:barChart>
      <c:catAx>
        <c:axId val="20993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935624"/>
        <c:crosses val="autoZero"/>
        <c:auto val="1"/>
        <c:lblAlgn val="ctr"/>
        <c:lblOffset val="100"/>
        <c:noMultiLvlLbl val="0"/>
      </c:catAx>
      <c:valAx>
        <c:axId val="209935624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93248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459134662482844E-2"/>
          <c:y val="0.10717904269667108"/>
          <c:w val="0.88757895175335866"/>
          <c:h val="0.772416557072692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费用率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促销赠品</c:v>
                </c:pt>
                <c:pt idx="1">
                  <c:v>助陈物</c:v>
                </c:pt>
                <c:pt idx="2">
                  <c:v>导购理货费</c:v>
                </c:pt>
                <c:pt idx="3">
                  <c:v>形象建设费</c:v>
                </c:pt>
                <c:pt idx="4">
                  <c:v>降价费用</c:v>
                </c:pt>
                <c:pt idx="5">
                  <c:v>试饮产品费</c:v>
                </c:pt>
                <c:pt idx="6">
                  <c:v>…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0.2</c:v>
                </c:pt>
                <c:pt idx="1">
                  <c:v>0.3</c:v>
                </c:pt>
                <c:pt idx="2">
                  <c:v>0.57999999999999996</c:v>
                </c:pt>
                <c:pt idx="3">
                  <c:v>0.6</c:v>
                </c:pt>
                <c:pt idx="4">
                  <c:v>0.62</c:v>
                </c:pt>
                <c:pt idx="5">
                  <c:v>0.68</c:v>
                </c:pt>
                <c:pt idx="6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54-4801-A4DF-18A59A014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83130736"/>
        <c:axId val="483131520"/>
      </c:barChart>
      <c:catAx>
        <c:axId val="48313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3131520"/>
        <c:crosses val="autoZero"/>
        <c:auto val="1"/>
        <c:lblAlgn val="ctr"/>
        <c:lblOffset val="100"/>
        <c:noMultiLvlLbl val="0"/>
      </c:catAx>
      <c:valAx>
        <c:axId val="48313152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313073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4046614232531866"/>
          <c:y val="7.4332069834600178E-3"/>
          <c:w val="0.24822088427178676"/>
          <c:h val="0.103594025918810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914296816183785E-2"/>
          <c:y val="0.10147322994504619"/>
          <c:w val="0.91840852160752884"/>
          <c:h val="0.70888793223809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8.6210042179999995</c:v>
                </c:pt>
                <c:pt idx="1">
                  <c:v>6.3675709119999997</c:v>
                </c:pt>
                <c:pt idx="2">
                  <c:v>1.5730088659999999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6A-45C9-8172-27DD556825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同期费用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2.352652644</c:v>
                </c:pt>
                <c:pt idx="1">
                  <c:v>2.6315179799999999</c:v>
                </c:pt>
                <c:pt idx="2">
                  <c:v>9.1676047969999992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6A-45C9-8172-27DD556825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04008512"/>
        <c:axId val="604008120"/>
      </c:barChart>
      <c:catAx>
        <c:axId val="60400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4008120"/>
        <c:crosses val="autoZero"/>
        <c:auto val="1"/>
        <c:lblAlgn val="ctr"/>
        <c:lblOffset val="100"/>
        <c:noMultiLvlLbl val="0"/>
      </c:catAx>
      <c:valAx>
        <c:axId val="604008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400851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1989116637729275"/>
          <c:y val="6.7496465736242947E-2"/>
          <c:w val="0.50233419280379388"/>
          <c:h val="0.206374430000318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667769940237637E-2"/>
          <c:y val="0.1948273369968507"/>
          <c:w val="0.90666622794537821"/>
          <c:h val="0.79167224146759929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同期费用率差值</c:v>
                </c:pt>
              </c:strCache>
            </c:strRef>
          </c:tx>
          <c:spPr>
            <a:solidFill>
              <a:srgbClr val="F15E64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B-48F1-B0DF-56F3CD855FEA}"/>
              </c:ext>
            </c:extLst>
          </c:dPt>
          <c:dPt>
            <c:idx val="3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B-48F1-B0DF-56F3CD855FEA}"/>
              </c:ext>
            </c:extLst>
          </c:dPt>
          <c:dPt>
            <c:idx val="4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B-48F1-B0DF-56F3CD855FEA}"/>
              </c:ext>
            </c:extLst>
          </c:dPt>
          <c:dPt>
            <c:idx val="5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B-48F1-B0DF-56F3CD855FEA}"/>
              </c:ext>
            </c:extLst>
          </c:dPt>
          <c:dPt>
            <c:idx val="6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57B-48F1-B0DF-56F3CD855FEA}"/>
              </c:ext>
            </c:extLst>
          </c:dPt>
          <c:dPt>
            <c:idx val="7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57B-48F1-B0DF-56F3CD855FEA}"/>
              </c:ext>
            </c:extLst>
          </c:dPt>
          <c:dPt>
            <c:idx val="8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57B-48F1-B0DF-56F3CD855FEA}"/>
              </c:ext>
            </c:extLst>
          </c:dPt>
          <c:dPt>
            <c:idx val="9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57B-48F1-B0DF-56F3CD855FEA}"/>
              </c:ext>
            </c:extLst>
          </c:dPt>
          <c:dPt>
            <c:idx val="10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57B-48F1-B0DF-56F3CD855FEA}"/>
              </c:ext>
            </c:extLst>
          </c:dPt>
          <c:dPt>
            <c:idx val="11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57B-48F1-B0DF-56F3CD855FEA}"/>
              </c:ext>
            </c:extLst>
          </c:dPt>
          <c:dPt>
            <c:idx val="12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57B-48F1-B0DF-56F3CD855FEA}"/>
              </c:ext>
            </c:extLst>
          </c:dPt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-1</c:v>
                </c:pt>
                <c:pt idx="1">
                  <c:v>1</c:v>
                </c:pt>
                <c:pt idx="2">
                  <c:v>-0.5</c:v>
                </c:pt>
                <c:pt idx="3">
                  <c:v>3.8772885229999998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0518496"/>
        <c:axId val="72052124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同期费用率</c:v>
                </c:pt>
              </c:strCache>
            </c:strRef>
          </c:tx>
          <c:spPr>
            <a:ln w="28575" cap="rnd">
              <a:solidFill>
                <a:srgbClr val="29328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4.9452553510000001</c:v>
                </c:pt>
                <c:pt idx="1">
                  <c:v>1.44613529</c:v>
                </c:pt>
                <c:pt idx="2">
                  <c:v>6.0635033250000001</c:v>
                </c:pt>
                <c:pt idx="3">
                  <c:v>0.71630111799999996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3D-41B3-94EE-E7135D41FF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6.562400008</c:v>
                </c:pt>
                <c:pt idx="1">
                  <c:v>3.4489637800000001</c:v>
                </c:pt>
                <c:pt idx="2">
                  <c:v>6.5245506769999997</c:v>
                </c:pt>
                <c:pt idx="3">
                  <c:v>5.7523224419999996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0518496"/>
        <c:axId val="720521240"/>
      </c:lineChart>
      <c:catAx>
        <c:axId val="720518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21240"/>
        <c:crosses val="autoZero"/>
        <c:auto val="1"/>
        <c:lblAlgn val="ctr"/>
        <c:lblOffset val="100"/>
        <c:noMultiLvlLbl val="0"/>
      </c:catAx>
      <c:valAx>
        <c:axId val="7205212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051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9019060230593813E-2"/>
          <c:y val="0.12576428505797524"/>
          <c:w val="0.8999999526559761"/>
          <c:h val="0.120421779283030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477929255398237E-2"/>
          <c:y val="0.21222648828053642"/>
          <c:w val="0.91267883357510793"/>
          <c:h val="0.7530500286579874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预算费用率差值</c:v>
                </c:pt>
              </c:strCache>
            </c:strRef>
          </c:tx>
          <c:spPr>
            <a:solidFill>
              <a:srgbClr val="F15E64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B-48F1-B0DF-56F3CD855FEA}"/>
              </c:ext>
            </c:extLst>
          </c:dPt>
          <c:dPt>
            <c:idx val="3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B-48F1-B0DF-56F3CD855FEA}"/>
              </c:ext>
            </c:extLst>
          </c:dPt>
          <c:dPt>
            <c:idx val="4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B-48F1-B0DF-56F3CD855FEA}"/>
              </c:ext>
            </c:extLst>
          </c:dPt>
          <c:dPt>
            <c:idx val="5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B-48F1-B0DF-56F3CD855FEA}"/>
              </c:ext>
            </c:extLst>
          </c:dPt>
          <c:dPt>
            <c:idx val="6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57B-48F1-B0DF-56F3CD855FEA}"/>
              </c:ext>
            </c:extLst>
          </c:dPt>
          <c:dPt>
            <c:idx val="7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57B-48F1-B0DF-56F3CD855FEA}"/>
              </c:ext>
            </c:extLst>
          </c:dPt>
          <c:dPt>
            <c:idx val="8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57B-48F1-B0DF-56F3CD855FEA}"/>
              </c:ext>
            </c:extLst>
          </c:dPt>
          <c:dPt>
            <c:idx val="9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57B-48F1-B0DF-56F3CD855FEA}"/>
              </c:ext>
            </c:extLst>
          </c:dPt>
          <c:dPt>
            <c:idx val="10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57B-48F1-B0DF-56F3CD855FEA}"/>
              </c:ext>
            </c:extLst>
          </c:dPt>
          <c:dPt>
            <c:idx val="11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57B-48F1-B0DF-56F3CD855FEA}"/>
              </c:ext>
            </c:extLst>
          </c:dPt>
          <c:dPt>
            <c:idx val="12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57B-48F1-B0DF-56F3CD855FEA}"/>
              </c:ext>
            </c:extLst>
          </c:dPt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-1</c:v>
                </c:pt>
                <c:pt idx="1">
                  <c:v>1</c:v>
                </c:pt>
                <c:pt idx="2">
                  <c:v>-0.5</c:v>
                </c:pt>
                <c:pt idx="3">
                  <c:v>3.8772885229999998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3779856"/>
        <c:axId val="81378495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预算费用率</c:v>
                </c:pt>
              </c:strCache>
            </c:strRef>
          </c:tx>
          <c:spPr>
            <a:ln w="28575" cap="rnd">
              <a:solidFill>
                <a:srgbClr val="29328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4.9452553510000001</c:v>
                </c:pt>
                <c:pt idx="1">
                  <c:v>1.44613529</c:v>
                </c:pt>
                <c:pt idx="2">
                  <c:v>6.0635033250000001</c:v>
                </c:pt>
                <c:pt idx="3">
                  <c:v>0.71630111799999996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3D-41B3-94EE-E7135D41FF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6.562400008</c:v>
                </c:pt>
                <c:pt idx="1">
                  <c:v>3.4489637800000001</c:v>
                </c:pt>
                <c:pt idx="2">
                  <c:v>6.5245506769999997</c:v>
                </c:pt>
                <c:pt idx="3">
                  <c:v>5.7523224419999996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3779856"/>
        <c:axId val="813784952"/>
      </c:lineChart>
      <c:catAx>
        <c:axId val="813779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3784952"/>
        <c:crosses val="autoZero"/>
        <c:auto val="1"/>
        <c:lblAlgn val="ctr"/>
        <c:lblOffset val="100"/>
        <c:noMultiLvlLbl val="0"/>
      </c:catAx>
      <c:valAx>
        <c:axId val="813784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1377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2199566407148349E-2"/>
          <c:y val="0.22649360569636728"/>
          <c:w val="0.90137468055473013"/>
          <c:h val="9.60812494092905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459134662482844E-2"/>
          <c:y val="0.10717904269667108"/>
          <c:w val="0.88757895175335866"/>
          <c:h val="0.772416557072692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费用率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促销赠品</c:v>
                </c:pt>
                <c:pt idx="1">
                  <c:v>助陈物</c:v>
                </c:pt>
                <c:pt idx="2">
                  <c:v>导购理货费</c:v>
                </c:pt>
                <c:pt idx="3">
                  <c:v>形象建设费</c:v>
                </c:pt>
                <c:pt idx="4">
                  <c:v>降价费用</c:v>
                </c:pt>
                <c:pt idx="5">
                  <c:v>试饮产品费</c:v>
                </c:pt>
                <c:pt idx="6">
                  <c:v>…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0.2</c:v>
                </c:pt>
                <c:pt idx="1">
                  <c:v>0.3</c:v>
                </c:pt>
                <c:pt idx="2">
                  <c:v>0.57999999999999996</c:v>
                </c:pt>
                <c:pt idx="3">
                  <c:v>0.6</c:v>
                </c:pt>
                <c:pt idx="4">
                  <c:v>0.62</c:v>
                </c:pt>
                <c:pt idx="5">
                  <c:v>0.68</c:v>
                </c:pt>
                <c:pt idx="6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F2-445F-B086-DDCE5AB042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83130736"/>
        <c:axId val="483131520"/>
      </c:barChart>
      <c:catAx>
        <c:axId val="48313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3131520"/>
        <c:crosses val="autoZero"/>
        <c:auto val="1"/>
        <c:lblAlgn val="ctr"/>
        <c:lblOffset val="100"/>
        <c:noMultiLvlLbl val="0"/>
      </c:catAx>
      <c:valAx>
        <c:axId val="48313152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313073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46370491941594899"/>
          <c:y val="7.4332069834600178E-3"/>
          <c:w val="0.11938092893843551"/>
          <c:h val="0.103594025918810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914296816183785E-2"/>
          <c:y val="0.10147322994504619"/>
          <c:w val="0.91840852160752884"/>
          <c:h val="0.70888793223809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8.6210042179999995</c:v>
                </c:pt>
                <c:pt idx="1">
                  <c:v>6.3675709119999997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6A-45C9-8172-27DD556825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同期费用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2.352652644</c:v>
                </c:pt>
                <c:pt idx="1">
                  <c:v>2.6315179799999999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6A-45C9-8172-27DD556825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04008512"/>
        <c:axId val="604008120"/>
      </c:barChart>
      <c:catAx>
        <c:axId val="60400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4008120"/>
        <c:crosses val="autoZero"/>
        <c:auto val="1"/>
        <c:lblAlgn val="ctr"/>
        <c:lblOffset val="100"/>
        <c:noMultiLvlLbl val="0"/>
      </c:catAx>
      <c:valAx>
        <c:axId val="604008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400851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1989116637729275"/>
          <c:y val="2.2498821912080982E-2"/>
          <c:w val="0.50233419280379388"/>
          <c:h val="0.206374430000318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667721927948465E-2"/>
          <c:y val="6.4962705238801946E-2"/>
          <c:w val="0.90666622794537821"/>
          <c:h val="0.8913330310975011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同期费用率差值</c:v>
                </c:pt>
              </c:strCache>
            </c:strRef>
          </c:tx>
          <c:spPr>
            <a:solidFill>
              <a:srgbClr val="F15E64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B-48F1-B0DF-56F3CD855FEA}"/>
              </c:ext>
            </c:extLst>
          </c:dPt>
          <c:dPt>
            <c:idx val="3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B-48F1-B0DF-56F3CD855FEA}"/>
              </c:ext>
            </c:extLst>
          </c:dPt>
          <c:dPt>
            <c:idx val="4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B-48F1-B0DF-56F3CD855FEA}"/>
              </c:ext>
            </c:extLst>
          </c:dPt>
          <c:dPt>
            <c:idx val="5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B-48F1-B0DF-56F3CD855FEA}"/>
              </c:ext>
            </c:extLst>
          </c:dPt>
          <c:dPt>
            <c:idx val="6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57B-48F1-B0DF-56F3CD855FEA}"/>
              </c:ext>
            </c:extLst>
          </c:dPt>
          <c:dPt>
            <c:idx val="7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57B-48F1-B0DF-56F3CD855FEA}"/>
              </c:ext>
            </c:extLst>
          </c:dPt>
          <c:dPt>
            <c:idx val="8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57B-48F1-B0DF-56F3CD855FEA}"/>
              </c:ext>
            </c:extLst>
          </c:dPt>
          <c:dPt>
            <c:idx val="9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57B-48F1-B0DF-56F3CD855FEA}"/>
              </c:ext>
            </c:extLst>
          </c:dPt>
          <c:dPt>
            <c:idx val="10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57B-48F1-B0DF-56F3CD855FEA}"/>
              </c:ext>
            </c:extLst>
          </c:dPt>
          <c:dPt>
            <c:idx val="11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57B-48F1-B0DF-56F3CD855FEA}"/>
              </c:ext>
            </c:extLst>
          </c:dPt>
          <c:dPt>
            <c:idx val="12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57B-48F1-B0DF-56F3CD855FEA}"/>
              </c:ext>
            </c:extLst>
          </c:dPt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-1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0518496"/>
        <c:axId val="72052124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同期费用率</c:v>
                </c:pt>
              </c:strCache>
            </c:strRef>
          </c:tx>
          <c:spPr>
            <a:ln w="28575" cap="rnd">
              <a:solidFill>
                <a:srgbClr val="29328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4.9452553510000001</c:v>
                </c:pt>
                <c:pt idx="1">
                  <c:v>1.44613529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3D-41B3-94EE-E7135D41FF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6.562400008</c:v>
                </c:pt>
                <c:pt idx="1">
                  <c:v>3.4489637800000001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0518496"/>
        <c:axId val="720521240"/>
      </c:lineChart>
      <c:catAx>
        <c:axId val="720518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21240"/>
        <c:crosses val="autoZero"/>
        <c:auto val="1"/>
        <c:lblAlgn val="ctr"/>
        <c:lblOffset val="100"/>
        <c:noMultiLvlLbl val="0"/>
      </c:catAx>
      <c:valAx>
        <c:axId val="7205212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051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6012643213250946E-2"/>
          <c:y val="7.0930080876597953E-2"/>
          <c:w val="0.8999999526559761"/>
          <c:h val="0.120421779283030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477929255398237E-2"/>
          <c:y val="0.21222648828053642"/>
          <c:w val="0.91267883357510793"/>
          <c:h val="0.7530500286579874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预算费用率差值</c:v>
                </c:pt>
              </c:strCache>
            </c:strRef>
          </c:tx>
          <c:spPr>
            <a:solidFill>
              <a:srgbClr val="F15E64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B-48F1-B0DF-56F3CD855FEA}"/>
              </c:ext>
            </c:extLst>
          </c:dPt>
          <c:dPt>
            <c:idx val="3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B-48F1-B0DF-56F3CD855FEA}"/>
              </c:ext>
            </c:extLst>
          </c:dPt>
          <c:dPt>
            <c:idx val="4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B-48F1-B0DF-56F3CD855FEA}"/>
              </c:ext>
            </c:extLst>
          </c:dPt>
          <c:dPt>
            <c:idx val="5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B-48F1-B0DF-56F3CD855FEA}"/>
              </c:ext>
            </c:extLst>
          </c:dPt>
          <c:dPt>
            <c:idx val="6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57B-48F1-B0DF-56F3CD855FEA}"/>
              </c:ext>
            </c:extLst>
          </c:dPt>
          <c:dPt>
            <c:idx val="7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57B-48F1-B0DF-56F3CD855FEA}"/>
              </c:ext>
            </c:extLst>
          </c:dPt>
          <c:dPt>
            <c:idx val="8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57B-48F1-B0DF-56F3CD855FEA}"/>
              </c:ext>
            </c:extLst>
          </c:dPt>
          <c:dPt>
            <c:idx val="9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57B-48F1-B0DF-56F3CD855FEA}"/>
              </c:ext>
            </c:extLst>
          </c:dPt>
          <c:dPt>
            <c:idx val="10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57B-48F1-B0DF-56F3CD855FEA}"/>
              </c:ext>
            </c:extLst>
          </c:dPt>
          <c:dPt>
            <c:idx val="11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57B-48F1-B0DF-56F3CD855FEA}"/>
              </c:ext>
            </c:extLst>
          </c:dPt>
          <c:dPt>
            <c:idx val="12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57B-48F1-B0DF-56F3CD855FEA}"/>
              </c:ext>
            </c:extLst>
          </c:dPt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-1.5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3779856"/>
        <c:axId val="81378495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预算费用率</c:v>
                </c:pt>
              </c:strCache>
            </c:strRef>
          </c:tx>
          <c:spPr>
            <a:ln w="28575" cap="rnd">
              <a:solidFill>
                <a:srgbClr val="29328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4.9452553510000001</c:v>
                </c:pt>
                <c:pt idx="1">
                  <c:v>1.44613529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3D-41B3-94EE-E7135D41FF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6.562400008</c:v>
                </c:pt>
                <c:pt idx="1">
                  <c:v>3.4489637800000001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3779856"/>
        <c:axId val="813784952"/>
      </c:lineChart>
      <c:catAx>
        <c:axId val="813779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3784952"/>
        <c:crosses val="autoZero"/>
        <c:auto val="1"/>
        <c:lblAlgn val="ctr"/>
        <c:lblOffset val="100"/>
        <c:noMultiLvlLbl val="0"/>
      </c:catAx>
      <c:valAx>
        <c:axId val="813784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1377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4.5326215313217864E-2"/>
          <c:y val="0.16577152746514662"/>
          <c:w val="0.90137468055473013"/>
          <c:h val="9.60812494092905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459134662482844E-2"/>
          <c:y val="0.10717904269667108"/>
          <c:w val="0.88757895175335866"/>
          <c:h val="0.772416557072692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费用率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促销赠品</c:v>
                </c:pt>
                <c:pt idx="1">
                  <c:v>助陈物</c:v>
                </c:pt>
                <c:pt idx="2">
                  <c:v>导购理货费</c:v>
                </c:pt>
                <c:pt idx="3">
                  <c:v>形象建设费</c:v>
                </c:pt>
                <c:pt idx="4">
                  <c:v>降价费用</c:v>
                </c:pt>
                <c:pt idx="5">
                  <c:v>试饮产品费</c:v>
                </c:pt>
                <c:pt idx="6">
                  <c:v>…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0.2</c:v>
                </c:pt>
                <c:pt idx="1">
                  <c:v>0.3</c:v>
                </c:pt>
                <c:pt idx="2">
                  <c:v>0.57999999999999996</c:v>
                </c:pt>
                <c:pt idx="3">
                  <c:v>0.6</c:v>
                </c:pt>
                <c:pt idx="4">
                  <c:v>0.62</c:v>
                </c:pt>
                <c:pt idx="5">
                  <c:v>0.68</c:v>
                </c:pt>
                <c:pt idx="6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D7-4711-95EF-C1477CB679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83130736"/>
        <c:axId val="483131520"/>
      </c:barChart>
      <c:catAx>
        <c:axId val="48313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3131520"/>
        <c:crosses val="autoZero"/>
        <c:auto val="1"/>
        <c:lblAlgn val="ctr"/>
        <c:lblOffset val="100"/>
        <c:noMultiLvlLbl val="0"/>
      </c:catAx>
      <c:valAx>
        <c:axId val="48313152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313073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46370491941594899"/>
          <c:y val="7.4332069834600178E-3"/>
          <c:w val="0.11938092893843551"/>
          <c:h val="0.103594025918810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887533217444391E-2"/>
          <c:y val="6.7725058562541698E-2"/>
          <c:w val="0.92648263636447492"/>
          <c:h val="0.803779171510984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1.8</c:v>
                </c:pt>
                <c:pt idx="1">
                  <c:v>4.4000000000000004</c:v>
                </c:pt>
                <c:pt idx="2">
                  <c:v>1.8</c:v>
                </c:pt>
                <c:pt idx="3">
                  <c:v>4.4000000000000004</c:v>
                </c:pt>
                <c:pt idx="4">
                  <c:v>4.4000000000000004</c:v>
                </c:pt>
                <c:pt idx="5">
                  <c:v>8.6210042179999995</c:v>
                </c:pt>
                <c:pt idx="6">
                  <c:v>6.3675709119999997</c:v>
                </c:pt>
                <c:pt idx="7">
                  <c:v>3.1065035540000001</c:v>
                </c:pt>
                <c:pt idx="8">
                  <c:v>1.5730088659999999</c:v>
                </c:pt>
                <c:pt idx="9">
                  <c:v>1.8</c:v>
                </c:pt>
                <c:pt idx="10">
                  <c:v>4.4000000000000004</c:v>
                </c:pt>
                <c:pt idx="1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57-4A38-9662-19AFDCECB1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同期费用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2.352652644</c:v>
                </c:pt>
                <c:pt idx="6">
                  <c:v>2.6315179799999999</c:v>
                </c:pt>
                <c:pt idx="7">
                  <c:v>1.815598743</c:v>
                </c:pt>
                <c:pt idx="8">
                  <c:v>9.1676047969999992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57-4A38-9662-19AFDCECB1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04006552"/>
        <c:axId val="604011256"/>
      </c:barChart>
      <c:catAx>
        <c:axId val="604006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4011256"/>
        <c:crosses val="autoZero"/>
        <c:auto val="1"/>
        <c:lblAlgn val="ctr"/>
        <c:lblOffset val="100"/>
        <c:noMultiLvlLbl val="0"/>
      </c:catAx>
      <c:valAx>
        <c:axId val="604011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400655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768073685914129"/>
          <c:y val="2.6427649020609647E-2"/>
          <c:w val="0.16416113426933363"/>
          <c:h val="0.374917629831075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831506627849432E-2"/>
          <c:y val="0.31998193825277643"/>
          <c:w val="0.92840935315990636"/>
          <c:h val="0.63163426793312216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同期费用率差值</c:v>
                </c:pt>
              </c:strCache>
            </c:strRef>
          </c:tx>
          <c:spPr>
            <a:solidFill>
              <a:srgbClr val="5AB545"/>
            </a:solidFill>
            <a:ln>
              <a:solidFill>
                <a:srgbClr val="5AB545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F84-4AA9-BDEB-2516794860E6}"/>
              </c:ext>
            </c:extLst>
          </c:dPt>
          <c:dPt>
            <c:idx val="2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84-4AA9-BDEB-2516794860E6}"/>
              </c:ext>
            </c:extLst>
          </c:dPt>
          <c:dPt>
            <c:idx val="3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F84-4AA9-BDEB-2516794860E6}"/>
              </c:ext>
            </c:extLst>
          </c:dPt>
          <c:dPt>
            <c:idx val="4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F84-4AA9-BDEB-2516794860E6}"/>
              </c:ext>
            </c:extLst>
          </c:dPt>
          <c:dPt>
            <c:idx val="5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F84-4AA9-BDEB-2516794860E6}"/>
              </c:ext>
            </c:extLst>
          </c:dPt>
          <c:dPt>
            <c:idx val="6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F84-4AA9-BDEB-2516794860E6}"/>
              </c:ext>
            </c:extLst>
          </c:dPt>
          <c:dPt>
            <c:idx val="7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F84-4AA9-BDEB-2516794860E6}"/>
              </c:ext>
            </c:extLst>
          </c:dPt>
          <c:dPt>
            <c:idx val="8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F84-4AA9-BDEB-2516794860E6}"/>
              </c:ext>
            </c:extLst>
          </c:dPt>
          <c:dPt>
            <c:idx val="9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F84-4AA9-BDEB-2516794860E6}"/>
              </c:ext>
            </c:extLst>
          </c:dPt>
          <c:dPt>
            <c:idx val="10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F84-4AA9-BDEB-2516794860E6}"/>
              </c:ext>
            </c:extLst>
          </c:dPt>
          <c:dPt>
            <c:idx val="11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DF84-4AA9-BDEB-2516794860E6}"/>
              </c:ext>
            </c:extLst>
          </c:dPt>
          <c:dPt>
            <c:idx val="12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DF84-4AA9-BDEB-2516794860E6}"/>
              </c:ext>
            </c:extLst>
          </c:dPt>
          <c:dPt>
            <c:idx val="14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DF84-4AA9-BDEB-2516794860E6}"/>
              </c:ext>
            </c:extLst>
          </c:dPt>
          <c:dPt>
            <c:idx val="15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DF84-4AA9-BDEB-2516794860E6}"/>
              </c:ext>
            </c:extLst>
          </c:dPt>
          <c:dPt>
            <c:idx val="16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DF84-4AA9-BDEB-2516794860E6}"/>
              </c:ext>
            </c:extLst>
          </c:dPt>
          <c:dPt>
            <c:idx val="17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DF84-4AA9-BDEB-2516794860E6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-1.815598743</c:v>
                </c:pt>
                <c:pt idx="1">
                  <c:v>-2</c:v>
                </c:pt>
                <c:pt idx="2">
                  <c:v>2.3752322979999998</c:v>
                </c:pt>
                <c:pt idx="3">
                  <c:v>3.8772885229999998</c:v>
                </c:pt>
                <c:pt idx="4">
                  <c:v>2.352652644</c:v>
                </c:pt>
                <c:pt idx="5">
                  <c:v>2.6315179799999999</c:v>
                </c:pt>
                <c:pt idx="6">
                  <c:v>1</c:v>
                </c:pt>
                <c:pt idx="7">
                  <c:v>1.5</c:v>
                </c:pt>
                <c:pt idx="8">
                  <c:v>-0.5</c:v>
                </c:pt>
                <c:pt idx="9">
                  <c:v>3.8772885229999998</c:v>
                </c:pt>
                <c:pt idx="10">
                  <c:v>2</c:v>
                </c:pt>
                <c:pt idx="11">
                  <c:v>2.6315179799999999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DF84-4AA9-BDEB-2516794860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2450096"/>
        <c:axId val="60244382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同期费用率</c:v>
                </c:pt>
              </c:strCache>
            </c:strRef>
          </c:tx>
          <c:spPr>
            <a:ln w="28575" cap="rnd">
              <a:solidFill>
                <a:srgbClr val="29328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4.303698432</c:v>
                </c:pt>
                <c:pt idx="1">
                  <c:v>7.8933290569999999</c:v>
                </c:pt>
                <c:pt idx="2">
                  <c:v>6.0635033250000001</c:v>
                </c:pt>
                <c:pt idx="3">
                  <c:v>0.71630111799999996</c:v>
                </c:pt>
                <c:pt idx="4">
                  <c:v>9.7530487709999996</c:v>
                </c:pt>
                <c:pt idx="5">
                  <c:v>2.0551408599999998</c:v>
                </c:pt>
                <c:pt idx="6">
                  <c:v>1.44613529</c:v>
                </c:pt>
                <c:pt idx="7">
                  <c:v>2.8071102630000002</c:v>
                </c:pt>
                <c:pt idx="8">
                  <c:v>6.0635033250000001</c:v>
                </c:pt>
                <c:pt idx="9">
                  <c:v>0.71630111799999996</c:v>
                </c:pt>
                <c:pt idx="10">
                  <c:v>9.7530487709999996</c:v>
                </c:pt>
                <c:pt idx="11">
                  <c:v>2.0551408599999998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DF84-4AA9-BDEB-2516794860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3.1065035540000001</c:v>
                </c:pt>
                <c:pt idx="1">
                  <c:v>1.5730088659999999</c:v>
                </c:pt>
                <c:pt idx="2">
                  <c:v>6.5245506769999997</c:v>
                </c:pt>
                <c:pt idx="3">
                  <c:v>5.7523224419999996</c:v>
                </c:pt>
                <c:pt idx="4">
                  <c:v>8.6210042179999995</c:v>
                </c:pt>
                <c:pt idx="5">
                  <c:v>6.3675709119999997</c:v>
                </c:pt>
                <c:pt idx="6">
                  <c:v>6.4489637799999997</c:v>
                </c:pt>
                <c:pt idx="7">
                  <c:v>7.8051688520000004</c:v>
                </c:pt>
                <c:pt idx="8">
                  <c:v>6.5245506769999997</c:v>
                </c:pt>
                <c:pt idx="9">
                  <c:v>5.7523224419999996</c:v>
                </c:pt>
                <c:pt idx="10">
                  <c:v>8.6210042179999995</c:v>
                </c:pt>
                <c:pt idx="11">
                  <c:v>6.3675709119999997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DF84-4AA9-BDEB-2516794860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2450096"/>
        <c:axId val="602443824"/>
      </c:lineChart>
      <c:catAx>
        <c:axId val="60245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2443824"/>
        <c:crosses val="autoZero"/>
        <c:auto val="1"/>
        <c:lblAlgn val="ctr"/>
        <c:lblOffset val="100"/>
        <c:noMultiLvlLbl val="0"/>
      </c:catAx>
      <c:valAx>
        <c:axId val="60244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245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972628129847725"/>
          <c:y val="0.26511235433286406"/>
          <c:w val="0.69906861715864377"/>
          <c:h val="9.60812494092905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134062717029752E-2"/>
          <c:y val="8.4120017032985037E-2"/>
          <c:w val="0.93805422457387444"/>
          <c:h val="0.78425022110124798"/>
        </c:manualLayout>
      </c:layout>
      <c:lineChart>
        <c:grouping val="standar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实际费用率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6.562400008</c:v>
                </c:pt>
                <c:pt idx="1">
                  <c:v>6.4489637799999997</c:v>
                </c:pt>
                <c:pt idx="2">
                  <c:v>7.8051688520000004</c:v>
                </c:pt>
                <c:pt idx="3">
                  <c:v>6.5245506769999997</c:v>
                </c:pt>
                <c:pt idx="4">
                  <c:v>5.7523224419999996</c:v>
                </c:pt>
                <c:pt idx="5">
                  <c:v>6.562400008</c:v>
                </c:pt>
                <c:pt idx="6">
                  <c:v>6.4489637799999997</c:v>
                </c:pt>
                <c:pt idx="7">
                  <c:v>7.8051688520000004</c:v>
                </c:pt>
                <c:pt idx="8">
                  <c:v>6.5245506769999997</c:v>
                </c:pt>
                <c:pt idx="9">
                  <c:v>5.7523224419999996</c:v>
                </c:pt>
                <c:pt idx="10">
                  <c:v>8.6210042179999995</c:v>
                </c:pt>
                <c:pt idx="11">
                  <c:v>6.3675709119999997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88-46BF-BCD5-F986AC08DAA6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同期费用率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1.0954270349999999</c:v>
                </c:pt>
                <c:pt idx="1">
                  <c:v>3.8193575430000002</c:v>
                </c:pt>
                <c:pt idx="2">
                  <c:v>7.0052537419999998</c:v>
                </c:pt>
                <c:pt idx="3">
                  <c:v>2.3752322979999998</c:v>
                </c:pt>
                <c:pt idx="4">
                  <c:v>3.8772885229999998</c:v>
                </c:pt>
                <c:pt idx="5">
                  <c:v>1.0954270349999999</c:v>
                </c:pt>
                <c:pt idx="6">
                  <c:v>3.8193575430000002</c:v>
                </c:pt>
                <c:pt idx="7">
                  <c:v>7.0052537419999998</c:v>
                </c:pt>
                <c:pt idx="8">
                  <c:v>2.3752322979999998</c:v>
                </c:pt>
                <c:pt idx="9">
                  <c:v>3.8772885229999998</c:v>
                </c:pt>
                <c:pt idx="10">
                  <c:v>2.352652644</c:v>
                </c:pt>
                <c:pt idx="11">
                  <c:v>2.6315179799999999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88-46BF-BCD5-F986AC08D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004984"/>
        <c:axId val="60400537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 </c:v>
                      </c:pt>
                    </c:strCache>
                  </c:strRef>
                </c:tx>
                <c:spPr>
                  <a:ln w="28575" cap="rnd">
                    <a:solidFill>
                      <a:srgbClr val="29328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201901</c:v>
                      </c:pt>
                      <c:pt idx="1">
                        <c:v>201902</c:v>
                      </c:pt>
                      <c:pt idx="2">
                        <c:v>201903</c:v>
                      </c:pt>
                      <c:pt idx="3">
                        <c:v>201904</c:v>
                      </c:pt>
                      <c:pt idx="4">
                        <c:v>201905</c:v>
                      </c:pt>
                      <c:pt idx="5">
                        <c:v>201906</c:v>
                      </c:pt>
                      <c:pt idx="6">
                        <c:v>201907</c:v>
                      </c:pt>
                      <c:pt idx="7">
                        <c:v>201908</c:v>
                      </c:pt>
                      <c:pt idx="8">
                        <c:v>201909</c:v>
                      </c:pt>
                      <c:pt idx="9">
                        <c:v>201910</c:v>
                      </c:pt>
                      <c:pt idx="10">
                        <c:v>201911</c:v>
                      </c:pt>
                      <c:pt idx="11">
                        <c:v>201912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201901</c:v>
                      </c:pt>
                      <c:pt idx="1">
                        <c:v>201902</c:v>
                      </c:pt>
                      <c:pt idx="2">
                        <c:v>201903</c:v>
                      </c:pt>
                      <c:pt idx="3">
                        <c:v>201904</c:v>
                      </c:pt>
                      <c:pt idx="4">
                        <c:v>201905</c:v>
                      </c:pt>
                      <c:pt idx="5">
                        <c:v>201906</c:v>
                      </c:pt>
                      <c:pt idx="6">
                        <c:v>201907</c:v>
                      </c:pt>
                      <c:pt idx="7">
                        <c:v>201908</c:v>
                      </c:pt>
                      <c:pt idx="8">
                        <c:v>201909</c:v>
                      </c:pt>
                      <c:pt idx="9">
                        <c:v>201910</c:v>
                      </c:pt>
                      <c:pt idx="10">
                        <c:v>201911</c:v>
                      </c:pt>
                      <c:pt idx="11">
                        <c:v>201912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8088-46BF-BCD5-F986AC08DAA6}"/>
                  </c:ext>
                </c:extLst>
              </c15:ser>
            </c15:filteredLineSeries>
          </c:ext>
        </c:extLst>
      </c:lineChart>
      <c:catAx>
        <c:axId val="604004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4005376"/>
        <c:crosses val="autoZero"/>
        <c:auto val="1"/>
        <c:lblAlgn val="ctr"/>
        <c:lblOffset val="100"/>
        <c:noMultiLvlLbl val="0"/>
      </c:catAx>
      <c:valAx>
        <c:axId val="60400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4004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8083999120183969"/>
          <c:y val="0.1143994234989682"/>
          <c:w val="0.42554656739375812"/>
          <c:h val="0.190790723574306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0566244504510853E-2"/>
          <c:y val="4.496146882637763E-2"/>
          <c:w val="0.79063824139524363"/>
          <c:h val="0.639074107887286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numRef>
              <c:f>Sheet1!$A$2:$A$19</c:f>
              <c:numCache>
                <c:formatCode>General</c:formatCode>
                <c:ptCount val="18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  <c:pt idx="12">
                  <c:v>201901</c:v>
                </c:pt>
                <c:pt idx="13">
                  <c:v>201902</c:v>
                </c:pt>
                <c:pt idx="14">
                  <c:v>201903</c:v>
                </c:pt>
                <c:pt idx="15">
                  <c:v>201904</c:v>
                </c:pt>
                <c:pt idx="16">
                  <c:v>201905</c:v>
                </c:pt>
                <c:pt idx="17">
                  <c:v>201906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4.26</c:v>
                </c:pt>
                <c:pt idx="1">
                  <c:v>4.42</c:v>
                </c:pt>
                <c:pt idx="2">
                  <c:v>4.58</c:v>
                </c:pt>
                <c:pt idx="3">
                  <c:v>4.74</c:v>
                </c:pt>
                <c:pt idx="4">
                  <c:v>4.3</c:v>
                </c:pt>
                <c:pt idx="5">
                  <c:v>6</c:v>
                </c:pt>
                <c:pt idx="6">
                  <c:v>3.5</c:v>
                </c:pt>
                <c:pt idx="7">
                  <c:v>4.5</c:v>
                </c:pt>
                <c:pt idx="8">
                  <c:v>4.0999999999999996</c:v>
                </c:pt>
                <c:pt idx="9">
                  <c:v>4.26</c:v>
                </c:pt>
                <c:pt idx="10">
                  <c:v>4.42</c:v>
                </c:pt>
                <c:pt idx="11">
                  <c:v>4.58</c:v>
                </c:pt>
                <c:pt idx="12">
                  <c:v>4.74</c:v>
                </c:pt>
                <c:pt idx="13">
                  <c:v>4.9000000000000004</c:v>
                </c:pt>
                <c:pt idx="14">
                  <c:v>5.0599999999999996</c:v>
                </c:pt>
                <c:pt idx="15">
                  <c:v>5.22</c:v>
                </c:pt>
                <c:pt idx="16">
                  <c:v>4.58</c:v>
                </c:pt>
                <c:pt idx="17">
                  <c:v>4.74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71-47FA-89D9-7ACA62894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2446960"/>
        <c:axId val="6024477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费用率</c:v>
                </c:pt>
              </c:strCache>
            </c:strRef>
          </c:tx>
          <c:spPr>
            <a:ln w="28575" cap="rnd">
              <a:solidFill>
                <a:srgbClr val="13CAAE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  <c:pt idx="12">
                  <c:v>201901</c:v>
                </c:pt>
                <c:pt idx="13">
                  <c:v>201902</c:v>
                </c:pt>
                <c:pt idx="14">
                  <c:v>201903</c:v>
                </c:pt>
                <c:pt idx="15">
                  <c:v>201904</c:v>
                </c:pt>
                <c:pt idx="16">
                  <c:v>201905</c:v>
                </c:pt>
                <c:pt idx="17">
                  <c:v>201906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2.36</c:v>
                </c:pt>
                <c:pt idx="1">
                  <c:v>2.2200000000000002</c:v>
                </c:pt>
                <c:pt idx="2">
                  <c:v>2.08</c:v>
                </c:pt>
                <c:pt idx="3">
                  <c:v>1.94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2.5</c:v>
                </c:pt>
                <c:pt idx="9">
                  <c:v>2.36</c:v>
                </c:pt>
                <c:pt idx="10">
                  <c:v>2.2200000000000002</c:v>
                </c:pt>
                <c:pt idx="11">
                  <c:v>2.08</c:v>
                </c:pt>
                <c:pt idx="12">
                  <c:v>1.94</c:v>
                </c:pt>
                <c:pt idx="13">
                  <c:v>1.8</c:v>
                </c:pt>
                <c:pt idx="14">
                  <c:v>1.66</c:v>
                </c:pt>
                <c:pt idx="15">
                  <c:v>1.52</c:v>
                </c:pt>
                <c:pt idx="16">
                  <c:v>2.08</c:v>
                </c:pt>
                <c:pt idx="17">
                  <c:v>1.94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71-47FA-89D9-7ACA62894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2446960"/>
        <c:axId val="602447744"/>
      </c:lineChart>
      <c:catAx>
        <c:axId val="6024469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2447744"/>
        <c:crosses val="autoZero"/>
        <c:auto val="1"/>
        <c:lblAlgn val="ctr"/>
        <c:lblOffset val="100"/>
        <c:noMultiLvlLbl val="0"/>
      </c:catAx>
      <c:valAx>
        <c:axId val="60244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244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584618762514296"/>
          <c:y val="0.27358636533961622"/>
          <c:w val="0.136554749569298"/>
          <c:h val="0.426998293614215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881795909992832E-2"/>
          <c:y val="4.5887505106991862E-2"/>
          <c:w val="0.7288749405525019"/>
          <c:h val="0.69150785855482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费用占比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安慕希</c:v>
                </c:pt>
                <c:pt idx="1">
                  <c:v>优酸乳</c:v>
                </c:pt>
                <c:pt idx="2">
                  <c:v>舒华</c:v>
                </c:pt>
                <c:pt idx="3">
                  <c:v>金典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0.43</c:v>
                </c:pt>
                <c:pt idx="1">
                  <c:v>0.25</c:v>
                </c:pt>
                <c:pt idx="2">
                  <c:v>0.35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A-4D11-91A7-67F62B65F4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费用率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安慕希</c:v>
                </c:pt>
                <c:pt idx="1">
                  <c:v>优酸乳</c:v>
                </c:pt>
                <c:pt idx="2">
                  <c:v>舒华</c:v>
                </c:pt>
                <c:pt idx="3">
                  <c:v>金典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0.24</c:v>
                </c:pt>
                <c:pt idx="1">
                  <c:v>0.44</c:v>
                </c:pt>
                <c:pt idx="2">
                  <c:v>0.18</c:v>
                </c:pt>
                <c:pt idx="3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5A-4D11-91A7-67F62B65F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98546544"/>
        <c:axId val="610103592"/>
      </c:barChart>
      <c:catAx>
        <c:axId val="59854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0103592"/>
        <c:crosses val="autoZero"/>
        <c:auto val="1"/>
        <c:lblAlgn val="ctr"/>
        <c:lblOffset val="100"/>
        <c:noMultiLvlLbl val="0"/>
      </c:catAx>
      <c:valAx>
        <c:axId val="610103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854654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6379012376385"/>
          <c:y val="0.14740190693171615"/>
          <c:w val="0.173620987623615"/>
          <c:h val="0.427722103585151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东南</c:v>
                </c:pt>
                <c:pt idx="1">
                  <c:v>华中</c:v>
                </c:pt>
                <c:pt idx="2">
                  <c:v>北部</c:v>
                </c:pt>
                <c:pt idx="3">
                  <c:v>华中</c:v>
                </c:pt>
                <c:pt idx="4">
                  <c:v>华南</c:v>
                </c:pt>
                <c:pt idx="5">
                  <c:v>…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2.5000000000000001E-2</c:v>
                </c:pt>
                <c:pt idx="1">
                  <c:v>3.5000000000000003E-2</c:v>
                </c:pt>
                <c:pt idx="2">
                  <c:v>4.4999999999999998E-2</c:v>
                </c:pt>
                <c:pt idx="3" formatCode="0%">
                  <c:v>7.0000000000000007E-2</c:v>
                </c:pt>
                <c:pt idx="4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E6-4AE9-AC13-F1000A4C1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98547720"/>
        <c:axId val="598551248"/>
      </c:barChart>
      <c:catAx>
        <c:axId val="598547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8551248"/>
        <c:crosses val="autoZero"/>
        <c:auto val="1"/>
        <c:lblAlgn val="r"/>
        <c:lblOffset val="100"/>
        <c:noMultiLvlLbl val="0"/>
      </c:catAx>
      <c:valAx>
        <c:axId val="598551248"/>
        <c:scaling>
          <c:orientation val="minMax"/>
          <c:max val="0.1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598547720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特渠</c:v>
                </c:pt>
                <c:pt idx="1">
                  <c:v>渠道</c:v>
                </c:pt>
                <c:pt idx="2">
                  <c:v>重客</c:v>
                </c:pt>
                <c:pt idx="3">
                  <c:v>行销</c:v>
                </c:pt>
                <c:pt idx="4">
                  <c:v>综合</c:v>
                </c:pt>
                <c:pt idx="5">
                  <c:v>…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6"/>
                <c:pt idx="0" formatCode="0.00%">
                  <c:v>3.5000000000000003E-2</c:v>
                </c:pt>
                <c:pt idx="1">
                  <c:v>0.04</c:v>
                </c:pt>
                <c:pt idx="2" formatCode="0.00%">
                  <c:v>4.4999999999999998E-2</c:v>
                </c:pt>
                <c:pt idx="3">
                  <c:v>7.0000000000000007E-2</c:v>
                </c:pt>
                <c:pt idx="4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CB-4F31-B888-A7776E6A84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98550464"/>
        <c:axId val="598552816"/>
      </c:barChart>
      <c:catAx>
        <c:axId val="598550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8552816"/>
        <c:crosses val="autoZero"/>
        <c:auto val="1"/>
        <c:lblAlgn val="ctr"/>
        <c:lblOffset val="100"/>
        <c:noMultiLvlLbl val="0"/>
      </c:catAx>
      <c:valAx>
        <c:axId val="598552816"/>
        <c:scaling>
          <c:orientation val="minMax"/>
          <c:max val="0.1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598550464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00589325602396"/>
          <c:y val="3.8788855832221948E-2"/>
          <c:w val="0.79749774250273275"/>
          <c:h val="0.545675552884967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结案差异率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导购理货申请   </c:v>
                </c:pt>
                <c:pt idx="1">
                  <c:v>渠道激励申请</c:v>
                </c:pt>
                <c:pt idx="2">
                  <c:v>促销物料申请  </c:v>
                </c:pt>
                <c:pt idx="3">
                  <c:v>产品促销  </c:v>
                </c:pt>
                <c:pt idx="4">
                  <c:v>…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5"/>
                <c:pt idx="0">
                  <c:v>3.5000000000000003E-2</c:v>
                </c:pt>
                <c:pt idx="1">
                  <c:v>4.4999999999999998E-2</c:v>
                </c:pt>
                <c:pt idx="2" formatCode="0%">
                  <c:v>7.0000000000000007E-2</c:v>
                </c:pt>
                <c:pt idx="3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54-4D24-97C2-61B39A8DD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98553600"/>
        <c:axId val="598551640"/>
      </c:barChart>
      <c:catAx>
        <c:axId val="598553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598551640"/>
        <c:crosses val="autoZero"/>
        <c:auto val="1"/>
        <c:lblAlgn val="ctr"/>
        <c:lblOffset val="100"/>
        <c:noMultiLvlLbl val="0"/>
      </c:catAx>
      <c:valAx>
        <c:axId val="598551640"/>
        <c:scaling>
          <c:orientation val="minMax"/>
        </c:scaling>
        <c:delete val="0"/>
        <c:axPos val="l"/>
        <c:numFmt formatCode="0.00%" sourceLinked="0"/>
        <c:majorTickMark val="out"/>
        <c:minorTickMark val="none"/>
        <c:tickLblPos val="nextTo"/>
        <c:crossAx val="598553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上海</c:v>
                </c:pt>
                <c:pt idx="1">
                  <c:v>佛山</c:v>
                </c:pt>
                <c:pt idx="2">
                  <c:v>内江</c:v>
                </c:pt>
                <c:pt idx="3">
                  <c:v>北京</c:v>
                </c:pt>
                <c:pt idx="4">
                  <c:v>佛山</c:v>
                </c:pt>
                <c:pt idx="5">
                  <c:v>…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6"/>
                <c:pt idx="0">
                  <c:v>2.5000000000000001E-2</c:v>
                </c:pt>
                <c:pt idx="1">
                  <c:v>3.5000000000000003E-2</c:v>
                </c:pt>
                <c:pt idx="2">
                  <c:v>4.4999999999999998E-2</c:v>
                </c:pt>
                <c:pt idx="3" formatCode="0%">
                  <c:v>7.0000000000000007E-2</c:v>
                </c:pt>
                <c:pt idx="4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56-42B1-843F-8032E90BDD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98550856"/>
        <c:axId val="598552424"/>
      </c:barChart>
      <c:catAx>
        <c:axId val="598550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anchor="t" anchorCtr="0"/>
          <a:lstStyle/>
          <a:p>
            <a:pPr>
              <a:defRPr>
                <a:solidFill>
                  <a:schemeClr val="tx1"/>
                </a:solidFill>
              </a:defRPr>
            </a:pPr>
            <a:endParaRPr lang="zh-CN"/>
          </a:p>
        </c:txPr>
        <c:crossAx val="598552424"/>
        <c:crosses val="autoZero"/>
        <c:auto val="1"/>
        <c:lblAlgn val="ctr"/>
        <c:lblOffset val="100"/>
        <c:noMultiLvlLbl val="0"/>
      </c:catAx>
      <c:valAx>
        <c:axId val="598552424"/>
        <c:scaling>
          <c:orientation val="minMax"/>
          <c:max val="0.1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598550856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zh-CN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881795909992832E-2"/>
          <c:y val="4.5887505106991862E-2"/>
          <c:w val="0.79827127102447981"/>
          <c:h val="0.742914470800306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超期结案金额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2.5</c:v>
                </c:pt>
                <c:pt idx="4">
                  <c:v>2.5</c:v>
                </c:pt>
                <c:pt idx="5">
                  <c:v>3.5</c:v>
                </c:pt>
                <c:pt idx="6">
                  <c:v>4.3</c:v>
                </c:pt>
                <c:pt idx="7">
                  <c:v>3.5</c:v>
                </c:pt>
                <c:pt idx="8">
                  <c:v>2.5</c:v>
                </c:pt>
                <c:pt idx="9">
                  <c:v>4.3</c:v>
                </c:pt>
                <c:pt idx="10">
                  <c:v>2.5</c:v>
                </c:pt>
                <c:pt idx="11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59-41D9-9A3E-A29B0123EA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同期超期结案金额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4.4000000000000004</c:v>
                </c:pt>
                <c:pt idx="4">
                  <c:v>4.4000000000000004</c:v>
                </c:pt>
                <c:pt idx="5">
                  <c:v>1.8</c:v>
                </c:pt>
                <c:pt idx="6">
                  <c:v>2.4</c:v>
                </c:pt>
                <c:pt idx="7">
                  <c:v>1.8</c:v>
                </c:pt>
                <c:pt idx="8">
                  <c:v>2.4</c:v>
                </c:pt>
                <c:pt idx="9">
                  <c:v>4.4000000000000004</c:v>
                </c:pt>
                <c:pt idx="10">
                  <c:v>4.4000000000000004</c:v>
                </c:pt>
                <c:pt idx="1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59-41D9-9A3E-A29B0123EA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98546544"/>
        <c:axId val="61010359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超期结案率</c:v>
                </c:pt>
              </c:strCache>
            </c:strRef>
          </c:tx>
          <c:spPr>
            <a:ln w="28575" cap="rnd">
              <a:solidFill>
                <a:srgbClr val="6D67F8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4.9452553510000001</c:v>
                </c:pt>
                <c:pt idx="1">
                  <c:v>1.44613529</c:v>
                </c:pt>
                <c:pt idx="2">
                  <c:v>2.8071102630000002</c:v>
                </c:pt>
                <c:pt idx="3">
                  <c:v>6.0635033250000001</c:v>
                </c:pt>
                <c:pt idx="4">
                  <c:v>0.71630111799999996</c:v>
                </c:pt>
                <c:pt idx="5">
                  <c:v>9.7530487709999996</c:v>
                </c:pt>
                <c:pt idx="6">
                  <c:v>2.0551408599999998</c:v>
                </c:pt>
                <c:pt idx="7">
                  <c:v>2.8071102630000002</c:v>
                </c:pt>
                <c:pt idx="8">
                  <c:v>6.0635033250000001</c:v>
                </c:pt>
                <c:pt idx="9">
                  <c:v>0.71630111799999996</c:v>
                </c:pt>
                <c:pt idx="10">
                  <c:v>9.7530487709999996</c:v>
                </c:pt>
                <c:pt idx="11">
                  <c:v>2.0551408599999998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4D-4EA4-B2B2-618A59A48A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同期超期结案率</c:v>
                </c:pt>
              </c:strCache>
            </c:strRef>
          </c:tx>
          <c:spPr>
            <a:ln w="28575" cap="rnd">
              <a:solidFill>
                <a:srgbClr val="00705E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6.562400008</c:v>
                </c:pt>
                <c:pt idx="1">
                  <c:v>6.4489637799999997</c:v>
                </c:pt>
                <c:pt idx="2">
                  <c:v>7.8051688520000004</c:v>
                </c:pt>
                <c:pt idx="3">
                  <c:v>6.5245506769999997</c:v>
                </c:pt>
                <c:pt idx="4">
                  <c:v>5.7523224419999996</c:v>
                </c:pt>
                <c:pt idx="5">
                  <c:v>8.6210042179999995</c:v>
                </c:pt>
                <c:pt idx="6">
                  <c:v>6.3675709119999997</c:v>
                </c:pt>
                <c:pt idx="7">
                  <c:v>7.8051688520000004</c:v>
                </c:pt>
                <c:pt idx="8">
                  <c:v>6.5245506769999997</c:v>
                </c:pt>
                <c:pt idx="9">
                  <c:v>5.7523224419999996</c:v>
                </c:pt>
                <c:pt idx="10">
                  <c:v>8.6210042179999995</c:v>
                </c:pt>
                <c:pt idx="11">
                  <c:v>6.3675709119999997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4D-4EA4-B2B2-618A59A48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8546544"/>
        <c:axId val="610103592"/>
      </c:lineChart>
      <c:catAx>
        <c:axId val="59854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0103592"/>
        <c:crosses val="autoZero"/>
        <c:auto val="1"/>
        <c:lblAlgn val="ctr"/>
        <c:lblOffset val="100"/>
        <c:noMultiLvlLbl val="0"/>
      </c:catAx>
      <c:valAx>
        <c:axId val="610103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854654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748784908758691"/>
          <c:y val="5.7821656844708101E-2"/>
          <c:w val="0.14028121555060319"/>
          <c:h val="0.774845324560401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881795909992832E-2"/>
          <c:y val="4.5887505106991862E-2"/>
          <c:w val="0.79827127102447981"/>
          <c:h val="0.742914470800306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结案差异金额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2.5</c:v>
                </c:pt>
                <c:pt idx="4">
                  <c:v>2.5</c:v>
                </c:pt>
                <c:pt idx="5">
                  <c:v>3.5</c:v>
                </c:pt>
                <c:pt idx="6">
                  <c:v>4.3</c:v>
                </c:pt>
                <c:pt idx="7">
                  <c:v>3.5</c:v>
                </c:pt>
                <c:pt idx="8">
                  <c:v>2.5</c:v>
                </c:pt>
                <c:pt idx="9">
                  <c:v>4.3</c:v>
                </c:pt>
                <c:pt idx="10">
                  <c:v>2.5</c:v>
                </c:pt>
                <c:pt idx="11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59-41D9-9A3E-A29B0123EA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同期结案差异金额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4.4000000000000004</c:v>
                </c:pt>
                <c:pt idx="4">
                  <c:v>4.4000000000000004</c:v>
                </c:pt>
                <c:pt idx="5">
                  <c:v>1.8</c:v>
                </c:pt>
                <c:pt idx="6">
                  <c:v>2.4</c:v>
                </c:pt>
                <c:pt idx="7">
                  <c:v>1.8</c:v>
                </c:pt>
                <c:pt idx="8">
                  <c:v>2.4</c:v>
                </c:pt>
                <c:pt idx="9">
                  <c:v>4.4000000000000004</c:v>
                </c:pt>
                <c:pt idx="10">
                  <c:v>4.4000000000000004</c:v>
                </c:pt>
                <c:pt idx="1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59-41D9-9A3E-A29B0123EA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33877776"/>
        <c:axId val="63387660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结案差异率</c:v>
                </c:pt>
              </c:strCache>
            </c:strRef>
          </c:tx>
          <c:spPr>
            <a:ln w="28575" cap="rnd">
              <a:solidFill>
                <a:srgbClr val="6D67F8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4.9452553510000001</c:v>
                </c:pt>
                <c:pt idx="1">
                  <c:v>1.44613529</c:v>
                </c:pt>
                <c:pt idx="2">
                  <c:v>2.8071102630000002</c:v>
                </c:pt>
                <c:pt idx="3">
                  <c:v>6.0635033250000001</c:v>
                </c:pt>
                <c:pt idx="4">
                  <c:v>0.71630111799999996</c:v>
                </c:pt>
                <c:pt idx="5">
                  <c:v>9.7530487709999996</c:v>
                </c:pt>
                <c:pt idx="6">
                  <c:v>2.0551408599999998</c:v>
                </c:pt>
                <c:pt idx="7">
                  <c:v>2.8071102630000002</c:v>
                </c:pt>
                <c:pt idx="8">
                  <c:v>6.0635033250000001</c:v>
                </c:pt>
                <c:pt idx="9">
                  <c:v>0.71630111799999996</c:v>
                </c:pt>
                <c:pt idx="10">
                  <c:v>9.7530487709999996</c:v>
                </c:pt>
                <c:pt idx="11">
                  <c:v>2.0551408599999998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4D-4EA4-B2B2-618A59A48A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同期结案差异率</c:v>
                </c:pt>
              </c:strCache>
            </c:strRef>
          </c:tx>
          <c:spPr>
            <a:ln w="28575" cap="rnd">
              <a:solidFill>
                <a:srgbClr val="00705E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6.562400008</c:v>
                </c:pt>
                <c:pt idx="1">
                  <c:v>6.4489637799999997</c:v>
                </c:pt>
                <c:pt idx="2">
                  <c:v>7.8051688520000004</c:v>
                </c:pt>
                <c:pt idx="3">
                  <c:v>6.5245506769999997</c:v>
                </c:pt>
                <c:pt idx="4">
                  <c:v>5.7523224419999996</c:v>
                </c:pt>
                <c:pt idx="5">
                  <c:v>8.6210042179999995</c:v>
                </c:pt>
                <c:pt idx="6">
                  <c:v>6.3675709119999997</c:v>
                </c:pt>
                <c:pt idx="7">
                  <c:v>7.8051688520000004</c:v>
                </c:pt>
                <c:pt idx="8">
                  <c:v>6.5245506769999997</c:v>
                </c:pt>
                <c:pt idx="9">
                  <c:v>5.7523224419999996</c:v>
                </c:pt>
                <c:pt idx="10">
                  <c:v>8.6210042179999995</c:v>
                </c:pt>
                <c:pt idx="11">
                  <c:v>6.3675709119999997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4D-4EA4-B2B2-618A59A48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3877776"/>
        <c:axId val="633876600"/>
      </c:lineChart>
      <c:catAx>
        <c:axId val="63387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3876600"/>
        <c:crosses val="autoZero"/>
        <c:auto val="1"/>
        <c:lblAlgn val="ctr"/>
        <c:lblOffset val="100"/>
        <c:noMultiLvlLbl val="0"/>
      </c:catAx>
      <c:valAx>
        <c:axId val="633876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387777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748784908758691"/>
          <c:y val="5.7821656844708101E-2"/>
          <c:w val="0.14028121555060319"/>
          <c:h val="0.774845324560401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东南</c:v>
                </c:pt>
                <c:pt idx="1">
                  <c:v>北部</c:v>
                </c:pt>
                <c:pt idx="2">
                  <c:v>华东</c:v>
                </c:pt>
                <c:pt idx="3">
                  <c:v>华中</c:v>
                </c:pt>
                <c:pt idx="4">
                  <c:v>西南</c:v>
                </c:pt>
                <c:pt idx="5">
                  <c:v>…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2.5000000000000001E-2</c:v>
                </c:pt>
                <c:pt idx="1">
                  <c:v>3.5000000000000003E-2</c:v>
                </c:pt>
                <c:pt idx="2">
                  <c:v>4.4999999999999998E-2</c:v>
                </c:pt>
                <c:pt idx="3" formatCode="0%">
                  <c:v>7.0000000000000007E-2</c:v>
                </c:pt>
                <c:pt idx="4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E6-4AE9-AC13-F1000A4C1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33868368"/>
        <c:axId val="633869544"/>
      </c:barChart>
      <c:catAx>
        <c:axId val="633868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3869544"/>
        <c:crosses val="autoZero"/>
        <c:auto val="1"/>
        <c:lblAlgn val="r"/>
        <c:lblOffset val="100"/>
        <c:noMultiLvlLbl val="0"/>
      </c:catAx>
      <c:valAx>
        <c:axId val="633869544"/>
        <c:scaling>
          <c:orientation val="minMax"/>
          <c:max val="0.1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633868368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554831534069507E-2"/>
          <c:y val="0.11566154878515883"/>
          <c:w val="0.92628893200080265"/>
          <c:h val="0.74477498047762281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预算费用率差值</c:v>
                </c:pt>
              </c:strCache>
            </c:strRef>
          </c:tx>
          <c:spPr>
            <a:solidFill>
              <a:srgbClr val="F15E64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51-48BB-8DA1-CA7B54571A74}"/>
              </c:ext>
            </c:extLst>
          </c:dPt>
          <c:dPt>
            <c:idx val="1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51-48BB-8DA1-CA7B54571A74}"/>
              </c:ext>
            </c:extLst>
          </c:dPt>
          <c:dPt>
            <c:idx val="3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751-48BB-8DA1-CA7B54571A74}"/>
              </c:ext>
            </c:extLst>
          </c:dPt>
          <c:dPt>
            <c:idx val="4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751-48BB-8DA1-CA7B54571A74}"/>
              </c:ext>
            </c:extLst>
          </c:dPt>
          <c:dPt>
            <c:idx val="5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751-48BB-8DA1-CA7B54571A74}"/>
              </c:ext>
            </c:extLst>
          </c:dPt>
          <c:dPt>
            <c:idx val="6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751-48BB-8DA1-CA7B54571A74}"/>
              </c:ext>
            </c:extLst>
          </c:dPt>
          <c:dPt>
            <c:idx val="7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751-48BB-8DA1-CA7B54571A74}"/>
              </c:ext>
            </c:extLst>
          </c:dPt>
          <c:dPt>
            <c:idx val="8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751-48BB-8DA1-CA7B54571A74}"/>
              </c:ext>
            </c:extLst>
          </c:dPt>
          <c:dPt>
            <c:idx val="9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751-48BB-8DA1-CA7B54571A74}"/>
              </c:ext>
            </c:extLst>
          </c:dPt>
          <c:dPt>
            <c:idx val="10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751-48BB-8DA1-CA7B54571A74}"/>
              </c:ext>
            </c:extLst>
          </c:dPt>
          <c:dPt>
            <c:idx val="11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9751-48BB-8DA1-CA7B54571A74}"/>
              </c:ext>
            </c:extLst>
          </c:dPt>
          <c:dPt>
            <c:idx val="12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9751-48BB-8DA1-CA7B54571A74}"/>
              </c:ext>
            </c:extLst>
          </c:dPt>
          <c:dPt>
            <c:idx val="13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9751-48BB-8DA1-CA7B54571A74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1.815598743</c:v>
                </c:pt>
                <c:pt idx="1">
                  <c:v>-2</c:v>
                </c:pt>
                <c:pt idx="2">
                  <c:v>2.3752322979999998</c:v>
                </c:pt>
                <c:pt idx="3">
                  <c:v>3.8772885229999998</c:v>
                </c:pt>
                <c:pt idx="4">
                  <c:v>2.352652644</c:v>
                </c:pt>
                <c:pt idx="5">
                  <c:v>2.6315179799999999</c:v>
                </c:pt>
                <c:pt idx="6">
                  <c:v>1</c:v>
                </c:pt>
                <c:pt idx="7">
                  <c:v>0.5</c:v>
                </c:pt>
                <c:pt idx="8">
                  <c:v>-0.5</c:v>
                </c:pt>
                <c:pt idx="9">
                  <c:v>3.8772885229999998</c:v>
                </c:pt>
                <c:pt idx="10">
                  <c:v>2</c:v>
                </c:pt>
                <c:pt idx="11">
                  <c:v>2.6315179799999999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9751-48BB-8DA1-CA7B54571A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7929640"/>
        <c:axId val="81792807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预算费用率</c:v>
                </c:pt>
              </c:strCache>
            </c:strRef>
          </c:tx>
          <c:spPr>
            <a:ln w="28575" cap="rnd">
              <a:solidFill>
                <a:srgbClr val="29328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4.303698432</c:v>
                </c:pt>
                <c:pt idx="1">
                  <c:v>7.8933290569999999</c:v>
                </c:pt>
                <c:pt idx="2">
                  <c:v>6.0635033250000001</c:v>
                </c:pt>
                <c:pt idx="3">
                  <c:v>0.71630111799999996</c:v>
                </c:pt>
                <c:pt idx="4">
                  <c:v>9.7530487709999996</c:v>
                </c:pt>
                <c:pt idx="5">
                  <c:v>2.0551408599999998</c:v>
                </c:pt>
                <c:pt idx="6">
                  <c:v>1.44613529</c:v>
                </c:pt>
                <c:pt idx="7">
                  <c:v>2.8071102630000002</c:v>
                </c:pt>
                <c:pt idx="8">
                  <c:v>6.0635033250000001</c:v>
                </c:pt>
                <c:pt idx="9">
                  <c:v>0.71630111799999996</c:v>
                </c:pt>
                <c:pt idx="10">
                  <c:v>9.7530487709999996</c:v>
                </c:pt>
                <c:pt idx="11">
                  <c:v>2.0551408599999998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9751-48BB-8DA1-CA7B54571A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3.1065035540000001</c:v>
                </c:pt>
                <c:pt idx="1">
                  <c:v>1.5730088659999999</c:v>
                </c:pt>
                <c:pt idx="2">
                  <c:v>6.5245506769999997</c:v>
                </c:pt>
                <c:pt idx="3">
                  <c:v>5.7523224419999996</c:v>
                </c:pt>
                <c:pt idx="4">
                  <c:v>8.6210042179999995</c:v>
                </c:pt>
                <c:pt idx="5">
                  <c:v>6.3675709119999997</c:v>
                </c:pt>
                <c:pt idx="6">
                  <c:v>6.4489637799999997</c:v>
                </c:pt>
                <c:pt idx="7">
                  <c:v>7.8051688520000004</c:v>
                </c:pt>
                <c:pt idx="8">
                  <c:v>6.5245506769999997</c:v>
                </c:pt>
                <c:pt idx="9">
                  <c:v>5.7523224419999996</c:v>
                </c:pt>
                <c:pt idx="10">
                  <c:v>8.6210042179999995</c:v>
                </c:pt>
                <c:pt idx="11">
                  <c:v>6.3675709119999997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9751-48BB-8DA1-CA7B54571A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7929640"/>
        <c:axId val="817928072"/>
      </c:lineChart>
      <c:catAx>
        <c:axId val="817929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7928072"/>
        <c:crosses val="autoZero"/>
        <c:auto val="1"/>
        <c:lblAlgn val="ctr"/>
        <c:lblOffset val="100"/>
        <c:noMultiLvlLbl val="0"/>
      </c:catAx>
      <c:valAx>
        <c:axId val="817928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7929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867935095594635"/>
          <c:y val="0.12370506512902583"/>
          <c:w val="0.69906861715864377"/>
          <c:h val="0.124362739130563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特渠</c:v>
                </c:pt>
                <c:pt idx="1">
                  <c:v>渠道</c:v>
                </c:pt>
                <c:pt idx="2">
                  <c:v>重客</c:v>
                </c:pt>
                <c:pt idx="3">
                  <c:v>行销</c:v>
                </c:pt>
                <c:pt idx="4">
                  <c:v>综合</c:v>
                </c:pt>
                <c:pt idx="5">
                  <c:v>…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6"/>
                <c:pt idx="0" formatCode="0.00%">
                  <c:v>3.5000000000000003E-2</c:v>
                </c:pt>
                <c:pt idx="1">
                  <c:v>0.04</c:v>
                </c:pt>
                <c:pt idx="2" formatCode="0.00%">
                  <c:v>4.4999999999999998E-2</c:v>
                </c:pt>
                <c:pt idx="3">
                  <c:v>7.0000000000000007E-2</c:v>
                </c:pt>
                <c:pt idx="4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CB-4F31-B888-A7776E6A84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33876992"/>
        <c:axId val="633875816"/>
      </c:barChart>
      <c:catAx>
        <c:axId val="633876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3875816"/>
        <c:crosses val="autoZero"/>
        <c:auto val="1"/>
        <c:lblAlgn val="ctr"/>
        <c:lblOffset val="100"/>
        <c:noMultiLvlLbl val="0"/>
      </c:catAx>
      <c:valAx>
        <c:axId val="633875816"/>
        <c:scaling>
          <c:orientation val="minMax"/>
          <c:max val="0.1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633876992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3831229589403"/>
          <c:y val="8.1895856843462844E-2"/>
          <c:w val="0.72811594136425362"/>
          <c:h val="0.502568551873726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结案差异率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导购理货申请   </c:v>
                </c:pt>
                <c:pt idx="1">
                  <c:v>渠道激励申请</c:v>
                </c:pt>
                <c:pt idx="2">
                  <c:v>促销物料申请  </c:v>
                </c:pt>
                <c:pt idx="3">
                  <c:v>产品促销  </c:v>
                </c:pt>
                <c:pt idx="4">
                  <c:v>…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5"/>
                <c:pt idx="0">
                  <c:v>3.5000000000000003E-2</c:v>
                </c:pt>
                <c:pt idx="1">
                  <c:v>4.4999999999999998E-2</c:v>
                </c:pt>
                <c:pt idx="2" formatCode="0%">
                  <c:v>7.0000000000000007E-2</c:v>
                </c:pt>
                <c:pt idx="3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54-4D24-97C2-61B39A8DD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33870720"/>
        <c:axId val="633880128"/>
      </c:barChart>
      <c:catAx>
        <c:axId val="633870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633880128"/>
        <c:crosses val="autoZero"/>
        <c:auto val="1"/>
        <c:lblAlgn val="ctr"/>
        <c:lblOffset val="100"/>
        <c:noMultiLvlLbl val="0"/>
      </c:catAx>
      <c:valAx>
        <c:axId val="633880128"/>
        <c:scaling>
          <c:orientation val="minMax"/>
        </c:scaling>
        <c:delete val="0"/>
        <c:axPos val="l"/>
        <c:numFmt formatCode="0.00%" sourceLinked="0"/>
        <c:majorTickMark val="out"/>
        <c:minorTickMark val="none"/>
        <c:tickLblPos val="nextTo"/>
        <c:crossAx val="633870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上海</c:v>
                </c:pt>
                <c:pt idx="1">
                  <c:v>东莞</c:v>
                </c:pt>
                <c:pt idx="2">
                  <c:v>北京</c:v>
                </c:pt>
                <c:pt idx="3">
                  <c:v>南京</c:v>
                </c:pt>
                <c:pt idx="4">
                  <c:v>内江</c:v>
                </c:pt>
                <c:pt idx="5">
                  <c:v>…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6"/>
                <c:pt idx="0">
                  <c:v>2.5000000000000001E-2</c:v>
                </c:pt>
                <c:pt idx="1">
                  <c:v>3.5000000000000003E-2</c:v>
                </c:pt>
                <c:pt idx="2">
                  <c:v>4.4999999999999998E-2</c:v>
                </c:pt>
                <c:pt idx="3" formatCode="0%">
                  <c:v>7.0000000000000007E-2</c:v>
                </c:pt>
                <c:pt idx="4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56-42B1-843F-8032E90BDD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33872288"/>
        <c:axId val="633878560"/>
      </c:barChart>
      <c:catAx>
        <c:axId val="633872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anchor="t" anchorCtr="0"/>
          <a:lstStyle/>
          <a:p>
            <a:pPr>
              <a:defRPr>
                <a:solidFill>
                  <a:schemeClr val="tx1"/>
                </a:solidFill>
              </a:defRPr>
            </a:pPr>
            <a:endParaRPr lang="zh-CN"/>
          </a:p>
        </c:txPr>
        <c:crossAx val="633878560"/>
        <c:crosses val="autoZero"/>
        <c:auto val="1"/>
        <c:lblAlgn val="ctr"/>
        <c:lblOffset val="100"/>
        <c:noMultiLvlLbl val="0"/>
      </c:catAx>
      <c:valAx>
        <c:axId val="633878560"/>
        <c:scaling>
          <c:orientation val="minMax"/>
          <c:max val="0.1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633872288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768025893510885"/>
          <c:y val="0.14365746129008003"/>
          <c:w val="0.3106531542319878"/>
          <c:h val="0.6009677347614604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费用支出</c:v>
                </c:pt>
              </c:strCache>
            </c:strRef>
          </c:tx>
          <c:dPt>
            <c:idx val="0"/>
            <c:bubble3D val="0"/>
            <c:spPr>
              <a:solidFill>
                <a:srgbClr val="0084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99-462A-B4DE-74CA98DB07A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99-462A-B4DE-74CA98DB07A4}"/>
              </c:ext>
            </c:extLst>
          </c:dPt>
          <c:dPt>
            <c:idx val="2"/>
            <c:bubble3D val="0"/>
            <c:spPr>
              <a:solidFill>
                <a:srgbClr val="13CAA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B99-462A-B4DE-74CA98DB07A4}"/>
              </c:ext>
            </c:extLst>
          </c:dPt>
          <c:dPt>
            <c:idx val="3"/>
            <c:bubble3D val="0"/>
            <c:spPr>
              <a:solidFill>
                <a:srgbClr val="6689C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B99-462A-B4DE-74CA98DB07A4}"/>
              </c:ext>
            </c:extLst>
          </c:dPt>
          <c:dPt>
            <c:idx val="4"/>
            <c:bubble3D val="0"/>
            <c:spPr>
              <a:solidFill>
                <a:srgbClr val="00705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101-4C83-9FEE-DBCC8A57A9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重点系统</c:v>
                </c:pt>
                <c:pt idx="1">
                  <c:v>特渠</c:v>
                </c:pt>
                <c:pt idx="2">
                  <c:v>学生奶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1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64-49F7-8CB3-E0DD67B154E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366580674298776"/>
          <c:y val="0.18864685517973201"/>
          <c:w val="0.22357180639352484"/>
          <c:h val="0.47876442047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97408287802454"/>
          <c:y val="0.18222116773444066"/>
          <c:w val="0.81337597037516718"/>
          <c:h val="0.649601925145204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….</c:v>
                </c:pt>
                <c:pt idx="1">
                  <c:v>XX科目</c:v>
                </c:pt>
                <c:pt idx="2">
                  <c:v>XX科目</c:v>
                </c:pt>
                <c:pt idx="3">
                  <c:v>XX科目</c:v>
                </c:pt>
                <c:pt idx="4">
                  <c:v>费用科目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200</c:v>
                </c:pt>
                <c:pt idx="2">
                  <c:v>250</c:v>
                </c:pt>
                <c:pt idx="3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14-46F0-AE96-3259D155A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0564752"/>
        <c:axId val="720565928"/>
      </c:barChart>
      <c:catAx>
        <c:axId val="720564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65928"/>
        <c:crosses val="autoZero"/>
        <c:auto val="1"/>
        <c:lblAlgn val="ctr"/>
        <c:lblOffset val="100"/>
        <c:noMultiLvlLbl val="0"/>
      </c:catAx>
      <c:valAx>
        <c:axId val="720565928"/>
        <c:scaling>
          <c:orientation val="minMax"/>
          <c:max val="4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64752"/>
        <c:crosses val="autoZero"/>
        <c:crossBetween val="between"/>
        <c:majorUnit val="200"/>
        <c:min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524187539913427"/>
          <c:y val="0.36009341471679335"/>
          <c:w val="0.19333475247758936"/>
          <c:h val="0.143049330466865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97408287802454"/>
          <c:y val="0.18222116773444066"/>
          <c:w val="0.81337597037516718"/>
          <c:h val="0.649601925145204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….</c:v>
                </c:pt>
                <c:pt idx="1">
                  <c:v>XX类型</c:v>
                </c:pt>
                <c:pt idx="2">
                  <c:v>XX类型</c:v>
                </c:pt>
                <c:pt idx="3">
                  <c:v>XX类型</c:v>
                </c:pt>
                <c:pt idx="4">
                  <c:v>活动类型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200</c:v>
                </c:pt>
                <c:pt idx="2">
                  <c:v>250</c:v>
                </c:pt>
                <c:pt idx="3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14-46F0-AE96-3259D155A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0538488"/>
        <c:axId val="720545544"/>
      </c:barChart>
      <c:catAx>
        <c:axId val="720538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45544"/>
        <c:crosses val="autoZero"/>
        <c:auto val="1"/>
        <c:lblAlgn val="ctr"/>
        <c:lblOffset val="100"/>
        <c:noMultiLvlLbl val="0"/>
      </c:catAx>
      <c:valAx>
        <c:axId val="720545544"/>
        <c:scaling>
          <c:orientation val="minMax"/>
          <c:max val="4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38488"/>
        <c:crosses val="autoZero"/>
        <c:crossBetween val="between"/>
        <c:majorUnit val="200"/>
        <c:min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524187539913427"/>
          <c:y val="0.36009341471679335"/>
          <c:w val="0.1881685414843588"/>
          <c:h val="0.143049330466865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97408287802454"/>
          <c:y val="0.18222116773444066"/>
          <c:w val="0.81337597037516718"/>
          <c:h val="0.649601925145204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….</c:v>
                </c:pt>
                <c:pt idx="1">
                  <c:v>山东</c:v>
                </c:pt>
                <c:pt idx="2">
                  <c:v>河南</c:v>
                </c:pt>
                <c:pt idx="3">
                  <c:v>西南</c:v>
                </c:pt>
                <c:pt idx="4">
                  <c:v>京津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200</c:v>
                </c:pt>
                <c:pt idx="2">
                  <c:v>250</c:v>
                </c:pt>
                <c:pt idx="3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C9-49C2-BF0F-9E527BD36B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0538488"/>
        <c:axId val="720545544"/>
      </c:barChart>
      <c:catAx>
        <c:axId val="720538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45544"/>
        <c:crosses val="autoZero"/>
        <c:auto val="1"/>
        <c:lblAlgn val="ctr"/>
        <c:lblOffset val="100"/>
        <c:noMultiLvlLbl val="0"/>
      </c:catAx>
      <c:valAx>
        <c:axId val="720545544"/>
        <c:scaling>
          <c:orientation val="minMax"/>
          <c:max val="4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38488"/>
        <c:crosses val="autoZero"/>
        <c:crossBetween val="between"/>
        <c:majorUnit val="200"/>
        <c:min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524187539913427"/>
          <c:y val="0.36009341471679335"/>
          <c:w val="0.1881685414843588"/>
          <c:h val="0.143049330466865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0.97711</cdr:x>
      <cdr:y>0.01109</cdr:y>
    </cdr:from>
    <cdr:to>
      <cdr:x>1</cdr:x>
      <cdr:y>0.2111</cdr:y>
    </cdr:to>
    <cdr:pic>
      <cdr:nvPicPr>
        <cdr:cNvPr id="2" name="Picture 40">
          <a:extLst xmlns:a="http://schemas.openxmlformats.org/drawingml/2006/main">
            <a:ext uri="{FF2B5EF4-FFF2-40B4-BE49-F238E27FC236}">
              <a16:creationId xmlns:a16="http://schemas.microsoft.com/office/drawing/2014/main" id="{32FD87F1-FD23-4158-817E-8C56D61223F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1779288" y="12858"/>
          <a:ext cx="275975" cy="231819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0.83734</cdr:x>
      <cdr:y>0.04822</cdr:y>
    </cdr:from>
    <cdr:to>
      <cdr:x>0.96028</cdr:x>
      <cdr:y>0.50824</cdr:y>
    </cdr:to>
    <cdr:sp macro="" textlink="">
      <cdr:nvSpPr>
        <cdr:cNvPr id="2" name="Speech Bubble: Rectangle with Corners Rounded 321">
          <a:extLst xmlns:a="http://schemas.openxmlformats.org/drawingml/2006/main">
            <a:ext uri="{FF2B5EF4-FFF2-40B4-BE49-F238E27FC236}">
              <a16:creationId xmlns:a16="http://schemas.microsoft.com/office/drawing/2014/main" id="{2D66832F-F936-47E2-9CC9-2E815EE7351E}"/>
            </a:ext>
          </a:extLst>
        </cdr:cNvPr>
        <cdr:cNvSpPr/>
      </cdr:nvSpPr>
      <cdr:spPr>
        <a:xfrm xmlns:a="http://schemas.openxmlformats.org/drawingml/2006/main" flipH="1">
          <a:off x="10177351" y="71107"/>
          <a:ext cx="1494267" cy="678325"/>
        </a:xfrm>
        <a:prstGeom xmlns:a="http://schemas.openxmlformats.org/drawingml/2006/main" prst="wedgeRoundRectCallout">
          <a:avLst>
            <a:gd name="adj1" fmla="val 67977"/>
            <a:gd name="adj2" fmla="val 63881"/>
            <a:gd name="adj3" fmla="val 16667"/>
          </a:avLst>
        </a:prstGeom>
        <a:solidFill xmlns:a="http://schemas.openxmlformats.org/drawingml/2006/main">
          <a:schemeClr val="accent5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050" dirty="0">
              <a:latin typeface="+mn-ea"/>
            </a:rPr>
            <a:t>光标显示：</a:t>
          </a:r>
          <a:endParaRPr lang="en-US" altLang="zh-CN" sz="1050" dirty="0">
            <a:latin typeface="+mn-ea"/>
          </a:endParaRPr>
        </a:p>
        <a:p xmlns:a="http://schemas.openxmlformats.org/drawingml/2006/main">
          <a:r>
            <a:rPr lang="zh-CN" altLang="en-US" sz="1050" dirty="0">
              <a:latin typeface="+mn-ea"/>
            </a:rPr>
            <a:t>同期费用率差值、同期费用率、实际费用率、费用、折前收入</a:t>
          </a:r>
          <a:endParaRPr lang="en-US" altLang="zh-CN" sz="1050" dirty="0">
            <a:latin typeface="+mn-ea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0.97432</cdr:x>
      <cdr:y>0.15561</cdr:y>
    </cdr:from>
    <cdr:to>
      <cdr:x>0.99688</cdr:x>
      <cdr:y>0.30464</cdr:y>
    </cdr:to>
    <cdr:pic>
      <cdr:nvPicPr>
        <cdr:cNvPr id="3" name="Picture 56">
          <a:extLst xmlns:a="http://schemas.openxmlformats.org/drawingml/2006/main">
            <a:ext uri="{FF2B5EF4-FFF2-40B4-BE49-F238E27FC236}">
              <a16:creationId xmlns:a16="http://schemas.microsoft.com/office/drawing/2014/main" id="{1B2A2999-9388-4C99-A147-9B9C94795E4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1920085" y="242058"/>
          <a:ext cx="275975" cy="231819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0.95372</cdr:x>
      <cdr:y>0</cdr:y>
    </cdr:from>
    <cdr:to>
      <cdr:x>1</cdr:x>
      <cdr:y>0.18652</cdr:y>
    </cdr:to>
    <cdr:pic>
      <cdr:nvPicPr>
        <cdr:cNvPr id="2" name="Picture 70">
          <a:extLst xmlns:a="http://schemas.openxmlformats.org/drawingml/2006/main">
            <a:ext uri="{FF2B5EF4-FFF2-40B4-BE49-F238E27FC236}">
              <a16:creationId xmlns:a16="http://schemas.microsoft.com/office/drawing/2014/main" id="{A9085387-69E4-4E8E-89C3-7315B699B3B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5686630" y="-2979488"/>
          <a:ext cx="275975" cy="231819"/>
        </a:xfrm>
        <a:prstGeom xmlns:a="http://schemas.openxmlformats.org/drawingml/2006/main" prst="rect">
          <a:avLst/>
        </a:prstGeom>
      </cdr:spPr>
    </cdr:pic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0.05504</cdr:x>
      <cdr:y>0</cdr:y>
    </cdr:from>
    <cdr:to>
      <cdr:x>0.42249</cdr:x>
      <cdr:y>0.14247</cdr:y>
    </cdr:to>
    <cdr:sp macro="" textlink="">
      <cdr:nvSpPr>
        <cdr:cNvPr id="2" name="文本框 77">
          <a:extLst xmlns:a="http://schemas.openxmlformats.org/drawingml/2006/main">
            <a:ext uri="{FF2B5EF4-FFF2-40B4-BE49-F238E27FC236}">
              <a16:creationId xmlns:a16="http://schemas.microsoft.com/office/drawing/2014/main" id="{3C200B7D-0CDC-483B-B9BB-1966C8E2C8C7}"/>
            </a:ext>
          </a:extLst>
        </cdr:cNvPr>
        <cdr:cNvSpPr txBox="1"/>
      </cdr:nvSpPr>
      <cdr:spPr>
        <a:xfrm xmlns:a="http://schemas.openxmlformats.org/drawingml/2006/main">
          <a:off x="292103" y="0"/>
          <a:ext cx="1950127" cy="16158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 cap="flat">
          <a:noFill/>
          <a:miter lim="800000"/>
        </a:ln>
      </cdr:spPr>
      <cdr:txBody>
        <a:bodyPr xmlns:a="http://schemas.openxmlformats.org/drawingml/2006/main" wrap="square" lIns="0" tIns="0" rIns="0" bIns="0" rtlCol="0" anchor="t" anchorCtr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 altLang="en-US" sz="1050" b="1" dirty="0">
            <a:solidFill>
              <a:schemeClr val="tx1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9A9F2CF-E7CF-4EE0-BA00-BBCD2DA43837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23ACBD0-17C2-4249-9069-EB4D4D08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816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34B6B64-3168-4B71-AED9-6F9C1824FBAF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76A9541-9983-415D-9E9C-25B0E0BD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36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7456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160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18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633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297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562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40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90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增加大区</a:t>
            </a:r>
            <a:r>
              <a:rPr lang="en-US" altLang="zh-CN" dirty="0"/>
              <a:t>-</a:t>
            </a:r>
            <a:r>
              <a:rPr lang="zh-CN" altLang="en-US" dirty="0"/>
              <a:t>区域</a:t>
            </a:r>
            <a:r>
              <a:rPr lang="en-US" altLang="zh-CN" dirty="0"/>
              <a:t>-</a:t>
            </a:r>
            <a:r>
              <a:rPr lang="zh-CN" altLang="en-US" dirty="0"/>
              <a:t>科目</a:t>
            </a:r>
            <a:r>
              <a:rPr lang="en-US" altLang="zh-CN" dirty="0"/>
              <a:t>-</a:t>
            </a:r>
            <a:r>
              <a:rPr lang="zh-CN" altLang="en-US" dirty="0"/>
              <a:t>费用率 透视表</a:t>
            </a:r>
            <a:endParaRPr lang="en-US" altLang="zh-CN" dirty="0"/>
          </a:p>
          <a:p>
            <a:r>
              <a:rPr lang="zh-CN" altLang="en-US" dirty="0"/>
              <a:t>增加大区</a:t>
            </a:r>
            <a:r>
              <a:rPr lang="en-US" altLang="zh-CN" dirty="0"/>
              <a:t>-</a:t>
            </a:r>
            <a:r>
              <a:rPr lang="zh-CN" altLang="en-US" dirty="0"/>
              <a:t>区域</a:t>
            </a:r>
            <a:r>
              <a:rPr lang="en-US" altLang="zh-CN" dirty="0"/>
              <a:t>-</a:t>
            </a:r>
            <a:r>
              <a:rPr lang="zh-CN" altLang="en-US" dirty="0"/>
              <a:t>时间月份</a:t>
            </a:r>
            <a:r>
              <a:rPr lang="en-US" altLang="zh-CN" dirty="0"/>
              <a:t>-</a:t>
            </a:r>
            <a:r>
              <a:rPr lang="zh-CN" altLang="en-US" dirty="0"/>
              <a:t>费用率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费用率预警，增加费用占比和费用占比变化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869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F0BDDE-72FF-4E7C-88CD-BE69AEF082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224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9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097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714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F0BDDE-72FF-4E7C-88CD-BE69AEF082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339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42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644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F0BDDE-72FF-4E7C-88CD-BE69AEF082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259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33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852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大区下钻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72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4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95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预算使用进度预警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819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468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4187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改成</a:t>
            </a:r>
            <a:r>
              <a:rPr lang="en-US" altLang="zh-CN" dirty="0"/>
              <a:t>19</a:t>
            </a:r>
            <a:r>
              <a:rPr lang="zh-CN" altLang="en-US" dirty="0"/>
              <a:t>年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663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2510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问号加上说明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4173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pPr/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84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DCAE8-E451-4E1C-A0B0-58D21161C99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055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增加筛选器：市场部和销售部费用，默认销售部费用</a:t>
            </a:r>
            <a:endParaRPr lang="en-US" altLang="zh-CN" dirty="0"/>
          </a:p>
          <a:p>
            <a:r>
              <a:rPr lang="zh-CN" altLang="en-US" dirty="0"/>
              <a:t>销售部费用改成营销费用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7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06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增加季报、半年报按钮跳转</a:t>
            </a:r>
            <a:endParaRPr lang="en-US" altLang="zh-CN" dirty="0"/>
          </a:p>
          <a:p>
            <a:r>
              <a:rPr lang="zh-CN" altLang="en-US" dirty="0"/>
              <a:t>时间筛选器更改为开始月和截止月，去掉</a:t>
            </a:r>
            <a:r>
              <a:rPr lang="en-US" altLang="zh-CN" dirty="0"/>
              <a:t>YTD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2,3</a:t>
            </a:r>
            <a:r>
              <a:rPr lang="zh-CN" altLang="en-US" dirty="0"/>
              <a:t>只看当年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880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增加大区费用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43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04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8.bin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0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9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2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3.bin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4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4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5.bin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6.bin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tags" Target="../tags/tag6.xml"/><Relationship Id="rId11" Type="http://schemas.openxmlformats.org/officeDocument/2006/relationships/oleObject" Target="../embeddings/oleObject2.bin"/><Relationship Id="rId5" Type="http://schemas.openxmlformats.org/officeDocument/2006/relationships/tags" Target="../tags/tag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72160" y="3626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9316" y="2276624"/>
            <a:ext cx="5688000" cy="1276236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4"/>
            <a:ext cx="5688000" cy="1276236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23650" y="3687165"/>
            <a:ext cx="11483665" cy="2086011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23650" y="36434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1057" y="5994130"/>
            <a:ext cx="11506259" cy="756294"/>
            <a:chOff x="6158918" y="1452832"/>
            <a:chExt cx="5688000" cy="153783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3"/>
              <a:ext cx="5688000" cy="1191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23650" y="591643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80172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2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altLang="zh-SG"/>
              <a:t>Headline of maximum two lines here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3308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267671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  <p:sp>
        <p:nvSpPr>
          <p:cNvPr id="6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/>
        </p:nvSpPr>
        <p:spPr>
          <a:xfrm>
            <a:off x="326400" y="1613560"/>
            <a:ext cx="11493093" cy="50182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156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66292" y="5298141"/>
            <a:ext cx="5719482" cy="14895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3986827" y="3142165"/>
            <a:ext cx="3743209" cy="18486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7868543" y="3146249"/>
            <a:ext cx="4141693" cy="18446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6024281" y="5298140"/>
            <a:ext cx="5916706" cy="14895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986828" y="2939835"/>
            <a:ext cx="3743209" cy="193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6292" y="5104577"/>
            <a:ext cx="5719482" cy="193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868545" y="2941627"/>
            <a:ext cx="4141693" cy="1917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24281" y="5096110"/>
            <a:ext cx="5916706" cy="200238"/>
          </a:xfrm>
          <a:prstGeom prst="rect">
            <a:avLst/>
          </a:prstGeom>
        </p:spPr>
      </p:pic>
      <p:sp>
        <p:nvSpPr>
          <p:cNvPr id="12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05111" y="3142165"/>
            <a:ext cx="3743209" cy="18486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111" y="2948602"/>
            <a:ext cx="3743209" cy="19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19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80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313388" y="3905900"/>
            <a:ext cx="5685182" cy="1498344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386214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3" name="组 121">
            <a:extLst>
              <a:ext uri="{FF2B5EF4-FFF2-40B4-BE49-F238E27FC236}">
                <a16:creationId xmlns:a16="http://schemas.microsoft.com/office/drawing/2014/main" id="{6CCE213C-8A66-4193-8DC2-EF280265DA65}"/>
              </a:ext>
            </a:extLst>
          </p:cNvPr>
          <p:cNvGrpSpPr/>
          <p:nvPr userDrawn="1"/>
        </p:nvGrpSpPr>
        <p:grpSpPr>
          <a:xfrm>
            <a:off x="6096000" y="3896473"/>
            <a:ext cx="5711315" cy="1498344"/>
            <a:chOff x="6158918" y="1631576"/>
            <a:chExt cx="5688000" cy="2510497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DFBEA0A-FDF0-4767-B62E-C5A6C7462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70C6134-1909-4F84-AB80-A1FAA9AD8B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6" name="内容占位符 21">
            <a:extLst>
              <a:ext uri="{FF2B5EF4-FFF2-40B4-BE49-F238E27FC236}">
                <a16:creationId xmlns:a16="http://schemas.microsoft.com/office/drawing/2014/main" id="{499B68B9-BA02-4DC2-9FE1-C3596028B27A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132485" y="3843170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7E29CBB-173D-44F7-A77F-62C35764A796}"/>
              </a:ext>
            </a:extLst>
          </p:cNvPr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10">
            <a:extLst>
              <a:ext uri="{FF2B5EF4-FFF2-40B4-BE49-F238E27FC236}">
                <a16:creationId xmlns:a16="http://schemas.microsoft.com/office/drawing/2014/main" id="{3B754C00-FED3-412C-922E-D53F168C20F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>
            <a:extLst>
              <a:ext uri="{FF2B5EF4-FFF2-40B4-BE49-F238E27FC236}">
                <a16:creationId xmlns:a16="http://schemas.microsoft.com/office/drawing/2014/main" id="{94726042-90EA-45FC-9BC8-82BC1021739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AEE083A-44D3-49CD-AC31-F64047F0570F}"/>
              </a:ext>
            </a:extLst>
          </p:cNvPr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占位符 10">
            <a:extLst>
              <a:ext uri="{FF2B5EF4-FFF2-40B4-BE49-F238E27FC236}">
                <a16:creationId xmlns:a16="http://schemas.microsoft.com/office/drawing/2014/main" id="{890473FD-07F8-4BB5-BF04-46018C31004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>
            <a:extLst>
              <a:ext uri="{FF2B5EF4-FFF2-40B4-BE49-F238E27FC236}">
                <a16:creationId xmlns:a16="http://schemas.microsoft.com/office/drawing/2014/main" id="{F68BA40A-418A-400C-8C43-EDDEECA1414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776632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114399" y="1675884"/>
            <a:ext cx="1188830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9316" y="2276624"/>
            <a:ext cx="5688000" cy="1849238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3"/>
            <a:ext cx="5688000" cy="186401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1057" y="5765797"/>
            <a:ext cx="11506259" cy="962692"/>
            <a:chOff x="6158918" y="1452832"/>
            <a:chExt cx="5688000" cy="202242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7"/>
              <a:ext cx="5688000" cy="167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61723" y="575954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307222" y="4210736"/>
            <a:ext cx="11493928" cy="1456507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517575" y="16924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517574" y="19745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61098" y="1690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161097" y="1972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60449" y="1697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860448" y="1979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875707" y="1697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875706" y="1979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921351" y="2222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0777654" y="1711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777653" y="1993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9477005" y="1718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477004" y="2000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176356" y="1701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176355" y="1983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260514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114399" y="1675884"/>
            <a:ext cx="1188830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8163673" y="2276260"/>
            <a:ext cx="3839029" cy="1849238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3"/>
            <a:ext cx="3825862" cy="186401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1057" y="5765797"/>
            <a:ext cx="11701645" cy="962692"/>
            <a:chOff x="6158918" y="1452832"/>
            <a:chExt cx="5688000" cy="202242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7"/>
              <a:ext cx="5688000" cy="167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61723" y="575954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307222" y="4210736"/>
            <a:ext cx="11695480" cy="1456507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517575" y="16924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517574" y="19745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61098" y="1690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161097" y="1972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60449" y="1697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860448" y="1979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875707" y="1697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875706" y="1979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8163673" y="22510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0777654" y="1711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777653" y="1993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9477005" y="1718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477004" y="2000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176356" y="1701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176355" y="1983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4213880" y="2275441"/>
            <a:ext cx="3875998" cy="1864013"/>
            <a:chOff x="6158918" y="1631576"/>
            <a:chExt cx="5688000" cy="2510497"/>
          </a:xfrm>
        </p:grpSpPr>
        <p:sp>
          <p:nvSpPr>
            <p:cNvPr id="40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4223964" y="228767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84254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116541" y="2242527"/>
            <a:ext cx="11932023" cy="1874803"/>
            <a:chOff x="6158918" y="1631576"/>
            <a:chExt cx="5688000" cy="2222498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1944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116541" y="4210736"/>
            <a:ext cx="11932023" cy="2566582"/>
            <a:chOff x="6158918" y="1631576"/>
            <a:chExt cx="5688000" cy="266637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12019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3878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60183" y="41655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260183" y="1558640"/>
            <a:ext cx="11519190" cy="602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14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354459" y="1561418"/>
            <a:ext cx="11452856" cy="6280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626682" y="1528654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771434" y="1609243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71433" y="1892567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7697897" y="154873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42649" y="1629328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842648" y="191265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8877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5120139" y="151789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282140" y="159848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282139" y="188180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846629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3150" y="1596653"/>
            <a:ext cx="5688000" cy="2094814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08057" y="1596652"/>
            <a:ext cx="5688000" cy="2094815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98629" y="1521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308057" y="3790021"/>
            <a:ext cx="11493928" cy="3067979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915185" y="1542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33476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3150" y="1596653"/>
            <a:ext cx="5688000" cy="2094814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08057" y="1596652"/>
            <a:ext cx="5688000" cy="2094815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98629" y="1521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308057" y="3790021"/>
            <a:ext cx="11493928" cy="3067979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915185" y="1542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6568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908112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52864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2863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354917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9392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9392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73857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8332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88332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787153" y="2279862"/>
            <a:ext cx="7404847" cy="3324926"/>
            <a:chOff x="6158918" y="1631576"/>
            <a:chExt cx="5688000" cy="351313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3234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9862"/>
            <a:ext cx="4329495" cy="3334353"/>
            <a:chOff x="6158918" y="1631576"/>
            <a:chExt cx="5688000" cy="352309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3244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904320" y="22892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798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693386"/>
            <a:ext cx="11885162" cy="1103339"/>
            <a:chOff x="6158918" y="2724885"/>
            <a:chExt cx="5691651" cy="1417188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3080817"/>
              <a:ext cx="5688000" cy="1061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62569" y="2724885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14223" y="566523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9296893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441645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41644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2141996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28280" y="1679227"/>
            <a:ext cx="5688000" cy="1825973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23187" y="1679227"/>
            <a:ext cx="5688000" cy="182597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4144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1375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10021" y="3614615"/>
            <a:ext cx="11506259" cy="3090985"/>
            <a:chOff x="6158918" y="1494142"/>
            <a:chExt cx="5688000" cy="334781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3043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93045" y="410586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12108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2" y="2279864"/>
            <a:ext cx="11493093" cy="1509478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103696" y="3820175"/>
            <a:ext cx="3755958" cy="1498344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820175"/>
            <a:ext cx="3755958" cy="1498344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37764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090703" y="376687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299846"/>
            <a:ext cx="11506259" cy="1496879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3098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7893684" y="3810748"/>
            <a:ext cx="3913631" cy="1498344"/>
            <a:chOff x="6158918" y="1631576"/>
            <a:chExt cx="5688000" cy="251049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7880692" y="3757445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24117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53304" y="40576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2" y="2279863"/>
            <a:ext cx="11493093" cy="1778232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04795" y="4117908"/>
            <a:ext cx="5406094" cy="2858530"/>
            <a:chOff x="6158918" y="1631576"/>
            <a:chExt cx="5688000" cy="4789509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2"/>
              <a:ext cx="5688000" cy="4511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04794" y="407415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5926043" y="4108482"/>
            <a:ext cx="5872680" cy="2867955"/>
            <a:chOff x="6158918" y="1631578"/>
            <a:chExt cx="5688000" cy="480530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8"/>
              <a:ext cx="5688000" cy="29429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2"/>
              <a:ext cx="5688000" cy="4526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7872099" y="4055178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77564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2" y="2279864"/>
            <a:ext cx="11493093" cy="1509478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103696" y="3820175"/>
            <a:ext cx="3755958" cy="1498344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820175"/>
            <a:ext cx="3755958" cy="1498344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37764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090703" y="376687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299846"/>
            <a:ext cx="11506259" cy="1496879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3098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7893684" y="3810748"/>
            <a:ext cx="3913631" cy="1498344"/>
            <a:chOff x="6158918" y="1631576"/>
            <a:chExt cx="5688000" cy="251049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7880692" y="3757445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5767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475825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0577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576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811088" y="151319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55840" y="159378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955839" y="187711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5245258" y="151268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90010" y="1593278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90009" y="187660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7512670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57422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57421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4040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443F410-7216-4BD5-8600-9D26FC85BDBF}"/>
              </a:ext>
            </a:extLst>
          </p:cNvPr>
          <p:cNvSpPr/>
          <p:nvPr/>
        </p:nvSpPr>
        <p:spPr>
          <a:xfrm>
            <a:off x="314222" y="2279865"/>
            <a:ext cx="11493093" cy="173165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103696" y="4101235"/>
            <a:ext cx="3755958" cy="1498344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4101235"/>
            <a:ext cx="3755958" cy="1498344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40574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090703" y="404793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644163"/>
            <a:ext cx="11512807" cy="1152561"/>
            <a:chOff x="6158918" y="2103228"/>
            <a:chExt cx="5691237" cy="203884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2410904"/>
              <a:ext cx="5688000" cy="1731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62155" y="2103228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3098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9741300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886052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886051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7893684" y="4091808"/>
            <a:ext cx="3913631" cy="1498344"/>
            <a:chOff x="6158918" y="1631576"/>
            <a:chExt cx="5688000" cy="251049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7880692" y="4038505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1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71324" y="2200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2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113123" y="2260639"/>
            <a:ext cx="3755958" cy="1716858"/>
            <a:chOff x="6158918" y="1631576"/>
            <a:chExt cx="5688000" cy="2876620"/>
          </a:xfrm>
        </p:grpSpPr>
        <p:sp>
          <p:nvSpPr>
            <p:cNvPr id="57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598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6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22815" y="2260639"/>
            <a:ext cx="3755958" cy="1716858"/>
            <a:chOff x="6158918" y="1631576"/>
            <a:chExt cx="5688000" cy="2876620"/>
          </a:xfrm>
        </p:grpSpPr>
        <p:sp>
          <p:nvSpPr>
            <p:cNvPr id="77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598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9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322814" y="221688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0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4100130" y="220733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1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7903111" y="2251212"/>
            <a:ext cx="3913631" cy="1707312"/>
            <a:chOff x="6158918" y="1631576"/>
            <a:chExt cx="5688000" cy="2860626"/>
          </a:xfrm>
        </p:grpSpPr>
        <p:sp>
          <p:nvSpPr>
            <p:cNvPr id="82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3"/>
              <a:ext cx="5688000" cy="2582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4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7890119" y="2197909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872254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 err="1"/>
              <a:t>Headlne</a:t>
            </a:r>
            <a:r>
              <a:rPr lang="en-US" dirty="0"/>
              <a:t>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14237326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908112" y="148569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286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3076555" y="147457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21306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7303352" y="1485693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4810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6266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452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683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4493156"/>
            <a:ext cx="11506259" cy="2061523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4706497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9339877" y="1470225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189953" y="145826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351953" y="1556254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351953" y="1830964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06334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908112" y="148569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286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3076555" y="147457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21306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7303352" y="1485693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4810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6266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452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683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4493156"/>
            <a:ext cx="11506259" cy="2061523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4706497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9339877" y="1470225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189953" y="145826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351953" y="1556254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351953" y="1830964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0544330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908112" y="148569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286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3076555" y="147457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21306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7303352" y="1485693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4810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6266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452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683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4493156"/>
            <a:ext cx="11506259" cy="2061523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4706497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9339877" y="1470225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189953" y="145826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351953" y="1556254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351953" y="1830964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1238930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1318473" y="148934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63225" y="156993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63223" y="185325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3621505" y="147851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66257" y="1559102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766255" y="184242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997779" y="151309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42531" y="159368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42530" y="1877010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8877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2488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8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6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41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4" y="5477128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6420021" y="1482253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82022" y="156284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82021" y="184616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2065133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99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094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Disclaimer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 altLang="zh-SG"/>
              <a:t>Click to edit Master text styles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412224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AndText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altLang="zh-SG"/>
              <a:t>Headline of maximum two lines here</a:t>
            </a:r>
            <a:endParaRPr lang="zh-SG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altLang="zh-SG"/>
              <a:t>Text on first level here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8196006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 userDrawn="1"/>
        </p:nvGrpSpPr>
        <p:grpSpPr>
          <a:xfrm>
            <a:off x="767411" y="331373"/>
            <a:ext cx="9128007" cy="900000"/>
            <a:chOff x="558749" y="331373"/>
            <a:chExt cx="7457272" cy="900000"/>
          </a:xfrm>
        </p:grpSpPr>
        <p:sp>
          <p:nvSpPr>
            <p:cNvPr id="6" name="Rectangle 5"/>
            <p:cNvSpPr/>
            <p:nvPr/>
          </p:nvSpPr>
          <p:spPr>
            <a:xfrm>
              <a:off x="558749" y="331373"/>
              <a:ext cx="7457272" cy="900000"/>
            </a:xfrm>
            <a:prstGeom prst="rect">
              <a:avLst/>
            </a:prstGeom>
            <a:gradFill>
              <a:gsLst>
                <a:gs pos="55000">
                  <a:srgbClr val="898989"/>
                </a:gs>
                <a:gs pos="0">
                  <a:srgbClr val="262626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ln w="6350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1313">
                <a:lnSpc>
                  <a:spcPct val="90000"/>
                </a:lnSpc>
                <a:spcBef>
                  <a:spcPts val="900"/>
                </a:spcBef>
                <a:defRPr/>
              </a:pPr>
              <a:endParaRPr lang="zh-CN" altLang="en-US" sz="2400" kern="0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7" name="Right Triangle 6"/>
            <p:cNvSpPr/>
            <p:nvPr/>
          </p:nvSpPr>
          <p:spPr>
            <a:xfrm flipV="1">
              <a:off x="558749" y="331373"/>
              <a:ext cx="457200" cy="457200"/>
            </a:xfrm>
            <a:prstGeom prst="rtTriangle">
              <a:avLst/>
            </a:prstGeom>
            <a:solidFill>
              <a:srgbClr val="F2C75C"/>
            </a:solidFill>
            <a:ln w="6350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  <a:defRPr/>
              </a:pPr>
              <a:endParaRPr lang="zh-CN" altLang="en-US" sz="1400" kern="0" dirty="0" err="1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pic>
        <p:nvPicPr>
          <p:cNvPr id="8" name="图片 15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46710" y="211708"/>
            <a:ext cx="1905265" cy="1133633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247463" y="584684"/>
            <a:ext cx="7632847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5027793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Divider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SG"/>
              <a:t>Divider subsections here</a:t>
            </a:r>
            <a:endParaRPr lang="zh-SG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 altLang="zh-SG"/>
              <a:t>Divider text here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4036973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ClosingPage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627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381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TK Divid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317336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2" y="2279864"/>
            <a:ext cx="11493093" cy="1292895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6119316" y="3646967"/>
            <a:ext cx="5688000" cy="190252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646967"/>
            <a:ext cx="5688000" cy="190252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35878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41912" y="35878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619586"/>
            <a:ext cx="11506259" cy="1177139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5549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8458695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56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704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17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12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211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264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98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303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536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3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04795" y="4329998"/>
            <a:ext cx="11493093" cy="138984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55229" y="431435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7" y="5750421"/>
            <a:ext cx="11520168" cy="1046304"/>
            <a:chOff x="6158918" y="1635450"/>
            <a:chExt cx="5694876" cy="250662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2036702"/>
              <a:ext cx="5688000" cy="210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65794" y="1635450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18895" y="5689884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7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89441" y="2247574"/>
            <a:ext cx="11586636" cy="939780"/>
            <a:chOff x="6158918" y="1631576"/>
            <a:chExt cx="5688000" cy="2510497"/>
          </a:xfrm>
        </p:grpSpPr>
        <p:sp>
          <p:nvSpPr>
            <p:cNvPr id="48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1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82701" y="216406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4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40369" y="3265984"/>
            <a:ext cx="8792561" cy="939780"/>
            <a:chOff x="6158918" y="1631576"/>
            <a:chExt cx="5688000" cy="2510497"/>
          </a:xfrm>
        </p:grpSpPr>
        <p:sp>
          <p:nvSpPr>
            <p:cNvPr id="45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9" name="矩形 64">
            <a:extLst>
              <a:ext uri="{FF2B5EF4-FFF2-40B4-BE49-F238E27FC236}">
                <a16:creationId xmlns:a16="http://schemas.microsoft.com/office/drawing/2014/main" id="{39A858AE-6D4A-45B5-A5B4-0A3DDCA624F2}"/>
              </a:ext>
            </a:extLst>
          </p:cNvPr>
          <p:cNvSpPr/>
          <p:nvPr userDrawn="1"/>
        </p:nvSpPr>
        <p:spPr>
          <a:xfrm>
            <a:off x="9177681" y="3251438"/>
            <a:ext cx="2698396" cy="9543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6412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555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72160" y="3626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9316" y="2276624"/>
            <a:ext cx="5688000" cy="1276236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4"/>
            <a:ext cx="5688000" cy="1276236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23650" y="3687165"/>
            <a:ext cx="11483665" cy="2086011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23650" y="36434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1057" y="5994130"/>
            <a:ext cx="11506259" cy="756294"/>
            <a:chOff x="6158918" y="1452832"/>
            <a:chExt cx="5688000" cy="153783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3"/>
              <a:ext cx="5688000" cy="1191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23650" y="591643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2409637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6948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626682" y="1528654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771434" y="1609243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71433" y="1892567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7697897" y="154873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42649" y="1629328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842648" y="191265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8877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5120139" y="151789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282140" y="159848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282139" y="188180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6861759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908112" y="148569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286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3076555" y="147457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21306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7303352" y="1485693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4810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6266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452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683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4493156"/>
            <a:ext cx="11506259" cy="2061523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4706497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9339877" y="1470225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189953" y="145826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351953" y="1556254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351953" y="1830964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094702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2" y="2279864"/>
            <a:ext cx="11493093" cy="1292895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6119316" y="3646967"/>
            <a:ext cx="5688000" cy="190252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646967"/>
            <a:ext cx="5688000" cy="190252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35878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41912" y="35878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619586"/>
            <a:ext cx="11506259" cy="1177139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5549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5298568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04795" y="4329998"/>
            <a:ext cx="11493093" cy="138984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55229" y="431435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7" y="5750421"/>
            <a:ext cx="11520168" cy="1046304"/>
            <a:chOff x="6158918" y="1635450"/>
            <a:chExt cx="5694876" cy="250662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2036702"/>
              <a:ext cx="5688000" cy="210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65794" y="1635450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18895" y="5689884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7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89441" y="2247574"/>
            <a:ext cx="11586636" cy="939780"/>
            <a:chOff x="6158918" y="1631576"/>
            <a:chExt cx="5688000" cy="2510497"/>
          </a:xfrm>
        </p:grpSpPr>
        <p:sp>
          <p:nvSpPr>
            <p:cNvPr id="48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1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82701" y="216406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4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40369" y="3265984"/>
            <a:ext cx="8792561" cy="939780"/>
            <a:chOff x="6158918" y="1631576"/>
            <a:chExt cx="5688000" cy="2510497"/>
          </a:xfrm>
        </p:grpSpPr>
        <p:sp>
          <p:nvSpPr>
            <p:cNvPr id="45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9" name="矩形 64">
            <a:extLst>
              <a:ext uri="{FF2B5EF4-FFF2-40B4-BE49-F238E27FC236}">
                <a16:creationId xmlns:a16="http://schemas.microsoft.com/office/drawing/2014/main" id="{39A858AE-6D4A-45B5-A5B4-0A3DDCA624F2}"/>
              </a:ext>
            </a:extLst>
          </p:cNvPr>
          <p:cNvSpPr/>
          <p:nvPr userDrawn="1"/>
        </p:nvSpPr>
        <p:spPr>
          <a:xfrm>
            <a:off x="9177681" y="3251438"/>
            <a:ext cx="2698396" cy="9543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2527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8877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149108" y="2249913"/>
            <a:ext cx="3780000" cy="1656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49913"/>
            <a:ext cx="3780000" cy="1656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181132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6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1" name="组 121">
            <a:extLst>
              <a:ext uri="{FF2B5EF4-FFF2-40B4-BE49-F238E27FC236}">
                <a16:creationId xmlns:a16="http://schemas.microsoft.com/office/drawing/2014/main" id="{A7ABA6C9-61CA-498C-9A64-894DA8FE20EB}"/>
              </a:ext>
            </a:extLst>
          </p:cNvPr>
          <p:cNvGrpSpPr/>
          <p:nvPr userDrawn="1"/>
        </p:nvGrpSpPr>
        <p:grpSpPr>
          <a:xfrm>
            <a:off x="7987380" y="2249913"/>
            <a:ext cx="3780000" cy="1656000"/>
            <a:chOff x="6158918" y="1631576"/>
            <a:chExt cx="5688000" cy="251049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DEE4BCA-8134-47BA-AA78-7A2BB4771B8E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963E4F9-8A84-4674-A862-07FDB0753A25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EB95AC50-B1CD-4791-9151-25BA254CD15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104247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55115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66292" y="5298141"/>
            <a:ext cx="5719482" cy="14895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3986827" y="3142165"/>
            <a:ext cx="3743209" cy="18486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7868543" y="3146249"/>
            <a:ext cx="4141693" cy="18446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6024281" y="5298140"/>
            <a:ext cx="5916706" cy="14895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986828" y="2939835"/>
            <a:ext cx="3743209" cy="193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6292" y="5104577"/>
            <a:ext cx="5719482" cy="193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868545" y="2941627"/>
            <a:ext cx="4141693" cy="1917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24281" y="5096110"/>
            <a:ext cx="5916706" cy="200238"/>
          </a:xfrm>
          <a:prstGeom prst="rect">
            <a:avLst/>
          </a:prstGeom>
        </p:spPr>
      </p:pic>
      <p:sp>
        <p:nvSpPr>
          <p:cNvPr id="12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05111" y="3142165"/>
            <a:ext cx="3743209" cy="18486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111" y="2948602"/>
            <a:ext cx="3743209" cy="19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330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71640" y="5038166"/>
            <a:ext cx="11769344" cy="17406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71639" y="3034553"/>
            <a:ext cx="11769345" cy="19274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71640" y="1595719"/>
            <a:ext cx="11769345" cy="1362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1231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623" y="1193708"/>
            <a:ext cx="12192623" cy="5664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9521" y="888908"/>
            <a:ext cx="2351448" cy="24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7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8877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149108" y="2249913"/>
            <a:ext cx="3780000" cy="1656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49913"/>
            <a:ext cx="3780000" cy="1656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181132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6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1" name="组 121">
            <a:extLst>
              <a:ext uri="{FF2B5EF4-FFF2-40B4-BE49-F238E27FC236}">
                <a16:creationId xmlns:a16="http://schemas.microsoft.com/office/drawing/2014/main" id="{A7ABA6C9-61CA-498C-9A64-894DA8FE20EB}"/>
              </a:ext>
            </a:extLst>
          </p:cNvPr>
          <p:cNvGrpSpPr/>
          <p:nvPr userDrawn="1"/>
        </p:nvGrpSpPr>
        <p:grpSpPr>
          <a:xfrm>
            <a:off x="7987380" y="2249913"/>
            <a:ext cx="3780000" cy="1656000"/>
            <a:chOff x="6158918" y="1631576"/>
            <a:chExt cx="5688000" cy="251049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DEE4BCA-8134-47BA-AA78-7A2BB4771B8E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963E4F9-8A84-4674-A862-07FDB0753A25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EB95AC50-B1CD-4791-9151-25BA254CD15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104247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01502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94736" y="44625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/>
        </p:nvSpPr>
        <p:spPr>
          <a:xfrm>
            <a:off x="337285" y="2912294"/>
            <a:ext cx="11493093" cy="3829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2928" y="1688765"/>
            <a:ext cx="131635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680" y="1688936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7679" y="1970995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416716" y="1688765"/>
            <a:ext cx="131661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61468" y="1688936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61467" y="1970995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4166204" y="1676904"/>
            <a:ext cx="1333093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250800" y="172260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279072" y="1948895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6924127" y="1683799"/>
            <a:ext cx="126929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81192" y="169385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881191" y="1975909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2786703" y="1678379"/>
            <a:ext cx="131661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931454" y="167855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931453" y="1960609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8232911" y="1674834"/>
            <a:ext cx="1250401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232913" y="1675005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232912" y="1957064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9533825" y="1678379"/>
            <a:ext cx="1282313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565739" y="167855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565738" y="1960609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10913568" y="1683799"/>
            <a:ext cx="1273069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936238" y="168397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936237" y="1966029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968641" y="2313508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113393" y="2313679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113392" y="2595738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2412495" y="2313508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557247" y="2313679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8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2557246" y="2595738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6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5396964" y="2312737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541716" y="2312908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541715" y="259496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8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3900284" y="2313508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045036" y="2313679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045035" y="2595738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6842919" y="2312737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987671" y="2312908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987670" y="259496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8294634" y="2312737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439386" y="2312908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39385" y="259496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9742629" y="2312737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887381" y="2312908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87380" y="259496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8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5591036" y="1686022"/>
            <a:ext cx="126929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596727" y="1686102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0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599468" y="1957064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11" name="矩形 78">
            <a:extLst>
              <a:ext uri="{FF2B5EF4-FFF2-40B4-BE49-F238E27FC236}">
                <a16:creationId xmlns:a16="http://schemas.microsoft.com/office/drawing/2014/main" id="{6BB25D3A-195D-424A-A430-8CB112DF5A24}"/>
              </a:ext>
            </a:extLst>
          </p:cNvPr>
          <p:cNvSpPr/>
          <p:nvPr userDrawn="1"/>
        </p:nvSpPr>
        <p:spPr>
          <a:xfrm>
            <a:off x="337284" y="2913769"/>
            <a:ext cx="11493093" cy="162104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矩形 78">
            <a:extLst>
              <a:ext uri="{FF2B5EF4-FFF2-40B4-BE49-F238E27FC236}">
                <a16:creationId xmlns:a16="http://schemas.microsoft.com/office/drawing/2014/main" id="{6BB25D3A-195D-424A-A430-8CB112DF5A24}"/>
              </a:ext>
            </a:extLst>
          </p:cNvPr>
          <p:cNvSpPr/>
          <p:nvPr userDrawn="1"/>
        </p:nvSpPr>
        <p:spPr>
          <a:xfrm>
            <a:off x="337283" y="4798677"/>
            <a:ext cx="11493093" cy="162104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61484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095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313388" y="3905900"/>
            <a:ext cx="5685182" cy="1498344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386214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3" name="组 121">
            <a:extLst>
              <a:ext uri="{FF2B5EF4-FFF2-40B4-BE49-F238E27FC236}">
                <a16:creationId xmlns:a16="http://schemas.microsoft.com/office/drawing/2014/main" id="{6CCE213C-8A66-4193-8DC2-EF280265DA65}"/>
              </a:ext>
            </a:extLst>
          </p:cNvPr>
          <p:cNvGrpSpPr/>
          <p:nvPr userDrawn="1"/>
        </p:nvGrpSpPr>
        <p:grpSpPr>
          <a:xfrm>
            <a:off x="6096000" y="3896473"/>
            <a:ext cx="5711315" cy="1498344"/>
            <a:chOff x="6158918" y="1631576"/>
            <a:chExt cx="5688000" cy="2510497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DFBEA0A-FDF0-4767-B62E-C5A6C7462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70C6134-1909-4F84-AB80-A1FAA9AD8B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6" name="内容占位符 21">
            <a:extLst>
              <a:ext uri="{FF2B5EF4-FFF2-40B4-BE49-F238E27FC236}">
                <a16:creationId xmlns:a16="http://schemas.microsoft.com/office/drawing/2014/main" id="{499B68B9-BA02-4DC2-9FE1-C3596028B27A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132485" y="3843170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7E29CBB-173D-44F7-A77F-62C35764A796}"/>
              </a:ext>
            </a:extLst>
          </p:cNvPr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文本占位符 10">
            <a:extLst>
              <a:ext uri="{FF2B5EF4-FFF2-40B4-BE49-F238E27FC236}">
                <a16:creationId xmlns:a16="http://schemas.microsoft.com/office/drawing/2014/main" id="{3B754C00-FED3-412C-922E-D53F168C20F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>
            <a:extLst>
              <a:ext uri="{FF2B5EF4-FFF2-40B4-BE49-F238E27FC236}">
                <a16:creationId xmlns:a16="http://schemas.microsoft.com/office/drawing/2014/main" id="{94726042-90EA-45FC-9BC8-82BC1021739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AEE083A-44D3-49CD-AC31-F64047F0570F}"/>
              </a:ext>
            </a:extLst>
          </p:cNvPr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文本占位符 10">
            <a:extLst>
              <a:ext uri="{FF2B5EF4-FFF2-40B4-BE49-F238E27FC236}">
                <a16:creationId xmlns:a16="http://schemas.microsoft.com/office/drawing/2014/main" id="{890473FD-07F8-4BB5-BF04-46018C31004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>
            <a:extLst>
              <a:ext uri="{FF2B5EF4-FFF2-40B4-BE49-F238E27FC236}">
                <a16:creationId xmlns:a16="http://schemas.microsoft.com/office/drawing/2014/main" id="{F68BA40A-418A-400C-8C43-EDDEECA1414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3643283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114399" y="1675884"/>
            <a:ext cx="1188830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9316" y="2276624"/>
            <a:ext cx="5688000" cy="1849238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3"/>
            <a:ext cx="5688000" cy="186401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1057" y="5765797"/>
            <a:ext cx="11506259" cy="962692"/>
            <a:chOff x="6158918" y="1452832"/>
            <a:chExt cx="5688000" cy="202242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7"/>
              <a:ext cx="5688000" cy="167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61723" y="575954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307222" y="4210736"/>
            <a:ext cx="11493928" cy="1456507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517575" y="16924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517574" y="19745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61098" y="1690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161097" y="1972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60449" y="1697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860448" y="1979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875707" y="1697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875706" y="1979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921351" y="2222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0777654" y="1711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777653" y="1993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9477005" y="1718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477004" y="2000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176356" y="1701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176355" y="1983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501567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114399" y="1675884"/>
            <a:ext cx="1188830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8163673" y="2276260"/>
            <a:ext cx="3839029" cy="1849238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3"/>
            <a:ext cx="3825862" cy="186401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1057" y="5765797"/>
            <a:ext cx="11701645" cy="962692"/>
            <a:chOff x="6158918" y="1452832"/>
            <a:chExt cx="5688000" cy="202242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7"/>
              <a:ext cx="5688000" cy="167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61723" y="575954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307222" y="4210736"/>
            <a:ext cx="11695480" cy="1456507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517575" y="16924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517574" y="19745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61098" y="1690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161097" y="1972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60449" y="1697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860448" y="1979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875707" y="1697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875706" y="1979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8163673" y="22510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0777654" y="1711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777653" y="1993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9477005" y="1718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477004" y="2000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176356" y="1701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176355" y="1983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4213880" y="2275441"/>
            <a:ext cx="3875998" cy="1864013"/>
            <a:chOff x="6158918" y="1631576"/>
            <a:chExt cx="5688000" cy="2510497"/>
          </a:xfrm>
        </p:grpSpPr>
        <p:sp>
          <p:nvSpPr>
            <p:cNvPr id="40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4223964" y="228767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80693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116541" y="2242527"/>
            <a:ext cx="11932023" cy="1874803"/>
            <a:chOff x="6158918" y="1631576"/>
            <a:chExt cx="5688000" cy="2222498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1944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116541" y="4210736"/>
            <a:ext cx="11932023" cy="2566582"/>
            <a:chOff x="6158918" y="1631576"/>
            <a:chExt cx="5688000" cy="266637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12019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3878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60183" y="41655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260183" y="1558640"/>
            <a:ext cx="11519190" cy="602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7527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3150" y="1596653"/>
            <a:ext cx="5688000" cy="2094814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08057" y="1596652"/>
            <a:ext cx="5688000" cy="2094815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98629" y="1521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308057" y="3790021"/>
            <a:ext cx="11493928" cy="3067979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915185" y="1542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185851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3150" y="1596653"/>
            <a:ext cx="5688000" cy="2094814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08057" y="1596652"/>
            <a:ext cx="5688000" cy="2094815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98629" y="1521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308057" y="3790021"/>
            <a:ext cx="11493928" cy="3067979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915185" y="1542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80635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908112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52864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2863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354917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9392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9392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73857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8332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88332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787153" y="2279862"/>
            <a:ext cx="7404847" cy="3324926"/>
            <a:chOff x="6158918" y="1631576"/>
            <a:chExt cx="5688000" cy="351313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3234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9862"/>
            <a:ext cx="4329495" cy="3334353"/>
            <a:chOff x="6158918" y="1631576"/>
            <a:chExt cx="5688000" cy="352309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3244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904320" y="22892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798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693386"/>
            <a:ext cx="11885162" cy="1103339"/>
            <a:chOff x="6158918" y="2724885"/>
            <a:chExt cx="5691651" cy="1417188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3080817"/>
              <a:ext cx="5688000" cy="1061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62569" y="2724885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14223" y="566523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9296893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441645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41644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59348046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28280" y="1679227"/>
            <a:ext cx="5688000" cy="1825973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23187" y="1679227"/>
            <a:ext cx="5688000" cy="182597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4144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1375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10021" y="3614615"/>
            <a:ext cx="11506259" cy="3090985"/>
            <a:chOff x="6158918" y="1494142"/>
            <a:chExt cx="5688000" cy="334781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3043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93045" y="410586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122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870204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2" y="2279864"/>
            <a:ext cx="11493093" cy="1509478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103696" y="3820175"/>
            <a:ext cx="3755958" cy="1498344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820175"/>
            <a:ext cx="3755958" cy="1498344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37764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090703" y="376687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299846"/>
            <a:ext cx="11506259" cy="1496879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3098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7893684" y="3810748"/>
            <a:ext cx="3913631" cy="1498344"/>
            <a:chOff x="6158918" y="1631576"/>
            <a:chExt cx="5688000" cy="251049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7880692" y="3757445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19935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53304" y="40576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2" y="2279863"/>
            <a:ext cx="11493093" cy="1778232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04795" y="4117908"/>
            <a:ext cx="5406094" cy="2858530"/>
            <a:chOff x="6158918" y="1631576"/>
            <a:chExt cx="5688000" cy="4789509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2"/>
              <a:ext cx="5688000" cy="4511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04794" y="407415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5926043" y="4108482"/>
            <a:ext cx="5872680" cy="2867955"/>
            <a:chOff x="6158918" y="1631578"/>
            <a:chExt cx="5688000" cy="480530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8"/>
              <a:ext cx="5688000" cy="29429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2"/>
              <a:ext cx="5688000" cy="4526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7872099" y="4055178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630304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2" y="2279864"/>
            <a:ext cx="11493093" cy="1509478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103696" y="3820175"/>
            <a:ext cx="3755958" cy="1498344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820175"/>
            <a:ext cx="3755958" cy="1498344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37764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090703" y="376687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299846"/>
            <a:ext cx="11506259" cy="1496879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3098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7893684" y="3810748"/>
            <a:ext cx="3913631" cy="1498344"/>
            <a:chOff x="6158918" y="1631576"/>
            <a:chExt cx="5688000" cy="251049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7880692" y="3757445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756749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475825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0577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576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811088" y="151319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55840" y="159378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955839" y="187711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5245258" y="151268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90010" y="1593278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90009" y="187660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7512670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57422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57421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4040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443F410-7216-4BD5-8600-9D26FC85BDBF}"/>
              </a:ext>
            </a:extLst>
          </p:cNvPr>
          <p:cNvSpPr/>
          <p:nvPr/>
        </p:nvSpPr>
        <p:spPr>
          <a:xfrm>
            <a:off x="314222" y="2279865"/>
            <a:ext cx="11493093" cy="173165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103696" y="4101235"/>
            <a:ext cx="3755958" cy="1498344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4101235"/>
            <a:ext cx="3755958" cy="1498344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40574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090703" y="404793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644163"/>
            <a:ext cx="11512807" cy="1152561"/>
            <a:chOff x="6158918" y="2103228"/>
            <a:chExt cx="5691237" cy="203884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2410904"/>
              <a:ext cx="5688000" cy="1731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62155" y="2103228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3098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9741300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886052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886051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7893684" y="4091808"/>
            <a:ext cx="3913631" cy="1498344"/>
            <a:chOff x="6158918" y="1631576"/>
            <a:chExt cx="5688000" cy="251049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7880692" y="4038505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1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71324" y="2200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2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113123" y="2260639"/>
            <a:ext cx="3755958" cy="1716858"/>
            <a:chOff x="6158918" y="1631576"/>
            <a:chExt cx="5688000" cy="2876620"/>
          </a:xfrm>
        </p:grpSpPr>
        <p:sp>
          <p:nvSpPr>
            <p:cNvPr id="57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598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22815" y="2260639"/>
            <a:ext cx="3755958" cy="1716858"/>
            <a:chOff x="6158918" y="1631576"/>
            <a:chExt cx="5688000" cy="2876620"/>
          </a:xfrm>
        </p:grpSpPr>
        <p:sp>
          <p:nvSpPr>
            <p:cNvPr id="77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598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9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322814" y="221688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0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4100130" y="220733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1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7903111" y="2251212"/>
            <a:ext cx="3913631" cy="1707312"/>
            <a:chOff x="6158918" y="1631576"/>
            <a:chExt cx="5688000" cy="2860626"/>
          </a:xfrm>
        </p:grpSpPr>
        <p:sp>
          <p:nvSpPr>
            <p:cNvPr id="82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3"/>
              <a:ext cx="5688000" cy="2582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4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7890119" y="2197909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76435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256328870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 err="1"/>
              <a:t>Headlne</a:t>
            </a:r>
            <a:r>
              <a:rPr lang="en-US" dirty="0"/>
              <a:t>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29440936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908112" y="148569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286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3076555" y="147457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21306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7303352" y="1485693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4810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6266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452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683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4493156"/>
            <a:ext cx="11506259" cy="2061523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4706497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9339877" y="1470225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189953" y="145826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351953" y="1556254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351953" y="1830964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72711840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908112" y="148569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286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3076555" y="147457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21306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7303352" y="1485693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4810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6266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452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683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4493156"/>
            <a:ext cx="11506259" cy="2061523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4706497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9339877" y="1470225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189953" y="145826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351953" y="1556254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351953" y="1830964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89176149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1318473" y="148934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63225" y="156993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63223" y="185325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3621505" y="147851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66257" y="1559102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766255" y="184242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997779" y="151309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42531" y="159368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42530" y="1877010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8877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2488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8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6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41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4" y="5477128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6420021" y="1482253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82022" y="156284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82021" y="184616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54093376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9539" y="40826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4" y="2280032"/>
            <a:ext cx="11493093" cy="1553137"/>
            <a:chOff x="6158918" y="1631576"/>
            <a:chExt cx="5688000" cy="301582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4"/>
              <a:ext cx="5688000" cy="2737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6126958" y="3969696"/>
            <a:ext cx="5688000" cy="2807622"/>
            <a:chOff x="6158918" y="1631576"/>
            <a:chExt cx="5688000" cy="370483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3426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21030" y="3969696"/>
            <a:ext cx="5688000" cy="2807622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21030" y="391060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49554" y="391060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6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598936" y="1674672"/>
            <a:ext cx="135940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3722" y="1674843"/>
            <a:ext cx="1155014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3722" y="1956902"/>
            <a:ext cx="1155014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2103124" y="1674672"/>
            <a:ext cx="1388989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247989" y="1674843"/>
            <a:ext cx="1155014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247987" y="1956902"/>
            <a:ext cx="1155014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5170674" y="1668954"/>
            <a:ext cx="1393713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15537" y="1669125"/>
            <a:ext cx="1155014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15535" y="1951184"/>
            <a:ext cx="1155014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6718276" y="1659968"/>
            <a:ext cx="1393713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63139" y="1660139"/>
            <a:ext cx="1155014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863137" y="1942198"/>
            <a:ext cx="1155014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3636899" y="1679052"/>
            <a:ext cx="1379886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781546" y="1679223"/>
            <a:ext cx="1155014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781546" y="1961282"/>
            <a:ext cx="1155014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8251833" y="1668106"/>
            <a:ext cx="1375093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396595" y="1668277"/>
            <a:ext cx="1155014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396595" y="1950336"/>
            <a:ext cx="1155014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9836325" y="1659968"/>
            <a:ext cx="1375093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981189" y="1660139"/>
            <a:ext cx="1155014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981188" y="1942198"/>
            <a:ext cx="1155014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95085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4" name="think-cell Slide" r:id="rId11" imgW="5715" imgH="5715" progId="TCLayout.ActiveDocument.1">
                  <p:embed/>
                </p:oleObj>
              </mc:Choice>
              <mc:Fallback>
                <p:oleObj name="think-cell Slide" r:id="rId11" imgW="5715" imgH="5715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600" b="0" i="0" baseline="0" dirty="0" err="1">
              <a:solidFill>
                <a:schemeClr val="bg1"/>
              </a:solidFill>
              <a:latin typeface="Arial" pitchFamily="34" charset="0"/>
              <a:ea typeface="华文楷体" panose="02010600040101010101" pitchFamily="2" charset="-122"/>
              <a:cs typeface="Arial" pitchFamily="34" charset="0"/>
              <a:sym typeface="Arial" pitchFamily="34" charset="0"/>
            </a:endParaRP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15" indent="0">
              <a:buNone/>
              <a:defRPr sz="1000"/>
            </a:lvl3pPr>
            <a:lvl4pPr marL="510540" indent="0">
              <a:buNone/>
              <a:defRPr sz="1000"/>
            </a:lvl4pPr>
            <a:lvl5pPr marL="655320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4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79705" indent="-179705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 dirty="0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/>
          <a:srcRect/>
          <a:stretch>
            <a:fillRect/>
          </a:stretch>
        </p:blipFill>
        <p:spPr>
          <a:xfrm>
            <a:off x="0" y="0"/>
            <a:ext cx="12192000" cy="72237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>
            <p:custDataLst>
              <p:tags r:id="rId8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272356568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557137" y="1534980"/>
            <a:ext cx="102932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5229" y="1535151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5229" y="1817210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9734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067866" y="3340769"/>
            <a:ext cx="5688000" cy="3517229"/>
            <a:chOff x="6158918" y="1631576"/>
            <a:chExt cx="5688000" cy="2624203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183128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850685"/>
              <a:ext cx="5688000" cy="2405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02169" y="3340769"/>
            <a:ext cx="5688000" cy="3517231"/>
            <a:chOff x="6158918" y="1631577"/>
            <a:chExt cx="5688000" cy="258404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7"/>
              <a:ext cx="5688000" cy="173023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858269"/>
              <a:ext cx="5688000" cy="2357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1057" y="332073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299501" y="2124008"/>
            <a:ext cx="11495484" cy="1143711"/>
            <a:chOff x="6158148" y="1631576"/>
            <a:chExt cx="5688770" cy="1971348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148" y="1875895"/>
              <a:ext cx="5688000" cy="1727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01216" y="212800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1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1629184" y="1538973"/>
            <a:ext cx="1014097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747290" y="1539144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747288" y="1821203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85958" y="33082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699941" y="1533607"/>
            <a:ext cx="102932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18033" y="1533778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818033" y="1815837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771988" y="1537600"/>
            <a:ext cx="1014097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3890094" y="1537771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3890092" y="1819830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4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4857968" y="1543960"/>
            <a:ext cx="1014097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976074" y="1544131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976072" y="1826190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8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5990169" y="1539906"/>
            <a:ext cx="102932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108261" y="1540077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108261" y="1822136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4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7062216" y="1543899"/>
            <a:ext cx="1014097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180322" y="1544070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180320" y="1826129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8132973" y="1538533"/>
            <a:ext cx="102932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8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251065" y="1538704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9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251065" y="1820763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10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9205020" y="1542526"/>
            <a:ext cx="1014097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1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9323126" y="1542697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2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9323124" y="1824756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13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10291000" y="1548886"/>
            <a:ext cx="1014097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4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10409106" y="1549057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5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10409104" y="1831116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41176336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1191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47729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2116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433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44045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91579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565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02493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3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altLang="zh-SG"/>
              <a:t>Headline of maximum two lines here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63418357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28843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2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image" Target="../media/image6.emf"/><Relationship Id="rId5" Type="http://schemas.openxmlformats.org/officeDocument/2006/relationships/slideLayout" Target="../slideLayouts/slideLayout38.xml"/><Relationship Id="rId10" Type="http://schemas.openxmlformats.org/officeDocument/2006/relationships/oleObject" Target="../embeddings/oleObject9.bin"/><Relationship Id="rId4" Type="http://schemas.openxmlformats.org/officeDocument/2006/relationships/slideLayout" Target="../slideLayouts/slideLayout37.xml"/><Relationship Id="rId9" Type="http://schemas.openxmlformats.org/officeDocument/2006/relationships/tags" Target="../tags/tag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1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4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Relationship Id="rId22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8"/>
          <a:srcRect t="1" b="3710"/>
          <a:stretch/>
        </p:blipFill>
        <p:spPr>
          <a:xfrm>
            <a:off x="0" y="0"/>
            <a:ext cx="12192000" cy="6832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9" r:id="rId2"/>
    <p:sldLayoutId id="2147483699" r:id="rId3"/>
    <p:sldLayoutId id="2147483700" r:id="rId4"/>
    <p:sldLayoutId id="2147483727" r:id="rId5"/>
    <p:sldLayoutId id="2147483701" r:id="rId6"/>
    <p:sldLayoutId id="2147483707" r:id="rId7"/>
    <p:sldLayoutId id="2147483708" r:id="rId8"/>
    <p:sldLayoutId id="2147483722" r:id="rId9"/>
    <p:sldLayoutId id="2147483723" r:id="rId10"/>
    <p:sldLayoutId id="2147483728" r:id="rId11"/>
    <p:sldLayoutId id="2147483737" r:id="rId12"/>
    <p:sldLayoutId id="2147483752" r:id="rId13"/>
    <p:sldLayoutId id="2147483753" r:id="rId14"/>
    <p:sldLayoutId id="214748379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1"/>
          <a:srcRect t="1" b="3710"/>
          <a:stretch/>
        </p:blipFill>
        <p:spPr>
          <a:xfrm>
            <a:off x="0" y="0"/>
            <a:ext cx="121920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5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24" r:id="rId2"/>
    <p:sldLayoutId id="2147483765" r:id="rId3"/>
    <p:sldLayoutId id="2147483735" r:id="rId4"/>
    <p:sldLayoutId id="2147483734" r:id="rId5"/>
    <p:sldLayoutId id="2147483766" r:id="rId6"/>
    <p:sldLayoutId id="2147483704" r:id="rId7"/>
    <p:sldLayoutId id="2147483717" r:id="rId8"/>
    <p:sldLayoutId id="2147483705" r:id="rId9"/>
    <p:sldLayoutId id="2147483718" r:id="rId10"/>
    <p:sldLayoutId id="2147483716" r:id="rId11"/>
    <p:sldLayoutId id="2147483767" r:id="rId12"/>
    <p:sldLayoutId id="2147483739" r:id="rId13"/>
    <p:sldLayoutId id="2147483725" r:id="rId14"/>
    <p:sldLayoutId id="2147483726" r:id="rId15"/>
    <p:sldLayoutId id="2147483732" r:id="rId16"/>
    <p:sldLayoutId id="2147483768" r:id="rId17"/>
    <p:sldLayoutId id="214748379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3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zh-CN" altLang="en-US" sz="140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7463" y="584684"/>
            <a:ext cx="7632847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38788" y="6610645"/>
            <a:ext cx="1692771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spAutoFit/>
          </a:bodyPr>
          <a:lstStyle/>
          <a:p>
            <a:pPr algn="r"/>
            <a:r>
              <a:rPr lang="en-US" sz="800" dirty="0">
                <a:solidFill>
                  <a:srgbClr val="ADABA1"/>
                </a:solidFill>
              </a:rPr>
              <a:t>A.T. Kearney 71/SH4</a:t>
            </a:r>
            <a:r>
              <a:rPr lang="en-US" altLang="zh-CN" sz="800" dirty="0">
                <a:solidFill>
                  <a:srgbClr val="ADABA1"/>
                </a:solidFill>
              </a:rPr>
              <a:t>118</a:t>
            </a:r>
            <a:r>
              <a:rPr lang="en-US" sz="800" dirty="0">
                <a:solidFill>
                  <a:srgbClr val="ADABA1"/>
                </a:solidFill>
              </a:rPr>
              <a:t>_Yilii_report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1225" y="-220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</a:rPr>
              <a:t>工作稿</a:t>
            </a:r>
          </a:p>
        </p:txBody>
      </p:sp>
    </p:spTree>
    <p:extLst>
      <p:ext uri="{BB962C8B-B14F-4D97-AF65-F5344CB8AC3E}">
        <p14:creationId xmlns:p14="http://schemas.microsoft.com/office/powerpoint/2010/main" val="4047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bg1"/>
          </a:solidFill>
          <a:latin typeface="Arial" pitchFamily="34" charset="0"/>
          <a:ea typeface="华文楷体" pitchFamily="2" charset="-122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华文楷体" pitchFamily="2" charset="-122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华文楷体" pitchFamily="2" charset="-122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华文楷体" pitchFamily="2" charset="-122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华文楷体" pitchFamily="2" charset="-122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华文楷体" pitchFamily="2" charset="-12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2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13"/>
          <a:srcRect t="1" b="3710"/>
          <a:stretch/>
        </p:blipFill>
        <p:spPr>
          <a:xfrm>
            <a:off x="0" y="0"/>
            <a:ext cx="12192000" cy="6832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1235870"/>
            <a:ext cx="12192000" cy="5445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242098" y="1311276"/>
            <a:ext cx="912668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2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2019/11/13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2"/>
          <a:srcRect t="1" b="3710"/>
          <a:stretch/>
        </p:blipFill>
        <p:spPr>
          <a:xfrm>
            <a:off x="0" y="0"/>
            <a:ext cx="121920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8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7" r:id="rId17"/>
    <p:sldLayoutId id="2147483788" r:id="rId18"/>
    <p:sldLayoutId id="214748378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80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26.xml"/><Relationship Id="rId7" Type="http://schemas.openxmlformats.org/officeDocument/2006/relationships/image" Target="../media/image16.emf"/><Relationship Id="rId2" Type="http://schemas.openxmlformats.org/officeDocument/2006/relationships/tags" Target="../tags/tag25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chart" Target="../charts/chart11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Relationship Id="rId6" Type="http://schemas.openxmlformats.org/officeDocument/2006/relationships/chart" Target="../charts/chart13.xml"/><Relationship Id="rId5" Type="http://schemas.openxmlformats.org/officeDocument/2006/relationships/image" Target="../media/image21.png"/><Relationship Id="rId4" Type="http://schemas.openxmlformats.org/officeDocument/2006/relationships/chart" Target="../charts/chart12.xml"/><Relationship Id="rId9" Type="http://schemas.openxmlformats.org/officeDocument/2006/relationships/chart" Target="../charts/char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chart" Target="../charts/chart1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1.png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chart" Target="../charts/chart19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2.xml"/><Relationship Id="rId6" Type="http://schemas.openxmlformats.org/officeDocument/2006/relationships/chart" Target="../charts/chart21.xml"/><Relationship Id="rId5" Type="http://schemas.openxmlformats.org/officeDocument/2006/relationships/image" Target="../media/image21.png"/><Relationship Id="rId4" Type="http://schemas.openxmlformats.org/officeDocument/2006/relationships/chart" Target="../charts/chart20.xml"/><Relationship Id="rId9" Type="http://schemas.openxmlformats.org/officeDocument/2006/relationships/chart" Target="../charts/char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chart" Target="../charts/chart2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1.png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2.xml"/><Relationship Id="rId6" Type="http://schemas.openxmlformats.org/officeDocument/2006/relationships/chart" Target="../charts/chart29.xml"/><Relationship Id="rId5" Type="http://schemas.openxmlformats.org/officeDocument/2006/relationships/chart" Target="../charts/chart28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2.xml"/><Relationship Id="rId4" Type="http://schemas.openxmlformats.org/officeDocument/2006/relationships/chart" Target="../charts/char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2.xml"/><Relationship Id="rId6" Type="http://schemas.openxmlformats.org/officeDocument/2006/relationships/chart" Target="../charts/chart33.xml"/><Relationship Id="rId5" Type="http://schemas.openxmlformats.org/officeDocument/2006/relationships/chart" Target="../charts/chart3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2.xml"/><Relationship Id="rId6" Type="http://schemas.openxmlformats.org/officeDocument/2006/relationships/chart" Target="../charts/chart37.xml"/><Relationship Id="rId5" Type="http://schemas.openxmlformats.org/officeDocument/2006/relationships/chart" Target="../charts/chart36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3.xml"/><Relationship Id="rId5" Type="http://schemas.openxmlformats.org/officeDocument/2006/relationships/chart" Target="../charts/chart40.xml"/><Relationship Id="rId4" Type="http://schemas.openxmlformats.org/officeDocument/2006/relationships/chart" Target="../charts/char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4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7.xml"/><Relationship Id="rId3" Type="http://schemas.openxmlformats.org/officeDocument/2006/relationships/image" Target="../media/image24.png"/><Relationship Id="rId7" Type="http://schemas.openxmlformats.org/officeDocument/2006/relationships/chart" Target="../charts/chart46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2.xml"/><Relationship Id="rId6" Type="http://schemas.openxmlformats.org/officeDocument/2006/relationships/chart" Target="../charts/chart45.xml"/><Relationship Id="rId5" Type="http://schemas.openxmlformats.org/officeDocument/2006/relationships/chart" Target="../charts/chart44.xml"/><Relationship Id="rId4" Type="http://schemas.openxmlformats.org/officeDocument/2006/relationships/chart" Target="../charts/chart43.xml"/><Relationship Id="rId9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1.xml"/><Relationship Id="rId3" Type="http://schemas.openxmlformats.org/officeDocument/2006/relationships/image" Target="../media/image24.png"/><Relationship Id="rId7" Type="http://schemas.openxmlformats.org/officeDocument/2006/relationships/chart" Target="../charts/chart5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6" Type="http://schemas.openxmlformats.org/officeDocument/2006/relationships/chart" Target="../charts/chart49.xml"/><Relationship Id="rId5" Type="http://schemas.openxmlformats.org/officeDocument/2006/relationships/image" Target="../media/image21.png"/><Relationship Id="rId4" Type="http://schemas.openxmlformats.org/officeDocument/2006/relationships/chart" Target="../charts/chart48.xml"/><Relationship Id="rId9" Type="http://schemas.openxmlformats.org/officeDocument/2006/relationships/chart" Target="../charts/chart5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Relationship Id="rId9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/>
          <p:nvPr>
            <p:custDataLst>
              <p:tags r:id="rId2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2" name="think-cell Slide" r:id="rId6" imgW="12700" imgH="12700" progId="TCLayout.ActiveDocument.1">
                  <p:embed/>
                </p:oleObj>
              </mc:Choice>
              <mc:Fallback>
                <p:oleObj name="think-cell Slide" r:id="rId6" imgW="12700" imgH="12700" progId="TCLayout.ActiveDocument.1">
                  <p:embed/>
                  <p:pic>
                    <p:nvPicPr>
                      <p:cNvPr id="8" name="Object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solidFill>
                <a:schemeClr val="bg1"/>
              </a:solidFill>
              <a:latin typeface="Arial" pitchFamily="34" charset="0"/>
              <a:ea typeface="华文楷体" panose="02010600040101010101" pitchFamily="2" charset="-122"/>
              <a:cs typeface="Arial" pitchFamily="34" charset="0"/>
              <a:sym typeface="Arial" pitchFamily="34" charset="0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 bwMode="gray">
          <a:xfrm>
            <a:off x="326400" y="6353324"/>
            <a:ext cx="4415367" cy="193899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伊利大数据平台建设项目组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/>
          </p:nvPr>
        </p:nvSpPr>
        <p:spPr bwMode="gray">
          <a:xfrm>
            <a:off x="326401" y="5073439"/>
            <a:ext cx="5290556" cy="193899"/>
          </a:xfrm>
        </p:spPr>
        <p:txBody>
          <a:bodyPr>
            <a:noAutofit/>
          </a:bodyPr>
          <a:lstStyle/>
          <a:p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2019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 bwMode="gray"/>
        <p:txBody>
          <a:bodyPr>
            <a:no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大数据平台建设 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费用模块需求明细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 bwMode="gray"/>
        <p:txBody>
          <a:bodyPr>
            <a:no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内蒙古伊利实业集团股份有限公司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0" y="0"/>
            <a:ext cx="12192000" cy="2772000"/>
            <a:chOff x="1523492" y="692697"/>
            <a:chExt cx="9145017" cy="2079171"/>
          </a:xfrm>
        </p:grpSpPr>
        <p:pic>
          <p:nvPicPr>
            <p:cNvPr id="149533" name="Picture 29"/>
            <p:cNvPicPr>
              <a:picLocks noChangeAspect="1" noChangeArrowheads="1"/>
            </p:cNvPicPr>
            <p:nvPr/>
          </p:nvPicPr>
          <p:blipFill rotWithShape="1">
            <a:blip r:embed="rId8" cstate="email"/>
            <a:srcRect/>
            <a:stretch>
              <a:fillRect/>
            </a:stretch>
          </p:blipFill>
          <p:spPr bwMode="auto">
            <a:xfrm>
              <a:off x="1523492" y="692697"/>
              <a:ext cx="2591780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536" name="Picture 32"/>
            <p:cNvPicPr>
              <a:picLocks noChangeAspect="1" noChangeArrowheads="1"/>
            </p:cNvPicPr>
            <p:nvPr/>
          </p:nvPicPr>
          <p:blipFill rotWithShape="1">
            <a:blip r:embed="rId9" cstate="email"/>
            <a:srcRect/>
            <a:stretch>
              <a:fillRect/>
            </a:stretch>
          </p:blipFill>
          <p:spPr bwMode="auto">
            <a:xfrm>
              <a:off x="5555941" y="692697"/>
              <a:ext cx="2541139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535" name="Picture 31"/>
            <p:cNvPicPr>
              <a:picLocks noChangeAspect="1" noChangeArrowheads="1"/>
            </p:cNvPicPr>
            <p:nvPr/>
          </p:nvPicPr>
          <p:blipFill rotWithShape="1">
            <a:blip r:embed="rId10" cstate="email"/>
            <a:srcRect/>
            <a:stretch>
              <a:fillRect/>
            </a:stretch>
          </p:blipFill>
          <p:spPr bwMode="auto">
            <a:xfrm>
              <a:off x="8097080" y="692697"/>
              <a:ext cx="2571429" cy="2079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532" name="Picture 28"/>
            <p:cNvPicPr>
              <a:picLocks noChangeAspect="1" noChangeArrowheads="1"/>
            </p:cNvPicPr>
            <p:nvPr/>
          </p:nvPicPr>
          <p:blipFill rotWithShape="1">
            <a:blip r:embed="rId11" cstate="email"/>
            <a:srcRect/>
            <a:stretch>
              <a:fillRect/>
            </a:stretch>
          </p:blipFill>
          <p:spPr bwMode="auto">
            <a:xfrm>
              <a:off x="4115272" y="692697"/>
              <a:ext cx="1440668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Text Placeholder 23"/>
          <p:cNvSpPr>
            <a:spLocks noGrp="1"/>
          </p:cNvSpPr>
          <p:nvPr>
            <p:ph type="body" sz="quarter" idx="15"/>
          </p:nvPr>
        </p:nvSpPr>
        <p:spPr bwMode="gray">
          <a:xfrm>
            <a:off x="326401" y="4797153"/>
            <a:ext cx="3967917" cy="193899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健康饮品事业部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625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8211016" y="2804133"/>
            <a:ext cx="3885451" cy="1736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3449" y="1858356"/>
            <a:ext cx="12063018" cy="747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14215" y="816767"/>
            <a:ext cx="326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健康饮品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线下费用总览季报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4FFEA512-A55C-4EB5-AC2D-0A15A5A3BF82}"/>
              </a:ext>
            </a:extLst>
          </p:cNvPr>
          <p:cNvSpPr txBox="1"/>
          <p:nvPr/>
        </p:nvSpPr>
        <p:spPr>
          <a:xfrm>
            <a:off x="9796879" y="10328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查询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31352" y="2817410"/>
            <a:ext cx="4058927" cy="1706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67" name="Text Placeholder 23"/>
          <p:cNvSpPr txBox="1">
            <a:spLocks/>
          </p:cNvSpPr>
          <p:nvPr/>
        </p:nvSpPr>
        <p:spPr>
          <a:xfrm>
            <a:off x="355100" y="1950296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折前收入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 12000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</a:t>
            </a:r>
          </a:p>
        </p:txBody>
      </p:sp>
      <p:sp>
        <p:nvSpPr>
          <p:cNvPr id="69" name="Text Placeholder 25"/>
          <p:cNvSpPr txBox="1">
            <a:spLocks/>
          </p:cNvSpPr>
          <p:nvPr/>
        </p:nvSpPr>
        <p:spPr>
          <a:xfrm>
            <a:off x="4645741" y="1947579"/>
            <a:ext cx="1393742" cy="990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</a:t>
            </a:r>
            <a:r>
              <a:rPr lang="zh-CN" altLang="en-US" sz="1400" b="1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营销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费用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  353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</a:t>
            </a:r>
          </a:p>
        </p:txBody>
      </p:sp>
      <p:sp>
        <p:nvSpPr>
          <p:cNvPr id="74" name="Text Placeholder 32"/>
          <p:cNvSpPr txBox="1">
            <a:spLocks/>
          </p:cNvSpPr>
          <p:nvPr/>
        </p:nvSpPr>
        <p:spPr>
          <a:xfrm>
            <a:off x="7546317" y="1950459"/>
            <a:ext cx="1442771" cy="924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费用率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34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%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</a:t>
            </a:r>
          </a:p>
        </p:txBody>
      </p:sp>
      <p:sp>
        <p:nvSpPr>
          <p:cNvPr id="78" name="Text Placeholder 40"/>
          <p:cNvSpPr txBox="1">
            <a:spLocks/>
          </p:cNvSpPr>
          <p:nvPr/>
        </p:nvSpPr>
        <p:spPr>
          <a:xfrm>
            <a:off x="10440979" y="1923318"/>
            <a:ext cx="1456794" cy="819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费用率环比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-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20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%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5AB545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15E64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79" name="Text Placeholder 42"/>
          <p:cNvSpPr txBox="1">
            <a:spLocks/>
          </p:cNvSpPr>
          <p:nvPr/>
        </p:nvSpPr>
        <p:spPr>
          <a:xfrm>
            <a:off x="8968136" y="1931970"/>
            <a:ext cx="1706656" cy="897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费用率同比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10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%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15E64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84" name="Down Arrow 83"/>
          <p:cNvSpPr/>
          <p:nvPr/>
        </p:nvSpPr>
        <p:spPr>
          <a:xfrm flipV="1">
            <a:off x="9685807" y="2286154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87" name="Down Arrow 86"/>
          <p:cNvSpPr/>
          <p:nvPr/>
        </p:nvSpPr>
        <p:spPr>
          <a:xfrm>
            <a:off x="11245185" y="2302032"/>
            <a:ext cx="197315" cy="181857"/>
          </a:xfrm>
          <a:prstGeom prst="downArrow">
            <a:avLst/>
          </a:prstGeom>
          <a:solidFill>
            <a:srgbClr val="5AB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57180" y="2610139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52" name="内容占位符 46">
            <a:extLst>
              <a:ext uri="{FF2B5EF4-FFF2-40B4-BE49-F238E27FC236}">
                <a16:creationId xmlns:a16="http://schemas.microsoft.com/office/drawing/2014/main" id="{36B6CC53-28DF-484D-BE17-7C49D51E23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731132"/>
              </p:ext>
            </p:extLst>
          </p:nvPr>
        </p:nvGraphicFramePr>
        <p:xfrm>
          <a:off x="59576" y="2823561"/>
          <a:ext cx="3921409" cy="1738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22247" y="2573376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费用趋势图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6" name="图表 23">
            <a:extLst>
              <a:ext uri="{FF2B5EF4-FFF2-40B4-BE49-F238E27FC236}">
                <a16:creationId xmlns:a16="http://schemas.microsoft.com/office/drawing/2014/main" id="{B1DB6865-F9F0-48F0-A9E2-0E754C381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167401"/>
              </p:ext>
            </p:extLst>
          </p:nvPr>
        </p:nvGraphicFramePr>
        <p:xfrm>
          <a:off x="4020203" y="2770876"/>
          <a:ext cx="4058925" cy="166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4243932" y="2560329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费用率趋势图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956523" y="1160810"/>
            <a:ext cx="1224073" cy="398619"/>
          </a:xfrm>
          <a:prstGeom prst="wedgeRoundRectCallout">
            <a:avLst>
              <a:gd name="adj1" fmla="val -81019"/>
              <a:gd name="adj2" fmla="val 57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默认：当前季度</a:t>
            </a:r>
          </a:p>
        </p:txBody>
      </p:sp>
      <p:grpSp>
        <p:nvGrpSpPr>
          <p:cNvPr id="62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502628" y="1345145"/>
            <a:ext cx="1108744" cy="293584"/>
            <a:chOff x="304798" y="1047755"/>
            <a:chExt cx="1108744" cy="293584"/>
          </a:xfrm>
        </p:grpSpPr>
        <p:sp>
          <p:nvSpPr>
            <p:cNvPr id="63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64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05546" y="1064340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时间（季度）</a:t>
              </a:r>
            </a:p>
          </p:txBody>
        </p:sp>
        <p:sp>
          <p:nvSpPr>
            <p:cNvPr id="65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94" name="Text Placeholder 23"/>
          <p:cNvSpPr txBox="1">
            <a:spLocks/>
          </p:cNvSpPr>
          <p:nvPr/>
        </p:nvSpPr>
        <p:spPr>
          <a:xfrm>
            <a:off x="3106813" y="1951606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折后收入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    12000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</a:t>
            </a:r>
          </a:p>
        </p:txBody>
      </p:sp>
      <p:sp>
        <p:nvSpPr>
          <p:cNvPr id="38" name="Text Placeholder 42"/>
          <p:cNvSpPr txBox="1">
            <a:spLocks/>
          </p:cNvSpPr>
          <p:nvPr/>
        </p:nvSpPr>
        <p:spPr>
          <a:xfrm>
            <a:off x="6201678" y="1936654"/>
            <a:ext cx="1706656" cy="897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费用同比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5AB545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40" name="Down Arrow 39"/>
          <p:cNvSpPr/>
          <p:nvPr/>
        </p:nvSpPr>
        <p:spPr>
          <a:xfrm flipV="1">
            <a:off x="6864768" y="2304783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955" y="2867556"/>
            <a:ext cx="275975" cy="23181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0492" y="2811210"/>
            <a:ext cx="275975" cy="2318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286" y="2846041"/>
            <a:ext cx="275975" cy="231819"/>
          </a:xfrm>
          <a:prstGeom prst="rect">
            <a:avLst/>
          </a:prstGeom>
        </p:spPr>
      </p:pic>
      <p:sp>
        <p:nvSpPr>
          <p:cNvPr id="46" name="Text Placeholder 23">
            <a:extLst>
              <a:ext uri="{FF2B5EF4-FFF2-40B4-BE49-F238E27FC236}">
                <a16:creationId xmlns:a16="http://schemas.microsoft.com/office/drawing/2014/main" id="{5AEFA653-07E2-4AFE-85C5-5A4BD0301E1A}"/>
              </a:ext>
            </a:extLst>
          </p:cNvPr>
          <p:cNvSpPr txBox="1">
            <a:spLocks/>
          </p:cNvSpPr>
          <p:nvPr/>
        </p:nvSpPr>
        <p:spPr>
          <a:xfrm>
            <a:off x="1481433" y="1945620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折前收入同比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     12%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</a:t>
            </a:r>
          </a:p>
        </p:txBody>
      </p:sp>
      <p:sp>
        <p:nvSpPr>
          <p:cNvPr id="47" name="Oval 4"/>
          <p:cNvSpPr/>
          <p:nvPr/>
        </p:nvSpPr>
        <p:spPr>
          <a:xfrm>
            <a:off x="-25463" y="1848047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1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48" name="Oval 4"/>
          <p:cNvSpPr/>
          <p:nvPr/>
        </p:nvSpPr>
        <p:spPr>
          <a:xfrm>
            <a:off x="-20352" y="2569583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2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49" name="Oval 4"/>
          <p:cNvSpPr/>
          <p:nvPr/>
        </p:nvSpPr>
        <p:spPr>
          <a:xfrm>
            <a:off x="3979100" y="2553197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3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58" name="Text Placeholder 32">
            <a:extLst>
              <a:ext uri="{FF2B5EF4-FFF2-40B4-BE49-F238E27FC236}">
                <a16:creationId xmlns:a16="http://schemas.microsoft.com/office/drawing/2014/main" id="{72A114A3-BE1B-49F0-B5D3-CC6DCD54103E}"/>
              </a:ext>
            </a:extLst>
          </p:cNvPr>
          <p:cNvSpPr txBox="1">
            <a:spLocks/>
          </p:cNvSpPr>
          <p:nvPr/>
        </p:nvSpPr>
        <p:spPr>
          <a:xfrm>
            <a:off x="9586763" y="1439550"/>
            <a:ext cx="1587542" cy="286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单位：万元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75" name="图表 23">
            <a:extLst>
              <a:ext uri="{FF2B5EF4-FFF2-40B4-BE49-F238E27FC236}">
                <a16:creationId xmlns:a16="http://schemas.microsoft.com/office/drawing/2014/main" id="{B1DB6865-F9F0-48F0-A9E2-0E754C381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571451"/>
              </p:ext>
            </p:extLst>
          </p:nvPr>
        </p:nvGraphicFramePr>
        <p:xfrm>
          <a:off x="8239607" y="2678056"/>
          <a:ext cx="3842317" cy="1795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7514152" y="2152209"/>
            <a:ext cx="1179365" cy="791768"/>
          </a:xfrm>
          <a:prstGeom prst="wedgeRoundRectCallout">
            <a:avLst>
              <a:gd name="adj1" fmla="val -41502"/>
              <a:gd name="adj2" fmla="val 83749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趋势图展为本年季度数据，从本年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1</a:t>
            </a:r>
            <a:r>
              <a:rPr lang="zh-CN" altLang="en-US" sz="900" dirty="0">
                <a:solidFill>
                  <a:prstClr val="white"/>
                </a:solidFill>
                <a:latin typeface="DengXian"/>
                <a:ea typeface="DengXian" panose="02010600030101010101" pitchFamily="2" charset="-122"/>
              </a:rPr>
              <a:t>季度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开始，如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19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年</a:t>
            </a:r>
            <a:r>
              <a:rPr lang="en-US" altLang="zh-CN" sz="900" dirty="0">
                <a:solidFill>
                  <a:prstClr val="white"/>
                </a:solidFill>
                <a:latin typeface="DengXian"/>
                <a:ea typeface="DengXian" panose="02010600030101010101" pitchFamily="2" charset="-122"/>
              </a:rPr>
              <a:t>2</a:t>
            </a:r>
            <a:r>
              <a:rPr lang="zh-CN" altLang="en-US" sz="900" dirty="0">
                <a:solidFill>
                  <a:prstClr val="white"/>
                </a:solidFill>
                <a:latin typeface="DengXian"/>
                <a:ea typeface="DengXian" panose="02010600030101010101" pitchFamily="2" charset="-122"/>
              </a:rPr>
              <a:t>季度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默认显示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19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年</a:t>
            </a:r>
            <a:r>
              <a:rPr lang="en-US" altLang="zh-CN" sz="900" dirty="0">
                <a:solidFill>
                  <a:prstClr val="white"/>
                </a:solidFill>
                <a:latin typeface="DengXian"/>
                <a:ea typeface="DengXian" panose="02010600030101010101" pitchFamily="2" charset="-122"/>
              </a:rPr>
              <a:t>1</a:t>
            </a:r>
            <a:r>
              <a:rPr lang="zh-CN" altLang="en-US" sz="900" dirty="0">
                <a:solidFill>
                  <a:prstClr val="white"/>
                </a:solidFill>
                <a:latin typeface="DengXian"/>
                <a:ea typeface="DengXian" panose="02010600030101010101" pitchFamily="2" charset="-122"/>
              </a:rPr>
              <a:t>季度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-19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年</a:t>
            </a:r>
            <a:r>
              <a:rPr lang="en-US" altLang="zh-CN" sz="900" dirty="0">
                <a:solidFill>
                  <a:prstClr val="white"/>
                </a:solidFill>
                <a:latin typeface="DengXian"/>
                <a:ea typeface="DengXian" panose="02010600030101010101" pitchFamily="2" charset="-122"/>
              </a:rPr>
              <a:t>2</a:t>
            </a:r>
            <a:r>
              <a:rPr lang="zh-CN" altLang="en-US" sz="900" dirty="0">
                <a:solidFill>
                  <a:prstClr val="white"/>
                </a:solidFill>
                <a:latin typeface="DengXian"/>
                <a:ea typeface="DengXian" panose="02010600030101010101" pitchFamily="2" charset="-122"/>
              </a:rPr>
              <a:t>季度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数据</a:t>
            </a:r>
          </a:p>
        </p:txBody>
      </p:sp>
      <p:pic>
        <p:nvPicPr>
          <p:cNvPr id="54" name="Picture 16">
            <a:extLst>
              <a:ext uri="{FF2B5EF4-FFF2-40B4-BE49-F238E27FC236}">
                <a16:creationId xmlns:a16="http://schemas.microsoft.com/office/drawing/2014/main" id="{77280CB4-23AF-44E5-B162-5C59EB032F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431" y="4743926"/>
            <a:ext cx="5805482" cy="2037414"/>
          </a:xfrm>
          <a:prstGeom prst="rect">
            <a:avLst/>
          </a:prstGeom>
        </p:spPr>
      </p:pic>
      <p:graphicFrame>
        <p:nvGraphicFramePr>
          <p:cNvPr id="59" name="Chart 17">
            <a:extLst>
              <a:ext uri="{FF2B5EF4-FFF2-40B4-BE49-F238E27FC236}">
                <a16:creationId xmlns:a16="http://schemas.microsoft.com/office/drawing/2014/main" id="{22FC0A6C-15AF-450A-82CD-B0DD1D51E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699275"/>
              </p:ext>
            </p:extLst>
          </p:nvPr>
        </p:nvGraphicFramePr>
        <p:xfrm>
          <a:off x="6357443" y="4713266"/>
          <a:ext cx="5652657" cy="1976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0" name="TextBox 18">
            <a:extLst>
              <a:ext uri="{FF2B5EF4-FFF2-40B4-BE49-F238E27FC236}">
                <a16:creationId xmlns:a16="http://schemas.microsoft.com/office/drawing/2014/main" id="{3F58EDA6-BCE8-436D-A767-9D3C7804547C}"/>
              </a:ext>
            </a:extLst>
          </p:cNvPr>
          <p:cNvSpPr txBox="1"/>
          <p:nvPr/>
        </p:nvSpPr>
        <p:spPr>
          <a:xfrm>
            <a:off x="6533010" y="4531944"/>
            <a:ext cx="1643596" cy="30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活动类型费用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6" name="Oval 4">
            <a:extLst>
              <a:ext uri="{FF2B5EF4-FFF2-40B4-BE49-F238E27FC236}">
                <a16:creationId xmlns:a16="http://schemas.microsoft.com/office/drawing/2014/main" id="{397D5273-4286-4F6F-9328-B281A5405807}"/>
              </a:ext>
            </a:extLst>
          </p:cNvPr>
          <p:cNvSpPr/>
          <p:nvPr/>
        </p:nvSpPr>
        <p:spPr>
          <a:xfrm>
            <a:off x="6223301" y="4559003"/>
            <a:ext cx="292367" cy="290022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DengXian"/>
                <a:ea typeface="DengXian" panose="02010600030101010101" pitchFamily="2" charset="-122"/>
                <a:cs typeface="Arial" pitchFamily="34" charset="0"/>
              </a:rPr>
              <a:t>5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grpSp>
        <p:nvGrpSpPr>
          <p:cNvPr id="80" name="Group 44">
            <a:extLst>
              <a:ext uri="{FF2B5EF4-FFF2-40B4-BE49-F238E27FC236}">
                <a16:creationId xmlns:a16="http://schemas.microsoft.com/office/drawing/2014/main" id="{DE8B7E31-6FB9-47F8-85B1-068766ABF79E}"/>
              </a:ext>
            </a:extLst>
          </p:cNvPr>
          <p:cNvGrpSpPr/>
          <p:nvPr/>
        </p:nvGrpSpPr>
        <p:grpSpPr>
          <a:xfrm>
            <a:off x="3282725" y="1322641"/>
            <a:ext cx="1068216" cy="291949"/>
            <a:chOff x="304798" y="1047755"/>
            <a:chExt cx="1068216" cy="291949"/>
          </a:xfrm>
        </p:grpSpPr>
        <p:sp>
          <p:nvSpPr>
            <p:cNvPr id="81" name="矩形 60">
              <a:extLst>
                <a:ext uri="{FF2B5EF4-FFF2-40B4-BE49-F238E27FC236}">
                  <a16:creationId xmlns:a16="http://schemas.microsoft.com/office/drawing/2014/main" id="{A092C1AA-1196-4D56-B158-6B6A19FF1041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90" name="文本框 61">
              <a:extLst>
                <a:ext uri="{FF2B5EF4-FFF2-40B4-BE49-F238E27FC236}">
                  <a16:creationId xmlns:a16="http://schemas.microsoft.com/office/drawing/2014/main" id="{45C69FFD-8AD8-4006-BF5B-555CD7006041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大区</a:t>
              </a:r>
            </a:p>
          </p:txBody>
        </p:sp>
        <p:sp>
          <p:nvSpPr>
            <p:cNvPr id="91" name="Right Triangle 25">
              <a:extLst>
                <a:ext uri="{FF2B5EF4-FFF2-40B4-BE49-F238E27FC236}">
                  <a16:creationId xmlns:a16="http://schemas.microsoft.com/office/drawing/2014/main" id="{CA95635E-56D7-464E-8E02-687E1B45E083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92" name="Group 44">
            <a:extLst>
              <a:ext uri="{FF2B5EF4-FFF2-40B4-BE49-F238E27FC236}">
                <a16:creationId xmlns:a16="http://schemas.microsoft.com/office/drawing/2014/main" id="{C40E6243-3816-45F9-A740-0A8515188E85}"/>
              </a:ext>
            </a:extLst>
          </p:cNvPr>
          <p:cNvGrpSpPr/>
          <p:nvPr/>
        </p:nvGrpSpPr>
        <p:grpSpPr>
          <a:xfrm>
            <a:off x="4653367" y="1310027"/>
            <a:ext cx="1068216" cy="291949"/>
            <a:chOff x="304798" y="1047755"/>
            <a:chExt cx="1068216" cy="291949"/>
          </a:xfrm>
        </p:grpSpPr>
        <p:sp>
          <p:nvSpPr>
            <p:cNvPr id="95" name="矩形 60">
              <a:extLst>
                <a:ext uri="{FF2B5EF4-FFF2-40B4-BE49-F238E27FC236}">
                  <a16:creationId xmlns:a16="http://schemas.microsoft.com/office/drawing/2014/main" id="{E2BBD711-B7FD-4B9B-8207-EDDB0CE8F856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96" name="文本框 61">
              <a:extLst>
                <a:ext uri="{FF2B5EF4-FFF2-40B4-BE49-F238E27FC236}">
                  <a16:creationId xmlns:a16="http://schemas.microsoft.com/office/drawing/2014/main" id="{65E4BD24-DABB-4319-A33E-9F3DDD043035}"/>
                </a:ext>
              </a:extLst>
            </p:cNvPr>
            <p:cNvSpPr txBox="1"/>
            <p:nvPr/>
          </p:nvSpPr>
          <p:spPr>
            <a:xfrm>
              <a:off x="338999" y="105318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区域 </a:t>
              </a:r>
            </a:p>
          </p:txBody>
        </p:sp>
        <p:sp>
          <p:nvSpPr>
            <p:cNvPr id="97" name="Right Triangle 25">
              <a:extLst>
                <a:ext uri="{FF2B5EF4-FFF2-40B4-BE49-F238E27FC236}">
                  <a16:creationId xmlns:a16="http://schemas.microsoft.com/office/drawing/2014/main" id="{010A7776-2B85-437E-9656-28B277458F6C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99" name="Speech Bubble: Rectangle with Corners Rounded 321">
            <a:extLst>
              <a:ext uri="{FF2B5EF4-FFF2-40B4-BE49-F238E27FC236}">
                <a16:creationId xmlns:a16="http://schemas.microsoft.com/office/drawing/2014/main" id="{F4C2D88B-A1E1-412A-9D46-5533E71D9EF0}"/>
              </a:ext>
            </a:extLst>
          </p:cNvPr>
          <p:cNvSpPr/>
          <p:nvPr/>
        </p:nvSpPr>
        <p:spPr>
          <a:xfrm flipH="1">
            <a:off x="8053018" y="4568231"/>
            <a:ext cx="1042708" cy="542581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latin typeface="+mn-ea"/>
              </a:rPr>
              <a:t>光标显示：</a:t>
            </a:r>
            <a:endParaRPr lang="en-US" altLang="zh-CN" sz="900" dirty="0">
              <a:latin typeface="+mn-ea"/>
            </a:endParaRPr>
          </a:p>
          <a:p>
            <a:r>
              <a:rPr lang="zh-CN" altLang="en-US" sz="900" dirty="0">
                <a:latin typeface="+mn-ea"/>
              </a:rPr>
              <a:t>营销费用、费用同比、费用占比</a:t>
            </a:r>
            <a:endParaRPr lang="en-US" altLang="zh-CN" sz="900" dirty="0">
              <a:latin typeface="+mn-ea"/>
            </a:endParaRPr>
          </a:p>
        </p:txBody>
      </p:sp>
      <p:pic>
        <p:nvPicPr>
          <p:cNvPr id="68" name="Picture 16">
            <a:extLst>
              <a:ext uri="{FF2B5EF4-FFF2-40B4-BE49-F238E27FC236}">
                <a16:creationId xmlns:a16="http://schemas.microsoft.com/office/drawing/2014/main" id="{71A9FF42-6260-43E8-A744-EC7107750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14" y="4799378"/>
            <a:ext cx="5944625" cy="1995583"/>
          </a:xfrm>
          <a:prstGeom prst="rect">
            <a:avLst/>
          </a:prstGeom>
        </p:spPr>
      </p:pic>
      <p:graphicFrame>
        <p:nvGraphicFramePr>
          <p:cNvPr id="70" name="Chart 17">
            <a:extLst>
              <a:ext uri="{FF2B5EF4-FFF2-40B4-BE49-F238E27FC236}">
                <a16:creationId xmlns:a16="http://schemas.microsoft.com/office/drawing/2014/main" id="{E01188EC-93B4-4952-A9B5-8056D06EF8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8154176"/>
              </p:ext>
            </p:extLst>
          </p:nvPr>
        </p:nvGraphicFramePr>
        <p:xfrm>
          <a:off x="285783" y="4905570"/>
          <a:ext cx="5522937" cy="1584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71" name="TextBox 18">
            <a:extLst>
              <a:ext uri="{FF2B5EF4-FFF2-40B4-BE49-F238E27FC236}">
                <a16:creationId xmlns:a16="http://schemas.microsoft.com/office/drawing/2014/main" id="{63D6CD82-096F-437A-ACBA-1D181EF272E1}"/>
              </a:ext>
            </a:extLst>
          </p:cNvPr>
          <p:cNvSpPr txBox="1"/>
          <p:nvPr/>
        </p:nvSpPr>
        <p:spPr>
          <a:xfrm>
            <a:off x="372975" y="4464432"/>
            <a:ext cx="1652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大区费用</a:t>
            </a:r>
            <a:endParaRPr lang="en-US" sz="1400" b="1" dirty="0">
              <a:latin typeface="+mn-ea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F4151DBC-A9B6-4A68-9C49-4F85CF69A88F}"/>
              </a:ext>
            </a:extLst>
          </p:cNvPr>
          <p:cNvSpPr/>
          <p:nvPr/>
        </p:nvSpPr>
        <p:spPr>
          <a:xfrm>
            <a:off x="51692" y="4456766"/>
            <a:ext cx="293919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7" name="Speech Bubble: Rectangle with Corners Rounded 321">
            <a:extLst>
              <a:ext uri="{FF2B5EF4-FFF2-40B4-BE49-F238E27FC236}">
                <a16:creationId xmlns:a16="http://schemas.microsoft.com/office/drawing/2014/main" id="{9DF97DE7-22B6-453C-B372-E70F6DE1DBC7}"/>
              </a:ext>
            </a:extLst>
          </p:cNvPr>
          <p:cNvSpPr/>
          <p:nvPr/>
        </p:nvSpPr>
        <p:spPr>
          <a:xfrm flipH="1">
            <a:off x="3808377" y="4440689"/>
            <a:ext cx="1268193" cy="682233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latin typeface="+mn-ea"/>
              </a:rPr>
              <a:t>光标显示：</a:t>
            </a:r>
            <a:endParaRPr lang="en-US" altLang="zh-CN" sz="1050" dirty="0">
              <a:latin typeface="+mn-ea"/>
            </a:endParaRPr>
          </a:p>
          <a:p>
            <a:r>
              <a:rPr lang="zh-CN" altLang="en-US" sz="1050" dirty="0">
                <a:latin typeface="+mn-ea"/>
              </a:rPr>
              <a:t>营销费用、费用同比、费用占比</a:t>
            </a:r>
            <a:endParaRPr lang="en-US" altLang="zh-CN" sz="1050" dirty="0">
              <a:latin typeface="+mn-ea"/>
            </a:endParaRPr>
          </a:p>
        </p:txBody>
      </p:sp>
      <p:pic>
        <p:nvPicPr>
          <p:cNvPr id="82" name="Picture 40">
            <a:extLst>
              <a:ext uri="{FF2B5EF4-FFF2-40B4-BE49-F238E27FC236}">
                <a16:creationId xmlns:a16="http://schemas.microsoft.com/office/drawing/2014/main" id="{8504ACEB-661F-4859-9773-BDFB73D93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441" y="4839521"/>
            <a:ext cx="275975" cy="231819"/>
          </a:xfrm>
          <a:prstGeom prst="rect">
            <a:avLst/>
          </a:prstGeom>
        </p:spPr>
      </p:pic>
      <p:pic>
        <p:nvPicPr>
          <p:cNvPr id="83" name="Picture 40">
            <a:extLst>
              <a:ext uri="{FF2B5EF4-FFF2-40B4-BE49-F238E27FC236}">
                <a16:creationId xmlns:a16="http://schemas.microsoft.com/office/drawing/2014/main" id="{3A0386F9-E6D9-485F-99B4-5CF57BE5C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5949" y="4765437"/>
            <a:ext cx="275975" cy="231819"/>
          </a:xfrm>
          <a:prstGeom prst="rect">
            <a:avLst/>
          </a:prstGeom>
        </p:spPr>
      </p:pic>
      <p:grpSp>
        <p:nvGrpSpPr>
          <p:cNvPr id="85" name="Group 44">
            <a:extLst>
              <a:ext uri="{FF2B5EF4-FFF2-40B4-BE49-F238E27FC236}">
                <a16:creationId xmlns:a16="http://schemas.microsoft.com/office/drawing/2014/main" id="{B0D35AFE-7C68-4FDA-A27D-82C7BE41FAE8}"/>
              </a:ext>
            </a:extLst>
          </p:cNvPr>
          <p:cNvGrpSpPr/>
          <p:nvPr/>
        </p:nvGrpSpPr>
        <p:grpSpPr>
          <a:xfrm>
            <a:off x="5950102" y="1314343"/>
            <a:ext cx="1068216" cy="291949"/>
            <a:chOff x="304798" y="1047755"/>
            <a:chExt cx="1068216" cy="291949"/>
          </a:xfrm>
        </p:grpSpPr>
        <p:sp>
          <p:nvSpPr>
            <p:cNvPr id="86" name="矩形 60">
              <a:extLst>
                <a:ext uri="{FF2B5EF4-FFF2-40B4-BE49-F238E27FC236}">
                  <a16:creationId xmlns:a16="http://schemas.microsoft.com/office/drawing/2014/main" id="{79B5FB30-99D4-4405-A287-000F68B59DCF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文本框 61">
              <a:extLst>
                <a:ext uri="{FF2B5EF4-FFF2-40B4-BE49-F238E27FC236}">
                  <a16:creationId xmlns:a16="http://schemas.microsoft.com/office/drawing/2014/main" id="{A8469FA1-092D-4202-A406-955385E7FA22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费用出处</a:t>
              </a:r>
            </a:p>
          </p:txBody>
        </p:sp>
        <p:sp>
          <p:nvSpPr>
            <p:cNvPr id="98" name="Right Triangle 25">
              <a:extLst>
                <a:ext uri="{FF2B5EF4-FFF2-40B4-BE49-F238E27FC236}">
                  <a16:creationId xmlns:a16="http://schemas.microsoft.com/office/drawing/2014/main" id="{70D60951-02ED-4E56-A291-C26848C8AFB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0" name="Speech Bubble: Rectangle with Corners Rounded 321">
            <a:extLst>
              <a:ext uri="{FF2B5EF4-FFF2-40B4-BE49-F238E27FC236}">
                <a16:creationId xmlns:a16="http://schemas.microsoft.com/office/drawing/2014/main" id="{A665DB57-E07B-4F2A-9B2F-8ED383D46C36}"/>
              </a:ext>
            </a:extLst>
          </p:cNvPr>
          <p:cNvSpPr/>
          <p:nvPr/>
        </p:nvSpPr>
        <p:spPr>
          <a:xfrm>
            <a:off x="6943146" y="1524525"/>
            <a:ext cx="1224073" cy="398619"/>
          </a:xfrm>
          <a:prstGeom prst="wedgeRoundRectCallout">
            <a:avLst>
              <a:gd name="adj1" fmla="val -66443"/>
              <a:gd name="adj2" fmla="val -5857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默认：销售部费用</a:t>
            </a:r>
          </a:p>
        </p:txBody>
      </p:sp>
    </p:spTree>
    <p:extLst>
      <p:ext uri="{BB962C8B-B14F-4D97-AF65-F5344CB8AC3E}">
        <p14:creationId xmlns:p14="http://schemas.microsoft.com/office/powerpoint/2010/main" val="2910558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14215" y="816767"/>
            <a:ext cx="326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健康饮品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线下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费用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总览季报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4FFEA512-A55C-4EB5-AC2D-0A15A5A3BF82}"/>
              </a:ext>
            </a:extLst>
          </p:cNvPr>
          <p:cNvSpPr txBox="1"/>
          <p:nvPr/>
        </p:nvSpPr>
        <p:spPr>
          <a:xfrm>
            <a:off x="9796879" y="10328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查询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1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956523" y="1160810"/>
            <a:ext cx="1224073" cy="398619"/>
          </a:xfrm>
          <a:prstGeom prst="wedgeRoundRectCallout">
            <a:avLst>
              <a:gd name="adj1" fmla="val -81019"/>
              <a:gd name="adj2" fmla="val 57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默认：当前季度</a:t>
            </a:r>
          </a:p>
        </p:txBody>
      </p:sp>
      <p:grpSp>
        <p:nvGrpSpPr>
          <p:cNvPr id="62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502628" y="1345145"/>
            <a:ext cx="1108744" cy="293584"/>
            <a:chOff x="304798" y="1047755"/>
            <a:chExt cx="1108744" cy="293584"/>
          </a:xfrm>
        </p:grpSpPr>
        <p:sp>
          <p:nvSpPr>
            <p:cNvPr id="63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64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05546" y="1064340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时间（季度）</a:t>
              </a:r>
            </a:p>
          </p:txBody>
        </p:sp>
        <p:sp>
          <p:nvSpPr>
            <p:cNvPr id="65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58" name="Text Placeholder 32">
            <a:extLst>
              <a:ext uri="{FF2B5EF4-FFF2-40B4-BE49-F238E27FC236}">
                <a16:creationId xmlns:a16="http://schemas.microsoft.com/office/drawing/2014/main" id="{72A114A3-BE1B-49F0-B5D3-CC6DCD54103E}"/>
              </a:ext>
            </a:extLst>
          </p:cNvPr>
          <p:cNvSpPr txBox="1">
            <a:spLocks/>
          </p:cNvSpPr>
          <p:nvPr/>
        </p:nvSpPr>
        <p:spPr>
          <a:xfrm>
            <a:off x="9586763" y="1439550"/>
            <a:ext cx="1587542" cy="286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单位：万元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80" name="Group 44">
            <a:extLst>
              <a:ext uri="{FF2B5EF4-FFF2-40B4-BE49-F238E27FC236}">
                <a16:creationId xmlns:a16="http://schemas.microsoft.com/office/drawing/2014/main" id="{DE8B7E31-6FB9-47F8-85B1-068766ABF79E}"/>
              </a:ext>
            </a:extLst>
          </p:cNvPr>
          <p:cNvGrpSpPr/>
          <p:nvPr/>
        </p:nvGrpSpPr>
        <p:grpSpPr>
          <a:xfrm>
            <a:off x="3282725" y="1322641"/>
            <a:ext cx="1068216" cy="291949"/>
            <a:chOff x="304798" y="1047755"/>
            <a:chExt cx="1068216" cy="291949"/>
          </a:xfrm>
        </p:grpSpPr>
        <p:sp>
          <p:nvSpPr>
            <p:cNvPr id="81" name="矩形 60">
              <a:extLst>
                <a:ext uri="{FF2B5EF4-FFF2-40B4-BE49-F238E27FC236}">
                  <a16:creationId xmlns:a16="http://schemas.microsoft.com/office/drawing/2014/main" id="{A092C1AA-1196-4D56-B158-6B6A19FF1041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0" name="文本框 61">
              <a:extLst>
                <a:ext uri="{FF2B5EF4-FFF2-40B4-BE49-F238E27FC236}">
                  <a16:creationId xmlns:a16="http://schemas.microsoft.com/office/drawing/2014/main" id="{45C69FFD-8AD8-4006-BF5B-555CD7006041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大区</a:t>
              </a:r>
            </a:p>
          </p:txBody>
        </p:sp>
        <p:sp>
          <p:nvSpPr>
            <p:cNvPr id="91" name="Right Triangle 25">
              <a:extLst>
                <a:ext uri="{FF2B5EF4-FFF2-40B4-BE49-F238E27FC236}">
                  <a16:creationId xmlns:a16="http://schemas.microsoft.com/office/drawing/2014/main" id="{CA95635E-56D7-464E-8E02-687E1B45E083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92" name="Group 44">
            <a:extLst>
              <a:ext uri="{FF2B5EF4-FFF2-40B4-BE49-F238E27FC236}">
                <a16:creationId xmlns:a16="http://schemas.microsoft.com/office/drawing/2014/main" id="{C40E6243-3816-45F9-A740-0A8515188E85}"/>
              </a:ext>
            </a:extLst>
          </p:cNvPr>
          <p:cNvGrpSpPr/>
          <p:nvPr/>
        </p:nvGrpSpPr>
        <p:grpSpPr>
          <a:xfrm>
            <a:off x="4653367" y="1310027"/>
            <a:ext cx="1068216" cy="291949"/>
            <a:chOff x="304798" y="1047755"/>
            <a:chExt cx="1068216" cy="291949"/>
          </a:xfrm>
        </p:grpSpPr>
        <p:sp>
          <p:nvSpPr>
            <p:cNvPr id="95" name="矩形 60">
              <a:extLst>
                <a:ext uri="{FF2B5EF4-FFF2-40B4-BE49-F238E27FC236}">
                  <a16:creationId xmlns:a16="http://schemas.microsoft.com/office/drawing/2014/main" id="{E2BBD711-B7FD-4B9B-8207-EDDB0CE8F856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6" name="文本框 61">
              <a:extLst>
                <a:ext uri="{FF2B5EF4-FFF2-40B4-BE49-F238E27FC236}">
                  <a16:creationId xmlns:a16="http://schemas.microsoft.com/office/drawing/2014/main" id="{65E4BD24-DABB-4319-A33E-9F3DDD043035}"/>
                </a:ext>
              </a:extLst>
            </p:cNvPr>
            <p:cNvSpPr txBox="1"/>
            <p:nvPr/>
          </p:nvSpPr>
          <p:spPr>
            <a:xfrm>
              <a:off x="338999" y="105318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区域 </a:t>
              </a:r>
            </a:p>
          </p:txBody>
        </p:sp>
        <p:sp>
          <p:nvSpPr>
            <p:cNvPr id="97" name="Right Triangle 25">
              <a:extLst>
                <a:ext uri="{FF2B5EF4-FFF2-40B4-BE49-F238E27FC236}">
                  <a16:creationId xmlns:a16="http://schemas.microsoft.com/office/drawing/2014/main" id="{010A7776-2B85-437E-9656-28B277458F6C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pic>
        <p:nvPicPr>
          <p:cNvPr id="82" name="Picture 8">
            <a:extLst>
              <a:ext uri="{FF2B5EF4-FFF2-40B4-BE49-F238E27FC236}">
                <a16:creationId xmlns:a16="http://schemas.microsoft.com/office/drawing/2014/main" id="{F42DA5FE-9356-450E-9C25-7096E9266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558" y="2030820"/>
            <a:ext cx="5916317" cy="1995583"/>
          </a:xfrm>
          <a:prstGeom prst="rect">
            <a:avLst/>
          </a:prstGeom>
        </p:spPr>
      </p:pic>
      <p:sp>
        <p:nvSpPr>
          <p:cNvPr id="83" name="TextBox 11">
            <a:extLst>
              <a:ext uri="{FF2B5EF4-FFF2-40B4-BE49-F238E27FC236}">
                <a16:creationId xmlns:a16="http://schemas.microsoft.com/office/drawing/2014/main" id="{538B78FD-482A-4177-A607-E53C31495422}"/>
              </a:ext>
            </a:extLst>
          </p:cNvPr>
          <p:cNvSpPr txBox="1"/>
          <p:nvPr/>
        </p:nvSpPr>
        <p:spPr>
          <a:xfrm>
            <a:off x="6444887" y="1747573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渠道费用</a:t>
            </a:r>
            <a:endParaRPr lang="en-US" sz="1400" b="1" dirty="0">
              <a:latin typeface="+mn-ea"/>
            </a:endParaRPr>
          </a:p>
        </p:txBody>
      </p:sp>
      <p:sp>
        <p:nvSpPr>
          <p:cNvPr id="101" name="Oval 4">
            <a:extLst>
              <a:ext uri="{FF2B5EF4-FFF2-40B4-BE49-F238E27FC236}">
                <a16:creationId xmlns:a16="http://schemas.microsoft.com/office/drawing/2014/main" id="{11F66DCE-108D-492B-93F5-26802E685DB5}"/>
              </a:ext>
            </a:extLst>
          </p:cNvPr>
          <p:cNvSpPr/>
          <p:nvPr/>
        </p:nvSpPr>
        <p:spPr>
          <a:xfrm>
            <a:off x="6176076" y="1766647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7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3" name="Speech Bubble: Rectangle with Corners Rounded 321">
            <a:extLst>
              <a:ext uri="{FF2B5EF4-FFF2-40B4-BE49-F238E27FC236}">
                <a16:creationId xmlns:a16="http://schemas.microsoft.com/office/drawing/2014/main" id="{E2EB376F-6188-454E-8095-0A5B932B6912}"/>
              </a:ext>
            </a:extLst>
          </p:cNvPr>
          <p:cNvSpPr/>
          <p:nvPr/>
        </p:nvSpPr>
        <p:spPr>
          <a:xfrm flipH="1">
            <a:off x="10575228" y="3778889"/>
            <a:ext cx="1090934" cy="694487"/>
          </a:xfrm>
          <a:prstGeom prst="wedgeRoundRectCallout">
            <a:avLst>
              <a:gd name="adj1" fmla="val 53727"/>
              <a:gd name="adj2" fmla="val -86347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latin typeface="+mn-ea"/>
              </a:rPr>
              <a:t>光标显示：</a:t>
            </a:r>
            <a:endParaRPr lang="en-US" altLang="zh-CN" sz="900" dirty="0">
              <a:latin typeface="+mn-ea"/>
            </a:endParaRPr>
          </a:p>
          <a:p>
            <a:r>
              <a:rPr lang="zh-CN" altLang="en-US" sz="900" dirty="0">
                <a:latin typeface="+mn-ea"/>
              </a:rPr>
              <a:t>营销费用、费用同比、费用占比</a:t>
            </a:r>
            <a:endParaRPr lang="en-US" altLang="zh-CN" sz="900" dirty="0">
              <a:latin typeface="+mn-ea"/>
            </a:endParaRPr>
          </a:p>
        </p:txBody>
      </p:sp>
      <p:graphicFrame>
        <p:nvGraphicFramePr>
          <p:cNvPr id="109" name="图表 2">
            <a:extLst>
              <a:ext uri="{FF2B5EF4-FFF2-40B4-BE49-F238E27FC236}">
                <a16:creationId xmlns:a16="http://schemas.microsoft.com/office/drawing/2014/main" id="{1445CCCD-584F-4646-A6A8-F57B11F7A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6257776"/>
              </p:ext>
            </p:extLst>
          </p:nvPr>
        </p:nvGraphicFramePr>
        <p:xfrm>
          <a:off x="6300610" y="1998543"/>
          <a:ext cx="5786452" cy="217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2" name="TextBox 15">
            <a:extLst>
              <a:ext uri="{FF2B5EF4-FFF2-40B4-BE49-F238E27FC236}">
                <a16:creationId xmlns:a16="http://schemas.microsoft.com/office/drawing/2014/main" id="{239C00C0-DFB2-4CBE-9B5A-1D614F745FD8}"/>
              </a:ext>
            </a:extLst>
          </p:cNvPr>
          <p:cNvSpPr txBox="1"/>
          <p:nvPr/>
        </p:nvSpPr>
        <p:spPr>
          <a:xfrm>
            <a:off x="6835994" y="2732346"/>
            <a:ext cx="483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渠道的取数逻辑待确认后反馈，暂不实施</a:t>
            </a:r>
            <a:endParaRPr lang="en-US" sz="20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9" name="Picture 7">
            <a:extLst>
              <a:ext uri="{FF2B5EF4-FFF2-40B4-BE49-F238E27FC236}">
                <a16:creationId xmlns:a16="http://schemas.microsoft.com/office/drawing/2014/main" id="{90BDA839-DC14-4154-B32C-98AD53430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8" y="2017456"/>
            <a:ext cx="6062322" cy="2037414"/>
          </a:xfrm>
          <a:prstGeom prst="rect">
            <a:avLst/>
          </a:prstGeom>
        </p:spPr>
      </p:pic>
      <p:graphicFrame>
        <p:nvGraphicFramePr>
          <p:cNvPr id="30" name="Chart 10">
            <a:extLst>
              <a:ext uri="{FF2B5EF4-FFF2-40B4-BE49-F238E27FC236}">
                <a16:creationId xmlns:a16="http://schemas.microsoft.com/office/drawing/2014/main" id="{7A3DB78E-9E6B-404A-A46E-76125DDF3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894721"/>
              </p:ext>
            </p:extLst>
          </p:nvPr>
        </p:nvGraphicFramePr>
        <p:xfrm>
          <a:off x="168010" y="1993219"/>
          <a:ext cx="5826651" cy="2035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1" name="TextBox 12">
            <a:extLst>
              <a:ext uri="{FF2B5EF4-FFF2-40B4-BE49-F238E27FC236}">
                <a16:creationId xmlns:a16="http://schemas.microsoft.com/office/drawing/2014/main" id="{290DA265-A2C1-42E7-A1FA-4F5E87C7998D}"/>
              </a:ext>
            </a:extLst>
          </p:cNvPr>
          <p:cNvSpPr txBox="1"/>
          <p:nvPr/>
        </p:nvSpPr>
        <p:spPr>
          <a:xfrm>
            <a:off x="356545" y="1783089"/>
            <a:ext cx="1610496" cy="30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科目费用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Oval 4">
            <a:extLst>
              <a:ext uri="{FF2B5EF4-FFF2-40B4-BE49-F238E27FC236}">
                <a16:creationId xmlns:a16="http://schemas.microsoft.com/office/drawing/2014/main" id="{5986E46B-8FCC-45B0-B6AB-50C8B4063447}"/>
              </a:ext>
            </a:extLst>
          </p:cNvPr>
          <p:cNvSpPr/>
          <p:nvPr/>
        </p:nvSpPr>
        <p:spPr>
          <a:xfrm>
            <a:off x="78900" y="1766647"/>
            <a:ext cx="286479" cy="290022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DengXian"/>
                <a:ea typeface="DengXian" panose="02010600030101010101" pitchFamily="2" charset="-122"/>
                <a:cs typeface="Arial" pitchFamily="34" charset="0"/>
              </a:rPr>
              <a:t>6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33" name="Speech Bubble: Rectangle with Corners Rounded 321">
            <a:extLst>
              <a:ext uri="{FF2B5EF4-FFF2-40B4-BE49-F238E27FC236}">
                <a16:creationId xmlns:a16="http://schemas.microsoft.com/office/drawing/2014/main" id="{53A38F66-0F9C-4DE2-A0AC-D47726E543BD}"/>
              </a:ext>
            </a:extLst>
          </p:cNvPr>
          <p:cNvSpPr/>
          <p:nvPr/>
        </p:nvSpPr>
        <p:spPr>
          <a:xfrm flipH="1">
            <a:off x="3074424" y="1853144"/>
            <a:ext cx="1068216" cy="613352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latin typeface="+mn-ea"/>
              </a:rPr>
              <a:t>光标显示：</a:t>
            </a:r>
            <a:endParaRPr lang="en-US" altLang="zh-CN" sz="900" dirty="0">
              <a:latin typeface="+mn-ea"/>
            </a:endParaRPr>
          </a:p>
          <a:p>
            <a:r>
              <a:rPr lang="zh-CN" altLang="en-US" sz="900" dirty="0">
                <a:latin typeface="+mn-ea"/>
              </a:rPr>
              <a:t>营销费用、费用同比、费用占比</a:t>
            </a:r>
            <a:endParaRPr lang="en-US" altLang="zh-CN" sz="900" dirty="0">
              <a:latin typeface="+mn-ea"/>
            </a:endParaRPr>
          </a:p>
        </p:txBody>
      </p:sp>
      <p:pic>
        <p:nvPicPr>
          <p:cNvPr id="34" name="Picture 40">
            <a:extLst>
              <a:ext uri="{FF2B5EF4-FFF2-40B4-BE49-F238E27FC236}">
                <a16:creationId xmlns:a16="http://schemas.microsoft.com/office/drawing/2014/main" id="{053D49CB-980C-4585-A58C-8B74ECF1C5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444" y="2030820"/>
            <a:ext cx="275975" cy="231819"/>
          </a:xfrm>
          <a:prstGeom prst="rect">
            <a:avLst/>
          </a:prstGeom>
        </p:spPr>
      </p:pic>
      <p:pic>
        <p:nvPicPr>
          <p:cNvPr id="35" name="Picture 40">
            <a:extLst>
              <a:ext uri="{FF2B5EF4-FFF2-40B4-BE49-F238E27FC236}">
                <a16:creationId xmlns:a16="http://schemas.microsoft.com/office/drawing/2014/main" id="{9F604C9D-0552-4D01-9FB6-72265141E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7158" y="2025349"/>
            <a:ext cx="275975" cy="231819"/>
          </a:xfrm>
          <a:prstGeom prst="rect">
            <a:avLst/>
          </a:prstGeom>
        </p:spPr>
      </p:pic>
      <p:grpSp>
        <p:nvGrpSpPr>
          <p:cNvPr id="36" name="Group 44">
            <a:extLst>
              <a:ext uri="{FF2B5EF4-FFF2-40B4-BE49-F238E27FC236}">
                <a16:creationId xmlns:a16="http://schemas.microsoft.com/office/drawing/2014/main" id="{11D725AB-87F0-4D99-AFA7-9B223AE0BE27}"/>
              </a:ext>
            </a:extLst>
          </p:cNvPr>
          <p:cNvGrpSpPr/>
          <p:nvPr/>
        </p:nvGrpSpPr>
        <p:grpSpPr>
          <a:xfrm>
            <a:off x="5925050" y="1314343"/>
            <a:ext cx="1068216" cy="291949"/>
            <a:chOff x="304798" y="1047755"/>
            <a:chExt cx="1068216" cy="291949"/>
          </a:xfrm>
        </p:grpSpPr>
        <p:sp>
          <p:nvSpPr>
            <p:cNvPr id="37" name="矩形 60">
              <a:extLst>
                <a:ext uri="{FF2B5EF4-FFF2-40B4-BE49-F238E27FC236}">
                  <a16:creationId xmlns:a16="http://schemas.microsoft.com/office/drawing/2014/main" id="{E9F2D073-3636-420B-8260-51A57659C6C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文本框 61">
              <a:extLst>
                <a:ext uri="{FF2B5EF4-FFF2-40B4-BE49-F238E27FC236}">
                  <a16:creationId xmlns:a16="http://schemas.microsoft.com/office/drawing/2014/main" id="{4639540B-1DA9-46E3-814E-E47988262FE1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费用出处</a:t>
              </a:r>
            </a:p>
          </p:txBody>
        </p:sp>
        <p:sp>
          <p:nvSpPr>
            <p:cNvPr id="39" name="Right Triangle 25">
              <a:extLst>
                <a:ext uri="{FF2B5EF4-FFF2-40B4-BE49-F238E27FC236}">
                  <a16:creationId xmlns:a16="http://schemas.microsoft.com/office/drawing/2014/main" id="{40734B48-9670-4C0E-BA5A-0BB26DBB90A2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Speech Bubble: Rectangle with Corners Rounded 321">
            <a:extLst>
              <a:ext uri="{FF2B5EF4-FFF2-40B4-BE49-F238E27FC236}">
                <a16:creationId xmlns:a16="http://schemas.microsoft.com/office/drawing/2014/main" id="{AD1B5C4C-3E67-48E3-BDDA-BF57F8114C9A}"/>
              </a:ext>
            </a:extLst>
          </p:cNvPr>
          <p:cNvSpPr/>
          <p:nvPr/>
        </p:nvSpPr>
        <p:spPr>
          <a:xfrm>
            <a:off x="6918094" y="1524525"/>
            <a:ext cx="1224073" cy="398619"/>
          </a:xfrm>
          <a:prstGeom prst="wedgeRoundRectCallout">
            <a:avLst>
              <a:gd name="adj1" fmla="val -66443"/>
              <a:gd name="adj2" fmla="val -5857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默认：销售部费用</a:t>
            </a:r>
          </a:p>
        </p:txBody>
      </p:sp>
      <p:sp>
        <p:nvSpPr>
          <p:cNvPr id="45" name="Oval 4">
            <a:extLst>
              <a:ext uri="{FF2B5EF4-FFF2-40B4-BE49-F238E27FC236}">
                <a16:creationId xmlns:a16="http://schemas.microsoft.com/office/drawing/2014/main" id="{39045879-7C51-4D25-8A1D-82DED0FA8A27}"/>
              </a:ext>
            </a:extLst>
          </p:cNvPr>
          <p:cNvSpPr/>
          <p:nvPr/>
        </p:nvSpPr>
        <p:spPr>
          <a:xfrm>
            <a:off x="134225" y="4081792"/>
            <a:ext cx="306468" cy="290022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8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46" name="TextBox 12">
            <a:extLst>
              <a:ext uri="{FF2B5EF4-FFF2-40B4-BE49-F238E27FC236}">
                <a16:creationId xmlns:a16="http://schemas.microsoft.com/office/drawing/2014/main" id="{085EA41F-28FF-4A22-93A9-F4442B18050C}"/>
              </a:ext>
            </a:extLst>
          </p:cNvPr>
          <p:cNvSpPr txBox="1"/>
          <p:nvPr/>
        </p:nvSpPr>
        <p:spPr>
          <a:xfrm>
            <a:off x="440693" y="4108376"/>
            <a:ext cx="1722870" cy="30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职能分类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7" name="Picture 7">
            <a:extLst>
              <a:ext uri="{FF2B5EF4-FFF2-40B4-BE49-F238E27FC236}">
                <a16:creationId xmlns:a16="http://schemas.microsoft.com/office/drawing/2014/main" id="{DDC5F925-BDC6-48DA-B99D-8D92BCAD0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82" y="4426914"/>
            <a:ext cx="5916317" cy="2257416"/>
          </a:xfrm>
          <a:prstGeom prst="rect">
            <a:avLst/>
          </a:prstGeom>
        </p:spPr>
      </p:pic>
      <p:graphicFrame>
        <p:nvGraphicFramePr>
          <p:cNvPr id="48" name="Chart 10">
            <a:extLst>
              <a:ext uri="{FF2B5EF4-FFF2-40B4-BE49-F238E27FC236}">
                <a16:creationId xmlns:a16="http://schemas.microsoft.com/office/drawing/2014/main" id="{A19F8737-AF3B-4EC7-9AA6-F877FD15BE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287903"/>
              </p:ext>
            </p:extLst>
          </p:nvPr>
        </p:nvGraphicFramePr>
        <p:xfrm>
          <a:off x="292671" y="4541578"/>
          <a:ext cx="5631376" cy="1977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9" name="Speech Bubble: Rectangle with Corners Rounded 321">
            <a:extLst>
              <a:ext uri="{FF2B5EF4-FFF2-40B4-BE49-F238E27FC236}">
                <a16:creationId xmlns:a16="http://schemas.microsoft.com/office/drawing/2014/main" id="{97D7E5D4-6D77-437B-A016-B7BD2B787CAF}"/>
              </a:ext>
            </a:extLst>
          </p:cNvPr>
          <p:cNvSpPr/>
          <p:nvPr/>
        </p:nvSpPr>
        <p:spPr>
          <a:xfrm flipH="1">
            <a:off x="1892234" y="4001562"/>
            <a:ext cx="1224073" cy="542581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latin typeface="+mn-ea"/>
              </a:rPr>
              <a:t>光标显示：</a:t>
            </a:r>
            <a:endParaRPr lang="en-US" altLang="zh-CN" sz="900" dirty="0">
              <a:latin typeface="+mn-ea"/>
            </a:endParaRPr>
          </a:p>
          <a:p>
            <a:r>
              <a:rPr lang="zh-CN" altLang="en-US" sz="900" dirty="0">
                <a:latin typeface="+mn-ea"/>
              </a:rPr>
              <a:t>营销费用、费用同比、费用占比</a:t>
            </a:r>
            <a:endParaRPr lang="en-US" altLang="zh-CN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77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线下费用总览季报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413939"/>
              </p:ext>
            </p:extLst>
          </p:nvPr>
        </p:nvGraphicFramePr>
        <p:xfrm>
          <a:off x="0" y="433388"/>
          <a:ext cx="12192000" cy="6993981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2868631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时间筛选器：默认显示为当前季度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区域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费用出处筛选器：默认销售部费用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68605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图表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的横、纵坐标支持拖动，灵活展现数据，保证可以展示图标中的最大值和最小值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同期费用率差值：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数据为正时，柱形图底色红色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数据为负时，柱形图底色绿色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图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建议按 费用占比从高到低 排序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图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建议按费用率降序排序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0940" t="1" b="26206"/>
          <a:stretch/>
        </p:blipFill>
        <p:spPr>
          <a:xfrm>
            <a:off x="5541264" y="2684021"/>
            <a:ext cx="218186" cy="1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17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8211016" y="2804133"/>
            <a:ext cx="3885451" cy="1736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3449" y="1858356"/>
            <a:ext cx="12063018" cy="747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14215" y="816767"/>
            <a:ext cx="3422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健康饮品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线下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费用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总览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半年报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4FFEA512-A55C-4EB5-AC2D-0A15A5A3BF82}"/>
              </a:ext>
            </a:extLst>
          </p:cNvPr>
          <p:cNvSpPr txBox="1"/>
          <p:nvPr/>
        </p:nvSpPr>
        <p:spPr>
          <a:xfrm>
            <a:off x="9796879" y="10328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查询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31352" y="2817410"/>
            <a:ext cx="4058927" cy="1706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67" name="Text Placeholder 23"/>
          <p:cNvSpPr txBox="1">
            <a:spLocks/>
          </p:cNvSpPr>
          <p:nvPr/>
        </p:nvSpPr>
        <p:spPr>
          <a:xfrm>
            <a:off x="355100" y="1950296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折前收入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 12900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</a:t>
            </a:r>
          </a:p>
        </p:txBody>
      </p:sp>
      <p:sp>
        <p:nvSpPr>
          <p:cNvPr id="69" name="Text Placeholder 25"/>
          <p:cNvSpPr txBox="1">
            <a:spLocks/>
          </p:cNvSpPr>
          <p:nvPr/>
        </p:nvSpPr>
        <p:spPr>
          <a:xfrm>
            <a:off x="4645741" y="1947579"/>
            <a:ext cx="1393742" cy="990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</a:t>
            </a:r>
            <a:r>
              <a:rPr lang="zh-CN" altLang="en-US" sz="1400" b="1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营销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费用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  353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</a:t>
            </a:r>
          </a:p>
        </p:txBody>
      </p:sp>
      <p:sp>
        <p:nvSpPr>
          <p:cNvPr id="74" name="Text Placeholder 32"/>
          <p:cNvSpPr txBox="1">
            <a:spLocks/>
          </p:cNvSpPr>
          <p:nvPr/>
        </p:nvSpPr>
        <p:spPr>
          <a:xfrm>
            <a:off x="7546317" y="1950459"/>
            <a:ext cx="1442771" cy="924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费用率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34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%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</a:t>
            </a:r>
          </a:p>
        </p:txBody>
      </p:sp>
      <p:sp>
        <p:nvSpPr>
          <p:cNvPr id="78" name="Text Placeholder 40"/>
          <p:cNvSpPr txBox="1">
            <a:spLocks/>
          </p:cNvSpPr>
          <p:nvPr/>
        </p:nvSpPr>
        <p:spPr>
          <a:xfrm>
            <a:off x="10440979" y="1923318"/>
            <a:ext cx="1456794" cy="819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费用率环比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-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20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%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5AB545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15E64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79" name="Text Placeholder 42"/>
          <p:cNvSpPr txBox="1">
            <a:spLocks/>
          </p:cNvSpPr>
          <p:nvPr/>
        </p:nvSpPr>
        <p:spPr>
          <a:xfrm>
            <a:off x="8968136" y="1931970"/>
            <a:ext cx="1706656" cy="897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费用率同比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10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%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15E64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84" name="Down Arrow 83"/>
          <p:cNvSpPr/>
          <p:nvPr/>
        </p:nvSpPr>
        <p:spPr>
          <a:xfrm flipV="1">
            <a:off x="9685807" y="2286154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87" name="Down Arrow 86"/>
          <p:cNvSpPr/>
          <p:nvPr/>
        </p:nvSpPr>
        <p:spPr>
          <a:xfrm>
            <a:off x="11245185" y="2302032"/>
            <a:ext cx="197315" cy="181857"/>
          </a:xfrm>
          <a:prstGeom prst="downArrow">
            <a:avLst/>
          </a:prstGeom>
          <a:solidFill>
            <a:srgbClr val="5AB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57180" y="2610139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52" name="内容占位符 46">
            <a:extLst>
              <a:ext uri="{FF2B5EF4-FFF2-40B4-BE49-F238E27FC236}">
                <a16:creationId xmlns:a16="http://schemas.microsoft.com/office/drawing/2014/main" id="{36B6CC53-28DF-484D-BE17-7C49D51E23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581701"/>
              </p:ext>
            </p:extLst>
          </p:nvPr>
        </p:nvGraphicFramePr>
        <p:xfrm>
          <a:off x="59576" y="2823561"/>
          <a:ext cx="3921409" cy="1738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22247" y="2573376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费用趋势图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6" name="图表 23">
            <a:extLst>
              <a:ext uri="{FF2B5EF4-FFF2-40B4-BE49-F238E27FC236}">
                <a16:creationId xmlns:a16="http://schemas.microsoft.com/office/drawing/2014/main" id="{B1DB6865-F9F0-48F0-A9E2-0E754C381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136264"/>
              </p:ext>
            </p:extLst>
          </p:nvPr>
        </p:nvGraphicFramePr>
        <p:xfrm>
          <a:off x="4020203" y="2770876"/>
          <a:ext cx="4058925" cy="166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4243932" y="2560329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费用率趋势图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956523" y="1160810"/>
            <a:ext cx="1224073" cy="398619"/>
          </a:xfrm>
          <a:prstGeom prst="wedgeRoundRectCallout">
            <a:avLst>
              <a:gd name="adj1" fmla="val -81019"/>
              <a:gd name="adj2" fmla="val 57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默认：当前</a:t>
            </a:r>
            <a:r>
              <a:rPr lang="zh-CN" altLang="en-US" sz="1050" dirty="0">
                <a:solidFill>
                  <a:prstClr val="white"/>
                </a:solidFill>
                <a:latin typeface="DengXian"/>
                <a:ea typeface="DengXian" panose="02010600030101010101" pitchFamily="2" charset="-122"/>
              </a:rPr>
              <a:t>区间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62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502628" y="1345145"/>
            <a:ext cx="1108744" cy="293584"/>
            <a:chOff x="304798" y="1047755"/>
            <a:chExt cx="1108744" cy="293584"/>
          </a:xfrm>
        </p:grpSpPr>
        <p:sp>
          <p:nvSpPr>
            <p:cNvPr id="63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64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05546" y="1064340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时间（</a:t>
              </a: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半年</a:t>
              </a: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）</a:t>
              </a:r>
            </a:p>
          </p:txBody>
        </p:sp>
        <p:sp>
          <p:nvSpPr>
            <p:cNvPr id="65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94" name="Text Placeholder 23"/>
          <p:cNvSpPr txBox="1">
            <a:spLocks/>
          </p:cNvSpPr>
          <p:nvPr/>
        </p:nvSpPr>
        <p:spPr>
          <a:xfrm>
            <a:off x="3106813" y="1951606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折后收入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    12000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</a:t>
            </a:r>
          </a:p>
        </p:txBody>
      </p:sp>
      <p:sp>
        <p:nvSpPr>
          <p:cNvPr id="38" name="Text Placeholder 42"/>
          <p:cNvSpPr txBox="1">
            <a:spLocks/>
          </p:cNvSpPr>
          <p:nvPr/>
        </p:nvSpPr>
        <p:spPr>
          <a:xfrm>
            <a:off x="6201678" y="1936654"/>
            <a:ext cx="1706656" cy="897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费用同比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5AB545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40" name="Down Arrow 39"/>
          <p:cNvSpPr/>
          <p:nvPr/>
        </p:nvSpPr>
        <p:spPr>
          <a:xfrm flipV="1">
            <a:off x="6864768" y="2304783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955" y="2867556"/>
            <a:ext cx="275975" cy="23181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0492" y="2811210"/>
            <a:ext cx="275975" cy="2318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286" y="2846041"/>
            <a:ext cx="275975" cy="231819"/>
          </a:xfrm>
          <a:prstGeom prst="rect">
            <a:avLst/>
          </a:prstGeom>
        </p:spPr>
      </p:pic>
      <p:sp>
        <p:nvSpPr>
          <p:cNvPr id="46" name="Text Placeholder 23">
            <a:extLst>
              <a:ext uri="{FF2B5EF4-FFF2-40B4-BE49-F238E27FC236}">
                <a16:creationId xmlns:a16="http://schemas.microsoft.com/office/drawing/2014/main" id="{5AEFA653-07E2-4AFE-85C5-5A4BD0301E1A}"/>
              </a:ext>
            </a:extLst>
          </p:cNvPr>
          <p:cNvSpPr txBox="1">
            <a:spLocks/>
          </p:cNvSpPr>
          <p:nvPr/>
        </p:nvSpPr>
        <p:spPr>
          <a:xfrm>
            <a:off x="1481433" y="1945620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折前收入同比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     12%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</a:t>
            </a:r>
          </a:p>
        </p:txBody>
      </p:sp>
      <p:sp>
        <p:nvSpPr>
          <p:cNvPr id="47" name="Oval 4"/>
          <p:cNvSpPr/>
          <p:nvPr/>
        </p:nvSpPr>
        <p:spPr>
          <a:xfrm>
            <a:off x="-25463" y="1848047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1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48" name="Oval 4"/>
          <p:cNvSpPr/>
          <p:nvPr/>
        </p:nvSpPr>
        <p:spPr>
          <a:xfrm>
            <a:off x="-20352" y="2569583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2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49" name="Oval 4"/>
          <p:cNvSpPr/>
          <p:nvPr/>
        </p:nvSpPr>
        <p:spPr>
          <a:xfrm>
            <a:off x="3979100" y="2553197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3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58" name="Text Placeholder 32">
            <a:extLst>
              <a:ext uri="{FF2B5EF4-FFF2-40B4-BE49-F238E27FC236}">
                <a16:creationId xmlns:a16="http://schemas.microsoft.com/office/drawing/2014/main" id="{72A114A3-BE1B-49F0-B5D3-CC6DCD54103E}"/>
              </a:ext>
            </a:extLst>
          </p:cNvPr>
          <p:cNvSpPr txBox="1">
            <a:spLocks/>
          </p:cNvSpPr>
          <p:nvPr/>
        </p:nvSpPr>
        <p:spPr>
          <a:xfrm>
            <a:off x="9586763" y="1439550"/>
            <a:ext cx="1587542" cy="286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单位：万元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75" name="图表 23">
            <a:extLst>
              <a:ext uri="{FF2B5EF4-FFF2-40B4-BE49-F238E27FC236}">
                <a16:creationId xmlns:a16="http://schemas.microsoft.com/office/drawing/2014/main" id="{B1DB6865-F9F0-48F0-A9E2-0E754C381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8009842"/>
              </p:ext>
            </p:extLst>
          </p:nvPr>
        </p:nvGraphicFramePr>
        <p:xfrm>
          <a:off x="8239607" y="2678056"/>
          <a:ext cx="3842317" cy="1795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54" name="Picture 16">
            <a:extLst>
              <a:ext uri="{FF2B5EF4-FFF2-40B4-BE49-F238E27FC236}">
                <a16:creationId xmlns:a16="http://schemas.microsoft.com/office/drawing/2014/main" id="{77280CB4-23AF-44E5-B162-5C59EB032F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0993" y="4743926"/>
            <a:ext cx="6337377" cy="2037414"/>
          </a:xfrm>
          <a:prstGeom prst="rect">
            <a:avLst/>
          </a:prstGeom>
        </p:spPr>
      </p:pic>
      <p:graphicFrame>
        <p:nvGraphicFramePr>
          <p:cNvPr id="59" name="Chart 17">
            <a:extLst>
              <a:ext uri="{FF2B5EF4-FFF2-40B4-BE49-F238E27FC236}">
                <a16:creationId xmlns:a16="http://schemas.microsoft.com/office/drawing/2014/main" id="{22FC0A6C-15AF-450A-82CD-B0DD1D51E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554966"/>
              </p:ext>
            </p:extLst>
          </p:nvPr>
        </p:nvGraphicFramePr>
        <p:xfrm>
          <a:off x="5825005" y="4713266"/>
          <a:ext cx="6362579" cy="1977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0" name="TextBox 18">
            <a:extLst>
              <a:ext uri="{FF2B5EF4-FFF2-40B4-BE49-F238E27FC236}">
                <a16:creationId xmlns:a16="http://schemas.microsoft.com/office/drawing/2014/main" id="{3F58EDA6-BCE8-436D-A767-9D3C7804547C}"/>
              </a:ext>
            </a:extLst>
          </p:cNvPr>
          <p:cNvSpPr txBox="1"/>
          <p:nvPr/>
        </p:nvSpPr>
        <p:spPr>
          <a:xfrm>
            <a:off x="6012147" y="4636119"/>
            <a:ext cx="1643596" cy="30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活动类型费用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6" name="Oval 4">
            <a:extLst>
              <a:ext uri="{FF2B5EF4-FFF2-40B4-BE49-F238E27FC236}">
                <a16:creationId xmlns:a16="http://schemas.microsoft.com/office/drawing/2014/main" id="{397D5273-4286-4F6F-9328-B281A5405807}"/>
              </a:ext>
            </a:extLst>
          </p:cNvPr>
          <p:cNvSpPr/>
          <p:nvPr/>
        </p:nvSpPr>
        <p:spPr>
          <a:xfrm>
            <a:off x="5690863" y="4628453"/>
            <a:ext cx="292367" cy="290022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DengXian"/>
                <a:ea typeface="DengXian" panose="02010600030101010101" pitchFamily="2" charset="-122"/>
                <a:cs typeface="Arial" pitchFamily="34" charset="0"/>
              </a:rPr>
              <a:t>5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76" name="Speech Bubble: Rectangle with Corners Rounded 321">
            <a:extLst>
              <a:ext uri="{FF2B5EF4-FFF2-40B4-BE49-F238E27FC236}">
                <a16:creationId xmlns:a16="http://schemas.microsoft.com/office/drawing/2014/main" id="{03C00570-BF7F-4835-A779-1BA768D810F6}"/>
              </a:ext>
            </a:extLst>
          </p:cNvPr>
          <p:cNvSpPr/>
          <p:nvPr/>
        </p:nvSpPr>
        <p:spPr>
          <a:xfrm flipH="1">
            <a:off x="8173581" y="4549313"/>
            <a:ext cx="1042708" cy="542581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latin typeface="+mn-ea"/>
              </a:rPr>
              <a:t>光标显示：</a:t>
            </a:r>
            <a:endParaRPr lang="en-US" altLang="zh-CN" sz="900" dirty="0">
              <a:latin typeface="+mn-ea"/>
            </a:endParaRPr>
          </a:p>
          <a:p>
            <a:r>
              <a:rPr lang="zh-CN" altLang="en-US" sz="900" dirty="0">
                <a:latin typeface="+mn-ea"/>
              </a:rPr>
              <a:t>营销费用、费用同比、费用占比</a:t>
            </a:r>
            <a:endParaRPr lang="en-US" altLang="zh-CN" sz="900" dirty="0">
              <a:latin typeface="+mn-ea"/>
            </a:endParaRPr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1293E673-8F0B-402A-B47E-21364D102742}"/>
              </a:ext>
            </a:extLst>
          </p:cNvPr>
          <p:cNvGrpSpPr/>
          <p:nvPr/>
        </p:nvGrpSpPr>
        <p:grpSpPr>
          <a:xfrm>
            <a:off x="3282725" y="1322641"/>
            <a:ext cx="1068216" cy="291949"/>
            <a:chOff x="304798" y="1047755"/>
            <a:chExt cx="1068216" cy="291949"/>
          </a:xfrm>
        </p:grpSpPr>
        <p:sp>
          <p:nvSpPr>
            <p:cNvPr id="82" name="矩形 60">
              <a:extLst>
                <a:ext uri="{FF2B5EF4-FFF2-40B4-BE49-F238E27FC236}">
                  <a16:creationId xmlns:a16="http://schemas.microsoft.com/office/drawing/2014/main" id="{136F2CFF-996A-444A-891F-A9339970FB57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88" name="文本框 61">
              <a:extLst>
                <a:ext uri="{FF2B5EF4-FFF2-40B4-BE49-F238E27FC236}">
                  <a16:creationId xmlns:a16="http://schemas.microsoft.com/office/drawing/2014/main" id="{97C3069A-6B9C-42DB-ACF8-10497FB1C7C7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大区</a:t>
              </a:r>
            </a:p>
          </p:txBody>
        </p:sp>
        <p:sp>
          <p:nvSpPr>
            <p:cNvPr id="90" name="Right Triangle 25">
              <a:extLst>
                <a:ext uri="{FF2B5EF4-FFF2-40B4-BE49-F238E27FC236}">
                  <a16:creationId xmlns:a16="http://schemas.microsoft.com/office/drawing/2014/main" id="{94BB3FE1-0CCB-476E-91AD-8147636C08C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91" name="Group 44">
            <a:extLst>
              <a:ext uri="{FF2B5EF4-FFF2-40B4-BE49-F238E27FC236}">
                <a16:creationId xmlns:a16="http://schemas.microsoft.com/office/drawing/2014/main" id="{A1B8AE7F-9526-477D-87BA-ED0EEB99850C}"/>
              </a:ext>
            </a:extLst>
          </p:cNvPr>
          <p:cNvGrpSpPr/>
          <p:nvPr/>
        </p:nvGrpSpPr>
        <p:grpSpPr>
          <a:xfrm>
            <a:off x="4653367" y="1310027"/>
            <a:ext cx="1068216" cy="291949"/>
            <a:chOff x="304798" y="1047755"/>
            <a:chExt cx="1068216" cy="291949"/>
          </a:xfrm>
        </p:grpSpPr>
        <p:sp>
          <p:nvSpPr>
            <p:cNvPr id="92" name="矩形 60">
              <a:extLst>
                <a:ext uri="{FF2B5EF4-FFF2-40B4-BE49-F238E27FC236}">
                  <a16:creationId xmlns:a16="http://schemas.microsoft.com/office/drawing/2014/main" id="{AAEA54A5-D577-4A11-A6BC-D354FF341A25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95" name="文本框 61">
              <a:extLst>
                <a:ext uri="{FF2B5EF4-FFF2-40B4-BE49-F238E27FC236}">
                  <a16:creationId xmlns:a16="http://schemas.microsoft.com/office/drawing/2014/main" id="{75B77B29-5165-4ECE-A05A-AD7E67603778}"/>
                </a:ext>
              </a:extLst>
            </p:cNvPr>
            <p:cNvSpPr txBox="1"/>
            <p:nvPr/>
          </p:nvSpPr>
          <p:spPr>
            <a:xfrm>
              <a:off x="338999" y="105318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区域 </a:t>
              </a:r>
            </a:p>
          </p:txBody>
        </p:sp>
        <p:sp>
          <p:nvSpPr>
            <p:cNvPr id="96" name="Right Triangle 25">
              <a:extLst>
                <a:ext uri="{FF2B5EF4-FFF2-40B4-BE49-F238E27FC236}">
                  <a16:creationId xmlns:a16="http://schemas.microsoft.com/office/drawing/2014/main" id="{B77FEF31-43E1-40D3-A19F-B7919E4A478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pic>
        <p:nvPicPr>
          <p:cNvPr id="68" name="Picture 16">
            <a:extLst>
              <a:ext uri="{FF2B5EF4-FFF2-40B4-BE49-F238E27FC236}">
                <a16:creationId xmlns:a16="http://schemas.microsoft.com/office/drawing/2014/main" id="{57A914CF-4941-445F-8F8F-857989A8C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15" y="4799378"/>
            <a:ext cx="5610278" cy="1995583"/>
          </a:xfrm>
          <a:prstGeom prst="rect">
            <a:avLst/>
          </a:prstGeom>
        </p:spPr>
      </p:pic>
      <p:graphicFrame>
        <p:nvGraphicFramePr>
          <p:cNvPr id="70" name="Chart 17">
            <a:extLst>
              <a:ext uri="{FF2B5EF4-FFF2-40B4-BE49-F238E27FC236}">
                <a16:creationId xmlns:a16="http://schemas.microsoft.com/office/drawing/2014/main" id="{F89B0323-C82C-4535-940E-C8B44E8DF7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4736602"/>
              </p:ext>
            </p:extLst>
          </p:nvPr>
        </p:nvGraphicFramePr>
        <p:xfrm>
          <a:off x="285783" y="4905570"/>
          <a:ext cx="5212307" cy="1780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71" name="TextBox 18">
            <a:extLst>
              <a:ext uri="{FF2B5EF4-FFF2-40B4-BE49-F238E27FC236}">
                <a16:creationId xmlns:a16="http://schemas.microsoft.com/office/drawing/2014/main" id="{4ACFFE8E-0B25-4F09-B89E-3821A42EB86D}"/>
              </a:ext>
            </a:extLst>
          </p:cNvPr>
          <p:cNvSpPr txBox="1"/>
          <p:nvPr/>
        </p:nvSpPr>
        <p:spPr>
          <a:xfrm>
            <a:off x="372976" y="4464432"/>
            <a:ext cx="1559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大区费用</a:t>
            </a:r>
            <a:endParaRPr lang="en-US" sz="1400" b="1" dirty="0">
              <a:latin typeface="+mn-ea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F490DC56-C6B0-46EE-8245-276D623024AA}"/>
              </a:ext>
            </a:extLst>
          </p:cNvPr>
          <p:cNvSpPr/>
          <p:nvPr/>
        </p:nvSpPr>
        <p:spPr>
          <a:xfrm>
            <a:off x="51693" y="4456766"/>
            <a:ext cx="277388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7" name="Speech Bubble: Rectangle with Corners Rounded 321">
            <a:extLst>
              <a:ext uri="{FF2B5EF4-FFF2-40B4-BE49-F238E27FC236}">
                <a16:creationId xmlns:a16="http://schemas.microsoft.com/office/drawing/2014/main" id="{6AA5AA10-2734-43A8-A904-A1A80039C129}"/>
              </a:ext>
            </a:extLst>
          </p:cNvPr>
          <p:cNvSpPr/>
          <p:nvPr/>
        </p:nvSpPr>
        <p:spPr>
          <a:xfrm flipH="1">
            <a:off x="3808376" y="4440689"/>
            <a:ext cx="1196865" cy="682233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latin typeface="+mn-ea"/>
              </a:rPr>
              <a:t>光标显示：</a:t>
            </a:r>
            <a:endParaRPr lang="en-US" altLang="zh-CN" sz="1050" dirty="0">
              <a:latin typeface="+mn-ea"/>
            </a:endParaRPr>
          </a:p>
          <a:p>
            <a:r>
              <a:rPr lang="zh-CN" altLang="en-US" sz="1050" dirty="0">
                <a:latin typeface="+mn-ea"/>
              </a:rPr>
              <a:t>营销费用、费用同比、费用占比</a:t>
            </a:r>
            <a:endParaRPr lang="en-US" altLang="zh-CN" sz="1050" dirty="0">
              <a:latin typeface="+mn-ea"/>
            </a:endParaRPr>
          </a:p>
        </p:txBody>
      </p:sp>
      <p:pic>
        <p:nvPicPr>
          <p:cNvPr id="80" name="Picture 40">
            <a:extLst>
              <a:ext uri="{FF2B5EF4-FFF2-40B4-BE49-F238E27FC236}">
                <a16:creationId xmlns:a16="http://schemas.microsoft.com/office/drawing/2014/main" id="{2750700C-371A-403B-AF9D-FF05BD539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9397" y="4802565"/>
            <a:ext cx="275975" cy="231819"/>
          </a:xfrm>
          <a:prstGeom prst="rect">
            <a:avLst/>
          </a:prstGeom>
        </p:spPr>
      </p:pic>
      <p:pic>
        <p:nvPicPr>
          <p:cNvPr id="97" name="Picture 40">
            <a:extLst>
              <a:ext uri="{FF2B5EF4-FFF2-40B4-BE49-F238E27FC236}">
                <a16:creationId xmlns:a16="http://schemas.microsoft.com/office/drawing/2014/main" id="{5C9BFA44-6E4F-447D-B9DB-BFE5F3E83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1912" y="4753247"/>
            <a:ext cx="275975" cy="231819"/>
          </a:xfrm>
          <a:prstGeom prst="rect">
            <a:avLst/>
          </a:prstGeom>
        </p:spPr>
      </p:pic>
      <p:grpSp>
        <p:nvGrpSpPr>
          <p:cNvPr id="83" name="Group 44">
            <a:extLst>
              <a:ext uri="{FF2B5EF4-FFF2-40B4-BE49-F238E27FC236}">
                <a16:creationId xmlns:a16="http://schemas.microsoft.com/office/drawing/2014/main" id="{A14FA86C-E4D6-4BCB-AFE9-73346DC9FACB}"/>
              </a:ext>
            </a:extLst>
          </p:cNvPr>
          <p:cNvGrpSpPr/>
          <p:nvPr/>
        </p:nvGrpSpPr>
        <p:grpSpPr>
          <a:xfrm>
            <a:off x="6000206" y="1314343"/>
            <a:ext cx="1068216" cy="291949"/>
            <a:chOff x="304798" y="1047755"/>
            <a:chExt cx="1068216" cy="291949"/>
          </a:xfrm>
        </p:grpSpPr>
        <p:sp>
          <p:nvSpPr>
            <p:cNvPr id="85" name="矩形 60">
              <a:extLst>
                <a:ext uri="{FF2B5EF4-FFF2-40B4-BE49-F238E27FC236}">
                  <a16:creationId xmlns:a16="http://schemas.microsoft.com/office/drawing/2014/main" id="{B0D41A2E-1781-46BD-AC33-B1ACE1FDCC1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文本框 61">
              <a:extLst>
                <a:ext uri="{FF2B5EF4-FFF2-40B4-BE49-F238E27FC236}">
                  <a16:creationId xmlns:a16="http://schemas.microsoft.com/office/drawing/2014/main" id="{92210178-6576-4E95-A346-7F8E11E3116E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费用出处</a:t>
              </a:r>
            </a:p>
          </p:txBody>
        </p:sp>
        <p:sp>
          <p:nvSpPr>
            <p:cNvPr id="98" name="Right Triangle 25">
              <a:extLst>
                <a:ext uri="{FF2B5EF4-FFF2-40B4-BE49-F238E27FC236}">
                  <a16:creationId xmlns:a16="http://schemas.microsoft.com/office/drawing/2014/main" id="{D3866A09-3B34-4FAF-863B-82F26F119819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9" name="Speech Bubble: Rectangle with Corners Rounded 321">
            <a:extLst>
              <a:ext uri="{FF2B5EF4-FFF2-40B4-BE49-F238E27FC236}">
                <a16:creationId xmlns:a16="http://schemas.microsoft.com/office/drawing/2014/main" id="{0DF66B83-388A-46C3-85EE-C64A5A89BEDA}"/>
              </a:ext>
            </a:extLst>
          </p:cNvPr>
          <p:cNvSpPr/>
          <p:nvPr/>
        </p:nvSpPr>
        <p:spPr>
          <a:xfrm>
            <a:off x="6993250" y="1524525"/>
            <a:ext cx="1224073" cy="398619"/>
          </a:xfrm>
          <a:prstGeom prst="wedgeRoundRectCallout">
            <a:avLst>
              <a:gd name="adj1" fmla="val -66443"/>
              <a:gd name="adj2" fmla="val -5857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默认：销售部费用</a:t>
            </a:r>
          </a:p>
        </p:txBody>
      </p:sp>
    </p:spTree>
    <p:extLst>
      <p:ext uri="{BB962C8B-B14F-4D97-AF65-F5344CB8AC3E}">
        <p14:creationId xmlns:p14="http://schemas.microsoft.com/office/powerpoint/2010/main" val="286085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14215" y="816767"/>
            <a:ext cx="3422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健康饮品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线下费用总览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半年报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4FFEA512-A55C-4EB5-AC2D-0A15A5A3BF82}"/>
              </a:ext>
            </a:extLst>
          </p:cNvPr>
          <p:cNvSpPr txBox="1"/>
          <p:nvPr/>
        </p:nvSpPr>
        <p:spPr>
          <a:xfrm>
            <a:off x="9796879" y="10328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查询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1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956523" y="1160810"/>
            <a:ext cx="1224073" cy="398619"/>
          </a:xfrm>
          <a:prstGeom prst="wedgeRoundRectCallout">
            <a:avLst>
              <a:gd name="adj1" fmla="val -81019"/>
              <a:gd name="adj2" fmla="val 57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默认：当前</a:t>
            </a:r>
            <a:r>
              <a:rPr lang="zh-CN" altLang="en-US" sz="1050" dirty="0">
                <a:solidFill>
                  <a:prstClr val="white"/>
                </a:solidFill>
                <a:latin typeface="DengXian"/>
                <a:ea typeface="DengXian" panose="02010600030101010101" pitchFamily="2" charset="-122"/>
              </a:rPr>
              <a:t>区间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62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502628" y="1345145"/>
            <a:ext cx="1108744" cy="293584"/>
            <a:chOff x="304798" y="1047755"/>
            <a:chExt cx="1108744" cy="293584"/>
          </a:xfrm>
        </p:grpSpPr>
        <p:sp>
          <p:nvSpPr>
            <p:cNvPr id="63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64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05546" y="1064340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时间（</a:t>
              </a: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半年</a:t>
              </a: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）</a:t>
              </a:r>
            </a:p>
          </p:txBody>
        </p:sp>
        <p:sp>
          <p:nvSpPr>
            <p:cNvPr id="65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58" name="Text Placeholder 32">
            <a:extLst>
              <a:ext uri="{FF2B5EF4-FFF2-40B4-BE49-F238E27FC236}">
                <a16:creationId xmlns:a16="http://schemas.microsoft.com/office/drawing/2014/main" id="{72A114A3-BE1B-49F0-B5D3-CC6DCD54103E}"/>
              </a:ext>
            </a:extLst>
          </p:cNvPr>
          <p:cNvSpPr txBox="1">
            <a:spLocks/>
          </p:cNvSpPr>
          <p:nvPr/>
        </p:nvSpPr>
        <p:spPr>
          <a:xfrm>
            <a:off x="9586763" y="1439550"/>
            <a:ext cx="1587542" cy="286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单位：万元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80" name="Group 44">
            <a:extLst>
              <a:ext uri="{FF2B5EF4-FFF2-40B4-BE49-F238E27FC236}">
                <a16:creationId xmlns:a16="http://schemas.microsoft.com/office/drawing/2014/main" id="{DE8B7E31-6FB9-47F8-85B1-068766ABF79E}"/>
              </a:ext>
            </a:extLst>
          </p:cNvPr>
          <p:cNvGrpSpPr/>
          <p:nvPr/>
        </p:nvGrpSpPr>
        <p:grpSpPr>
          <a:xfrm>
            <a:off x="3282725" y="1322641"/>
            <a:ext cx="1068216" cy="291949"/>
            <a:chOff x="304798" y="1047755"/>
            <a:chExt cx="1068216" cy="291949"/>
          </a:xfrm>
        </p:grpSpPr>
        <p:sp>
          <p:nvSpPr>
            <p:cNvPr id="81" name="矩形 60">
              <a:extLst>
                <a:ext uri="{FF2B5EF4-FFF2-40B4-BE49-F238E27FC236}">
                  <a16:creationId xmlns:a16="http://schemas.microsoft.com/office/drawing/2014/main" id="{A092C1AA-1196-4D56-B158-6B6A19FF1041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0" name="文本框 61">
              <a:extLst>
                <a:ext uri="{FF2B5EF4-FFF2-40B4-BE49-F238E27FC236}">
                  <a16:creationId xmlns:a16="http://schemas.microsoft.com/office/drawing/2014/main" id="{45C69FFD-8AD8-4006-BF5B-555CD7006041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大区</a:t>
              </a:r>
            </a:p>
          </p:txBody>
        </p:sp>
        <p:sp>
          <p:nvSpPr>
            <p:cNvPr id="91" name="Right Triangle 25">
              <a:extLst>
                <a:ext uri="{FF2B5EF4-FFF2-40B4-BE49-F238E27FC236}">
                  <a16:creationId xmlns:a16="http://schemas.microsoft.com/office/drawing/2014/main" id="{CA95635E-56D7-464E-8E02-687E1B45E083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92" name="Group 44">
            <a:extLst>
              <a:ext uri="{FF2B5EF4-FFF2-40B4-BE49-F238E27FC236}">
                <a16:creationId xmlns:a16="http://schemas.microsoft.com/office/drawing/2014/main" id="{C40E6243-3816-45F9-A740-0A8515188E85}"/>
              </a:ext>
            </a:extLst>
          </p:cNvPr>
          <p:cNvGrpSpPr/>
          <p:nvPr/>
        </p:nvGrpSpPr>
        <p:grpSpPr>
          <a:xfrm>
            <a:off x="4653367" y="1310027"/>
            <a:ext cx="1068216" cy="291949"/>
            <a:chOff x="304798" y="1047755"/>
            <a:chExt cx="1068216" cy="291949"/>
          </a:xfrm>
        </p:grpSpPr>
        <p:sp>
          <p:nvSpPr>
            <p:cNvPr id="95" name="矩形 60">
              <a:extLst>
                <a:ext uri="{FF2B5EF4-FFF2-40B4-BE49-F238E27FC236}">
                  <a16:creationId xmlns:a16="http://schemas.microsoft.com/office/drawing/2014/main" id="{E2BBD711-B7FD-4B9B-8207-EDDB0CE8F856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6" name="文本框 61">
              <a:extLst>
                <a:ext uri="{FF2B5EF4-FFF2-40B4-BE49-F238E27FC236}">
                  <a16:creationId xmlns:a16="http://schemas.microsoft.com/office/drawing/2014/main" id="{65E4BD24-DABB-4319-A33E-9F3DDD043035}"/>
                </a:ext>
              </a:extLst>
            </p:cNvPr>
            <p:cNvSpPr txBox="1"/>
            <p:nvPr/>
          </p:nvSpPr>
          <p:spPr>
            <a:xfrm>
              <a:off x="338999" y="105318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区域 </a:t>
              </a:r>
            </a:p>
          </p:txBody>
        </p:sp>
        <p:sp>
          <p:nvSpPr>
            <p:cNvPr id="97" name="Right Triangle 25">
              <a:extLst>
                <a:ext uri="{FF2B5EF4-FFF2-40B4-BE49-F238E27FC236}">
                  <a16:creationId xmlns:a16="http://schemas.microsoft.com/office/drawing/2014/main" id="{010A7776-2B85-437E-9656-28B277458F6C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pic>
        <p:nvPicPr>
          <p:cNvPr id="82" name="Picture 8">
            <a:extLst>
              <a:ext uri="{FF2B5EF4-FFF2-40B4-BE49-F238E27FC236}">
                <a16:creationId xmlns:a16="http://schemas.microsoft.com/office/drawing/2014/main" id="{F42DA5FE-9356-450E-9C25-7096E9266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564" y="2030820"/>
            <a:ext cx="5916317" cy="1995583"/>
          </a:xfrm>
          <a:prstGeom prst="rect">
            <a:avLst/>
          </a:prstGeom>
        </p:spPr>
      </p:pic>
      <p:sp>
        <p:nvSpPr>
          <p:cNvPr id="83" name="TextBox 11">
            <a:extLst>
              <a:ext uri="{FF2B5EF4-FFF2-40B4-BE49-F238E27FC236}">
                <a16:creationId xmlns:a16="http://schemas.microsoft.com/office/drawing/2014/main" id="{538B78FD-482A-4177-A607-E53C31495422}"/>
              </a:ext>
            </a:extLst>
          </p:cNvPr>
          <p:cNvSpPr txBox="1"/>
          <p:nvPr/>
        </p:nvSpPr>
        <p:spPr>
          <a:xfrm>
            <a:off x="6444893" y="1747573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渠道费用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1" name="Oval 4">
            <a:extLst>
              <a:ext uri="{FF2B5EF4-FFF2-40B4-BE49-F238E27FC236}">
                <a16:creationId xmlns:a16="http://schemas.microsoft.com/office/drawing/2014/main" id="{11F66DCE-108D-492B-93F5-26802E685DB5}"/>
              </a:ext>
            </a:extLst>
          </p:cNvPr>
          <p:cNvSpPr/>
          <p:nvPr/>
        </p:nvSpPr>
        <p:spPr>
          <a:xfrm>
            <a:off x="6176082" y="1766647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DengXian"/>
                <a:ea typeface="DengXian" panose="02010600030101010101" pitchFamily="2" charset="-122"/>
                <a:cs typeface="Arial" pitchFamily="34" charset="0"/>
              </a:rPr>
              <a:t>7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03" name="Speech Bubble: Rectangle with Corners Rounded 321">
            <a:extLst>
              <a:ext uri="{FF2B5EF4-FFF2-40B4-BE49-F238E27FC236}">
                <a16:creationId xmlns:a16="http://schemas.microsoft.com/office/drawing/2014/main" id="{E2EB376F-6188-454E-8095-0A5B932B6912}"/>
              </a:ext>
            </a:extLst>
          </p:cNvPr>
          <p:cNvSpPr/>
          <p:nvPr/>
        </p:nvSpPr>
        <p:spPr>
          <a:xfrm flipH="1">
            <a:off x="10613562" y="3772445"/>
            <a:ext cx="1301930" cy="726764"/>
          </a:xfrm>
          <a:prstGeom prst="wedgeRoundRectCallout">
            <a:avLst>
              <a:gd name="adj1" fmla="val 53727"/>
              <a:gd name="adj2" fmla="val -86347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光标显示：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营销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费用、费用同比、费用占比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109" name="图表 2">
            <a:extLst>
              <a:ext uri="{FF2B5EF4-FFF2-40B4-BE49-F238E27FC236}">
                <a16:creationId xmlns:a16="http://schemas.microsoft.com/office/drawing/2014/main" id="{1445CCCD-584F-4646-A6A8-F57B11F7A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509875"/>
              </p:ext>
            </p:extLst>
          </p:nvPr>
        </p:nvGraphicFramePr>
        <p:xfrm>
          <a:off x="5999175" y="1921396"/>
          <a:ext cx="6226647" cy="2257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2" name="TextBox 15">
            <a:extLst>
              <a:ext uri="{FF2B5EF4-FFF2-40B4-BE49-F238E27FC236}">
                <a16:creationId xmlns:a16="http://schemas.microsoft.com/office/drawing/2014/main" id="{239C00C0-DFB2-4CBE-9B5A-1D614F745FD8}"/>
              </a:ext>
            </a:extLst>
          </p:cNvPr>
          <p:cNvSpPr txBox="1"/>
          <p:nvPr/>
        </p:nvSpPr>
        <p:spPr>
          <a:xfrm>
            <a:off x="6836000" y="2732346"/>
            <a:ext cx="483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渠道的取数逻辑待确认后反馈，暂不实施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" name="Picture 7">
            <a:extLst>
              <a:ext uri="{FF2B5EF4-FFF2-40B4-BE49-F238E27FC236}">
                <a16:creationId xmlns:a16="http://schemas.microsoft.com/office/drawing/2014/main" id="{028D40F4-A4C7-4778-B9A6-B412385C8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2" y="2040599"/>
            <a:ext cx="5916317" cy="2037415"/>
          </a:xfrm>
          <a:prstGeom prst="rect">
            <a:avLst/>
          </a:prstGeom>
        </p:spPr>
      </p:pic>
      <p:graphicFrame>
        <p:nvGraphicFramePr>
          <p:cNvPr id="30" name="Chart 10">
            <a:extLst>
              <a:ext uri="{FF2B5EF4-FFF2-40B4-BE49-F238E27FC236}">
                <a16:creationId xmlns:a16="http://schemas.microsoft.com/office/drawing/2014/main" id="{44E3E69C-6EEF-49F9-97AC-60C1909C08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1256493"/>
              </p:ext>
            </p:extLst>
          </p:nvPr>
        </p:nvGraphicFramePr>
        <p:xfrm>
          <a:off x="198146" y="2016363"/>
          <a:ext cx="5631376" cy="1977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1" name="TextBox 12">
            <a:extLst>
              <a:ext uri="{FF2B5EF4-FFF2-40B4-BE49-F238E27FC236}">
                <a16:creationId xmlns:a16="http://schemas.microsoft.com/office/drawing/2014/main" id="{F632EDC6-0FDF-4ACD-B3AF-A1AAC8236E7B}"/>
              </a:ext>
            </a:extLst>
          </p:cNvPr>
          <p:cNvSpPr txBox="1"/>
          <p:nvPr/>
        </p:nvSpPr>
        <p:spPr>
          <a:xfrm>
            <a:off x="500285" y="1774728"/>
            <a:ext cx="1722870" cy="30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科目费用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Oval 4">
            <a:extLst>
              <a:ext uri="{FF2B5EF4-FFF2-40B4-BE49-F238E27FC236}">
                <a16:creationId xmlns:a16="http://schemas.microsoft.com/office/drawing/2014/main" id="{0A8E3849-0EEC-44F4-BE70-6E4B6CABDF3C}"/>
              </a:ext>
            </a:extLst>
          </p:cNvPr>
          <p:cNvSpPr/>
          <p:nvPr/>
        </p:nvSpPr>
        <p:spPr>
          <a:xfrm>
            <a:off x="169903" y="1778504"/>
            <a:ext cx="306468" cy="290022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DengXian"/>
                <a:ea typeface="DengXian" panose="02010600030101010101" pitchFamily="2" charset="-122"/>
                <a:cs typeface="Arial" pitchFamily="34" charset="0"/>
              </a:rPr>
              <a:t>6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33" name="Speech Bubble: Rectangle with Corners Rounded 321">
            <a:extLst>
              <a:ext uri="{FF2B5EF4-FFF2-40B4-BE49-F238E27FC236}">
                <a16:creationId xmlns:a16="http://schemas.microsoft.com/office/drawing/2014/main" id="{A45CD37A-498F-434F-8E9D-B4A6D51DFD10}"/>
              </a:ext>
            </a:extLst>
          </p:cNvPr>
          <p:cNvSpPr/>
          <p:nvPr/>
        </p:nvSpPr>
        <p:spPr>
          <a:xfrm flipH="1">
            <a:off x="2439582" y="1799451"/>
            <a:ext cx="1224073" cy="542581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latin typeface="+mn-ea"/>
              </a:rPr>
              <a:t>光标显示：</a:t>
            </a:r>
            <a:endParaRPr lang="en-US" altLang="zh-CN" sz="900" dirty="0">
              <a:latin typeface="+mn-ea"/>
            </a:endParaRPr>
          </a:p>
          <a:p>
            <a:r>
              <a:rPr lang="zh-CN" altLang="en-US" sz="900" dirty="0">
                <a:latin typeface="+mn-ea"/>
              </a:rPr>
              <a:t>营销费用、费用同比、费用占比</a:t>
            </a:r>
            <a:endParaRPr lang="en-US" altLang="zh-CN" sz="900" dirty="0">
              <a:latin typeface="+mn-ea"/>
            </a:endParaRPr>
          </a:p>
        </p:txBody>
      </p:sp>
      <p:pic>
        <p:nvPicPr>
          <p:cNvPr id="34" name="Picture 40">
            <a:extLst>
              <a:ext uri="{FF2B5EF4-FFF2-40B4-BE49-F238E27FC236}">
                <a16:creationId xmlns:a16="http://schemas.microsoft.com/office/drawing/2014/main" id="{B657C4F1-3EB5-4319-B688-B93C38B35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9274" y="2030820"/>
            <a:ext cx="275975" cy="231819"/>
          </a:xfrm>
          <a:prstGeom prst="rect">
            <a:avLst/>
          </a:prstGeom>
        </p:spPr>
      </p:pic>
      <p:pic>
        <p:nvPicPr>
          <p:cNvPr id="35" name="Picture 40">
            <a:extLst>
              <a:ext uri="{FF2B5EF4-FFF2-40B4-BE49-F238E27FC236}">
                <a16:creationId xmlns:a16="http://schemas.microsoft.com/office/drawing/2014/main" id="{06D84436-7632-4A0C-B6E7-D9C16DB21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5866" y="2047852"/>
            <a:ext cx="275975" cy="231819"/>
          </a:xfrm>
          <a:prstGeom prst="rect">
            <a:avLst/>
          </a:prstGeom>
        </p:spPr>
      </p:pic>
      <p:grpSp>
        <p:nvGrpSpPr>
          <p:cNvPr id="36" name="Group 44">
            <a:extLst>
              <a:ext uri="{FF2B5EF4-FFF2-40B4-BE49-F238E27FC236}">
                <a16:creationId xmlns:a16="http://schemas.microsoft.com/office/drawing/2014/main" id="{BE927485-4B1C-4FC7-89D7-E65762B017D2}"/>
              </a:ext>
            </a:extLst>
          </p:cNvPr>
          <p:cNvGrpSpPr/>
          <p:nvPr/>
        </p:nvGrpSpPr>
        <p:grpSpPr>
          <a:xfrm>
            <a:off x="6000206" y="1314343"/>
            <a:ext cx="1068216" cy="291949"/>
            <a:chOff x="304798" y="1047755"/>
            <a:chExt cx="1068216" cy="291949"/>
          </a:xfrm>
        </p:grpSpPr>
        <p:sp>
          <p:nvSpPr>
            <p:cNvPr id="37" name="矩形 60">
              <a:extLst>
                <a:ext uri="{FF2B5EF4-FFF2-40B4-BE49-F238E27FC236}">
                  <a16:creationId xmlns:a16="http://schemas.microsoft.com/office/drawing/2014/main" id="{992A71F8-4FD6-408A-8254-1984E5E519C6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文本框 61">
              <a:extLst>
                <a:ext uri="{FF2B5EF4-FFF2-40B4-BE49-F238E27FC236}">
                  <a16:creationId xmlns:a16="http://schemas.microsoft.com/office/drawing/2014/main" id="{EF84D281-938E-468B-948D-12AD0B08A09E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费用出处</a:t>
              </a:r>
            </a:p>
          </p:txBody>
        </p:sp>
        <p:sp>
          <p:nvSpPr>
            <p:cNvPr id="39" name="Right Triangle 25">
              <a:extLst>
                <a:ext uri="{FF2B5EF4-FFF2-40B4-BE49-F238E27FC236}">
                  <a16:creationId xmlns:a16="http://schemas.microsoft.com/office/drawing/2014/main" id="{1E9252E8-6109-4E80-8BE1-757FB1431739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Speech Bubble: Rectangle with Corners Rounded 321">
            <a:extLst>
              <a:ext uri="{FF2B5EF4-FFF2-40B4-BE49-F238E27FC236}">
                <a16:creationId xmlns:a16="http://schemas.microsoft.com/office/drawing/2014/main" id="{10FC1084-AD8E-4D74-B659-1540519D927C}"/>
              </a:ext>
            </a:extLst>
          </p:cNvPr>
          <p:cNvSpPr/>
          <p:nvPr/>
        </p:nvSpPr>
        <p:spPr>
          <a:xfrm>
            <a:off x="6993250" y="1524525"/>
            <a:ext cx="1224073" cy="398619"/>
          </a:xfrm>
          <a:prstGeom prst="wedgeRoundRectCallout">
            <a:avLst>
              <a:gd name="adj1" fmla="val -66443"/>
              <a:gd name="adj2" fmla="val -5857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默认：销售部费用</a:t>
            </a:r>
          </a:p>
        </p:txBody>
      </p:sp>
      <p:sp>
        <p:nvSpPr>
          <p:cNvPr id="41" name="Oval 4">
            <a:extLst>
              <a:ext uri="{FF2B5EF4-FFF2-40B4-BE49-F238E27FC236}">
                <a16:creationId xmlns:a16="http://schemas.microsoft.com/office/drawing/2014/main" id="{B8E1216A-EC01-4D0C-91DD-D7AB58FB06D9}"/>
              </a:ext>
            </a:extLst>
          </p:cNvPr>
          <p:cNvSpPr/>
          <p:nvPr/>
        </p:nvSpPr>
        <p:spPr>
          <a:xfrm>
            <a:off x="134225" y="4081792"/>
            <a:ext cx="306468" cy="290022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8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42" name="TextBox 12">
            <a:extLst>
              <a:ext uri="{FF2B5EF4-FFF2-40B4-BE49-F238E27FC236}">
                <a16:creationId xmlns:a16="http://schemas.microsoft.com/office/drawing/2014/main" id="{B3D6A8B5-4634-4234-91A0-E289143E7FD8}"/>
              </a:ext>
            </a:extLst>
          </p:cNvPr>
          <p:cNvSpPr txBox="1"/>
          <p:nvPr/>
        </p:nvSpPr>
        <p:spPr>
          <a:xfrm>
            <a:off x="440693" y="4108376"/>
            <a:ext cx="1722870" cy="30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职能分类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3" name="Picture 7">
            <a:extLst>
              <a:ext uri="{FF2B5EF4-FFF2-40B4-BE49-F238E27FC236}">
                <a16:creationId xmlns:a16="http://schemas.microsoft.com/office/drawing/2014/main" id="{56412C17-8B27-4DDB-9C95-8C3321AE9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82" y="4426914"/>
            <a:ext cx="5916317" cy="2257416"/>
          </a:xfrm>
          <a:prstGeom prst="rect">
            <a:avLst/>
          </a:prstGeom>
        </p:spPr>
      </p:pic>
      <p:graphicFrame>
        <p:nvGraphicFramePr>
          <p:cNvPr id="44" name="Chart 10">
            <a:extLst>
              <a:ext uri="{FF2B5EF4-FFF2-40B4-BE49-F238E27FC236}">
                <a16:creationId xmlns:a16="http://schemas.microsoft.com/office/drawing/2014/main" id="{87E56A4B-F468-46C0-AACB-04C6A8B539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370379"/>
              </p:ext>
            </p:extLst>
          </p:nvPr>
        </p:nvGraphicFramePr>
        <p:xfrm>
          <a:off x="292671" y="4541578"/>
          <a:ext cx="5631376" cy="1977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5" name="Speech Bubble: Rectangle with Corners Rounded 321">
            <a:extLst>
              <a:ext uri="{FF2B5EF4-FFF2-40B4-BE49-F238E27FC236}">
                <a16:creationId xmlns:a16="http://schemas.microsoft.com/office/drawing/2014/main" id="{B78E71E7-AB57-4197-8190-04A1396306EA}"/>
              </a:ext>
            </a:extLst>
          </p:cNvPr>
          <p:cNvSpPr/>
          <p:nvPr/>
        </p:nvSpPr>
        <p:spPr>
          <a:xfrm flipH="1">
            <a:off x="1892234" y="4001562"/>
            <a:ext cx="1224073" cy="542581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latin typeface="+mn-ea"/>
              </a:rPr>
              <a:t>光标显示：</a:t>
            </a:r>
            <a:endParaRPr lang="en-US" altLang="zh-CN" sz="900" dirty="0">
              <a:latin typeface="+mn-ea"/>
            </a:endParaRPr>
          </a:p>
          <a:p>
            <a:r>
              <a:rPr lang="zh-CN" altLang="en-US" sz="900" dirty="0">
                <a:latin typeface="+mn-ea"/>
              </a:rPr>
              <a:t>营销费用、费用同比、费用占比</a:t>
            </a:r>
            <a:endParaRPr lang="en-US" altLang="zh-CN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3596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线下费用总览半年报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63017"/>
              </p:ext>
            </p:extLst>
          </p:nvPr>
        </p:nvGraphicFramePr>
        <p:xfrm>
          <a:off x="0" y="433388"/>
          <a:ext cx="12192000" cy="6872264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749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30877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387077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时间筛选器：默认显示为当前区间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费用出处筛选器：默认销售部费用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图表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的横、纵坐标支持拖动，灵活展现数据，保证可以展示图标中的最大值和最小值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同期费用率差值：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数据为正时，柱形图底色红色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数据为负时，柱形图底色绿色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图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建议按 费用占比从高到低 排序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图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建议按费用率降序排序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102980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83870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0940" t="1" b="26206"/>
          <a:stretch/>
        </p:blipFill>
        <p:spPr>
          <a:xfrm>
            <a:off x="5541264" y="2506638"/>
            <a:ext cx="218186" cy="1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80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3510" y="5622791"/>
            <a:ext cx="12026538" cy="1127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14215" y="816767"/>
            <a:ext cx="3874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健康饮品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大区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-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区域费用分析（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1/2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4FFEA512-A55C-4EB5-AC2D-0A15A5A3BF82}"/>
              </a:ext>
            </a:extLst>
          </p:cNvPr>
          <p:cNvSpPr txBox="1"/>
          <p:nvPr/>
        </p:nvSpPr>
        <p:spPr>
          <a:xfrm>
            <a:off x="9849590" y="10902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查询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95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3831365" y="1379791"/>
            <a:ext cx="1068216" cy="291949"/>
            <a:chOff x="304798" y="1047755"/>
            <a:chExt cx="1068216" cy="291949"/>
          </a:xfrm>
        </p:grpSpPr>
        <p:sp>
          <p:nvSpPr>
            <p:cNvPr id="96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7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大区</a:t>
              </a:r>
            </a:p>
          </p:txBody>
        </p:sp>
        <p:sp>
          <p:nvSpPr>
            <p:cNvPr id="98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5202007" y="1367177"/>
            <a:ext cx="1068216" cy="291949"/>
            <a:chOff x="304798" y="1047755"/>
            <a:chExt cx="1068216" cy="291949"/>
          </a:xfrm>
        </p:grpSpPr>
        <p:sp>
          <p:nvSpPr>
            <p:cNvPr id="47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8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区域 </a:t>
              </a:r>
            </a:p>
          </p:txBody>
        </p:sp>
        <p:sp>
          <p:nvSpPr>
            <p:cNvPr id="49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63509" y="4447850"/>
            <a:ext cx="12003748" cy="1075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211437" y="287916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112" name="内容占位符 46">
            <a:extLst>
              <a:ext uri="{FF2B5EF4-FFF2-40B4-BE49-F238E27FC236}">
                <a16:creationId xmlns:a16="http://schemas.microsoft.com/office/drawing/2014/main" id="{36B6CC53-28DF-484D-BE17-7C49D51E234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23513" y="3132961"/>
          <a:ext cx="11943744" cy="108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240482" y="2844078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费用趋势图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15175" y="4136407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费用率趋势图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1335" y="1841178"/>
            <a:ext cx="11996866" cy="1002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7" name="Text Placeholder 23"/>
          <p:cNvSpPr txBox="1">
            <a:spLocks/>
          </p:cNvSpPr>
          <p:nvPr/>
        </p:nvSpPr>
        <p:spPr>
          <a:xfrm>
            <a:off x="1140706" y="1894559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折前收入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1200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2300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18" name="Text Placeholder 25"/>
          <p:cNvSpPr txBox="1">
            <a:spLocks/>
          </p:cNvSpPr>
          <p:nvPr/>
        </p:nvSpPr>
        <p:spPr>
          <a:xfrm>
            <a:off x="4423758" y="1876112"/>
            <a:ext cx="1393742" cy="990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营销费用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353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500</a:t>
            </a:r>
          </a:p>
        </p:txBody>
      </p:sp>
      <p:sp>
        <p:nvSpPr>
          <p:cNvPr id="119" name="Text Placeholder 32"/>
          <p:cNvSpPr txBox="1">
            <a:spLocks/>
          </p:cNvSpPr>
          <p:nvPr/>
        </p:nvSpPr>
        <p:spPr>
          <a:xfrm>
            <a:off x="7489756" y="1874998"/>
            <a:ext cx="1442771" cy="924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费用率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34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%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30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%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96367" y="2244453"/>
            <a:ext cx="672958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本月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YTD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8863298" y="1880765"/>
            <a:ext cx="1706656" cy="897041"/>
            <a:chOff x="8179871" y="1564933"/>
            <a:chExt cx="1706656" cy="897041"/>
          </a:xfrm>
        </p:grpSpPr>
        <p:sp>
          <p:nvSpPr>
            <p:cNvPr id="122" name="Text Placeholder 42"/>
            <p:cNvSpPr txBox="1">
              <a:spLocks/>
            </p:cNvSpPr>
            <p:nvPr/>
          </p:nvSpPr>
          <p:spPr>
            <a:xfrm>
              <a:off x="8179871" y="1564933"/>
              <a:ext cx="1706656" cy="8970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  费用率同比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-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" name="Down Arrow 122"/>
            <p:cNvSpPr/>
            <p:nvPr/>
          </p:nvSpPr>
          <p:spPr>
            <a:xfrm>
              <a:off x="8949089" y="2280024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4" name="Down Arrow 123"/>
            <p:cNvSpPr/>
            <p:nvPr/>
          </p:nvSpPr>
          <p:spPr>
            <a:xfrm flipV="1">
              <a:off x="8934386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505468" y="1888930"/>
            <a:ext cx="1456794" cy="819486"/>
            <a:chOff x="10202475" y="1622487"/>
            <a:chExt cx="1456794" cy="819486"/>
          </a:xfrm>
        </p:grpSpPr>
        <p:sp>
          <p:nvSpPr>
            <p:cNvPr id="126" name="Text Placeholder 40"/>
            <p:cNvSpPr txBox="1">
              <a:spLocks/>
            </p:cNvSpPr>
            <p:nvPr/>
          </p:nvSpPr>
          <p:spPr>
            <a:xfrm>
              <a:off x="10202475" y="1622487"/>
              <a:ext cx="1456794" cy="81948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  费用率环比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-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7" name="Down Arrow 126"/>
            <p:cNvSpPr/>
            <p:nvPr/>
          </p:nvSpPr>
          <p:spPr>
            <a:xfrm>
              <a:off x="10986042" y="1995619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8" name="Text Placeholder 23"/>
          <p:cNvSpPr txBox="1">
            <a:spLocks/>
          </p:cNvSpPr>
          <p:nvPr/>
        </p:nvSpPr>
        <p:spPr>
          <a:xfrm>
            <a:off x="3348016" y="1887260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折后收入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1200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2000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9" name="Oval 4"/>
          <p:cNvSpPr/>
          <p:nvPr/>
        </p:nvSpPr>
        <p:spPr>
          <a:xfrm>
            <a:off x="41205" y="1867954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1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30" name="Oval 4"/>
          <p:cNvSpPr/>
          <p:nvPr/>
        </p:nvSpPr>
        <p:spPr>
          <a:xfrm>
            <a:off x="11007" y="2772559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2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31" name="Oval 4"/>
          <p:cNvSpPr/>
          <p:nvPr/>
        </p:nvSpPr>
        <p:spPr>
          <a:xfrm>
            <a:off x="34044" y="4143948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3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923963" y="1836517"/>
            <a:ext cx="1706656" cy="897041"/>
            <a:chOff x="8070221" y="1572180"/>
            <a:chExt cx="1706656" cy="897041"/>
          </a:xfrm>
        </p:grpSpPr>
        <p:sp>
          <p:nvSpPr>
            <p:cNvPr id="54" name="Text Placeholder 42"/>
            <p:cNvSpPr txBox="1">
              <a:spLocks/>
            </p:cNvSpPr>
            <p:nvPr/>
          </p:nvSpPr>
          <p:spPr>
            <a:xfrm>
              <a:off x="8070221" y="1572180"/>
              <a:ext cx="1706656" cy="8970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  费用同比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-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Down Arrow 54"/>
            <p:cNvSpPr/>
            <p:nvPr/>
          </p:nvSpPr>
          <p:spPr>
            <a:xfrm>
              <a:off x="8823359" y="2280024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Down Arrow 55"/>
            <p:cNvSpPr/>
            <p:nvPr/>
          </p:nvSpPr>
          <p:spPr>
            <a:xfrm flipV="1">
              <a:off x="8808656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530" y="3132436"/>
            <a:ext cx="275975" cy="23181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912" y="4547250"/>
            <a:ext cx="275975" cy="231819"/>
          </a:xfrm>
          <a:prstGeom prst="rect">
            <a:avLst/>
          </a:prstGeom>
        </p:spPr>
      </p:pic>
      <p:sp>
        <p:nvSpPr>
          <p:cNvPr id="59" name="Text Placeholder 23">
            <a:extLst>
              <a:ext uri="{FF2B5EF4-FFF2-40B4-BE49-F238E27FC236}">
                <a16:creationId xmlns:a16="http://schemas.microsoft.com/office/drawing/2014/main" id="{352A2C19-4AAE-40D2-A850-E11291935066}"/>
              </a:ext>
            </a:extLst>
          </p:cNvPr>
          <p:cNvSpPr txBox="1">
            <a:spLocks/>
          </p:cNvSpPr>
          <p:nvPr/>
        </p:nvSpPr>
        <p:spPr>
          <a:xfrm>
            <a:off x="2073137" y="1896669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折前收入同比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12%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23%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7" name="Text Placeholder 32">
            <a:extLst>
              <a:ext uri="{FF2B5EF4-FFF2-40B4-BE49-F238E27FC236}">
                <a16:creationId xmlns:a16="http://schemas.microsoft.com/office/drawing/2014/main" id="{2C3C051E-3C4F-4390-8129-4805F9754D3E}"/>
              </a:ext>
            </a:extLst>
          </p:cNvPr>
          <p:cNvSpPr txBox="1">
            <a:spLocks/>
          </p:cNvSpPr>
          <p:nvPr/>
        </p:nvSpPr>
        <p:spPr>
          <a:xfrm>
            <a:off x="8059278" y="1374194"/>
            <a:ext cx="1664544" cy="274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单位：万元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8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6533200" y="1393330"/>
            <a:ext cx="1284101" cy="309946"/>
          </a:xfrm>
          <a:prstGeom prst="wedgeRoundRectCallout">
            <a:avLst>
              <a:gd name="adj1" fmla="val -96058"/>
              <a:gd name="adj2" fmla="val 10905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锁定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KIP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指标栏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1282" y="5729274"/>
            <a:ext cx="275975" cy="231819"/>
          </a:xfrm>
          <a:prstGeom prst="rect">
            <a:avLst/>
          </a:prstGeom>
        </p:spPr>
      </p:pic>
      <p:graphicFrame>
        <p:nvGraphicFramePr>
          <p:cNvPr id="83" name="图表 23">
            <a:extLst>
              <a:ext uri="{FF2B5EF4-FFF2-40B4-BE49-F238E27FC236}">
                <a16:creationId xmlns:a16="http://schemas.microsoft.com/office/drawing/2014/main" id="{B1DB6865-F9F0-48F0-A9E2-0E754C381665}"/>
              </a:ext>
            </a:extLst>
          </p:cNvPr>
          <p:cNvGraphicFramePr/>
          <p:nvPr>
            <p:extLst/>
          </p:nvPr>
        </p:nvGraphicFramePr>
        <p:xfrm>
          <a:off x="-166979" y="4212168"/>
          <a:ext cx="12234236" cy="1555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4" name="图表 23">
            <a:extLst>
              <a:ext uri="{FF2B5EF4-FFF2-40B4-BE49-F238E27FC236}">
                <a16:creationId xmlns:a16="http://schemas.microsoft.com/office/drawing/2014/main" id="{B1DB6865-F9F0-48F0-A9E2-0E754C381665}"/>
              </a:ext>
            </a:extLst>
          </p:cNvPr>
          <p:cNvGraphicFramePr/>
          <p:nvPr>
            <p:extLst/>
          </p:nvPr>
        </p:nvGraphicFramePr>
        <p:xfrm>
          <a:off x="63509" y="5622791"/>
          <a:ext cx="12026538" cy="1337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8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2665315" y="2505532"/>
            <a:ext cx="1372955" cy="592854"/>
          </a:xfrm>
          <a:prstGeom prst="wedgeRoundRectCallout">
            <a:avLst>
              <a:gd name="adj1" fmla="val -57428"/>
              <a:gd name="adj2" fmla="val 14242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展为当年数据，如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19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年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6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月默认显示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19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年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1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月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-19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年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6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月数据</a:t>
            </a:r>
          </a:p>
        </p:txBody>
      </p:sp>
      <p:sp>
        <p:nvSpPr>
          <p:cNvPr id="139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4433454" y="3730527"/>
            <a:ext cx="1372955" cy="592854"/>
          </a:xfrm>
          <a:prstGeom prst="wedgeRoundRectCallout">
            <a:avLst>
              <a:gd name="adj1" fmla="val -57428"/>
              <a:gd name="adj2" fmla="val 14242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展为当年数据，如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19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年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6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月默认显示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19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年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1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月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-19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年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6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月数据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BC2EF1-F03E-4178-80B7-8D17853A7AE6}"/>
              </a:ext>
            </a:extLst>
          </p:cNvPr>
          <p:cNvSpPr/>
          <p:nvPr/>
        </p:nvSpPr>
        <p:spPr>
          <a:xfrm>
            <a:off x="3655912" y="4547250"/>
            <a:ext cx="275975" cy="242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6" name="Speech Bubble: Rectangle with Corners Rounded 321">
            <a:extLst>
              <a:ext uri="{FF2B5EF4-FFF2-40B4-BE49-F238E27FC236}">
                <a16:creationId xmlns:a16="http://schemas.microsoft.com/office/drawing/2014/main" id="{C1BF38C9-DD2B-4D4B-9A13-60F6013C974F}"/>
              </a:ext>
            </a:extLst>
          </p:cNvPr>
          <p:cNvSpPr/>
          <p:nvPr/>
        </p:nvSpPr>
        <p:spPr>
          <a:xfrm>
            <a:off x="1250041" y="1584290"/>
            <a:ext cx="939270" cy="398619"/>
          </a:xfrm>
          <a:prstGeom prst="wedgeRoundRectCallout">
            <a:avLst>
              <a:gd name="adj1" fmla="val -40383"/>
              <a:gd name="adj2" fmla="val -9586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grpSp>
        <p:nvGrpSpPr>
          <p:cNvPr id="69" name="Group 44">
            <a:extLst>
              <a:ext uri="{FF2B5EF4-FFF2-40B4-BE49-F238E27FC236}">
                <a16:creationId xmlns:a16="http://schemas.microsoft.com/office/drawing/2014/main" id="{408F49F3-89D1-4FFE-A828-7B9DF4339FF8}"/>
              </a:ext>
            </a:extLst>
          </p:cNvPr>
          <p:cNvGrpSpPr/>
          <p:nvPr/>
        </p:nvGrpSpPr>
        <p:grpSpPr>
          <a:xfrm>
            <a:off x="246861" y="1309873"/>
            <a:ext cx="1068216" cy="291949"/>
            <a:chOff x="304798" y="1047755"/>
            <a:chExt cx="1068216" cy="291949"/>
          </a:xfrm>
        </p:grpSpPr>
        <p:sp>
          <p:nvSpPr>
            <p:cNvPr id="73" name="矩形 60">
              <a:extLst>
                <a:ext uri="{FF2B5EF4-FFF2-40B4-BE49-F238E27FC236}">
                  <a16:creationId xmlns:a16="http://schemas.microsoft.com/office/drawing/2014/main" id="{AF67FD09-7A2E-4D84-8FAF-0BE06176D7E6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文本框 61">
              <a:extLst>
                <a:ext uri="{FF2B5EF4-FFF2-40B4-BE49-F238E27FC236}">
                  <a16:creationId xmlns:a16="http://schemas.microsoft.com/office/drawing/2014/main" id="{A7ED53D9-A84A-41BC-AEBF-7BAF274D52D0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开始月</a:t>
              </a:r>
            </a:p>
          </p:txBody>
        </p:sp>
        <p:sp>
          <p:nvSpPr>
            <p:cNvPr id="77" name="Right Triangle 25">
              <a:extLst>
                <a:ext uri="{FF2B5EF4-FFF2-40B4-BE49-F238E27FC236}">
                  <a16:creationId xmlns:a16="http://schemas.microsoft.com/office/drawing/2014/main" id="{A443A60B-1E69-4C53-B77D-0DFE6A0D3028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Group 44">
            <a:extLst>
              <a:ext uri="{FF2B5EF4-FFF2-40B4-BE49-F238E27FC236}">
                <a16:creationId xmlns:a16="http://schemas.microsoft.com/office/drawing/2014/main" id="{2E9A7155-2318-47A1-A7B5-349F2E9109C8}"/>
              </a:ext>
            </a:extLst>
          </p:cNvPr>
          <p:cNvGrpSpPr/>
          <p:nvPr/>
        </p:nvGrpSpPr>
        <p:grpSpPr>
          <a:xfrm>
            <a:off x="2138905" y="1311586"/>
            <a:ext cx="1068216" cy="291949"/>
            <a:chOff x="304798" y="1047755"/>
            <a:chExt cx="1068216" cy="291949"/>
          </a:xfrm>
        </p:grpSpPr>
        <p:sp>
          <p:nvSpPr>
            <p:cNvPr id="85" name="矩形 60">
              <a:extLst>
                <a:ext uri="{FF2B5EF4-FFF2-40B4-BE49-F238E27FC236}">
                  <a16:creationId xmlns:a16="http://schemas.microsoft.com/office/drawing/2014/main" id="{AD635EBB-BF11-4A04-9955-E62A3C648DE1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文本框 61">
              <a:extLst>
                <a:ext uri="{FF2B5EF4-FFF2-40B4-BE49-F238E27FC236}">
                  <a16:creationId xmlns:a16="http://schemas.microsoft.com/office/drawing/2014/main" id="{7EDDF1DC-5427-4467-A829-B4621BA7392F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截止月</a:t>
              </a:r>
            </a:p>
          </p:txBody>
        </p:sp>
        <p:sp>
          <p:nvSpPr>
            <p:cNvPr id="87" name="Right Triangle 25">
              <a:extLst>
                <a:ext uri="{FF2B5EF4-FFF2-40B4-BE49-F238E27FC236}">
                  <a16:creationId xmlns:a16="http://schemas.microsoft.com/office/drawing/2014/main" id="{C9FC0DC1-B400-457C-8A23-4BBC77157A1A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8" name="Speech Bubble: Rectangle with Corners Rounded 321">
            <a:extLst>
              <a:ext uri="{FF2B5EF4-FFF2-40B4-BE49-F238E27FC236}">
                <a16:creationId xmlns:a16="http://schemas.microsoft.com/office/drawing/2014/main" id="{A4F54838-8796-43EA-A8FB-BBA5704D5244}"/>
              </a:ext>
            </a:extLst>
          </p:cNvPr>
          <p:cNvSpPr/>
          <p:nvPr/>
        </p:nvSpPr>
        <p:spPr>
          <a:xfrm>
            <a:off x="3127706" y="1584290"/>
            <a:ext cx="939270" cy="398619"/>
          </a:xfrm>
          <a:prstGeom prst="wedgeRoundRectCallout">
            <a:avLst>
              <a:gd name="adj1" fmla="val -39151"/>
              <a:gd name="adj2" fmla="val -8424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grpSp>
        <p:nvGrpSpPr>
          <p:cNvPr id="90" name="Group 58">
            <a:extLst>
              <a:ext uri="{FF2B5EF4-FFF2-40B4-BE49-F238E27FC236}">
                <a16:creationId xmlns:a16="http://schemas.microsoft.com/office/drawing/2014/main" id="{C4B7FC0A-94FA-417B-9847-D0F34AEE6C69}"/>
              </a:ext>
            </a:extLst>
          </p:cNvPr>
          <p:cNvGrpSpPr/>
          <p:nvPr/>
        </p:nvGrpSpPr>
        <p:grpSpPr>
          <a:xfrm>
            <a:off x="9643915" y="1340322"/>
            <a:ext cx="771098" cy="316032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8CFA012-8843-4932-9C14-B3D836EE12B0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86B5268F-1DD5-444E-BF26-59DADD496040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3" name="Group 58">
            <a:extLst>
              <a:ext uri="{FF2B5EF4-FFF2-40B4-BE49-F238E27FC236}">
                <a16:creationId xmlns:a16="http://schemas.microsoft.com/office/drawing/2014/main" id="{50ACD680-977A-4938-BF8E-C1A604DD43DF}"/>
              </a:ext>
            </a:extLst>
          </p:cNvPr>
          <p:cNvGrpSpPr/>
          <p:nvPr/>
        </p:nvGrpSpPr>
        <p:grpSpPr>
          <a:xfrm>
            <a:off x="10483703" y="1342432"/>
            <a:ext cx="709184" cy="316032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94" name="矩形 57">
              <a:extLst>
                <a:ext uri="{FF2B5EF4-FFF2-40B4-BE49-F238E27FC236}">
                  <a16:creationId xmlns:a16="http://schemas.microsoft.com/office/drawing/2014/main" id="{83F729C7-958D-4B66-A999-406826B36635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文本框 58">
              <a:extLst>
                <a:ext uri="{FF2B5EF4-FFF2-40B4-BE49-F238E27FC236}">
                  <a16:creationId xmlns:a16="http://schemas.microsoft.com/office/drawing/2014/main" id="{813AB61C-6889-4C53-A218-5120C63B54EB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1" lang="zh-CN" altLang="en-US" sz="1200" dirty="0">
                  <a:solidFill>
                    <a:prstClr val="white"/>
                  </a:solidFill>
                </a:rPr>
                <a:t>季报</a:t>
              </a:r>
            </a:p>
          </p:txBody>
        </p:sp>
      </p:grpSp>
      <p:grpSp>
        <p:nvGrpSpPr>
          <p:cNvPr id="100" name="Group 58">
            <a:extLst>
              <a:ext uri="{FF2B5EF4-FFF2-40B4-BE49-F238E27FC236}">
                <a16:creationId xmlns:a16="http://schemas.microsoft.com/office/drawing/2014/main" id="{89CD9306-4F3C-46D6-A43D-31B8163015BF}"/>
              </a:ext>
            </a:extLst>
          </p:cNvPr>
          <p:cNvGrpSpPr/>
          <p:nvPr/>
        </p:nvGrpSpPr>
        <p:grpSpPr>
          <a:xfrm>
            <a:off x="11261578" y="1326249"/>
            <a:ext cx="824916" cy="316032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101" name="矩形 57">
              <a:extLst>
                <a:ext uri="{FF2B5EF4-FFF2-40B4-BE49-F238E27FC236}">
                  <a16:creationId xmlns:a16="http://schemas.microsoft.com/office/drawing/2014/main" id="{0B2052AA-15CA-4E3B-BF95-19A411854EAC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文本框 58">
              <a:extLst>
                <a:ext uri="{FF2B5EF4-FFF2-40B4-BE49-F238E27FC236}">
                  <a16:creationId xmlns:a16="http://schemas.microsoft.com/office/drawing/2014/main" id="{4B239924-7733-42FD-8C5F-23534266D25B}"/>
                </a:ext>
              </a:extLst>
            </p:cNvPr>
            <p:cNvSpPr txBox="1"/>
            <p:nvPr/>
          </p:nvSpPr>
          <p:spPr>
            <a:xfrm>
              <a:off x="10989275" y="1056815"/>
              <a:ext cx="64633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1" lang="zh-CN" altLang="en-US" sz="1200" dirty="0">
                  <a:solidFill>
                    <a:prstClr val="white"/>
                  </a:solidFill>
                </a:rPr>
                <a:t>半年报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399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14215" y="816767"/>
            <a:ext cx="3874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健康饮品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大区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-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区域费用分析（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2/2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4FFEA512-A55C-4EB5-AC2D-0A15A5A3BF82}"/>
              </a:ext>
            </a:extLst>
          </p:cNvPr>
          <p:cNvSpPr txBox="1"/>
          <p:nvPr/>
        </p:nvSpPr>
        <p:spPr>
          <a:xfrm>
            <a:off x="9849590" y="10902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查询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95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3831365" y="1379791"/>
            <a:ext cx="1068216" cy="291949"/>
            <a:chOff x="304798" y="1047755"/>
            <a:chExt cx="1068216" cy="291949"/>
          </a:xfrm>
        </p:grpSpPr>
        <p:sp>
          <p:nvSpPr>
            <p:cNvPr id="96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7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大区</a:t>
              </a:r>
            </a:p>
          </p:txBody>
        </p:sp>
        <p:sp>
          <p:nvSpPr>
            <p:cNvPr id="98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5202007" y="1367177"/>
            <a:ext cx="1068216" cy="291949"/>
            <a:chOff x="304798" y="1047755"/>
            <a:chExt cx="1068216" cy="291949"/>
          </a:xfrm>
        </p:grpSpPr>
        <p:sp>
          <p:nvSpPr>
            <p:cNvPr id="47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8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区域 </a:t>
              </a:r>
            </a:p>
          </p:txBody>
        </p:sp>
        <p:sp>
          <p:nvSpPr>
            <p:cNvPr id="49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67" name="Text Placeholder 32">
            <a:extLst>
              <a:ext uri="{FF2B5EF4-FFF2-40B4-BE49-F238E27FC236}">
                <a16:creationId xmlns:a16="http://schemas.microsoft.com/office/drawing/2014/main" id="{2C3C051E-3C4F-4390-8129-4805F9754D3E}"/>
              </a:ext>
            </a:extLst>
          </p:cNvPr>
          <p:cNvSpPr txBox="1">
            <a:spLocks/>
          </p:cNvSpPr>
          <p:nvPr/>
        </p:nvSpPr>
        <p:spPr>
          <a:xfrm>
            <a:off x="6680043" y="1390339"/>
            <a:ext cx="1664544" cy="274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单位：万元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315" y="2080137"/>
            <a:ext cx="275975" cy="231819"/>
          </a:xfrm>
          <a:prstGeom prst="rect">
            <a:avLst/>
          </a:prstGeom>
        </p:spPr>
      </p:pic>
      <p:graphicFrame>
        <p:nvGraphicFramePr>
          <p:cNvPr id="86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99798"/>
              </p:ext>
            </p:extLst>
          </p:nvPr>
        </p:nvGraphicFramePr>
        <p:xfrm>
          <a:off x="6333707" y="3641093"/>
          <a:ext cx="5680863" cy="1304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637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11461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1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7157">
                  <a:extLst>
                    <a:ext uri="{9D8B030D-6E8A-4147-A177-3AD203B41FA5}">
                      <a16:colId xmlns:a16="http://schemas.microsoft.com/office/drawing/2014/main" val="1604888094"/>
                    </a:ext>
                  </a:extLst>
                </a:gridCol>
                <a:gridCol w="847157">
                  <a:extLst>
                    <a:ext uri="{9D8B030D-6E8A-4147-A177-3AD203B41FA5}">
                      <a16:colId xmlns:a16="http://schemas.microsoft.com/office/drawing/2014/main" val="827863540"/>
                    </a:ext>
                  </a:extLst>
                </a:gridCol>
              </a:tblGrid>
              <a:tr h="26912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费用科目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营销费用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陈列费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进店费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导购理货费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临期品费用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7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68413"/>
              </p:ext>
            </p:extLst>
          </p:nvPr>
        </p:nvGraphicFramePr>
        <p:xfrm>
          <a:off x="6349136" y="1973423"/>
          <a:ext cx="5680862" cy="14360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637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11461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1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7157">
                  <a:extLst>
                    <a:ext uri="{9D8B030D-6E8A-4147-A177-3AD203B41FA5}">
                      <a16:colId xmlns:a16="http://schemas.microsoft.com/office/drawing/2014/main" val="1572753949"/>
                    </a:ext>
                  </a:extLst>
                </a:gridCol>
                <a:gridCol w="847157">
                  <a:extLst>
                    <a:ext uri="{9D8B030D-6E8A-4147-A177-3AD203B41FA5}">
                      <a16:colId xmlns:a16="http://schemas.microsoft.com/office/drawing/2014/main" val="3013418435"/>
                    </a:ext>
                  </a:extLst>
                </a:gridCol>
              </a:tblGrid>
              <a:tr h="2293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渠道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营销费用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8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重点系统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8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特渠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8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学生奶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8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综合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</a:tbl>
          </a:graphicData>
        </a:graphic>
      </p:graphicFrame>
      <p:graphicFrame>
        <p:nvGraphicFramePr>
          <p:cNvPr id="88" name="内容占位符 1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4516989"/>
              </p:ext>
            </p:extLst>
          </p:nvPr>
        </p:nvGraphicFramePr>
        <p:xfrm>
          <a:off x="182350" y="1946054"/>
          <a:ext cx="5961084" cy="149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4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3697996902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3105889706"/>
                    </a:ext>
                  </a:extLst>
                </a:gridCol>
              </a:tblGrid>
              <a:tr h="25050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大区名称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折前收入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折后收入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   费用率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费用率环比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费用占比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费用占比变化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6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山东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2,078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9.83%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66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浙沪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1,915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13.50%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66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河南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1,863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70.06%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E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66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西南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1,684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14.29%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46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苏皖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1,625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11.75%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66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京津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1,560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14.37%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17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电子商务单元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199396" y="1679727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大区费用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11802" y="1686047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渠道费用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402516" y="3342029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科目费用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93" name="Oval 4"/>
          <p:cNvSpPr/>
          <p:nvPr/>
        </p:nvSpPr>
        <p:spPr>
          <a:xfrm>
            <a:off x="-41971" y="1659479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4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94" name="Oval 4"/>
          <p:cNvSpPr/>
          <p:nvPr/>
        </p:nvSpPr>
        <p:spPr>
          <a:xfrm>
            <a:off x="6071129" y="1707120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5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99" name="Oval 4"/>
          <p:cNvSpPr/>
          <p:nvPr/>
        </p:nvSpPr>
        <p:spPr>
          <a:xfrm>
            <a:off x="-32564" y="3350739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6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01" name="十字箭头 33"/>
          <p:cNvSpPr/>
          <p:nvPr/>
        </p:nvSpPr>
        <p:spPr>
          <a:xfrm>
            <a:off x="869325" y="2005863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02" name="Speech Bubble: Rectangle with Corners Rounded 321">
            <a:extLst>
              <a:ext uri="{FF2B5EF4-FFF2-40B4-BE49-F238E27FC236}">
                <a16:creationId xmlns:a16="http://schemas.microsoft.com/office/drawing/2014/main" id="{CBD9E8D5-6FB1-4BC6-B626-32DE380BBA6F}"/>
              </a:ext>
            </a:extLst>
          </p:cNvPr>
          <p:cNvSpPr/>
          <p:nvPr/>
        </p:nvSpPr>
        <p:spPr>
          <a:xfrm>
            <a:off x="1140707" y="2272950"/>
            <a:ext cx="1052022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大区不分页，一屏显示</a:t>
            </a:r>
          </a:p>
        </p:txBody>
      </p:sp>
      <p:sp>
        <p:nvSpPr>
          <p:cNvPr id="103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7404838" y="4248785"/>
            <a:ext cx="1052022" cy="398619"/>
          </a:xfrm>
          <a:prstGeom prst="wedgeRoundRectCallout">
            <a:avLst>
              <a:gd name="adj1" fmla="val -83872"/>
              <a:gd name="adj2" fmla="val -4991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不分页，滑轮下拉</a:t>
            </a:r>
          </a:p>
        </p:txBody>
      </p:sp>
      <p:sp>
        <p:nvSpPr>
          <p:cNvPr id="104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7404838" y="2353153"/>
            <a:ext cx="1052022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不分页，滑轮下拉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658009" y="2686453"/>
            <a:ext cx="390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渠道的取数逻辑待确认后反馈，暂不实施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graphicFrame>
        <p:nvGraphicFramePr>
          <p:cNvPr id="106" name="表格 63">
            <a:extLst>
              <a:ext uri="{FF2B5EF4-FFF2-40B4-BE49-F238E27FC236}">
                <a16:creationId xmlns:a16="http://schemas.microsoft.com/office/drawing/2014/main" id="{C5A24F6D-F1C7-4109-8832-363733CFE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11764"/>
              </p:ext>
            </p:extLst>
          </p:nvPr>
        </p:nvGraphicFramePr>
        <p:xfrm>
          <a:off x="162001" y="3631469"/>
          <a:ext cx="5961084" cy="1314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591">
                  <a:extLst>
                    <a:ext uri="{9D8B030D-6E8A-4147-A177-3AD203B41FA5}">
                      <a16:colId xmlns:a16="http://schemas.microsoft.com/office/drawing/2014/main" val="1148300694"/>
                    </a:ext>
                  </a:extLst>
                </a:gridCol>
                <a:gridCol w="1019591">
                  <a:extLst>
                    <a:ext uri="{9D8B030D-6E8A-4147-A177-3AD203B41FA5}">
                      <a16:colId xmlns:a16="http://schemas.microsoft.com/office/drawing/2014/main" val="2695470487"/>
                    </a:ext>
                  </a:extLst>
                </a:gridCol>
                <a:gridCol w="1019591">
                  <a:extLst>
                    <a:ext uri="{9D8B030D-6E8A-4147-A177-3AD203B41FA5}">
                      <a16:colId xmlns:a16="http://schemas.microsoft.com/office/drawing/2014/main" val="3779553620"/>
                    </a:ext>
                  </a:extLst>
                </a:gridCol>
              </a:tblGrid>
              <a:tr h="235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营销费用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2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形象建设申请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8052"/>
                  </a:ext>
                </a:extLst>
              </a:tr>
              <a:tr h="25591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陈列类申请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1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导购理货申请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1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路演活动申请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</a:tbl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207403" y="3372378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活动类型费用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08" name="Oval 4"/>
          <p:cNvSpPr/>
          <p:nvPr/>
        </p:nvSpPr>
        <p:spPr>
          <a:xfrm>
            <a:off x="6143433" y="3340066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7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09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1744750" y="3960885"/>
            <a:ext cx="1007426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不分页，滑轮下拉</a:t>
            </a:r>
          </a:p>
        </p:txBody>
      </p:sp>
      <p:sp>
        <p:nvSpPr>
          <p:cNvPr id="42" name="Oval 4">
            <a:extLst>
              <a:ext uri="{FF2B5EF4-FFF2-40B4-BE49-F238E27FC236}">
                <a16:creationId xmlns:a16="http://schemas.microsoft.com/office/drawing/2014/main" id="{6E99A5BE-C6B0-4EA3-8FD7-BA8C37887E9C}"/>
              </a:ext>
            </a:extLst>
          </p:cNvPr>
          <p:cNvSpPr/>
          <p:nvPr/>
        </p:nvSpPr>
        <p:spPr>
          <a:xfrm>
            <a:off x="-7164" y="4976339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8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graphicFrame>
        <p:nvGraphicFramePr>
          <p:cNvPr id="43" name="表格 63">
            <a:extLst>
              <a:ext uri="{FF2B5EF4-FFF2-40B4-BE49-F238E27FC236}">
                <a16:creationId xmlns:a16="http://schemas.microsoft.com/office/drawing/2014/main" id="{915F7290-69AC-4AD0-A051-797D93432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60201"/>
              </p:ext>
            </p:extLst>
          </p:nvPr>
        </p:nvGraphicFramePr>
        <p:xfrm>
          <a:off x="174701" y="5257068"/>
          <a:ext cx="4183309" cy="1523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98">
                  <a:extLst>
                    <a:ext uri="{9D8B030D-6E8A-4147-A177-3AD203B41FA5}">
                      <a16:colId xmlns:a16="http://schemas.microsoft.com/office/drawing/2014/main" val="2939957647"/>
                    </a:ext>
                  </a:extLst>
                </a:gridCol>
                <a:gridCol w="564998">
                  <a:extLst>
                    <a:ext uri="{9D8B030D-6E8A-4147-A177-3AD203B41FA5}">
                      <a16:colId xmlns:a16="http://schemas.microsoft.com/office/drawing/2014/main" val="2070683433"/>
                    </a:ext>
                  </a:extLst>
                </a:gridCol>
                <a:gridCol w="548380">
                  <a:extLst>
                    <a:ext uri="{9D8B030D-6E8A-4147-A177-3AD203B41FA5}">
                      <a16:colId xmlns:a16="http://schemas.microsoft.com/office/drawing/2014/main" val="3113710594"/>
                    </a:ext>
                  </a:extLst>
                </a:gridCol>
                <a:gridCol w="540071">
                  <a:extLst>
                    <a:ext uri="{9D8B030D-6E8A-4147-A177-3AD203B41FA5}">
                      <a16:colId xmlns:a16="http://schemas.microsoft.com/office/drawing/2014/main" val="2885122369"/>
                    </a:ext>
                  </a:extLst>
                </a:gridCol>
              </a:tblGrid>
              <a:tr h="1726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陈列费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进店费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导购理货费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临期产品费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</a:t>
                      </a:r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6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山东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9.83%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8052"/>
                  </a:ext>
                </a:extLst>
              </a:tr>
              <a:tr h="18725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浙沪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5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河南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5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西南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  <a:tr h="18725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苏皖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72322"/>
                  </a:ext>
                </a:extLst>
              </a:tr>
              <a:tr h="18725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京津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258405"/>
                  </a:ext>
                </a:extLst>
              </a:tr>
              <a:tr h="18725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电子商务单元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15875"/>
                  </a:ext>
                </a:extLst>
              </a:tr>
            </a:tbl>
          </a:graphicData>
        </a:graphic>
      </p:graphicFrame>
      <p:sp>
        <p:nvSpPr>
          <p:cNvPr id="44" name="TextBox 106">
            <a:extLst>
              <a:ext uri="{FF2B5EF4-FFF2-40B4-BE49-F238E27FC236}">
                <a16:creationId xmlns:a16="http://schemas.microsoft.com/office/drawing/2014/main" id="{17ECA102-1D92-48A7-99CA-BE02C63283D8}"/>
              </a:ext>
            </a:extLst>
          </p:cNvPr>
          <p:cNvSpPr txBox="1"/>
          <p:nvPr/>
        </p:nvSpPr>
        <p:spPr>
          <a:xfrm>
            <a:off x="222100" y="4960186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科目费用率分析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45" name="Speech Bubble: Rectangle with Corners Rounded 321">
            <a:extLst>
              <a:ext uri="{FF2B5EF4-FFF2-40B4-BE49-F238E27FC236}">
                <a16:creationId xmlns:a16="http://schemas.microsoft.com/office/drawing/2014/main" id="{97B2CCDB-5CFC-4AB4-B949-F5F4C1D32891}"/>
              </a:ext>
            </a:extLst>
          </p:cNvPr>
          <p:cNvSpPr/>
          <p:nvPr/>
        </p:nvSpPr>
        <p:spPr>
          <a:xfrm>
            <a:off x="1061346" y="5635513"/>
            <a:ext cx="1007426" cy="398619"/>
          </a:xfrm>
          <a:prstGeom prst="wedgeRoundRectCallout">
            <a:avLst>
              <a:gd name="adj1" fmla="val -79108"/>
              <a:gd name="adj2" fmla="val -75068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不分页，滑轮下拉</a:t>
            </a:r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62617E77-A999-4761-B00C-031BC050DBC9}"/>
              </a:ext>
            </a:extLst>
          </p:cNvPr>
          <p:cNvSpPr/>
          <p:nvPr/>
        </p:nvSpPr>
        <p:spPr>
          <a:xfrm>
            <a:off x="4165924" y="4946850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9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graphicFrame>
        <p:nvGraphicFramePr>
          <p:cNvPr id="51" name="表格 63">
            <a:extLst>
              <a:ext uri="{FF2B5EF4-FFF2-40B4-BE49-F238E27FC236}">
                <a16:creationId xmlns:a16="http://schemas.microsoft.com/office/drawing/2014/main" id="{3E6C4B27-8636-41DB-8664-2D5E3B305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21162"/>
              </p:ext>
            </p:extLst>
          </p:nvPr>
        </p:nvGraphicFramePr>
        <p:xfrm>
          <a:off x="4410785" y="5227580"/>
          <a:ext cx="3953285" cy="1553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1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218">
                  <a:extLst>
                    <a:ext uri="{9D8B030D-6E8A-4147-A177-3AD203B41FA5}">
                      <a16:colId xmlns:a16="http://schemas.microsoft.com/office/drawing/2014/main" val="2532974865"/>
                    </a:ext>
                  </a:extLst>
                </a:gridCol>
                <a:gridCol w="389218">
                  <a:extLst>
                    <a:ext uri="{9D8B030D-6E8A-4147-A177-3AD203B41FA5}">
                      <a16:colId xmlns:a16="http://schemas.microsoft.com/office/drawing/2014/main" val="1891267248"/>
                    </a:ext>
                  </a:extLst>
                </a:gridCol>
                <a:gridCol w="389218">
                  <a:extLst>
                    <a:ext uri="{9D8B030D-6E8A-4147-A177-3AD203B41FA5}">
                      <a16:colId xmlns:a16="http://schemas.microsoft.com/office/drawing/2014/main" val="979269758"/>
                    </a:ext>
                  </a:extLst>
                </a:gridCol>
                <a:gridCol w="389218">
                  <a:extLst>
                    <a:ext uri="{9D8B030D-6E8A-4147-A177-3AD203B41FA5}">
                      <a16:colId xmlns:a16="http://schemas.microsoft.com/office/drawing/2014/main" val="597332978"/>
                    </a:ext>
                  </a:extLst>
                </a:gridCol>
                <a:gridCol w="389218">
                  <a:extLst>
                    <a:ext uri="{9D8B030D-6E8A-4147-A177-3AD203B41FA5}">
                      <a16:colId xmlns:a16="http://schemas.microsoft.com/office/drawing/2014/main" val="315127087"/>
                    </a:ext>
                  </a:extLst>
                </a:gridCol>
                <a:gridCol w="389218">
                  <a:extLst>
                    <a:ext uri="{9D8B030D-6E8A-4147-A177-3AD203B41FA5}">
                      <a16:colId xmlns:a16="http://schemas.microsoft.com/office/drawing/2014/main" val="1630251264"/>
                    </a:ext>
                  </a:extLst>
                </a:gridCol>
              </a:tblGrid>
              <a:tr h="1691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</a:t>
                      </a:r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75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山东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9.83%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8052"/>
                  </a:ext>
                </a:extLst>
              </a:tr>
              <a:tr h="18345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浙沪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45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河南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45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西南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  <a:tr h="18345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苏皖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72322"/>
                  </a:ext>
                </a:extLst>
              </a:tr>
              <a:tr h="18345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京津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258405"/>
                  </a:ext>
                </a:extLst>
              </a:tr>
              <a:tr h="18345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电子商务单元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15875"/>
                  </a:ext>
                </a:extLst>
              </a:tr>
            </a:tbl>
          </a:graphicData>
        </a:graphic>
      </p:graphicFrame>
      <p:sp>
        <p:nvSpPr>
          <p:cNvPr id="52" name="TextBox 106">
            <a:extLst>
              <a:ext uri="{FF2B5EF4-FFF2-40B4-BE49-F238E27FC236}">
                <a16:creationId xmlns:a16="http://schemas.microsoft.com/office/drawing/2014/main" id="{F598EF47-1397-433D-83A4-14F27121D358}"/>
              </a:ext>
            </a:extLst>
          </p:cNvPr>
          <p:cNvSpPr txBox="1"/>
          <p:nvPr/>
        </p:nvSpPr>
        <p:spPr>
          <a:xfrm>
            <a:off x="4405891" y="4943089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各月费用率分析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53" name="Speech Bubble: Rectangle with Corners Rounded 321">
            <a:extLst>
              <a:ext uri="{FF2B5EF4-FFF2-40B4-BE49-F238E27FC236}">
                <a16:creationId xmlns:a16="http://schemas.microsoft.com/office/drawing/2014/main" id="{86AF4B62-79F5-44B5-8D23-735815F3F619}"/>
              </a:ext>
            </a:extLst>
          </p:cNvPr>
          <p:cNvSpPr/>
          <p:nvPr/>
        </p:nvSpPr>
        <p:spPr>
          <a:xfrm>
            <a:off x="5981338" y="5556996"/>
            <a:ext cx="1007426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不分页，滑轮下拉</a:t>
            </a:r>
          </a:p>
        </p:txBody>
      </p:sp>
      <p:sp>
        <p:nvSpPr>
          <p:cNvPr id="54" name="十字箭头 33">
            <a:extLst>
              <a:ext uri="{FF2B5EF4-FFF2-40B4-BE49-F238E27FC236}">
                <a16:creationId xmlns:a16="http://schemas.microsoft.com/office/drawing/2014/main" id="{35ECC38A-893F-46C8-9CE8-BE8EB38D4C62}"/>
              </a:ext>
            </a:extLst>
          </p:cNvPr>
          <p:cNvSpPr/>
          <p:nvPr/>
        </p:nvSpPr>
        <p:spPr>
          <a:xfrm>
            <a:off x="1008919" y="5349252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5" name="十字箭头 33">
            <a:extLst>
              <a:ext uri="{FF2B5EF4-FFF2-40B4-BE49-F238E27FC236}">
                <a16:creationId xmlns:a16="http://schemas.microsoft.com/office/drawing/2014/main" id="{54FAD504-BB04-40A4-B13B-4182625CAE8E}"/>
              </a:ext>
            </a:extLst>
          </p:cNvPr>
          <p:cNvSpPr/>
          <p:nvPr/>
        </p:nvSpPr>
        <p:spPr>
          <a:xfrm>
            <a:off x="4911284" y="5331923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6" name="Speech Bubble: Rectangle with Corners Rounded 321">
            <a:extLst>
              <a:ext uri="{FF2B5EF4-FFF2-40B4-BE49-F238E27FC236}">
                <a16:creationId xmlns:a16="http://schemas.microsoft.com/office/drawing/2014/main" id="{18E8D7B1-95BC-438C-9B5B-3F8355E3881F}"/>
              </a:ext>
            </a:extLst>
          </p:cNvPr>
          <p:cNvSpPr/>
          <p:nvPr/>
        </p:nvSpPr>
        <p:spPr>
          <a:xfrm>
            <a:off x="7372790" y="5696257"/>
            <a:ext cx="755889" cy="518716"/>
          </a:xfrm>
          <a:prstGeom prst="wedgeRoundRectCallout">
            <a:avLst>
              <a:gd name="adj1" fmla="val -72719"/>
              <a:gd name="adj2" fmla="val -99077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展为当年各月费用率数据，</a:t>
            </a:r>
          </a:p>
        </p:txBody>
      </p:sp>
      <p:sp>
        <p:nvSpPr>
          <p:cNvPr id="57" name="Speech Bubble: Rectangle with Corners Rounded 321">
            <a:extLst>
              <a:ext uri="{FF2B5EF4-FFF2-40B4-BE49-F238E27FC236}">
                <a16:creationId xmlns:a16="http://schemas.microsoft.com/office/drawing/2014/main" id="{5B9A7884-7078-4955-9249-4C96A58F6ED9}"/>
              </a:ext>
            </a:extLst>
          </p:cNvPr>
          <p:cNvSpPr/>
          <p:nvPr/>
        </p:nvSpPr>
        <p:spPr>
          <a:xfrm>
            <a:off x="2777372" y="5890105"/>
            <a:ext cx="755889" cy="518716"/>
          </a:xfrm>
          <a:prstGeom prst="wedgeRoundRectCallout">
            <a:avLst>
              <a:gd name="adj1" fmla="val -72719"/>
              <a:gd name="adj2" fmla="val -99077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展示为各个科目费用率数据，</a:t>
            </a:r>
          </a:p>
        </p:txBody>
      </p:sp>
      <p:sp>
        <p:nvSpPr>
          <p:cNvPr id="58" name="Speech Bubble: Rectangle with Corners Rounded 321">
            <a:extLst>
              <a:ext uri="{FF2B5EF4-FFF2-40B4-BE49-F238E27FC236}">
                <a16:creationId xmlns:a16="http://schemas.microsoft.com/office/drawing/2014/main" id="{FC7EB50D-AC30-4F60-8197-A5A7D6794CD6}"/>
              </a:ext>
            </a:extLst>
          </p:cNvPr>
          <p:cNvSpPr/>
          <p:nvPr/>
        </p:nvSpPr>
        <p:spPr>
          <a:xfrm>
            <a:off x="4366140" y="2770337"/>
            <a:ext cx="929499" cy="522995"/>
          </a:xfrm>
          <a:prstGeom prst="wedgeRoundRectCallout">
            <a:avLst>
              <a:gd name="adj1" fmla="val -89129"/>
              <a:gd name="adj2" fmla="val -79541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bg1"/>
                </a:solidFill>
              </a:rPr>
              <a:t>费用率预警，预警逻辑待业务反馈</a:t>
            </a:r>
          </a:p>
        </p:txBody>
      </p:sp>
      <p:sp>
        <p:nvSpPr>
          <p:cNvPr id="59" name="Speech Bubble: Rectangle with Corners Rounded 321">
            <a:extLst>
              <a:ext uri="{FF2B5EF4-FFF2-40B4-BE49-F238E27FC236}">
                <a16:creationId xmlns:a16="http://schemas.microsoft.com/office/drawing/2014/main" id="{668BDD02-8F6C-4EBD-A9FB-D9FD173F23C9}"/>
              </a:ext>
            </a:extLst>
          </p:cNvPr>
          <p:cNvSpPr/>
          <p:nvPr/>
        </p:nvSpPr>
        <p:spPr>
          <a:xfrm>
            <a:off x="1250041" y="1584290"/>
            <a:ext cx="939270" cy="398619"/>
          </a:xfrm>
          <a:prstGeom prst="wedgeRoundRectCallout">
            <a:avLst>
              <a:gd name="adj1" fmla="val -40383"/>
              <a:gd name="adj2" fmla="val -9586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grpSp>
        <p:nvGrpSpPr>
          <p:cNvPr id="60" name="Group 44">
            <a:extLst>
              <a:ext uri="{FF2B5EF4-FFF2-40B4-BE49-F238E27FC236}">
                <a16:creationId xmlns:a16="http://schemas.microsoft.com/office/drawing/2014/main" id="{92166FB5-7B8E-4AE0-B193-AC0131AC444E}"/>
              </a:ext>
            </a:extLst>
          </p:cNvPr>
          <p:cNvGrpSpPr/>
          <p:nvPr/>
        </p:nvGrpSpPr>
        <p:grpSpPr>
          <a:xfrm>
            <a:off x="246861" y="1309873"/>
            <a:ext cx="1068216" cy="291949"/>
            <a:chOff x="304798" y="1047755"/>
            <a:chExt cx="1068216" cy="291949"/>
          </a:xfrm>
        </p:grpSpPr>
        <p:sp>
          <p:nvSpPr>
            <p:cNvPr id="66" name="矩形 60">
              <a:extLst>
                <a:ext uri="{FF2B5EF4-FFF2-40B4-BE49-F238E27FC236}">
                  <a16:creationId xmlns:a16="http://schemas.microsoft.com/office/drawing/2014/main" id="{36079C6D-E8B3-4B3F-9EF8-3C6C91B2567C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文本框 61">
              <a:extLst>
                <a:ext uri="{FF2B5EF4-FFF2-40B4-BE49-F238E27FC236}">
                  <a16:creationId xmlns:a16="http://schemas.microsoft.com/office/drawing/2014/main" id="{95F0E4F4-17D4-4479-9971-7879FE56877F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开始月</a:t>
              </a:r>
            </a:p>
          </p:txBody>
        </p:sp>
        <p:sp>
          <p:nvSpPr>
            <p:cNvPr id="69" name="Right Triangle 25">
              <a:extLst>
                <a:ext uri="{FF2B5EF4-FFF2-40B4-BE49-F238E27FC236}">
                  <a16:creationId xmlns:a16="http://schemas.microsoft.com/office/drawing/2014/main" id="{0CA631FD-0AA5-4879-99EE-0942D0F3218A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Group 44">
            <a:extLst>
              <a:ext uri="{FF2B5EF4-FFF2-40B4-BE49-F238E27FC236}">
                <a16:creationId xmlns:a16="http://schemas.microsoft.com/office/drawing/2014/main" id="{C875568A-281E-4DB3-A4ED-87246842438A}"/>
              </a:ext>
            </a:extLst>
          </p:cNvPr>
          <p:cNvGrpSpPr/>
          <p:nvPr/>
        </p:nvGrpSpPr>
        <p:grpSpPr>
          <a:xfrm>
            <a:off x="2138905" y="1311586"/>
            <a:ext cx="1068216" cy="291949"/>
            <a:chOff x="304798" y="1047755"/>
            <a:chExt cx="1068216" cy="291949"/>
          </a:xfrm>
        </p:grpSpPr>
        <p:sp>
          <p:nvSpPr>
            <p:cNvPr id="71" name="矩形 60">
              <a:extLst>
                <a:ext uri="{FF2B5EF4-FFF2-40B4-BE49-F238E27FC236}">
                  <a16:creationId xmlns:a16="http://schemas.microsoft.com/office/drawing/2014/main" id="{42F6BE63-64AC-4AE0-BCF9-9FCEAA09A48E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文本框 61">
              <a:extLst>
                <a:ext uri="{FF2B5EF4-FFF2-40B4-BE49-F238E27FC236}">
                  <a16:creationId xmlns:a16="http://schemas.microsoft.com/office/drawing/2014/main" id="{D2A420E0-E3A6-4ECB-8297-B2B2AB2AAAA0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截止月</a:t>
              </a:r>
            </a:p>
          </p:txBody>
        </p:sp>
        <p:sp>
          <p:nvSpPr>
            <p:cNvPr id="73" name="Right Triangle 25">
              <a:extLst>
                <a:ext uri="{FF2B5EF4-FFF2-40B4-BE49-F238E27FC236}">
                  <a16:creationId xmlns:a16="http://schemas.microsoft.com/office/drawing/2014/main" id="{FBA0172C-CD97-4612-B415-829E3FF58F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Speech Bubble: Rectangle with Corners Rounded 321">
            <a:extLst>
              <a:ext uri="{FF2B5EF4-FFF2-40B4-BE49-F238E27FC236}">
                <a16:creationId xmlns:a16="http://schemas.microsoft.com/office/drawing/2014/main" id="{797FCC2B-7550-4586-AE16-1C26D253166B}"/>
              </a:ext>
            </a:extLst>
          </p:cNvPr>
          <p:cNvSpPr/>
          <p:nvPr/>
        </p:nvSpPr>
        <p:spPr>
          <a:xfrm>
            <a:off x="3127706" y="1584290"/>
            <a:ext cx="939270" cy="398619"/>
          </a:xfrm>
          <a:prstGeom prst="wedgeRoundRectCallout">
            <a:avLst>
              <a:gd name="adj1" fmla="val -39151"/>
              <a:gd name="adj2" fmla="val -8424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grpSp>
        <p:nvGrpSpPr>
          <p:cNvPr id="75" name="Group 58">
            <a:extLst>
              <a:ext uri="{FF2B5EF4-FFF2-40B4-BE49-F238E27FC236}">
                <a16:creationId xmlns:a16="http://schemas.microsoft.com/office/drawing/2014/main" id="{6EA1F30F-BDE5-4AEA-99C7-D2A272254E08}"/>
              </a:ext>
            </a:extLst>
          </p:cNvPr>
          <p:cNvGrpSpPr/>
          <p:nvPr/>
        </p:nvGrpSpPr>
        <p:grpSpPr>
          <a:xfrm>
            <a:off x="9643915" y="1340322"/>
            <a:ext cx="771098" cy="316032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01AB9CD-EE7A-4DEE-B5AB-09AB2F91D066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714E656-5358-4B66-8BF3-2E17AAD698F1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Group 58">
            <a:extLst>
              <a:ext uri="{FF2B5EF4-FFF2-40B4-BE49-F238E27FC236}">
                <a16:creationId xmlns:a16="http://schemas.microsoft.com/office/drawing/2014/main" id="{E7B450E3-874C-4623-8366-0354C15D6C4E}"/>
              </a:ext>
            </a:extLst>
          </p:cNvPr>
          <p:cNvGrpSpPr/>
          <p:nvPr/>
        </p:nvGrpSpPr>
        <p:grpSpPr>
          <a:xfrm>
            <a:off x="10483703" y="1342432"/>
            <a:ext cx="709184" cy="316032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83" name="矩形 57">
              <a:extLst>
                <a:ext uri="{FF2B5EF4-FFF2-40B4-BE49-F238E27FC236}">
                  <a16:creationId xmlns:a16="http://schemas.microsoft.com/office/drawing/2014/main" id="{4EE329F8-63E9-4F92-9A56-81C18A29E487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文本框 58">
              <a:extLst>
                <a:ext uri="{FF2B5EF4-FFF2-40B4-BE49-F238E27FC236}">
                  <a16:creationId xmlns:a16="http://schemas.microsoft.com/office/drawing/2014/main" id="{2031E086-0E63-4D9B-B842-B1046505DC05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1" lang="zh-CN" altLang="en-US" sz="1200" dirty="0">
                  <a:solidFill>
                    <a:prstClr val="white"/>
                  </a:solidFill>
                </a:rPr>
                <a:t>季报</a:t>
              </a:r>
            </a:p>
          </p:txBody>
        </p:sp>
      </p:grpSp>
      <p:grpSp>
        <p:nvGrpSpPr>
          <p:cNvPr id="100" name="Group 58">
            <a:extLst>
              <a:ext uri="{FF2B5EF4-FFF2-40B4-BE49-F238E27FC236}">
                <a16:creationId xmlns:a16="http://schemas.microsoft.com/office/drawing/2014/main" id="{C765F1FA-6DE6-4182-A242-89A1B4EC1B20}"/>
              </a:ext>
            </a:extLst>
          </p:cNvPr>
          <p:cNvGrpSpPr/>
          <p:nvPr/>
        </p:nvGrpSpPr>
        <p:grpSpPr>
          <a:xfrm>
            <a:off x="11261578" y="1326249"/>
            <a:ext cx="824916" cy="316032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110" name="矩形 57">
              <a:extLst>
                <a:ext uri="{FF2B5EF4-FFF2-40B4-BE49-F238E27FC236}">
                  <a16:creationId xmlns:a16="http://schemas.microsoft.com/office/drawing/2014/main" id="{96028CDA-E06E-4EF8-9A0F-A4BE0A3CCD21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文本框 58">
              <a:extLst>
                <a:ext uri="{FF2B5EF4-FFF2-40B4-BE49-F238E27FC236}">
                  <a16:creationId xmlns:a16="http://schemas.microsoft.com/office/drawing/2014/main" id="{8D2B6D14-19A7-4D33-A6D5-0702C3218BD0}"/>
                </a:ext>
              </a:extLst>
            </p:cNvPr>
            <p:cNvSpPr txBox="1"/>
            <p:nvPr/>
          </p:nvSpPr>
          <p:spPr>
            <a:xfrm>
              <a:off x="10989275" y="1056815"/>
              <a:ext cx="64633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1" lang="zh-CN" altLang="en-US" sz="1200" dirty="0">
                  <a:solidFill>
                    <a:prstClr val="white"/>
                  </a:solidFill>
                </a:rPr>
                <a:t>半年报</a:t>
              </a:r>
            </a:p>
          </p:txBody>
        </p:sp>
      </p:grpSp>
      <p:graphicFrame>
        <p:nvGraphicFramePr>
          <p:cNvPr id="64" name="内容占位符 46">
            <a:extLst>
              <a:ext uri="{FF2B5EF4-FFF2-40B4-BE49-F238E27FC236}">
                <a16:creationId xmlns:a16="http://schemas.microsoft.com/office/drawing/2014/main" id="{18F3CEA3-5753-4486-A4B4-04E1F1EE32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280066"/>
              </p:ext>
            </p:extLst>
          </p:nvPr>
        </p:nvGraphicFramePr>
        <p:xfrm>
          <a:off x="8512705" y="5223936"/>
          <a:ext cx="3531586" cy="1556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5" name="Oval 4">
            <a:extLst>
              <a:ext uri="{FF2B5EF4-FFF2-40B4-BE49-F238E27FC236}">
                <a16:creationId xmlns:a16="http://schemas.microsoft.com/office/drawing/2014/main" id="{E683913D-D984-4C8A-A3BD-5FC54EF772E4}"/>
              </a:ext>
            </a:extLst>
          </p:cNvPr>
          <p:cNvSpPr/>
          <p:nvPr/>
        </p:nvSpPr>
        <p:spPr>
          <a:xfrm>
            <a:off x="8125752" y="4958915"/>
            <a:ext cx="486423" cy="296181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10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76" name="TextBox 106">
            <a:extLst>
              <a:ext uri="{FF2B5EF4-FFF2-40B4-BE49-F238E27FC236}">
                <a16:creationId xmlns:a16="http://schemas.microsoft.com/office/drawing/2014/main" id="{28A2A1B1-633E-45CD-89AF-642712949007}"/>
              </a:ext>
            </a:extLst>
          </p:cNvPr>
          <p:cNvSpPr txBox="1"/>
          <p:nvPr/>
        </p:nvSpPr>
        <p:spPr>
          <a:xfrm>
            <a:off x="8574692" y="4916159"/>
            <a:ext cx="161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科目费用率分析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78" name="Speech Bubble: Rectangle with Corners Rounded 321">
            <a:extLst>
              <a:ext uri="{FF2B5EF4-FFF2-40B4-BE49-F238E27FC236}">
                <a16:creationId xmlns:a16="http://schemas.microsoft.com/office/drawing/2014/main" id="{9E1D4A00-7B04-4B69-906B-3D77BD0C460E}"/>
              </a:ext>
            </a:extLst>
          </p:cNvPr>
          <p:cNvSpPr/>
          <p:nvPr/>
        </p:nvSpPr>
        <p:spPr>
          <a:xfrm>
            <a:off x="11192886" y="4886595"/>
            <a:ext cx="777013" cy="445328"/>
          </a:xfrm>
          <a:prstGeom prst="wedgeRoundRectCallout">
            <a:avLst>
              <a:gd name="adj1" fmla="val -76295"/>
              <a:gd name="adj2" fmla="val 65697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展示为各个科目费用率数据，</a:t>
            </a:r>
          </a:p>
        </p:txBody>
      </p:sp>
    </p:spTree>
    <p:extLst>
      <p:ext uri="{BB962C8B-B14F-4D97-AF65-F5344CB8AC3E}">
        <p14:creationId xmlns:p14="http://schemas.microsoft.com/office/powerpoint/2010/main" val="1870720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线下费用明细（大区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72519"/>
              </p:ext>
            </p:extLst>
          </p:nvPr>
        </p:nvGraphicFramePr>
        <p:xfrm>
          <a:off x="0" y="433388"/>
          <a:ext cx="12192000" cy="6464635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4234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开始月、截止月筛选器：默认显示为当月，数据为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区域筛选器：默认：全部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68605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图表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的横、纵坐标支持拖动，灵活展现数据，保证可以展示图表中的最大值和最小值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渠道费用、科目费用：</a:t>
                      </a:r>
                      <a:r>
                        <a:rPr lang="zh-CN" altLang="en-US" sz="1200" dirty="0"/>
                        <a:t>不做分页，默认显示</a:t>
                      </a:r>
                      <a:r>
                        <a:rPr lang="en-US" altLang="zh-CN" sz="1200" dirty="0"/>
                        <a:t>6</a:t>
                      </a:r>
                      <a:r>
                        <a:rPr lang="zh-CN" altLang="en-US" sz="1200" dirty="0"/>
                        <a:t>条，滑轮下拉显示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大区费用：不做分页，在一屏显示</a:t>
                      </a: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排序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建议按费用率降序；  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、表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 费用占比降序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330035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940" t="1" b="26206"/>
          <a:stretch/>
        </p:blipFill>
        <p:spPr>
          <a:xfrm>
            <a:off x="5541264" y="2987483"/>
            <a:ext cx="218186" cy="171066"/>
          </a:xfrm>
          <a:prstGeom prst="rect">
            <a:avLst/>
          </a:prstGeom>
        </p:spPr>
      </p:pic>
      <p:sp>
        <p:nvSpPr>
          <p:cNvPr id="8" name="十字箭头 33">
            <a:extLst>
              <a:ext uri="{FF2B5EF4-FFF2-40B4-BE49-F238E27FC236}">
                <a16:creationId xmlns:a16="http://schemas.microsoft.com/office/drawing/2014/main" id="{8837CF58-2627-4017-93B3-6602D1439BA7}"/>
              </a:ext>
            </a:extLst>
          </p:cNvPr>
          <p:cNvSpPr/>
          <p:nvPr/>
        </p:nvSpPr>
        <p:spPr>
          <a:xfrm>
            <a:off x="3782306" y="2185180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27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8183080" y="2916495"/>
            <a:ext cx="3869425" cy="1788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14215" y="816767"/>
            <a:ext cx="3653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健康饮品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大区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-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区域费用分析季报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4FFEA512-A55C-4EB5-AC2D-0A15A5A3BF82}"/>
              </a:ext>
            </a:extLst>
          </p:cNvPr>
          <p:cNvSpPr txBox="1"/>
          <p:nvPr/>
        </p:nvSpPr>
        <p:spPr>
          <a:xfrm>
            <a:off x="9849590" y="10902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查询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1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2140140" y="1234322"/>
            <a:ext cx="1224073" cy="398619"/>
          </a:xfrm>
          <a:prstGeom prst="wedgeRoundRectCallout">
            <a:avLst>
              <a:gd name="adj1" fmla="val -81019"/>
              <a:gd name="adj2" fmla="val 57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默认：当前季度</a:t>
            </a:r>
          </a:p>
        </p:txBody>
      </p:sp>
      <p:grpSp>
        <p:nvGrpSpPr>
          <p:cNvPr id="62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502628" y="1345145"/>
            <a:ext cx="1108744" cy="291949"/>
            <a:chOff x="304798" y="1047755"/>
            <a:chExt cx="1108744" cy="291949"/>
          </a:xfrm>
        </p:grpSpPr>
        <p:sp>
          <p:nvSpPr>
            <p:cNvPr id="63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64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05546" y="105318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时间（季度）</a:t>
              </a:r>
            </a:p>
          </p:txBody>
        </p:sp>
        <p:sp>
          <p:nvSpPr>
            <p:cNvPr id="65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95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3831365" y="1379791"/>
            <a:ext cx="1068216" cy="291949"/>
            <a:chOff x="304798" y="1047755"/>
            <a:chExt cx="1068216" cy="291949"/>
          </a:xfrm>
        </p:grpSpPr>
        <p:sp>
          <p:nvSpPr>
            <p:cNvPr id="96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7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大区</a:t>
              </a:r>
            </a:p>
          </p:txBody>
        </p:sp>
        <p:sp>
          <p:nvSpPr>
            <p:cNvPr id="98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5202007" y="1367177"/>
            <a:ext cx="1068216" cy="291949"/>
            <a:chOff x="304798" y="1047755"/>
            <a:chExt cx="1068216" cy="291949"/>
          </a:xfrm>
        </p:grpSpPr>
        <p:sp>
          <p:nvSpPr>
            <p:cNvPr id="47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8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区域 </a:t>
              </a:r>
            </a:p>
          </p:txBody>
        </p:sp>
        <p:sp>
          <p:nvSpPr>
            <p:cNvPr id="49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4144847" y="2933047"/>
            <a:ext cx="3949587" cy="177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211437" y="270251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112" name="内容占位符 46">
            <a:extLst>
              <a:ext uri="{FF2B5EF4-FFF2-40B4-BE49-F238E27FC236}">
                <a16:creationId xmlns:a16="http://schemas.microsoft.com/office/drawing/2014/main" id="{36B6CC53-28DF-484D-BE17-7C49D51E234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23513" y="2956308"/>
          <a:ext cx="3949331" cy="175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240482" y="2667424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费用趋势图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396513" y="2621605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费用率趋势图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1335" y="1841178"/>
            <a:ext cx="11996866" cy="742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17" name="Text Placeholder 23"/>
          <p:cNvSpPr txBox="1">
            <a:spLocks/>
          </p:cNvSpPr>
          <p:nvPr/>
        </p:nvSpPr>
        <p:spPr>
          <a:xfrm>
            <a:off x="471635" y="1894559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折前收入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12000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</a:t>
            </a:r>
          </a:p>
        </p:txBody>
      </p:sp>
      <p:sp>
        <p:nvSpPr>
          <p:cNvPr id="118" name="Text Placeholder 25"/>
          <p:cNvSpPr txBox="1">
            <a:spLocks/>
          </p:cNvSpPr>
          <p:nvPr/>
        </p:nvSpPr>
        <p:spPr>
          <a:xfrm>
            <a:off x="4501815" y="1898414"/>
            <a:ext cx="1393742" cy="990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营销费用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 353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</a:t>
            </a:r>
          </a:p>
        </p:txBody>
      </p:sp>
      <p:sp>
        <p:nvSpPr>
          <p:cNvPr id="119" name="Text Placeholder 32"/>
          <p:cNvSpPr txBox="1">
            <a:spLocks/>
          </p:cNvSpPr>
          <p:nvPr/>
        </p:nvSpPr>
        <p:spPr>
          <a:xfrm>
            <a:off x="7142552" y="1893099"/>
            <a:ext cx="1442771" cy="924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费用率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34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%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8606821" y="1880765"/>
            <a:ext cx="1706656" cy="897041"/>
            <a:chOff x="8179871" y="1564933"/>
            <a:chExt cx="1706656" cy="897041"/>
          </a:xfrm>
        </p:grpSpPr>
        <p:sp>
          <p:nvSpPr>
            <p:cNvPr id="122" name="Text Placeholder 42"/>
            <p:cNvSpPr txBox="1">
              <a:spLocks/>
            </p:cNvSpPr>
            <p:nvPr/>
          </p:nvSpPr>
          <p:spPr>
            <a:xfrm>
              <a:off x="8179871" y="1564933"/>
              <a:ext cx="1706656" cy="8970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  费用率同比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10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-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24" name="Down Arrow 123"/>
            <p:cNvSpPr/>
            <p:nvPr/>
          </p:nvSpPr>
          <p:spPr>
            <a:xfrm flipV="1">
              <a:off x="8888666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449713" y="1900081"/>
            <a:ext cx="1456794" cy="819486"/>
            <a:chOff x="10202475" y="1622487"/>
            <a:chExt cx="1456794" cy="819486"/>
          </a:xfrm>
        </p:grpSpPr>
        <p:sp>
          <p:nvSpPr>
            <p:cNvPr id="126" name="Text Placeholder 40"/>
            <p:cNvSpPr txBox="1">
              <a:spLocks/>
            </p:cNvSpPr>
            <p:nvPr/>
          </p:nvSpPr>
          <p:spPr>
            <a:xfrm>
              <a:off x="10202475" y="1622487"/>
              <a:ext cx="1456794" cy="81948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  费用率环比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-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20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27" name="Down Arrow 126"/>
            <p:cNvSpPr/>
            <p:nvPr/>
          </p:nvSpPr>
          <p:spPr>
            <a:xfrm>
              <a:off x="10951752" y="1995619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sp>
        <p:nvSpPr>
          <p:cNvPr id="128" name="Text Placeholder 23"/>
          <p:cNvSpPr txBox="1">
            <a:spLocks/>
          </p:cNvSpPr>
          <p:nvPr/>
        </p:nvSpPr>
        <p:spPr>
          <a:xfrm>
            <a:off x="3292261" y="1909562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折后收入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12000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</a:t>
            </a:r>
          </a:p>
        </p:txBody>
      </p:sp>
      <p:sp>
        <p:nvSpPr>
          <p:cNvPr id="129" name="Oval 4"/>
          <p:cNvSpPr/>
          <p:nvPr/>
        </p:nvSpPr>
        <p:spPr>
          <a:xfrm>
            <a:off x="41205" y="1867954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1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30" name="Oval 4"/>
          <p:cNvSpPr/>
          <p:nvPr/>
        </p:nvSpPr>
        <p:spPr>
          <a:xfrm>
            <a:off x="11007" y="2595905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2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31" name="Oval 4"/>
          <p:cNvSpPr/>
          <p:nvPr/>
        </p:nvSpPr>
        <p:spPr>
          <a:xfrm>
            <a:off x="4115382" y="2629146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3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868208" y="1892272"/>
            <a:ext cx="1706656" cy="897041"/>
            <a:chOff x="8070221" y="1572180"/>
            <a:chExt cx="1706656" cy="897041"/>
          </a:xfrm>
        </p:grpSpPr>
        <p:sp>
          <p:nvSpPr>
            <p:cNvPr id="54" name="Text Placeholder 42"/>
            <p:cNvSpPr txBox="1">
              <a:spLocks/>
            </p:cNvSpPr>
            <p:nvPr/>
          </p:nvSpPr>
          <p:spPr>
            <a:xfrm>
              <a:off x="8070221" y="1572180"/>
              <a:ext cx="1706656" cy="8970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  费用同比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10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56" name="Down Arrow 55"/>
            <p:cNvSpPr/>
            <p:nvPr/>
          </p:nvSpPr>
          <p:spPr>
            <a:xfrm flipV="1">
              <a:off x="8762936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281" y="3013085"/>
            <a:ext cx="275975" cy="23181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250" y="3032448"/>
            <a:ext cx="275975" cy="231819"/>
          </a:xfrm>
          <a:prstGeom prst="rect">
            <a:avLst/>
          </a:prstGeom>
        </p:spPr>
      </p:pic>
      <p:sp>
        <p:nvSpPr>
          <p:cNvPr id="59" name="Text Placeholder 23">
            <a:extLst>
              <a:ext uri="{FF2B5EF4-FFF2-40B4-BE49-F238E27FC236}">
                <a16:creationId xmlns:a16="http://schemas.microsoft.com/office/drawing/2014/main" id="{352A2C19-4AAE-40D2-A850-E11291935066}"/>
              </a:ext>
            </a:extLst>
          </p:cNvPr>
          <p:cNvSpPr txBox="1">
            <a:spLocks/>
          </p:cNvSpPr>
          <p:nvPr/>
        </p:nvSpPr>
        <p:spPr>
          <a:xfrm>
            <a:off x="1705153" y="1896669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折前收入同比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12%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</a:t>
            </a:r>
          </a:p>
        </p:txBody>
      </p:sp>
      <p:sp>
        <p:nvSpPr>
          <p:cNvPr id="67" name="Text Placeholder 32">
            <a:extLst>
              <a:ext uri="{FF2B5EF4-FFF2-40B4-BE49-F238E27FC236}">
                <a16:creationId xmlns:a16="http://schemas.microsoft.com/office/drawing/2014/main" id="{2C3C051E-3C4F-4390-8129-4805F9754D3E}"/>
              </a:ext>
            </a:extLst>
          </p:cNvPr>
          <p:cNvSpPr txBox="1">
            <a:spLocks/>
          </p:cNvSpPr>
          <p:nvPr/>
        </p:nvSpPr>
        <p:spPr>
          <a:xfrm>
            <a:off x="9509761" y="1439551"/>
            <a:ext cx="1664544" cy="274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单位：万元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8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6951487" y="1345145"/>
            <a:ext cx="1284101" cy="309946"/>
          </a:xfrm>
          <a:prstGeom prst="wedgeRoundRectCallout">
            <a:avLst>
              <a:gd name="adj1" fmla="val -96058"/>
              <a:gd name="adj2" fmla="val 10905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锁定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KIP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指标栏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1282" y="3032447"/>
            <a:ext cx="275975" cy="231819"/>
          </a:xfrm>
          <a:prstGeom prst="rect">
            <a:avLst/>
          </a:prstGeom>
        </p:spPr>
      </p:pic>
      <p:graphicFrame>
        <p:nvGraphicFramePr>
          <p:cNvPr id="83" name="图表 23">
            <a:extLst>
              <a:ext uri="{FF2B5EF4-FFF2-40B4-BE49-F238E27FC236}">
                <a16:creationId xmlns:a16="http://schemas.microsoft.com/office/drawing/2014/main" id="{B1DB6865-F9F0-48F0-A9E2-0E754C381665}"/>
              </a:ext>
            </a:extLst>
          </p:cNvPr>
          <p:cNvGraphicFramePr/>
          <p:nvPr>
            <p:extLst/>
          </p:nvPr>
        </p:nvGraphicFramePr>
        <p:xfrm>
          <a:off x="3914359" y="2874019"/>
          <a:ext cx="4224398" cy="1861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4" name="图表 23">
            <a:extLst>
              <a:ext uri="{FF2B5EF4-FFF2-40B4-BE49-F238E27FC236}">
                <a16:creationId xmlns:a16="http://schemas.microsoft.com/office/drawing/2014/main" id="{B1DB6865-F9F0-48F0-A9E2-0E754C381665}"/>
              </a:ext>
            </a:extLst>
          </p:cNvPr>
          <p:cNvGraphicFramePr/>
          <p:nvPr>
            <p:extLst/>
          </p:nvPr>
        </p:nvGraphicFramePr>
        <p:xfrm>
          <a:off x="8182515" y="2689824"/>
          <a:ext cx="3869990" cy="2015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85" name="Picture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315" y="5108090"/>
            <a:ext cx="275975" cy="231819"/>
          </a:xfrm>
          <a:prstGeom prst="rect">
            <a:avLst/>
          </a:prstGeom>
        </p:spPr>
      </p:pic>
      <p:graphicFrame>
        <p:nvGraphicFramePr>
          <p:cNvPr id="87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434485"/>
              </p:ext>
            </p:extLst>
          </p:nvPr>
        </p:nvGraphicFramePr>
        <p:xfrm>
          <a:off x="6349135" y="5001376"/>
          <a:ext cx="5672327" cy="1679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5139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11443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58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5884">
                  <a:extLst>
                    <a:ext uri="{9D8B030D-6E8A-4147-A177-3AD203B41FA5}">
                      <a16:colId xmlns:a16="http://schemas.microsoft.com/office/drawing/2014/main" val="560385112"/>
                    </a:ext>
                  </a:extLst>
                </a:gridCol>
                <a:gridCol w="845884">
                  <a:extLst>
                    <a:ext uri="{9D8B030D-6E8A-4147-A177-3AD203B41FA5}">
                      <a16:colId xmlns:a16="http://schemas.microsoft.com/office/drawing/2014/main" val="907374529"/>
                    </a:ext>
                  </a:extLst>
                </a:gridCol>
              </a:tblGrid>
              <a:tr h="2681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渠道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营销费用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1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重点系统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1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特渠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71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学生奶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71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综合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</a:tbl>
          </a:graphicData>
        </a:graphic>
      </p:graphicFrame>
      <p:graphicFrame>
        <p:nvGraphicFramePr>
          <p:cNvPr id="88" name="内容占位符 1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766060"/>
              </p:ext>
            </p:extLst>
          </p:nvPr>
        </p:nvGraphicFramePr>
        <p:xfrm>
          <a:off x="170537" y="4986285"/>
          <a:ext cx="5961085" cy="17548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4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990048394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90715022"/>
                    </a:ext>
                  </a:extLst>
                </a:gridCol>
              </a:tblGrid>
              <a:tr h="2204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大区名称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折前收入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折后收入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   费用率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费用率环比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费用占比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费用占比变化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山东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2,078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9.83%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浙沪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1,915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13.50%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河南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1,863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70.06%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E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西南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1,684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14.29%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1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苏皖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1,625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11.75%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京津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1,560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14.37%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0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电子商务单元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199396" y="4707680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大区费用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11802" y="4714000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渠道费用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93" name="Oval 4"/>
          <p:cNvSpPr/>
          <p:nvPr/>
        </p:nvSpPr>
        <p:spPr>
          <a:xfrm>
            <a:off x="-41971" y="4798942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4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94" name="Oval 4"/>
          <p:cNvSpPr/>
          <p:nvPr/>
        </p:nvSpPr>
        <p:spPr>
          <a:xfrm>
            <a:off x="6071129" y="4735073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5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01" name="十字箭头 33"/>
          <p:cNvSpPr/>
          <p:nvPr/>
        </p:nvSpPr>
        <p:spPr>
          <a:xfrm>
            <a:off x="857984" y="5058784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02" name="Speech Bubble: Rectangle with Corners Rounded 321">
            <a:extLst>
              <a:ext uri="{FF2B5EF4-FFF2-40B4-BE49-F238E27FC236}">
                <a16:creationId xmlns:a16="http://schemas.microsoft.com/office/drawing/2014/main" id="{CBD9E8D5-6FB1-4BC6-B626-32DE380BBA6F}"/>
              </a:ext>
            </a:extLst>
          </p:cNvPr>
          <p:cNvSpPr/>
          <p:nvPr/>
        </p:nvSpPr>
        <p:spPr>
          <a:xfrm>
            <a:off x="1140707" y="5300903"/>
            <a:ext cx="1052022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大区不分页，一屏显示</a:t>
            </a:r>
          </a:p>
        </p:txBody>
      </p:sp>
      <p:sp>
        <p:nvSpPr>
          <p:cNvPr id="104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7404838" y="5381106"/>
            <a:ext cx="1052022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不分页，滑轮下拉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784511" y="5550361"/>
            <a:ext cx="390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渠道的取数逻辑待确认后反馈，暂不实施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69" name="Speech Bubble: Rectangle with Corners Rounded 321">
            <a:extLst>
              <a:ext uri="{FF2B5EF4-FFF2-40B4-BE49-F238E27FC236}">
                <a16:creationId xmlns:a16="http://schemas.microsoft.com/office/drawing/2014/main" id="{13F7684E-1335-4364-8F00-477C4F3BE6A8}"/>
              </a:ext>
            </a:extLst>
          </p:cNvPr>
          <p:cNvSpPr/>
          <p:nvPr/>
        </p:nvSpPr>
        <p:spPr>
          <a:xfrm>
            <a:off x="7395303" y="2243863"/>
            <a:ext cx="1966172" cy="708429"/>
          </a:xfrm>
          <a:prstGeom prst="wedgeRoundRectCallout">
            <a:avLst>
              <a:gd name="adj1" fmla="val -41502"/>
              <a:gd name="adj2" fmla="val 83749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趋势图展为本年季度、半年和全年数据，从本年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1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季度开始，如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19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年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2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季度默认显示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19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年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1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季度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-19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年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2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季度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-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上半年数据</a:t>
            </a:r>
          </a:p>
        </p:txBody>
      </p:sp>
      <p:sp>
        <p:nvSpPr>
          <p:cNvPr id="66" name="Speech Bubble: Rectangle with Corners Rounded 321">
            <a:extLst>
              <a:ext uri="{FF2B5EF4-FFF2-40B4-BE49-F238E27FC236}">
                <a16:creationId xmlns:a16="http://schemas.microsoft.com/office/drawing/2014/main" id="{06C98761-75B7-4382-BFB6-2F619A2CA23B}"/>
              </a:ext>
            </a:extLst>
          </p:cNvPr>
          <p:cNvSpPr/>
          <p:nvPr/>
        </p:nvSpPr>
        <p:spPr>
          <a:xfrm>
            <a:off x="4366140" y="5888915"/>
            <a:ext cx="929499" cy="522995"/>
          </a:xfrm>
          <a:prstGeom prst="wedgeRoundRectCallout">
            <a:avLst>
              <a:gd name="adj1" fmla="val -89129"/>
              <a:gd name="adj2" fmla="val -79541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bg1"/>
                </a:solidFill>
              </a:rPr>
              <a:t>费用率预警，预警逻辑待业务反馈</a:t>
            </a:r>
          </a:p>
        </p:txBody>
      </p:sp>
    </p:spTree>
    <p:extLst>
      <p:ext uri="{BB962C8B-B14F-4D97-AF65-F5344CB8AC3E}">
        <p14:creationId xmlns:p14="http://schemas.microsoft.com/office/powerpoint/2010/main" val="253493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105878" y="425532"/>
            <a:ext cx="2204185" cy="381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费用模块场景结构</a:t>
            </a:r>
          </a:p>
        </p:txBody>
      </p:sp>
      <p:sp>
        <p:nvSpPr>
          <p:cNvPr id="72" name="矩形 1"/>
          <p:cNvSpPr/>
          <p:nvPr/>
        </p:nvSpPr>
        <p:spPr>
          <a:xfrm>
            <a:off x="1461268" y="2430430"/>
            <a:ext cx="1512168" cy="40049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费用分析</a:t>
            </a:r>
          </a:p>
        </p:txBody>
      </p:sp>
      <p:sp>
        <p:nvSpPr>
          <p:cNvPr id="73" name="矩形 13"/>
          <p:cNvSpPr/>
          <p:nvPr/>
        </p:nvSpPr>
        <p:spPr>
          <a:xfrm>
            <a:off x="3184633" y="3195038"/>
            <a:ext cx="2019308" cy="5313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区域费用分析</a:t>
            </a:r>
          </a:p>
        </p:txBody>
      </p:sp>
      <p:sp>
        <p:nvSpPr>
          <p:cNvPr id="74" name="矩形 19"/>
          <p:cNvSpPr/>
          <p:nvPr/>
        </p:nvSpPr>
        <p:spPr>
          <a:xfrm>
            <a:off x="3189460" y="2445028"/>
            <a:ext cx="2016224" cy="526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线下费用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总览</a:t>
            </a:r>
          </a:p>
        </p:txBody>
      </p:sp>
      <p:sp>
        <p:nvSpPr>
          <p:cNvPr id="75" name="矩形 69"/>
          <p:cNvSpPr/>
          <p:nvPr/>
        </p:nvSpPr>
        <p:spPr>
          <a:xfrm>
            <a:off x="5393017" y="4655610"/>
            <a:ext cx="2016286" cy="5313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产品费用分析</a:t>
            </a:r>
          </a:p>
        </p:txBody>
      </p:sp>
      <p:sp>
        <p:nvSpPr>
          <p:cNvPr id="90" name="矩形 78"/>
          <p:cNvSpPr/>
          <p:nvPr/>
        </p:nvSpPr>
        <p:spPr>
          <a:xfrm>
            <a:off x="1473499" y="5384025"/>
            <a:ext cx="1512168" cy="40049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活动追踪</a:t>
            </a:r>
          </a:p>
        </p:txBody>
      </p:sp>
      <p:sp>
        <p:nvSpPr>
          <p:cNvPr id="91" name="矩形 79"/>
          <p:cNvSpPr/>
          <p:nvPr/>
        </p:nvSpPr>
        <p:spPr>
          <a:xfrm>
            <a:off x="3199037" y="5389098"/>
            <a:ext cx="2002312" cy="4004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超期结案率</a:t>
            </a:r>
          </a:p>
        </p:txBody>
      </p:sp>
      <p:sp>
        <p:nvSpPr>
          <p:cNvPr id="92" name="矩形 80"/>
          <p:cNvSpPr/>
          <p:nvPr/>
        </p:nvSpPr>
        <p:spPr>
          <a:xfrm>
            <a:off x="5384688" y="5384025"/>
            <a:ext cx="2013464" cy="4004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结案差异率</a:t>
            </a:r>
          </a:p>
        </p:txBody>
      </p:sp>
      <p:cxnSp>
        <p:nvCxnSpPr>
          <p:cNvPr id="94" name="直接连接符 85"/>
          <p:cNvCxnSpPr/>
          <p:nvPr/>
        </p:nvCxnSpPr>
        <p:spPr>
          <a:xfrm>
            <a:off x="3076894" y="1824429"/>
            <a:ext cx="2108" cy="3774888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矩形 82"/>
          <p:cNvSpPr/>
          <p:nvPr/>
        </p:nvSpPr>
        <p:spPr>
          <a:xfrm>
            <a:off x="1463011" y="1725703"/>
            <a:ext cx="1512168" cy="40049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预算管理</a:t>
            </a:r>
          </a:p>
        </p:txBody>
      </p:sp>
      <p:sp>
        <p:nvSpPr>
          <p:cNvPr id="99" name="矩形 84"/>
          <p:cNvSpPr/>
          <p:nvPr/>
        </p:nvSpPr>
        <p:spPr>
          <a:xfrm>
            <a:off x="3191524" y="1750400"/>
            <a:ext cx="2002312" cy="4846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预算进度（签批口径）</a:t>
            </a:r>
          </a:p>
        </p:txBody>
      </p:sp>
      <p:sp>
        <p:nvSpPr>
          <p:cNvPr id="21" name="矩形 84"/>
          <p:cNvSpPr/>
          <p:nvPr/>
        </p:nvSpPr>
        <p:spPr>
          <a:xfrm>
            <a:off x="5395840" y="1750400"/>
            <a:ext cx="2002312" cy="4846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预算使用情况（入账口径）</a:t>
            </a:r>
          </a:p>
        </p:txBody>
      </p:sp>
      <p:sp>
        <p:nvSpPr>
          <p:cNvPr id="24" name="矩形 13"/>
          <p:cNvSpPr/>
          <p:nvPr/>
        </p:nvSpPr>
        <p:spPr>
          <a:xfrm>
            <a:off x="3192358" y="3916340"/>
            <a:ext cx="2019308" cy="517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经销商费用分析</a:t>
            </a:r>
          </a:p>
        </p:txBody>
      </p:sp>
      <p:sp>
        <p:nvSpPr>
          <p:cNvPr id="16" name="矩形 13"/>
          <p:cNvSpPr/>
          <p:nvPr/>
        </p:nvSpPr>
        <p:spPr>
          <a:xfrm>
            <a:off x="3191524" y="4641012"/>
            <a:ext cx="2019308" cy="5459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渠道费用分析</a:t>
            </a:r>
          </a:p>
        </p:txBody>
      </p:sp>
      <p:sp>
        <p:nvSpPr>
          <p:cNvPr id="17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7639333" y="4533417"/>
            <a:ext cx="1203231" cy="470382"/>
          </a:xfrm>
          <a:prstGeom prst="wedgeRoundRectCallout">
            <a:avLst>
              <a:gd name="adj1" fmla="val -74762"/>
              <a:gd name="adj2" fmla="val 54757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管会会于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月份实现分摊到产品和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SKU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3">
            <a:extLst>
              <a:ext uri="{FF2B5EF4-FFF2-40B4-BE49-F238E27FC236}">
                <a16:creationId xmlns:a16="http://schemas.microsoft.com/office/drawing/2014/main" id="{9D206CFD-1A91-49F4-8392-6C9D9EE300A6}"/>
              </a:ext>
            </a:extLst>
          </p:cNvPr>
          <p:cNvSpPr/>
          <p:nvPr/>
        </p:nvSpPr>
        <p:spPr>
          <a:xfrm>
            <a:off x="5402398" y="3917552"/>
            <a:ext cx="2019308" cy="5172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经销商费用明细</a:t>
            </a:r>
          </a:p>
        </p:txBody>
      </p:sp>
      <p:sp>
        <p:nvSpPr>
          <p:cNvPr id="19" name="矩形 19">
            <a:extLst>
              <a:ext uri="{FF2B5EF4-FFF2-40B4-BE49-F238E27FC236}">
                <a16:creationId xmlns:a16="http://schemas.microsoft.com/office/drawing/2014/main" id="{18DA32AB-633F-4AD0-9880-A53F50F383BB}"/>
              </a:ext>
            </a:extLst>
          </p:cNvPr>
          <p:cNvSpPr/>
          <p:nvPr/>
        </p:nvSpPr>
        <p:spPr>
          <a:xfrm>
            <a:off x="5382529" y="2430162"/>
            <a:ext cx="2022559" cy="5416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线下费用总览季报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560065-905C-4CA3-8764-E471554A5722}"/>
              </a:ext>
            </a:extLst>
          </p:cNvPr>
          <p:cNvSpPr/>
          <p:nvPr/>
        </p:nvSpPr>
        <p:spPr>
          <a:xfrm>
            <a:off x="5389967" y="3195875"/>
            <a:ext cx="2022560" cy="5305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区域费用分析季报</a:t>
            </a:r>
          </a:p>
        </p:txBody>
      </p:sp>
      <p:sp>
        <p:nvSpPr>
          <p:cNvPr id="22" name="矩形 19">
            <a:extLst>
              <a:ext uri="{FF2B5EF4-FFF2-40B4-BE49-F238E27FC236}">
                <a16:creationId xmlns:a16="http://schemas.microsoft.com/office/drawing/2014/main" id="{D88C3533-3DCD-4154-AB3E-617ED1637DB2}"/>
              </a:ext>
            </a:extLst>
          </p:cNvPr>
          <p:cNvSpPr/>
          <p:nvPr/>
        </p:nvSpPr>
        <p:spPr>
          <a:xfrm>
            <a:off x="7577813" y="2437595"/>
            <a:ext cx="2022559" cy="5416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线下费用总览半年报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D516C75-30E1-4F16-B5B4-B7AF4EF3F70D}"/>
              </a:ext>
            </a:extLst>
          </p:cNvPr>
          <p:cNvSpPr/>
          <p:nvPr/>
        </p:nvSpPr>
        <p:spPr>
          <a:xfrm>
            <a:off x="7598553" y="3195038"/>
            <a:ext cx="2022560" cy="5305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区域费用分析半年报</a:t>
            </a:r>
          </a:p>
        </p:txBody>
      </p:sp>
    </p:spTree>
    <p:extLst>
      <p:ext uri="{BB962C8B-B14F-4D97-AF65-F5344CB8AC3E}">
        <p14:creationId xmlns:p14="http://schemas.microsoft.com/office/powerpoint/2010/main" val="1649317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14215" y="816767"/>
            <a:ext cx="3653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健康饮品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大区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-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区域费用分析季报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4FFEA512-A55C-4EB5-AC2D-0A15A5A3BF82}"/>
              </a:ext>
            </a:extLst>
          </p:cNvPr>
          <p:cNvSpPr txBox="1"/>
          <p:nvPr/>
        </p:nvSpPr>
        <p:spPr>
          <a:xfrm>
            <a:off x="9849590" y="10902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查询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1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2140140" y="1234322"/>
            <a:ext cx="1224073" cy="398619"/>
          </a:xfrm>
          <a:prstGeom prst="wedgeRoundRectCallout">
            <a:avLst>
              <a:gd name="adj1" fmla="val -81019"/>
              <a:gd name="adj2" fmla="val 57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默认：当前季度</a:t>
            </a:r>
          </a:p>
        </p:txBody>
      </p:sp>
      <p:grpSp>
        <p:nvGrpSpPr>
          <p:cNvPr id="62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502628" y="1345145"/>
            <a:ext cx="1108744" cy="291949"/>
            <a:chOff x="304798" y="1047755"/>
            <a:chExt cx="1108744" cy="291949"/>
          </a:xfrm>
        </p:grpSpPr>
        <p:sp>
          <p:nvSpPr>
            <p:cNvPr id="63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64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05546" y="105318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时间（季度）</a:t>
              </a:r>
            </a:p>
          </p:txBody>
        </p:sp>
        <p:sp>
          <p:nvSpPr>
            <p:cNvPr id="65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95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3831365" y="1379791"/>
            <a:ext cx="1068216" cy="291949"/>
            <a:chOff x="304798" y="1047755"/>
            <a:chExt cx="1068216" cy="291949"/>
          </a:xfrm>
        </p:grpSpPr>
        <p:sp>
          <p:nvSpPr>
            <p:cNvPr id="96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7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大区</a:t>
              </a:r>
            </a:p>
          </p:txBody>
        </p:sp>
        <p:sp>
          <p:nvSpPr>
            <p:cNvPr id="98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5202007" y="1367177"/>
            <a:ext cx="1068216" cy="291949"/>
            <a:chOff x="304798" y="1047755"/>
            <a:chExt cx="1068216" cy="291949"/>
          </a:xfrm>
        </p:grpSpPr>
        <p:sp>
          <p:nvSpPr>
            <p:cNvPr id="47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8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区域 </a:t>
              </a:r>
            </a:p>
          </p:txBody>
        </p:sp>
        <p:sp>
          <p:nvSpPr>
            <p:cNvPr id="49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67" name="Text Placeholder 32">
            <a:extLst>
              <a:ext uri="{FF2B5EF4-FFF2-40B4-BE49-F238E27FC236}">
                <a16:creationId xmlns:a16="http://schemas.microsoft.com/office/drawing/2014/main" id="{2C3C051E-3C4F-4390-8129-4805F9754D3E}"/>
              </a:ext>
            </a:extLst>
          </p:cNvPr>
          <p:cNvSpPr txBox="1">
            <a:spLocks/>
          </p:cNvSpPr>
          <p:nvPr/>
        </p:nvSpPr>
        <p:spPr>
          <a:xfrm>
            <a:off x="9509761" y="1439551"/>
            <a:ext cx="1664544" cy="274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单位：万元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86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031431"/>
              </p:ext>
            </p:extLst>
          </p:nvPr>
        </p:nvGraphicFramePr>
        <p:xfrm>
          <a:off x="6333707" y="2124768"/>
          <a:ext cx="5625488" cy="2082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6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6922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11349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8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8899">
                  <a:extLst>
                    <a:ext uri="{9D8B030D-6E8A-4147-A177-3AD203B41FA5}">
                      <a16:colId xmlns:a16="http://schemas.microsoft.com/office/drawing/2014/main" val="1143469361"/>
                    </a:ext>
                  </a:extLst>
                </a:gridCol>
                <a:gridCol w="838899">
                  <a:extLst>
                    <a:ext uri="{9D8B030D-6E8A-4147-A177-3AD203B41FA5}">
                      <a16:colId xmlns:a16="http://schemas.microsoft.com/office/drawing/2014/main" val="3343128859"/>
                    </a:ext>
                  </a:extLst>
                </a:gridCol>
              </a:tblGrid>
              <a:tr h="4294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费用科目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营销费用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8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陈列费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18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进店费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18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导购理货费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8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临期品费用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6402516" y="1792251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科目费用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99" name="Oval 4"/>
          <p:cNvSpPr/>
          <p:nvPr/>
        </p:nvSpPr>
        <p:spPr>
          <a:xfrm>
            <a:off x="-32564" y="1834414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6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03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7262279" y="2350690"/>
            <a:ext cx="1052022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不分页，滑轮下拉</a:t>
            </a:r>
          </a:p>
        </p:txBody>
      </p:sp>
      <p:graphicFrame>
        <p:nvGraphicFramePr>
          <p:cNvPr id="106" name="表格 63">
            <a:extLst>
              <a:ext uri="{FF2B5EF4-FFF2-40B4-BE49-F238E27FC236}">
                <a16:creationId xmlns:a16="http://schemas.microsoft.com/office/drawing/2014/main" id="{C5A24F6D-F1C7-4109-8832-363733CFE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276533"/>
              </p:ext>
            </p:extLst>
          </p:nvPr>
        </p:nvGraphicFramePr>
        <p:xfrm>
          <a:off x="162001" y="2111741"/>
          <a:ext cx="5933996" cy="2124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9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9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4958">
                  <a:extLst>
                    <a:ext uri="{9D8B030D-6E8A-4147-A177-3AD203B41FA5}">
                      <a16:colId xmlns:a16="http://schemas.microsoft.com/office/drawing/2014/main" val="1148300694"/>
                    </a:ext>
                  </a:extLst>
                </a:gridCol>
                <a:gridCol w="1014958">
                  <a:extLst>
                    <a:ext uri="{9D8B030D-6E8A-4147-A177-3AD203B41FA5}">
                      <a16:colId xmlns:a16="http://schemas.microsoft.com/office/drawing/2014/main" val="2223356820"/>
                    </a:ext>
                  </a:extLst>
                </a:gridCol>
                <a:gridCol w="1014958">
                  <a:extLst>
                    <a:ext uri="{9D8B030D-6E8A-4147-A177-3AD203B41FA5}">
                      <a16:colId xmlns:a16="http://schemas.microsoft.com/office/drawing/2014/main" val="2960419290"/>
                    </a:ext>
                  </a:extLst>
                </a:gridCol>
              </a:tblGrid>
              <a:tr h="3813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营销费用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13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形象建设申请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8052"/>
                  </a:ext>
                </a:extLst>
              </a:tr>
              <a:tr h="4135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陈列类申请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5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导购理货申请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5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路演活动申请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</a:tbl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199396" y="1842914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活动类型费用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08" name="Oval 4"/>
          <p:cNvSpPr/>
          <p:nvPr/>
        </p:nvSpPr>
        <p:spPr>
          <a:xfrm>
            <a:off x="6121131" y="1801439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7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09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1744750" y="2444560"/>
            <a:ext cx="1007426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不分页，滑轮下拉</a:t>
            </a:r>
          </a:p>
        </p:txBody>
      </p:sp>
      <p:sp>
        <p:nvSpPr>
          <p:cNvPr id="71" name="Oval 4">
            <a:extLst>
              <a:ext uri="{FF2B5EF4-FFF2-40B4-BE49-F238E27FC236}">
                <a16:creationId xmlns:a16="http://schemas.microsoft.com/office/drawing/2014/main" id="{91DB542A-B526-484E-8738-0846E097591E}"/>
              </a:ext>
            </a:extLst>
          </p:cNvPr>
          <p:cNvSpPr/>
          <p:nvPr/>
        </p:nvSpPr>
        <p:spPr>
          <a:xfrm>
            <a:off x="-7164" y="4206303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8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graphicFrame>
        <p:nvGraphicFramePr>
          <p:cNvPr id="72" name="表格 63">
            <a:extLst>
              <a:ext uri="{FF2B5EF4-FFF2-40B4-BE49-F238E27FC236}">
                <a16:creationId xmlns:a16="http://schemas.microsoft.com/office/drawing/2014/main" id="{7531B9E6-A1ED-4FD7-94D6-30D1A78437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4700" y="4487032"/>
          <a:ext cx="5921299" cy="2238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6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1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731">
                  <a:extLst>
                    <a:ext uri="{9D8B030D-6E8A-4147-A177-3AD203B41FA5}">
                      <a16:colId xmlns:a16="http://schemas.microsoft.com/office/drawing/2014/main" val="2939957647"/>
                    </a:ext>
                  </a:extLst>
                </a:gridCol>
                <a:gridCol w="799731">
                  <a:extLst>
                    <a:ext uri="{9D8B030D-6E8A-4147-A177-3AD203B41FA5}">
                      <a16:colId xmlns:a16="http://schemas.microsoft.com/office/drawing/2014/main" val="2070683433"/>
                    </a:ext>
                  </a:extLst>
                </a:gridCol>
                <a:gridCol w="776209">
                  <a:extLst>
                    <a:ext uri="{9D8B030D-6E8A-4147-A177-3AD203B41FA5}">
                      <a16:colId xmlns:a16="http://schemas.microsoft.com/office/drawing/2014/main" val="3113710594"/>
                    </a:ext>
                  </a:extLst>
                </a:gridCol>
                <a:gridCol w="764449">
                  <a:extLst>
                    <a:ext uri="{9D8B030D-6E8A-4147-A177-3AD203B41FA5}">
                      <a16:colId xmlns:a16="http://schemas.microsoft.com/office/drawing/2014/main" val="2885122369"/>
                    </a:ext>
                  </a:extLst>
                </a:gridCol>
              </a:tblGrid>
              <a:tr h="2536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陈列费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进店费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导购理货费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临期产品费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</a:t>
                      </a:r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7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山东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9.83%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8052"/>
                  </a:ext>
                </a:extLst>
              </a:tr>
              <a:tr h="27514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浙沪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14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河南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14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西南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  <a:tr h="2751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苏皖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72322"/>
                  </a:ext>
                </a:extLst>
              </a:tr>
              <a:tr h="2751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京津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258405"/>
                  </a:ext>
                </a:extLst>
              </a:tr>
              <a:tr h="27514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电子商务单元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15875"/>
                  </a:ext>
                </a:extLst>
              </a:tr>
            </a:tbl>
          </a:graphicData>
        </a:graphic>
      </p:graphicFrame>
      <p:sp>
        <p:nvSpPr>
          <p:cNvPr id="77" name="TextBox 106">
            <a:extLst>
              <a:ext uri="{FF2B5EF4-FFF2-40B4-BE49-F238E27FC236}">
                <a16:creationId xmlns:a16="http://schemas.microsoft.com/office/drawing/2014/main" id="{25D417E1-392F-4041-B061-2D3433E0E40A}"/>
              </a:ext>
            </a:extLst>
          </p:cNvPr>
          <p:cNvSpPr txBox="1"/>
          <p:nvPr/>
        </p:nvSpPr>
        <p:spPr>
          <a:xfrm>
            <a:off x="232803" y="4202542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科目费用率分析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78" name="Speech Bubble: Rectangle with Corners Rounded 321">
            <a:extLst>
              <a:ext uri="{FF2B5EF4-FFF2-40B4-BE49-F238E27FC236}">
                <a16:creationId xmlns:a16="http://schemas.microsoft.com/office/drawing/2014/main" id="{79D13D46-0CFB-4EE7-BF39-1F9A8A3A0758}"/>
              </a:ext>
            </a:extLst>
          </p:cNvPr>
          <p:cNvSpPr/>
          <p:nvPr/>
        </p:nvSpPr>
        <p:spPr>
          <a:xfrm>
            <a:off x="1061346" y="4865477"/>
            <a:ext cx="1007426" cy="398619"/>
          </a:xfrm>
          <a:prstGeom prst="wedgeRoundRectCallout">
            <a:avLst>
              <a:gd name="adj1" fmla="val -79108"/>
              <a:gd name="adj2" fmla="val -75068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不分页，滑轮下拉</a:t>
            </a:r>
          </a:p>
        </p:txBody>
      </p:sp>
      <p:sp>
        <p:nvSpPr>
          <p:cNvPr id="114" name="十字箭头 33">
            <a:extLst>
              <a:ext uri="{FF2B5EF4-FFF2-40B4-BE49-F238E27FC236}">
                <a16:creationId xmlns:a16="http://schemas.microsoft.com/office/drawing/2014/main" id="{D14CC08E-079B-4702-B131-946875BC49CE}"/>
              </a:ext>
            </a:extLst>
          </p:cNvPr>
          <p:cNvSpPr/>
          <p:nvPr/>
        </p:nvSpPr>
        <p:spPr>
          <a:xfrm>
            <a:off x="1008919" y="4579216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32" name="Speech Bubble: Rectangle with Corners Rounded 321">
            <a:extLst>
              <a:ext uri="{FF2B5EF4-FFF2-40B4-BE49-F238E27FC236}">
                <a16:creationId xmlns:a16="http://schemas.microsoft.com/office/drawing/2014/main" id="{283311CE-B43F-4534-8091-98270A3B6788}"/>
              </a:ext>
            </a:extLst>
          </p:cNvPr>
          <p:cNvSpPr/>
          <p:nvPr/>
        </p:nvSpPr>
        <p:spPr>
          <a:xfrm>
            <a:off x="2777372" y="5120069"/>
            <a:ext cx="755889" cy="518716"/>
          </a:xfrm>
          <a:prstGeom prst="wedgeRoundRectCallout">
            <a:avLst>
              <a:gd name="adj1" fmla="val -72719"/>
              <a:gd name="adj2" fmla="val -99077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展示为各个科目费用率数据，</a:t>
            </a:r>
          </a:p>
        </p:txBody>
      </p:sp>
      <p:graphicFrame>
        <p:nvGraphicFramePr>
          <p:cNvPr id="32" name="内容占位符 46">
            <a:extLst>
              <a:ext uri="{FF2B5EF4-FFF2-40B4-BE49-F238E27FC236}">
                <a16:creationId xmlns:a16="http://schemas.microsoft.com/office/drawing/2014/main" id="{AA504865-BF4E-46A4-A0BB-6DC4EEE5DB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964386"/>
              </p:ext>
            </p:extLst>
          </p:nvPr>
        </p:nvGraphicFramePr>
        <p:xfrm>
          <a:off x="6293868" y="4472383"/>
          <a:ext cx="5665327" cy="2253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Oval 4">
            <a:extLst>
              <a:ext uri="{FF2B5EF4-FFF2-40B4-BE49-F238E27FC236}">
                <a16:creationId xmlns:a16="http://schemas.microsoft.com/office/drawing/2014/main" id="{112FC57E-C1A7-44E4-B2AD-A57CB0F6DD76}"/>
              </a:ext>
            </a:extLst>
          </p:cNvPr>
          <p:cNvSpPr/>
          <p:nvPr/>
        </p:nvSpPr>
        <p:spPr>
          <a:xfrm>
            <a:off x="6124703" y="4250201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DengXian"/>
                <a:ea typeface="DengXian" panose="02010600030101010101" pitchFamily="2" charset="-122"/>
                <a:cs typeface="Arial" pitchFamily="34" charset="0"/>
              </a:rPr>
              <a:t>9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34" name="TextBox 106">
            <a:extLst>
              <a:ext uri="{FF2B5EF4-FFF2-40B4-BE49-F238E27FC236}">
                <a16:creationId xmlns:a16="http://schemas.microsoft.com/office/drawing/2014/main" id="{AA848D45-7A20-4B02-AF8D-D6BA159184D3}"/>
              </a:ext>
            </a:extLst>
          </p:cNvPr>
          <p:cNvSpPr txBox="1"/>
          <p:nvPr/>
        </p:nvSpPr>
        <p:spPr>
          <a:xfrm>
            <a:off x="6364670" y="4246440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科目费用率分析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38" name="Speech Bubble: Rectangle with Corners Rounded 321">
            <a:extLst>
              <a:ext uri="{FF2B5EF4-FFF2-40B4-BE49-F238E27FC236}">
                <a16:creationId xmlns:a16="http://schemas.microsoft.com/office/drawing/2014/main" id="{ED8AC1EC-FE6A-4F9B-B47E-7AE9B5E0D708}"/>
              </a:ext>
            </a:extLst>
          </p:cNvPr>
          <p:cNvSpPr/>
          <p:nvPr/>
        </p:nvSpPr>
        <p:spPr>
          <a:xfrm>
            <a:off x="8314301" y="3919141"/>
            <a:ext cx="755889" cy="518716"/>
          </a:xfrm>
          <a:prstGeom prst="wedgeRoundRectCallout">
            <a:avLst>
              <a:gd name="adj1" fmla="val -126483"/>
              <a:gd name="adj2" fmla="val 4456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展示为各个科目费用率数据，</a:t>
            </a:r>
          </a:p>
        </p:txBody>
      </p:sp>
    </p:spTree>
    <p:extLst>
      <p:ext uri="{BB962C8B-B14F-4D97-AF65-F5344CB8AC3E}">
        <p14:creationId xmlns:p14="http://schemas.microsoft.com/office/powerpoint/2010/main" val="262304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线下费用明细（大区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季报）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46368"/>
              </p:ext>
            </p:extLst>
          </p:nvPr>
        </p:nvGraphicFramePr>
        <p:xfrm>
          <a:off x="0" y="433388"/>
          <a:ext cx="12192000" cy="6594673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4234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时间筛选器：默认显示为当前季度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区域筛选器：默认：全部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68605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图表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的横、纵坐标支持拖动，灵活展现数据，保证可以展示图表中的最大值和最小值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渠道费用、科目费用：</a:t>
                      </a:r>
                      <a:r>
                        <a:rPr lang="zh-CN" altLang="en-US" sz="1200" dirty="0"/>
                        <a:t>不做分页，默认显示</a:t>
                      </a:r>
                      <a:r>
                        <a:rPr lang="en-US" altLang="zh-CN" sz="1200" dirty="0"/>
                        <a:t>6</a:t>
                      </a:r>
                      <a:r>
                        <a:rPr lang="zh-CN" altLang="en-US" sz="1200" dirty="0"/>
                        <a:t>条，滑轮下拉显示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大区费用：不做分页，在一屏显示</a:t>
                      </a: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排序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建议按费用率降序；  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、表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 费用占比降序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940" t="1" b="26206"/>
          <a:stretch/>
        </p:blipFill>
        <p:spPr>
          <a:xfrm>
            <a:off x="5541264" y="2987483"/>
            <a:ext cx="218186" cy="171066"/>
          </a:xfrm>
          <a:prstGeom prst="rect">
            <a:avLst/>
          </a:prstGeom>
        </p:spPr>
      </p:pic>
      <p:sp>
        <p:nvSpPr>
          <p:cNvPr id="8" name="十字箭头 33">
            <a:extLst>
              <a:ext uri="{FF2B5EF4-FFF2-40B4-BE49-F238E27FC236}">
                <a16:creationId xmlns:a16="http://schemas.microsoft.com/office/drawing/2014/main" id="{8837CF58-2627-4017-93B3-6602D1439BA7}"/>
              </a:ext>
            </a:extLst>
          </p:cNvPr>
          <p:cNvSpPr/>
          <p:nvPr/>
        </p:nvSpPr>
        <p:spPr>
          <a:xfrm>
            <a:off x="3782306" y="2185180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856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8183080" y="2892431"/>
            <a:ext cx="3869425" cy="1852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14215" y="816767"/>
            <a:ext cx="3807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健康饮品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大区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-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区域费用分析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半年报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4FFEA512-A55C-4EB5-AC2D-0A15A5A3BF82}"/>
              </a:ext>
            </a:extLst>
          </p:cNvPr>
          <p:cNvSpPr txBox="1"/>
          <p:nvPr/>
        </p:nvSpPr>
        <p:spPr>
          <a:xfrm>
            <a:off x="9849590" y="10902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查询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1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2140140" y="1234322"/>
            <a:ext cx="1224073" cy="398619"/>
          </a:xfrm>
          <a:prstGeom prst="wedgeRoundRectCallout">
            <a:avLst>
              <a:gd name="adj1" fmla="val -81019"/>
              <a:gd name="adj2" fmla="val 57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默认：当前</a:t>
            </a:r>
            <a:r>
              <a:rPr lang="zh-CN" altLang="en-US" sz="105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区间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62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502628" y="1345145"/>
            <a:ext cx="1108744" cy="291949"/>
            <a:chOff x="304798" y="1047755"/>
            <a:chExt cx="1108744" cy="291949"/>
          </a:xfrm>
        </p:grpSpPr>
        <p:sp>
          <p:nvSpPr>
            <p:cNvPr id="63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64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05546" y="105318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时间（</a:t>
              </a: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半年</a:t>
              </a: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）</a:t>
              </a:r>
            </a:p>
          </p:txBody>
        </p:sp>
        <p:sp>
          <p:nvSpPr>
            <p:cNvPr id="65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95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3831365" y="1379791"/>
            <a:ext cx="1068216" cy="291949"/>
            <a:chOff x="304798" y="1047755"/>
            <a:chExt cx="1068216" cy="291949"/>
          </a:xfrm>
        </p:grpSpPr>
        <p:sp>
          <p:nvSpPr>
            <p:cNvPr id="96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7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大区</a:t>
              </a:r>
            </a:p>
          </p:txBody>
        </p:sp>
        <p:sp>
          <p:nvSpPr>
            <p:cNvPr id="98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5202007" y="1367177"/>
            <a:ext cx="1068216" cy="291949"/>
            <a:chOff x="304798" y="1047755"/>
            <a:chExt cx="1068216" cy="291949"/>
          </a:xfrm>
        </p:grpSpPr>
        <p:sp>
          <p:nvSpPr>
            <p:cNvPr id="47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8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区域 </a:t>
              </a:r>
            </a:p>
          </p:txBody>
        </p:sp>
        <p:sp>
          <p:nvSpPr>
            <p:cNvPr id="49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4144847" y="2908983"/>
            <a:ext cx="3949587" cy="182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211437" y="267844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112" name="内容占位符 46">
            <a:extLst>
              <a:ext uri="{FF2B5EF4-FFF2-40B4-BE49-F238E27FC236}">
                <a16:creationId xmlns:a16="http://schemas.microsoft.com/office/drawing/2014/main" id="{36B6CC53-28DF-484D-BE17-7C49D51E234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23513" y="2932244"/>
          <a:ext cx="3949331" cy="1812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240482" y="2643360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费用趋势图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396513" y="2597541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费用率趋势图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1335" y="1841178"/>
            <a:ext cx="11996866" cy="742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17" name="Text Placeholder 23"/>
          <p:cNvSpPr txBox="1">
            <a:spLocks/>
          </p:cNvSpPr>
          <p:nvPr/>
        </p:nvSpPr>
        <p:spPr>
          <a:xfrm>
            <a:off x="471635" y="1894559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折前收入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1200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</a:t>
            </a:r>
          </a:p>
        </p:txBody>
      </p:sp>
      <p:sp>
        <p:nvSpPr>
          <p:cNvPr id="118" name="Text Placeholder 25"/>
          <p:cNvSpPr txBox="1">
            <a:spLocks/>
          </p:cNvSpPr>
          <p:nvPr/>
        </p:nvSpPr>
        <p:spPr>
          <a:xfrm>
            <a:off x="4501815" y="1898414"/>
            <a:ext cx="1393742" cy="990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</a:t>
            </a:r>
            <a:r>
              <a:rPr lang="zh-CN" altLang="en-US" sz="1400" b="1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营销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  353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</a:t>
            </a:r>
          </a:p>
        </p:txBody>
      </p:sp>
      <p:sp>
        <p:nvSpPr>
          <p:cNvPr id="119" name="Text Placeholder 32"/>
          <p:cNvSpPr txBox="1">
            <a:spLocks/>
          </p:cNvSpPr>
          <p:nvPr/>
        </p:nvSpPr>
        <p:spPr>
          <a:xfrm>
            <a:off x="7142552" y="1893099"/>
            <a:ext cx="1442771" cy="924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费用率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34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%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8606821" y="1880765"/>
            <a:ext cx="1706656" cy="897041"/>
            <a:chOff x="8179871" y="1564933"/>
            <a:chExt cx="1706656" cy="897041"/>
          </a:xfrm>
        </p:grpSpPr>
        <p:sp>
          <p:nvSpPr>
            <p:cNvPr id="122" name="Text Placeholder 42"/>
            <p:cNvSpPr txBox="1">
              <a:spLocks/>
            </p:cNvSpPr>
            <p:nvPr/>
          </p:nvSpPr>
          <p:spPr>
            <a:xfrm>
              <a:off x="8179871" y="1564933"/>
              <a:ext cx="1706656" cy="8970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  费用率同比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10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-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24" name="Down Arrow 123"/>
            <p:cNvSpPr/>
            <p:nvPr/>
          </p:nvSpPr>
          <p:spPr>
            <a:xfrm flipV="1">
              <a:off x="8911526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449713" y="1900081"/>
            <a:ext cx="1456794" cy="819486"/>
            <a:chOff x="10202475" y="1622487"/>
            <a:chExt cx="1456794" cy="819486"/>
          </a:xfrm>
        </p:grpSpPr>
        <p:sp>
          <p:nvSpPr>
            <p:cNvPr id="126" name="Text Placeholder 40"/>
            <p:cNvSpPr txBox="1">
              <a:spLocks/>
            </p:cNvSpPr>
            <p:nvPr/>
          </p:nvSpPr>
          <p:spPr>
            <a:xfrm>
              <a:off x="10202475" y="1622487"/>
              <a:ext cx="1456794" cy="81948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  费用率环比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-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20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27" name="Down Arrow 126"/>
            <p:cNvSpPr/>
            <p:nvPr/>
          </p:nvSpPr>
          <p:spPr>
            <a:xfrm>
              <a:off x="10974612" y="1995619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sp>
        <p:nvSpPr>
          <p:cNvPr id="128" name="Text Placeholder 23"/>
          <p:cNvSpPr txBox="1">
            <a:spLocks/>
          </p:cNvSpPr>
          <p:nvPr/>
        </p:nvSpPr>
        <p:spPr>
          <a:xfrm>
            <a:off x="3292261" y="1909562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折后收入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1000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</a:t>
            </a:r>
          </a:p>
        </p:txBody>
      </p:sp>
      <p:sp>
        <p:nvSpPr>
          <p:cNvPr id="129" name="Oval 4"/>
          <p:cNvSpPr/>
          <p:nvPr/>
        </p:nvSpPr>
        <p:spPr>
          <a:xfrm>
            <a:off x="41205" y="1867954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1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30" name="Oval 4"/>
          <p:cNvSpPr/>
          <p:nvPr/>
        </p:nvSpPr>
        <p:spPr>
          <a:xfrm>
            <a:off x="11007" y="2571841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2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31" name="Oval 4"/>
          <p:cNvSpPr/>
          <p:nvPr/>
        </p:nvSpPr>
        <p:spPr>
          <a:xfrm>
            <a:off x="4115382" y="2605082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3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868208" y="1892272"/>
            <a:ext cx="1706656" cy="897041"/>
            <a:chOff x="8070221" y="1572180"/>
            <a:chExt cx="1706656" cy="897041"/>
          </a:xfrm>
        </p:grpSpPr>
        <p:sp>
          <p:nvSpPr>
            <p:cNvPr id="54" name="Text Placeholder 42"/>
            <p:cNvSpPr txBox="1">
              <a:spLocks/>
            </p:cNvSpPr>
            <p:nvPr/>
          </p:nvSpPr>
          <p:spPr>
            <a:xfrm>
              <a:off x="8070221" y="1572180"/>
              <a:ext cx="1706656" cy="8970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  费用同比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10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56" name="Down Arrow 55"/>
            <p:cNvSpPr/>
            <p:nvPr/>
          </p:nvSpPr>
          <p:spPr>
            <a:xfrm flipV="1">
              <a:off x="8831516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281" y="2989021"/>
            <a:ext cx="275975" cy="23181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250" y="3008384"/>
            <a:ext cx="275975" cy="231819"/>
          </a:xfrm>
          <a:prstGeom prst="rect">
            <a:avLst/>
          </a:prstGeom>
        </p:spPr>
      </p:pic>
      <p:sp>
        <p:nvSpPr>
          <p:cNvPr id="59" name="Text Placeholder 23">
            <a:extLst>
              <a:ext uri="{FF2B5EF4-FFF2-40B4-BE49-F238E27FC236}">
                <a16:creationId xmlns:a16="http://schemas.microsoft.com/office/drawing/2014/main" id="{352A2C19-4AAE-40D2-A850-E11291935066}"/>
              </a:ext>
            </a:extLst>
          </p:cNvPr>
          <p:cNvSpPr txBox="1">
            <a:spLocks/>
          </p:cNvSpPr>
          <p:nvPr/>
        </p:nvSpPr>
        <p:spPr>
          <a:xfrm>
            <a:off x="1705153" y="1896669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折前收入同比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12%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</a:t>
            </a:r>
          </a:p>
        </p:txBody>
      </p:sp>
      <p:sp>
        <p:nvSpPr>
          <p:cNvPr id="67" name="Text Placeholder 32">
            <a:extLst>
              <a:ext uri="{FF2B5EF4-FFF2-40B4-BE49-F238E27FC236}">
                <a16:creationId xmlns:a16="http://schemas.microsoft.com/office/drawing/2014/main" id="{2C3C051E-3C4F-4390-8129-4805F9754D3E}"/>
              </a:ext>
            </a:extLst>
          </p:cNvPr>
          <p:cNvSpPr txBox="1">
            <a:spLocks/>
          </p:cNvSpPr>
          <p:nvPr/>
        </p:nvSpPr>
        <p:spPr>
          <a:xfrm>
            <a:off x="9509761" y="1439551"/>
            <a:ext cx="1664544" cy="274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单位：万元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8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6951487" y="1345145"/>
            <a:ext cx="1284101" cy="309946"/>
          </a:xfrm>
          <a:prstGeom prst="wedgeRoundRectCallout">
            <a:avLst>
              <a:gd name="adj1" fmla="val -96058"/>
              <a:gd name="adj2" fmla="val 10905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锁定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KIP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指标栏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1282" y="3008383"/>
            <a:ext cx="275975" cy="231819"/>
          </a:xfrm>
          <a:prstGeom prst="rect">
            <a:avLst/>
          </a:prstGeom>
        </p:spPr>
      </p:pic>
      <p:graphicFrame>
        <p:nvGraphicFramePr>
          <p:cNvPr id="83" name="图表 23">
            <a:extLst>
              <a:ext uri="{FF2B5EF4-FFF2-40B4-BE49-F238E27FC236}">
                <a16:creationId xmlns:a16="http://schemas.microsoft.com/office/drawing/2014/main" id="{B1DB6865-F9F0-48F0-A9E2-0E754C381665}"/>
              </a:ext>
            </a:extLst>
          </p:cNvPr>
          <p:cNvGraphicFramePr/>
          <p:nvPr>
            <p:extLst/>
          </p:nvPr>
        </p:nvGraphicFramePr>
        <p:xfrm>
          <a:off x="4196731" y="2874020"/>
          <a:ext cx="3814853" cy="1870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4" name="图表 23">
            <a:extLst>
              <a:ext uri="{FF2B5EF4-FFF2-40B4-BE49-F238E27FC236}">
                <a16:creationId xmlns:a16="http://schemas.microsoft.com/office/drawing/2014/main" id="{B1DB6865-F9F0-48F0-A9E2-0E754C381665}"/>
              </a:ext>
            </a:extLst>
          </p:cNvPr>
          <p:cNvGraphicFramePr/>
          <p:nvPr>
            <p:extLst/>
          </p:nvPr>
        </p:nvGraphicFramePr>
        <p:xfrm>
          <a:off x="8182515" y="2665760"/>
          <a:ext cx="3869990" cy="2068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85" name="Picture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315" y="5108096"/>
            <a:ext cx="275975" cy="231819"/>
          </a:xfrm>
          <a:prstGeom prst="rect">
            <a:avLst/>
          </a:prstGeom>
        </p:spPr>
      </p:pic>
      <p:graphicFrame>
        <p:nvGraphicFramePr>
          <p:cNvPr id="87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741172"/>
              </p:ext>
            </p:extLst>
          </p:nvPr>
        </p:nvGraphicFramePr>
        <p:xfrm>
          <a:off x="6349135" y="5001382"/>
          <a:ext cx="5703368" cy="17139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0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585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11506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05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0513">
                  <a:extLst>
                    <a:ext uri="{9D8B030D-6E8A-4147-A177-3AD203B41FA5}">
                      <a16:colId xmlns:a16="http://schemas.microsoft.com/office/drawing/2014/main" val="1664893468"/>
                    </a:ext>
                  </a:extLst>
                </a:gridCol>
                <a:gridCol w="850513">
                  <a:extLst>
                    <a:ext uri="{9D8B030D-6E8A-4147-A177-3AD203B41FA5}">
                      <a16:colId xmlns:a16="http://schemas.microsoft.com/office/drawing/2014/main" val="31868298"/>
                    </a:ext>
                  </a:extLst>
                </a:gridCol>
              </a:tblGrid>
              <a:tr h="2737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渠道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营销费用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6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重点系统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6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特渠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6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学生奶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6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综合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</a:tbl>
          </a:graphicData>
        </a:graphic>
      </p:graphicFrame>
      <p:graphicFrame>
        <p:nvGraphicFramePr>
          <p:cNvPr id="88" name="内容占位符 1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501079"/>
              </p:ext>
            </p:extLst>
          </p:nvPr>
        </p:nvGraphicFramePr>
        <p:xfrm>
          <a:off x="170537" y="4986291"/>
          <a:ext cx="5961085" cy="1785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4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690735992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185703736"/>
                    </a:ext>
                  </a:extLst>
                </a:gridCol>
              </a:tblGrid>
              <a:tr h="225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大区名称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折前收入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折后收入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   费用率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费用率环比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费用占比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费用占比变化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21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山东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2,078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9.83%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21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浙沪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1,915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13.50%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21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河南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1,863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70.06%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E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21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西南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1,684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14.29%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54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苏皖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1,625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11.75%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21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京津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1,560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14.37%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41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电子商务单元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199396" y="4707686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大区费用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11802" y="4714006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渠道费用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93" name="Oval 4"/>
          <p:cNvSpPr/>
          <p:nvPr/>
        </p:nvSpPr>
        <p:spPr>
          <a:xfrm>
            <a:off x="-41971" y="4798948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4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94" name="Oval 4"/>
          <p:cNvSpPr/>
          <p:nvPr/>
        </p:nvSpPr>
        <p:spPr>
          <a:xfrm>
            <a:off x="6071129" y="4735079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5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01" name="十字箭头 33"/>
          <p:cNvSpPr/>
          <p:nvPr/>
        </p:nvSpPr>
        <p:spPr>
          <a:xfrm>
            <a:off x="731173" y="5195964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02" name="Speech Bubble: Rectangle with Corners Rounded 321">
            <a:extLst>
              <a:ext uri="{FF2B5EF4-FFF2-40B4-BE49-F238E27FC236}">
                <a16:creationId xmlns:a16="http://schemas.microsoft.com/office/drawing/2014/main" id="{CBD9E8D5-6FB1-4BC6-B626-32DE380BBA6F}"/>
              </a:ext>
            </a:extLst>
          </p:cNvPr>
          <p:cNvSpPr/>
          <p:nvPr/>
        </p:nvSpPr>
        <p:spPr>
          <a:xfrm>
            <a:off x="1140707" y="5300909"/>
            <a:ext cx="1052022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大区不分页，一屏显示</a:t>
            </a:r>
          </a:p>
        </p:txBody>
      </p:sp>
      <p:sp>
        <p:nvSpPr>
          <p:cNvPr id="104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7404838" y="5381112"/>
            <a:ext cx="1052022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不分页，滑轮下拉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593537" y="5800506"/>
            <a:ext cx="390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渠道的取数逻辑待确认后反馈，暂不实施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66" name="Speech Bubble: Rectangle with Corners Rounded 321">
            <a:extLst>
              <a:ext uri="{FF2B5EF4-FFF2-40B4-BE49-F238E27FC236}">
                <a16:creationId xmlns:a16="http://schemas.microsoft.com/office/drawing/2014/main" id="{56291263-1AC5-4E8D-AEB5-D79FA8B28BE0}"/>
              </a:ext>
            </a:extLst>
          </p:cNvPr>
          <p:cNvSpPr/>
          <p:nvPr/>
        </p:nvSpPr>
        <p:spPr>
          <a:xfrm>
            <a:off x="4264376" y="5949421"/>
            <a:ext cx="929499" cy="522995"/>
          </a:xfrm>
          <a:prstGeom prst="wedgeRoundRectCallout">
            <a:avLst>
              <a:gd name="adj1" fmla="val -89129"/>
              <a:gd name="adj2" fmla="val -79541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bg1"/>
                </a:solidFill>
              </a:rPr>
              <a:t>费用率预警，预警逻辑待业务反馈</a:t>
            </a:r>
          </a:p>
        </p:txBody>
      </p:sp>
    </p:spTree>
    <p:extLst>
      <p:ext uri="{BB962C8B-B14F-4D97-AF65-F5344CB8AC3E}">
        <p14:creationId xmlns:p14="http://schemas.microsoft.com/office/powerpoint/2010/main" val="3582176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14215" y="816767"/>
            <a:ext cx="3807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健康饮品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大区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-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区域费用分析半年报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4FFEA512-A55C-4EB5-AC2D-0A15A5A3BF82}"/>
              </a:ext>
            </a:extLst>
          </p:cNvPr>
          <p:cNvSpPr txBox="1"/>
          <p:nvPr/>
        </p:nvSpPr>
        <p:spPr>
          <a:xfrm>
            <a:off x="9849590" y="10902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查询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1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2140140" y="1234322"/>
            <a:ext cx="1224073" cy="398619"/>
          </a:xfrm>
          <a:prstGeom prst="wedgeRoundRectCallout">
            <a:avLst>
              <a:gd name="adj1" fmla="val -81019"/>
              <a:gd name="adj2" fmla="val 57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默认：当前区间</a:t>
            </a:r>
          </a:p>
        </p:txBody>
      </p:sp>
      <p:grpSp>
        <p:nvGrpSpPr>
          <p:cNvPr id="62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502628" y="1345145"/>
            <a:ext cx="1108744" cy="291949"/>
            <a:chOff x="304798" y="1047755"/>
            <a:chExt cx="1108744" cy="291949"/>
          </a:xfrm>
        </p:grpSpPr>
        <p:sp>
          <p:nvSpPr>
            <p:cNvPr id="63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64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05546" y="105318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时间（半年）</a:t>
              </a:r>
            </a:p>
          </p:txBody>
        </p:sp>
        <p:sp>
          <p:nvSpPr>
            <p:cNvPr id="65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95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3831365" y="1379791"/>
            <a:ext cx="1068216" cy="291949"/>
            <a:chOff x="304798" y="1047755"/>
            <a:chExt cx="1068216" cy="291949"/>
          </a:xfrm>
        </p:grpSpPr>
        <p:sp>
          <p:nvSpPr>
            <p:cNvPr id="96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7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大区</a:t>
              </a:r>
            </a:p>
          </p:txBody>
        </p:sp>
        <p:sp>
          <p:nvSpPr>
            <p:cNvPr id="98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5202007" y="1367177"/>
            <a:ext cx="1068216" cy="291949"/>
            <a:chOff x="304798" y="1047755"/>
            <a:chExt cx="1068216" cy="291949"/>
          </a:xfrm>
        </p:grpSpPr>
        <p:sp>
          <p:nvSpPr>
            <p:cNvPr id="47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8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区域 </a:t>
              </a:r>
            </a:p>
          </p:txBody>
        </p:sp>
        <p:sp>
          <p:nvSpPr>
            <p:cNvPr id="49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67" name="Text Placeholder 32">
            <a:extLst>
              <a:ext uri="{FF2B5EF4-FFF2-40B4-BE49-F238E27FC236}">
                <a16:creationId xmlns:a16="http://schemas.microsoft.com/office/drawing/2014/main" id="{2C3C051E-3C4F-4390-8129-4805F9754D3E}"/>
              </a:ext>
            </a:extLst>
          </p:cNvPr>
          <p:cNvSpPr txBox="1">
            <a:spLocks/>
          </p:cNvSpPr>
          <p:nvPr/>
        </p:nvSpPr>
        <p:spPr>
          <a:xfrm>
            <a:off x="9509761" y="1439551"/>
            <a:ext cx="1664544" cy="274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单位：万元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86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326136"/>
              </p:ext>
            </p:extLst>
          </p:nvPr>
        </p:nvGraphicFramePr>
        <p:xfrm>
          <a:off x="6333707" y="2088671"/>
          <a:ext cx="5696291" cy="2035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3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9343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11492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94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9458">
                  <a:extLst>
                    <a:ext uri="{9D8B030D-6E8A-4147-A177-3AD203B41FA5}">
                      <a16:colId xmlns:a16="http://schemas.microsoft.com/office/drawing/2014/main" val="2494637266"/>
                    </a:ext>
                  </a:extLst>
                </a:gridCol>
                <a:gridCol w="849458">
                  <a:extLst>
                    <a:ext uri="{9D8B030D-6E8A-4147-A177-3AD203B41FA5}">
                      <a16:colId xmlns:a16="http://schemas.microsoft.com/office/drawing/2014/main" val="3379436306"/>
                    </a:ext>
                  </a:extLst>
                </a:gridCol>
              </a:tblGrid>
              <a:tr h="4198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费用科目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营销费用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陈列费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9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进店费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9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导购理货费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9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临期品费用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6402516" y="1756153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科目费用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99" name="Oval 4"/>
          <p:cNvSpPr/>
          <p:nvPr/>
        </p:nvSpPr>
        <p:spPr>
          <a:xfrm>
            <a:off x="-32564" y="1798316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6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03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7262279" y="2314592"/>
            <a:ext cx="1052022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不分页，滑轮下拉</a:t>
            </a:r>
          </a:p>
        </p:txBody>
      </p:sp>
      <p:graphicFrame>
        <p:nvGraphicFramePr>
          <p:cNvPr id="106" name="表格 63">
            <a:extLst>
              <a:ext uri="{FF2B5EF4-FFF2-40B4-BE49-F238E27FC236}">
                <a16:creationId xmlns:a16="http://schemas.microsoft.com/office/drawing/2014/main" id="{C5A24F6D-F1C7-4109-8832-363733CFE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95135"/>
              </p:ext>
            </p:extLst>
          </p:nvPr>
        </p:nvGraphicFramePr>
        <p:xfrm>
          <a:off x="162001" y="2075642"/>
          <a:ext cx="5921297" cy="2065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6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786">
                  <a:extLst>
                    <a:ext uri="{9D8B030D-6E8A-4147-A177-3AD203B41FA5}">
                      <a16:colId xmlns:a16="http://schemas.microsoft.com/office/drawing/2014/main" val="1148300694"/>
                    </a:ext>
                  </a:extLst>
                </a:gridCol>
                <a:gridCol w="1012786">
                  <a:extLst>
                    <a:ext uri="{9D8B030D-6E8A-4147-A177-3AD203B41FA5}">
                      <a16:colId xmlns:a16="http://schemas.microsoft.com/office/drawing/2014/main" val="3862691809"/>
                    </a:ext>
                  </a:extLst>
                </a:gridCol>
                <a:gridCol w="1012786">
                  <a:extLst>
                    <a:ext uri="{9D8B030D-6E8A-4147-A177-3AD203B41FA5}">
                      <a16:colId xmlns:a16="http://schemas.microsoft.com/office/drawing/2014/main" val="3204730197"/>
                    </a:ext>
                  </a:extLst>
                </a:gridCol>
              </a:tblGrid>
              <a:tr h="37082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营销费用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0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形象建设申请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8052"/>
                  </a:ext>
                </a:extLst>
              </a:tr>
              <a:tr h="4021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陈列类申请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1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导购理货申请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1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路演活动申请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</a:tbl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199396" y="1806816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活动类型费用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08" name="Oval 4"/>
          <p:cNvSpPr/>
          <p:nvPr/>
        </p:nvSpPr>
        <p:spPr>
          <a:xfrm>
            <a:off x="6121131" y="1765341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7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09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1744750" y="2408462"/>
            <a:ext cx="1007426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不分页，滑轮下拉</a:t>
            </a:r>
          </a:p>
        </p:txBody>
      </p:sp>
      <p:sp>
        <p:nvSpPr>
          <p:cNvPr id="70" name="Oval 4">
            <a:extLst>
              <a:ext uri="{FF2B5EF4-FFF2-40B4-BE49-F238E27FC236}">
                <a16:creationId xmlns:a16="http://schemas.microsoft.com/office/drawing/2014/main" id="{CAE82D88-35EA-45C7-BFB8-ACB5369BD880}"/>
              </a:ext>
            </a:extLst>
          </p:cNvPr>
          <p:cNvSpPr/>
          <p:nvPr/>
        </p:nvSpPr>
        <p:spPr>
          <a:xfrm>
            <a:off x="-7164" y="4206303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8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graphicFrame>
        <p:nvGraphicFramePr>
          <p:cNvPr id="71" name="表格 63">
            <a:extLst>
              <a:ext uri="{FF2B5EF4-FFF2-40B4-BE49-F238E27FC236}">
                <a16:creationId xmlns:a16="http://schemas.microsoft.com/office/drawing/2014/main" id="{92D90AAC-6302-45F0-81B3-5DBC7DB3DE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4700" y="4487032"/>
          <a:ext cx="5921299" cy="2238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6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1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731">
                  <a:extLst>
                    <a:ext uri="{9D8B030D-6E8A-4147-A177-3AD203B41FA5}">
                      <a16:colId xmlns:a16="http://schemas.microsoft.com/office/drawing/2014/main" val="2939957647"/>
                    </a:ext>
                  </a:extLst>
                </a:gridCol>
                <a:gridCol w="799731">
                  <a:extLst>
                    <a:ext uri="{9D8B030D-6E8A-4147-A177-3AD203B41FA5}">
                      <a16:colId xmlns:a16="http://schemas.microsoft.com/office/drawing/2014/main" val="2070683433"/>
                    </a:ext>
                  </a:extLst>
                </a:gridCol>
                <a:gridCol w="776209">
                  <a:extLst>
                    <a:ext uri="{9D8B030D-6E8A-4147-A177-3AD203B41FA5}">
                      <a16:colId xmlns:a16="http://schemas.microsoft.com/office/drawing/2014/main" val="3113710594"/>
                    </a:ext>
                  </a:extLst>
                </a:gridCol>
                <a:gridCol w="764449">
                  <a:extLst>
                    <a:ext uri="{9D8B030D-6E8A-4147-A177-3AD203B41FA5}">
                      <a16:colId xmlns:a16="http://schemas.microsoft.com/office/drawing/2014/main" val="2885122369"/>
                    </a:ext>
                  </a:extLst>
                </a:gridCol>
              </a:tblGrid>
              <a:tr h="2536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陈列费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进店费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导购理货费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临期产品费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</a:t>
                      </a:r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7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山东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9.83%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8052"/>
                  </a:ext>
                </a:extLst>
              </a:tr>
              <a:tr h="27514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浙沪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14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河南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14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西南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  <a:tr h="2751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苏皖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72322"/>
                  </a:ext>
                </a:extLst>
              </a:tr>
              <a:tr h="2751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京津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258405"/>
                  </a:ext>
                </a:extLst>
              </a:tr>
              <a:tr h="27514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电子商务单元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15875"/>
                  </a:ext>
                </a:extLst>
              </a:tr>
            </a:tbl>
          </a:graphicData>
        </a:graphic>
      </p:graphicFrame>
      <p:sp>
        <p:nvSpPr>
          <p:cNvPr id="76" name="TextBox 106">
            <a:extLst>
              <a:ext uri="{FF2B5EF4-FFF2-40B4-BE49-F238E27FC236}">
                <a16:creationId xmlns:a16="http://schemas.microsoft.com/office/drawing/2014/main" id="{3ABD95D2-0687-46B4-A85F-8CB56CE83C1E}"/>
              </a:ext>
            </a:extLst>
          </p:cNvPr>
          <p:cNvSpPr txBox="1"/>
          <p:nvPr/>
        </p:nvSpPr>
        <p:spPr>
          <a:xfrm>
            <a:off x="232803" y="4202542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/>
              <a:t>科目费用率分析</a:t>
            </a:r>
            <a:endParaRPr lang="en-US" sz="1400" b="1" dirty="0"/>
          </a:p>
        </p:txBody>
      </p:sp>
      <p:sp>
        <p:nvSpPr>
          <p:cNvPr id="77" name="Speech Bubble: Rectangle with Corners Rounded 321">
            <a:extLst>
              <a:ext uri="{FF2B5EF4-FFF2-40B4-BE49-F238E27FC236}">
                <a16:creationId xmlns:a16="http://schemas.microsoft.com/office/drawing/2014/main" id="{B51D0D51-C0EE-49A3-933D-F197E11EC026}"/>
              </a:ext>
            </a:extLst>
          </p:cNvPr>
          <p:cNvSpPr/>
          <p:nvPr/>
        </p:nvSpPr>
        <p:spPr>
          <a:xfrm>
            <a:off x="1061346" y="4865477"/>
            <a:ext cx="1007426" cy="398619"/>
          </a:xfrm>
          <a:prstGeom prst="wedgeRoundRectCallout">
            <a:avLst>
              <a:gd name="adj1" fmla="val -79108"/>
              <a:gd name="adj2" fmla="val -75068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不分页，滑轮下拉</a:t>
            </a:r>
          </a:p>
        </p:txBody>
      </p:sp>
      <p:sp>
        <p:nvSpPr>
          <p:cNvPr id="100" name="十字箭头 33">
            <a:extLst>
              <a:ext uri="{FF2B5EF4-FFF2-40B4-BE49-F238E27FC236}">
                <a16:creationId xmlns:a16="http://schemas.microsoft.com/office/drawing/2014/main" id="{212E378D-481D-4EEC-AB73-75E59EFECF42}"/>
              </a:ext>
            </a:extLst>
          </p:cNvPr>
          <p:cNvSpPr/>
          <p:nvPr/>
        </p:nvSpPr>
        <p:spPr>
          <a:xfrm>
            <a:off x="1008919" y="4579216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3" name="Speech Bubble: Rectangle with Corners Rounded 321">
            <a:extLst>
              <a:ext uri="{FF2B5EF4-FFF2-40B4-BE49-F238E27FC236}">
                <a16:creationId xmlns:a16="http://schemas.microsoft.com/office/drawing/2014/main" id="{D93CC1DA-17C6-434C-A625-629B1867748D}"/>
              </a:ext>
            </a:extLst>
          </p:cNvPr>
          <p:cNvSpPr/>
          <p:nvPr/>
        </p:nvSpPr>
        <p:spPr>
          <a:xfrm>
            <a:off x="2777372" y="5120069"/>
            <a:ext cx="755889" cy="518716"/>
          </a:xfrm>
          <a:prstGeom prst="wedgeRoundRectCallout">
            <a:avLst>
              <a:gd name="adj1" fmla="val -72719"/>
              <a:gd name="adj2" fmla="val -99077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/>
              <a:t>展示为各个科目费用率数据，</a:t>
            </a:r>
          </a:p>
        </p:txBody>
      </p:sp>
      <p:graphicFrame>
        <p:nvGraphicFramePr>
          <p:cNvPr id="32" name="内容占位符 46">
            <a:extLst>
              <a:ext uri="{FF2B5EF4-FFF2-40B4-BE49-F238E27FC236}">
                <a16:creationId xmlns:a16="http://schemas.microsoft.com/office/drawing/2014/main" id="{9603B9AB-8747-4AF2-99DE-BE7DF71594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547988"/>
              </p:ext>
            </p:extLst>
          </p:nvPr>
        </p:nvGraphicFramePr>
        <p:xfrm>
          <a:off x="6293868" y="4472383"/>
          <a:ext cx="5665327" cy="2253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Oval 4">
            <a:extLst>
              <a:ext uri="{FF2B5EF4-FFF2-40B4-BE49-F238E27FC236}">
                <a16:creationId xmlns:a16="http://schemas.microsoft.com/office/drawing/2014/main" id="{C391473E-F5E0-4C8A-8FC0-8A6FBFE52224}"/>
              </a:ext>
            </a:extLst>
          </p:cNvPr>
          <p:cNvSpPr/>
          <p:nvPr/>
        </p:nvSpPr>
        <p:spPr>
          <a:xfrm>
            <a:off x="6124703" y="4250201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DengXian"/>
                <a:ea typeface="DengXian" panose="02010600030101010101" pitchFamily="2" charset="-122"/>
                <a:cs typeface="Arial" pitchFamily="34" charset="0"/>
              </a:rPr>
              <a:t>9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34" name="TextBox 106">
            <a:extLst>
              <a:ext uri="{FF2B5EF4-FFF2-40B4-BE49-F238E27FC236}">
                <a16:creationId xmlns:a16="http://schemas.microsoft.com/office/drawing/2014/main" id="{0E6383E5-7CE6-4444-9BC5-217CA2AF9429}"/>
              </a:ext>
            </a:extLst>
          </p:cNvPr>
          <p:cNvSpPr txBox="1"/>
          <p:nvPr/>
        </p:nvSpPr>
        <p:spPr>
          <a:xfrm>
            <a:off x="6364670" y="4246440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科目费用率分析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35" name="Speech Bubble: Rectangle with Corners Rounded 321">
            <a:extLst>
              <a:ext uri="{FF2B5EF4-FFF2-40B4-BE49-F238E27FC236}">
                <a16:creationId xmlns:a16="http://schemas.microsoft.com/office/drawing/2014/main" id="{0FFE5732-9ED7-4C69-8C4C-9256030479A7}"/>
              </a:ext>
            </a:extLst>
          </p:cNvPr>
          <p:cNvSpPr/>
          <p:nvPr/>
        </p:nvSpPr>
        <p:spPr>
          <a:xfrm>
            <a:off x="8234126" y="3952409"/>
            <a:ext cx="755889" cy="518716"/>
          </a:xfrm>
          <a:prstGeom prst="wedgeRoundRectCallout">
            <a:avLst>
              <a:gd name="adj1" fmla="val -126483"/>
              <a:gd name="adj2" fmla="val 4456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展示为各个科目费用率数据，</a:t>
            </a:r>
          </a:p>
        </p:txBody>
      </p:sp>
    </p:spTree>
    <p:extLst>
      <p:ext uri="{BB962C8B-B14F-4D97-AF65-F5344CB8AC3E}">
        <p14:creationId xmlns:p14="http://schemas.microsoft.com/office/powerpoint/2010/main" val="1376237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线下费用明细（大区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半年报）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94604"/>
              </p:ext>
            </p:extLst>
          </p:nvPr>
        </p:nvGraphicFramePr>
        <p:xfrm>
          <a:off x="0" y="433388"/>
          <a:ext cx="12192000" cy="6594673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4234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时间筛选器：默认显示为当前区间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区域筛选器：默认：全部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68605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图表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的横、纵坐标支持拖动，灵活展现数据，保证可以展示图表中的最大值和最小值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渠道费用、科目费用：</a:t>
                      </a:r>
                      <a:r>
                        <a:rPr lang="zh-CN" altLang="en-US" sz="1200" dirty="0"/>
                        <a:t>不做分页，默认显示</a:t>
                      </a:r>
                      <a:r>
                        <a:rPr lang="en-US" altLang="zh-CN" sz="1200" dirty="0"/>
                        <a:t>6</a:t>
                      </a:r>
                      <a:r>
                        <a:rPr lang="zh-CN" altLang="en-US" sz="1200" dirty="0"/>
                        <a:t>条，滑轮下拉显示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大区费用：不做分页，在一屏显示</a:t>
                      </a: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排序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建议按费用率降序；  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、表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 费用占比降序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940" t="1" b="26206"/>
          <a:stretch/>
        </p:blipFill>
        <p:spPr>
          <a:xfrm>
            <a:off x="5541264" y="2987483"/>
            <a:ext cx="218186" cy="171066"/>
          </a:xfrm>
          <a:prstGeom prst="rect">
            <a:avLst/>
          </a:prstGeom>
        </p:spPr>
      </p:pic>
      <p:sp>
        <p:nvSpPr>
          <p:cNvPr id="8" name="十字箭头 33">
            <a:extLst>
              <a:ext uri="{FF2B5EF4-FFF2-40B4-BE49-F238E27FC236}">
                <a16:creationId xmlns:a16="http://schemas.microsoft.com/office/drawing/2014/main" id="{8837CF58-2627-4017-93B3-6602D1439BA7}"/>
              </a:ext>
            </a:extLst>
          </p:cNvPr>
          <p:cNvSpPr/>
          <p:nvPr/>
        </p:nvSpPr>
        <p:spPr>
          <a:xfrm>
            <a:off x="3782306" y="2185180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824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5733966" y="3090840"/>
            <a:ext cx="6288817" cy="327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1911316" y="1122862"/>
            <a:ext cx="922112" cy="270953"/>
            <a:chOff x="304798" y="1047755"/>
            <a:chExt cx="1068216" cy="291949"/>
          </a:xfrm>
        </p:grpSpPr>
        <p:sp>
          <p:nvSpPr>
            <p:cNvPr id="9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noProof="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大区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1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2920903" y="1117246"/>
            <a:ext cx="895072" cy="284784"/>
            <a:chOff x="304798" y="1047755"/>
            <a:chExt cx="1068216" cy="291949"/>
          </a:xfrm>
        </p:grpSpPr>
        <p:sp>
          <p:nvSpPr>
            <p:cNvPr id="13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4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区域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5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6069149" y="1124775"/>
            <a:ext cx="1091338" cy="339388"/>
            <a:chOff x="304798" y="1047755"/>
            <a:chExt cx="1068216" cy="357341"/>
          </a:xfrm>
        </p:grpSpPr>
        <p:sp>
          <p:nvSpPr>
            <p:cNvPr id="17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8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351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B0F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渠道</a:t>
              </a:r>
              <a:endPara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9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7244103" y="1118931"/>
            <a:ext cx="1172617" cy="599787"/>
            <a:chOff x="304798" y="1047756"/>
            <a:chExt cx="1068216" cy="591946"/>
          </a:xfrm>
        </p:grpSpPr>
        <p:sp>
          <p:nvSpPr>
            <p:cNvPr id="25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6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6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90"/>
              <a:ext cx="1031051" cy="5865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1" lang="zh-CN" altLang="en-US" sz="1200" dirty="0">
                  <a:solidFill>
                    <a:srgbClr val="00B0F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直营</a:t>
              </a:r>
              <a:r>
                <a:rPr kumimoji="1" lang="en-US" altLang="zh-CN" sz="1200" dirty="0">
                  <a:solidFill>
                    <a:srgbClr val="00B0F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rgbClr val="00B0F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非直营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7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28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7416452" y="457684"/>
            <a:ext cx="1329842" cy="453656"/>
          </a:xfrm>
          <a:prstGeom prst="wedgeRoundRectCallout">
            <a:avLst>
              <a:gd name="adj1" fmla="val -13966"/>
              <a:gd name="adj2" fmla="val 9248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主数据口径的客户类型，默认非直营</a:t>
            </a:r>
          </a:p>
        </p:txBody>
      </p:sp>
      <p:sp>
        <p:nvSpPr>
          <p:cNvPr id="30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0" y="845863"/>
            <a:ext cx="3114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健康饮品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经销商费用分析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8" name="Content Placeholder 67"/>
          <p:cNvSpPr>
            <a:spLocks noGrp="1"/>
          </p:cNvSpPr>
          <p:nvPr>
            <p:ph sz="quarter" idx="4294967295"/>
          </p:nvPr>
        </p:nvSpPr>
        <p:spPr>
          <a:xfrm>
            <a:off x="5836707" y="2794648"/>
            <a:ext cx="2498725" cy="279400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600"/>
              </a:spcBef>
              <a:buClr>
                <a:srgbClr val="9B1717"/>
              </a:buClr>
              <a:buNone/>
              <a:defRPr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经销商费用</a:t>
            </a:r>
          </a:p>
        </p:txBody>
      </p:sp>
      <p:graphicFrame>
        <p:nvGraphicFramePr>
          <p:cNvPr id="103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98663"/>
              </p:ext>
            </p:extLst>
          </p:nvPr>
        </p:nvGraphicFramePr>
        <p:xfrm>
          <a:off x="5816777" y="3426366"/>
          <a:ext cx="5802330" cy="2087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2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233">
                  <a:extLst>
                    <a:ext uri="{9D8B030D-6E8A-4147-A177-3AD203B41FA5}">
                      <a16:colId xmlns:a16="http://schemas.microsoft.com/office/drawing/2014/main" val="3538110520"/>
                    </a:ext>
                  </a:extLst>
                </a:gridCol>
                <a:gridCol w="580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233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580233">
                  <a:extLst>
                    <a:ext uri="{9D8B030D-6E8A-4147-A177-3AD203B41FA5}">
                      <a16:colId xmlns:a16="http://schemas.microsoft.com/office/drawing/2014/main" val="3726302185"/>
                    </a:ext>
                  </a:extLst>
                </a:gridCol>
                <a:gridCol w="580233">
                  <a:extLst>
                    <a:ext uri="{9D8B030D-6E8A-4147-A177-3AD203B41FA5}">
                      <a16:colId xmlns:a16="http://schemas.microsoft.com/office/drawing/2014/main" val="2845406508"/>
                    </a:ext>
                  </a:extLst>
                </a:gridCol>
              </a:tblGrid>
              <a:tr h="2683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经销商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营销费用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2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3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4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5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6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7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4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833777"/>
              </p:ext>
            </p:extLst>
          </p:nvPr>
        </p:nvGraphicFramePr>
        <p:xfrm>
          <a:off x="339678" y="2947840"/>
          <a:ext cx="5087560" cy="1652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756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5087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756">
                  <a:extLst>
                    <a:ext uri="{9D8B030D-6E8A-4147-A177-3AD203B41FA5}">
                      <a16:colId xmlns:a16="http://schemas.microsoft.com/office/drawing/2014/main" val="539524340"/>
                    </a:ext>
                  </a:extLst>
                </a:gridCol>
                <a:gridCol w="508756">
                  <a:extLst>
                    <a:ext uri="{9D8B030D-6E8A-4147-A177-3AD203B41FA5}">
                      <a16:colId xmlns:a16="http://schemas.microsoft.com/office/drawing/2014/main" val="1400245613"/>
                    </a:ext>
                  </a:extLst>
                </a:gridCol>
              </a:tblGrid>
              <a:tr h="3502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营销费用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一级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二级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三级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四级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五级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总体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1" name="Oval 4"/>
          <p:cNvSpPr/>
          <p:nvPr/>
        </p:nvSpPr>
        <p:spPr>
          <a:xfrm>
            <a:off x="-23508" y="4695306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chemeClr val="tx1"/>
                </a:solidFill>
                <a:cs typeface="Arial" pitchFamily="34" charset="0"/>
              </a:rPr>
              <a:t>3</a:t>
            </a:r>
            <a:endParaRPr lang="zh-CN" altLang="en-US" sz="1400" b="1" kern="0" dirty="0" err="1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101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4911081" y="1136987"/>
            <a:ext cx="1089048" cy="279518"/>
            <a:chOff x="304798" y="1047754"/>
            <a:chExt cx="1068216" cy="291949"/>
          </a:xfrm>
        </p:grpSpPr>
        <p:sp>
          <p:nvSpPr>
            <p:cNvPr id="102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4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4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经销商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5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73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55803"/>
              </p:ext>
            </p:extLst>
          </p:nvPr>
        </p:nvGraphicFramePr>
        <p:xfrm>
          <a:off x="332339" y="5029166"/>
          <a:ext cx="5069840" cy="1638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6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9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984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5069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984">
                  <a:extLst>
                    <a:ext uri="{9D8B030D-6E8A-4147-A177-3AD203B41FA5}">
                      <a16:colId xmlns:a16="http://schemas.microsoft.com/office/drawing/2014/main" val="3210747153"/>
                    </a:ext>
                  </a:extLst>
                </a:gridCol>
                <a:gridCol w="506984">
                  <a:extLst>
                    <a:ext uri="{9D8B030D-6E8A-4147-A177-3AD203B41FA5}">
                      <a16:colId xmlns:a16="http://schemas.microsoft.com/office/drawing/2014/main" val="4107002647"/>
                    </a:ext>
                  </a:extLst>
                </a:gridCol>
              </a:tblGrid>
              <a:tr h="3816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渠道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营销费用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重点系统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特渠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学生奶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综合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74017" y="1541498"/>
            <a:ext cx="11996866" cy="1002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76" name="Text Placeholder 23"/>
          <p:cNvSpPr txBox="1">
            <a:spLocks/>
          </p:cNvSpPr>
          <p:nvPr/>
        </p:nvSpPr>
        <p:spPr>
          <a:xfrm>
            <a:off x="1118095" y="1614293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  折前收入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12%</a:t>
            </a:r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23%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</a:t>
            </a:r>
          </a:p>
        </p:txBody>
      </p:sp>
      <p:sp>
        <p:nvSpPr>
          <p:cNvPr id="77" name="Text Placeholder 25"/>
          <p:cNvSpPr txBox="1">
            <a:spLocks/>
          </p:cNvSpPr>
          <p:nvPr/>
        </p:nvSpPr>
        <p:spPr>
          <a:xfrm>
            <a:off x="4354123" y="1587436"/>
            <a:ext cx="1393742" cy="990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营销费用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353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500</a:t>
            </a:r>
          </a:p>
        </p:txBody>
      </p:sp>
      <p:sp>
        <p:nvSpPr>
          <p:cNvPr id="79" name="Text Placeholder 32"/>
          <p:cNvSpPr txBox="1">
            <a:spLocks/>
          </p:cNvSpPr>
          <p:nvPr/>
        </p:nvSpPr>
        <p:spPr>
          <a:xfrm>
            <a:off x="7383350" y="1587435"/>
            <a:ext cx="1442771" cy="924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  费用率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  34</a:t>
            </a:r>
            <a:r>
              <a:rPr lang="en-US" altLang="zh-CN" sz="1400" b="1" dirty="0"/>
              <a:t>%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  30</a:t>
            </a:r>
            <a:r>
              <a:rPr lang="en-US" altLang="zh-CN" sz="1400" b="1" dirty="0"/>
              <a:t>%</a:t>
            </a:r>
            <a:endParaRPr lang="en-US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73756" y="1964187"/>
            <a:ext cx="672958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1400" b="1" dirty="0"/>
              <a:t>本月</a:t>
            </a:r>
            <a:endParaRPr lang="en-US" altLang="zh-CN" sz="1400" b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dirty="0"/>
              <a:t>YTD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863747" y="1587435"/>
            <a:ext cx="1706656" cy="897041"/>
            <a:chOff x="8070221" y="1572180"/>
            <a:chExt cx="1706656" cy="897041"/>
          </a:xfrm>
        </p:grpSpPr>
        <p:sp>
          <p:nvSpPr>
            <p:cNvPr id="81" name="Text Placeholder 42"/>
            <p:cNvSpPr txBox="1">
              <a:spLocks/>
            </p:cNvSpPr>
            <p:nvPr/>
          </p:nvSpPr>
          <p:spPr>
            <a:xfrm>
              <a:off x="8070221" y="1572180"/>
              <a:ext cx="1706656" cy="8970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/>
                <a:buNone/>
              </a:pPr>
              <a:r>
                <a:rPr lang="zh-CN" altLang="en-US" sz="1400" b="1" dirty="0"/>
                <a:t>  费用率同比</a:t>
              </a:r>
              <a:endParaRPr lang="en-US" altLang="zh-CN" sz="1400" b="1" dirty="0"/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/>
                <a:t>     </a:t>
              </a:r>
              <a:r>
                <a:rPr lang="en-US" sz="1400" b="1" dirty="0">
                  <a:solidFill>
                    <a:srgbClr val="F15E64"/>
                  </a:solidFill>
                </a:rPr>
                <a:t>10</a:t>
              </a:r>
              <a:r>
                <a:rPr lang="en-US" altLang="zh-CN" sz="1400" b="1" dirty="0">
                  <a:solidFill>
                    <a:srgbClr val="F15E64"/>
                  </a:solidFill>
                </a:rPr>
                <a:t>%</a:t>
              </a:r>
              <a:endParaRPr lang="en-US" sz="1400" b="1" dirty="0">
                <a:solidFill>
                  <a:srgbClr val="F15E64"/>
                </a:solidFill>
              </a:endParaRPr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>
                  <a:solidFill>
                    <a:srgbClr val="4472C4"/>
                  </a:solidFill>
                </a:rPr>
                <a:t>    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-</a:t>
              </a:r>
              <a:r>
                <a:rPr lang="en-US" sz="1400" b="1" dirty="0">
                  <a:solidFill>
                    <a:srgbClr val="5AB545"/>
                  </a:solidFill>
                </a:rPr>
                <a:t>20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%</a:t>
              </a:r>
              <a:endParaRPr lang="en-US" sz="1400" b="1" dirty="0">
                <a:solidFill>
                  <a:srgbClr val="5AB545"/>
                </a:solidFill>
              </a:endParaRPr>
            </a:p>
          </p:txBody>
        </p:sp>
        <p:sp>
          <p:nvSpPr>
            <p:cNvPr id="83" name="Down Arrow 82"/>
            <p:cNvSpPr/>
            <p:nvPr/>
          </p:nvSpPr>
          <p:spPr>
            <a:xfrm>
              <a:off x="9131969" y="2280024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84" name="Down Arrow 83"/>
            <p:cNvSpPr/>
            <p:nvPr/>
          </p:nvSpPr>
          <p:spPr>
            <a:xfrm flipV="1">
              <a:off x="9117266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456161" y="1610024"/>
            <a:ext cx="1456794" cy="819486"/>
            <a:chOff x="10202475" y="1622487"/>
            <a:chExt cx="1456794" cy="819486"/>
          </a:xfrm>
        </p:grpSpPr>
        <p:sp>
          <p:nvSpPr>
            <p:cNvPr id="80" name="Text Placeholder 40"/>
            <p:cNvSpPr txBox="1">
              <a:spLocks/>
            </p:cNvSpPr>
            <p:nvPr/>
          </p:nvSpPr>
          <p:spPr>
            <a:xfrm>
              <a:off x="10202475" y="1622487"/>
              <a:ext cx="1456794" cy="81948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/>
                <a:buNone/>
              </a:pPr>
              <a:r>
                <a:rPr lang="zh-CN" altLang="en-US" sz="1400" b="1" dirty="0"/>
                <a:t>  费用率环比</a:t>
              </a:r>
              <a:endParaRPr lang="en-US" altLang="zh-CN" sz="1400" b="1" dirty="0"/>
            </a:p>
            <a:p>
              <a:pPr marL="0" indent="0">
                <a:buNone/>
              </a:pPr>
              <a:r>
                <a:rPr lang="en-US" sz="1400" b="1" dirty="0"/>
                <a:t>     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-</a:t>
              </a:r>
              <a:r>
                <a:rPr lang="en-US" sz="1400" b="1" dirty="0">
                  <a:solidFill>
                    <a:srgbClr val="5AB545"/>
                  </a:solidFill>
                </a:rPr>
                <a:t>20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%</a:t>
              </a:r>
              <a:endParaRPr lang="en-US" sz="1400" b="1" dirty="0">
                <a:solidFill>
                  <a:srgbClr val="5AB545"/>
                </a:solidFill>
              </a:endParaRPr>
            </a:p>
            <a:p>
              <a:pPr marL="0" indent="0">
                <a:buFont typeface="Arial" panose="020B0604020202020204"/>
                <a:buNone/>
              </a:pPr>
              <a:endParaRPr lang="en-US" sz="1400" b="1" dirty="0"/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>
                  <a:solidFill>
                    <a:srgbClr val="4472C4"/>
                  </a:solidFill>
                </a:rPr>
                <a:t>    </a:t>
              </a:r>
              <a:endParaRPr lang="en-US" sz="1400" b="1" dirty="0">
                <a:solidFill>
                  <a:srgbClr val="F15E64"/>
                </a:solidFill>
              </a:endParaRPr>
            </a:p>
          </p:txBody>
        </p:sp>
        <p:sp>
          <p:nvSpPr>
            <p:cNvPr id="85" name="Down Arrow 84"/>
            <p:cNvSpPr/>
            <p:nvPr/>
          </p:nvSpPr>
          <p:spPr>
            <a:xfrm>
              <a:off x="11214642" y="1995619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</p:grpSp>
      <p:sp>
        <p:nvSpPr>
          <p:cNvPr id="86" name="Text Placeholder 23"/>
          <p:cNvSpPr txBox="1">
            <a:spLocks/>
          </p:cNvSpPr>
          <p:nvPr/>
        </p:nvSpPr>
        <p:spPr>
          <a:xfrm>
            <a:off x="2667497" y="1599489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折前收入同比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12%</a:t>
            </a:r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23%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</a:t>
            </a:r>
          </a:p>
        </p:txBody>
      </p:sp>
      <p:sp>
        <p:nvSpPr>
          <p:cNvPr id="69" name="Oval 4"/>
          <p:cNvSpPr/>
          <p:nvPr/>
        </p:nvSpPr>
        <p:spPr>
          <a:xfrm>
            <a:off x="18594" y="1587688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89" name="Oval 4"/>
          <p:cNvSpPr/>
          <p:nvPr/>
        </p:nvSpPr>
        <p:spPr>
          <a:xfrm>
            <a:off x="-33714" y="2708411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0" name="Oval 4"/>
          <p:cNvSpPr/>
          <p:nvPr/>
        </p:nvSpPr>
        <p:spPr>
          <a:xfrm>
            <a:off x="5547690" y="2743890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6" name="Content Placeholder 67"/>
          <p:cNvSpPr txBox="1">
            <a:spLocks/>
          </p:cNvSpPr>
          <p:nvPr/>
        </p:nvSpPr>
        <p:spPr>
          <a:xfrm>
            <a:off x="324623" y="2747973"/>
            <a:ext cx="2498725" cy="279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9B1717"/>
              </a:buClr>
              <a:buFont typeface="Arial" panose="020B0604020202020204"/>
              <a:buNone/>
              <a:defRPr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经销商级别费用</a:t>
            </a:r>
          </a:p>
        </p:txBody>
      </p:sp>
      <p:sp>
        <p:nvSpPr>
          <p:cNvPr id="57" name="Content Placeholder 67"/>
          <p:cNvSpPr txBox="1">
            <a:spLocks/>
          </p:cNvSpPr>
          <p:nvPr/>
        </p:nvSpPr>
        <p:spPr>
          <a:xfrm>
            <a:off x="303191" y="4739924"/>
            <a:ext cx="2498725" cy="279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9B1717"/>
              </a:buClr>
              <a:buFont typeface="Arial" panose="020B0604020202020204"/>
              <a:buNone/>
              <a:defRPr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渠道费用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016343" y="3124806"/>
            <a:ext cx="1539259" cy="276999"/>
            <a:chOff x="9595509" y="4328468"/>
            <a:chExt cx="1539259" cy="276999"/>
          </a:xfrm>
        </p:grpSpPr>
        <p:sp>
          <p:nvSpPr>
            <p:cNvPr id="63" name="矩形 47"/>
            <p:cNvSpPr/>
            <p:nvPr/>
          </p:nvSpPr>
          <p:spPr>
            <a:xfrm>
              <a:off x="10370333" y="4372895"/>
              <a:ext cx="764435" cy="1866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70" name="文本框 48"/>
            <p:cNvSpPr txBox="1"/>
            <p:nvPr/>
          </p:nvSpPr>
          <p:spPr>
            <a:xfrm>
              <a:off x="9595509" y="432846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排序字段</a:t>
              </a:r>
            </a:p>
          </p:txBody>
        </p:sp>
        <p:sp>
          <p:nvSpPr>
            <p:cNvPr id="72" name="Right Triangle 25"/>
            <p:cNvSpPr/>
            <p:nvPr/>
          </p:nvSpPr>
          <p:spPr>
            <a:xfrm rot="19017570">
              <a:off x="10961041" y="4387777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74" name="文本框 48"/>
            <p:cNvSpPr txBox="1"/>
            <p:nvPr/>
          </p:nvSpPr>
          <p:spPr>
            <a:xfrm>
              <a:off x="10273759" y="435300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zh-CN" altLang="en-US" sz="800" dirty="0">
                  <a:latin typeface="DengXian" panose="02010600030101010101" pitchFamily="2" charset="-122"/>
                </a:rPr>
                <a:t>折前收入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666701" y="3124806"/>
            <a:ext cx="1545348" cy="276999"/>
            <a:chOff x="10026767" y="4313918"/>
            <a:chExt cx="1545348" cy="276999"/>
          </a:xfrm>
        </p:grpSpPr>
        <p:sp>
          <p:nvSpPr>
            <p:cNvPr id="87" name="矩形 47"/>
            <p:cNvSpPr/>
            <p:nvPr/>
          </p:nvSpPr>
          <p:spPr>
            <a:xfrm>
              <a:off x="10831919" y="4344417"/>
              <a:ext cx="740196" cy="200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88" name="文本框 48"/>
            <p:cNvSpPr txBox="1"/>
            <p:nvPr/>
          </p:nvSpPr>
          <p:spPr>
            <a:xfrm>
              <a:off x="10026767" y="431391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排序方式</a:t>
              </a:r>
            </a:p>
          </p:txBody>
        </p:sp>
        <p:sp>
          <p:nvSpPr>
            <p:cNvPr id="91" name="Right Triangle 25"/>
            <p:cNvSpPr/>
            <p:nvPr/>
          </p:nvSpPr>
          <p:spPr>
            <a:xfrm rot="19017570">
              <a:off x="11364018" y="4387777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2" name="文本框 48"/>
            <p:cNvSpPr txBox="1"/>
            <p:nvPr/>
          </p:nvSpPr>
          <p:spPr>
            <a:xfrm>
              <a:off x="10831919" y="432930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zh-CN" altLang="en-US" sz="1000" dirty="0">
                  <a:latin typeface="DengXian" panose="02010600030101010101" pitchFamily="2" charset="-122"/>
                </a:rPr>
                <a:t>降序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0286881" y="3124806"/>
            <a:ext cx="1476162" cy="276999"/>
            <a:chOff x="10200456" y="4304567"/>
            <a:chExt cx="1476162" cy="276999"/>
          </a:xfrm>
        </p:grpSpPr>
        <p:sp>
          <p:nvSpPr>
            <p:cNvPr id="94" name="矩形 47"/>
            <p:cNvSpPr/>
            <p:nvPr/>
          </p:nvSpPr>
          <p:spPr>
            <a:xfrm>
              <a:off x="10812524" y="4335066"/>
              <a:ext cx="864094" cy="200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5" name="文本框 48"/>
            <p:cNvSpPr txBox="1"/>
            <p:nvPr/>
          </p:nvSpPr>
          <p:spPr>
            <a:xfrm>
              <a:off x="10200456" y="430456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显示前</a:t>
              </a:r>
            </a:p>
          </p:txBody>
        </p:sp>
        <p:sp>
          <p:nvSpPr>
            <p:cNvPr id="96" name="文本框 48"/>
            <p:cNvSpPr txBox="1"/>
            <p:nvPr/>
          </p:nvSpPr>
          <p:spPr>
            <a:xfrm>
              <a:off x="11054927" y="4308098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en-US" altLang="zh-CN" sz="1000" dirty="0">
                  <a:latin typeface="DengXian" panose="02010600030101010101" pitchFamily="2" charset="-122"/>
                </a:rPr>
                <a:t>30</a:t>
              </a:r>
              <a:endParaRPr kumimoji="1" lang="zh-CN" altLang="en-US" sz="1000" dirty="0">
                <a:latin typeface="DengXian" panose="02010600030101010101" pitchFamily="2" charset="-122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 rot="5400000">
            <a:off x="10798042" y="4326224"/>
            <a:ext cx="1995304" cy="278557"/>
            <a:chOff x="478270" y="5984588"/>
            <a:chExt cx="11063554" cy="250480"/>
          </a:xfrm>
        </p:grpSpPr>
        <p:sp>
          <p:nvSpPr>
            <p:cNvPr id="98" name="Rectangle 97"/>
            <p:cNvSpPr/>
            <p:nvPr/>
          </p:nvSpPr>
          <p:spPr>
            <a:xfrm>
              <a:off x="478270" y="6019387"/>
              <a:ext cx="11063554" cy="180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516579" y="6018260"/>
              <a:ext cx="3767688" cy="181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170305" y="5985290"/>
              <a:ext cx="293575" cy="249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＞</a:t>
              </a:r>
              <a:endParaRPr lang="en-US" sz="12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 rot="10800000">
              <a:off x="1929222" y="5984588"/>
              <a:ext cx="518635" cy="250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＞</a:t>
              </a:r>
              <a:endParaRPr lang="en-US" sz="1200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818974" y="5662623"/>
            <a:ext cx="6115995" cy="304458"/>
            <a:chOff x="478270" y="5989405"/>
            <a:chExt cx="11063554" cy="246584"/>
          </a:xfrm>
        </p:grpSpPr>
        <p:sp>
          <p:nvSpPr>
            <p:cNvPr id="108" name="Rectangle 107"/>
            <p:cNvSpPr/>
            <p:nvPr/>
          </p:nvSpPr>
          <p:spPr>
            <a:xfrm>
              <a:off x="478270" y="6019387"/>
              <a:ext cx="11063554" cy="180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583695" y="6023536"/>
              <a:ext cx="3767689" cy="181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0996305" y="5989405"/>
              <a:ext cx="293575" cy="2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＞</a:t>
              </a:r>
              <a:endParaRPr lang="en-US" sz="12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 rot="10800000">
              <a:off x="548665" y="6011644"/>
              <a:ext cx="414288" cy="2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＞</a:t>
              </a:r>
              <a:endParaRPr lang="en-US" sz="1200" b="1" dirty="0"/>
            </a:p>
          </p:txBody>
        </p:sp>
      </p:grp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3"/>
          <a:srcRect l="28677" t="93916" b="1688"/>
          <a:stretch>
            <a:fillRect/>
          </a:stretch>
        </p:blipFill>
        <p:spPr>
          <a:xfrm>
            <a:off x="5733966" y="6041007"/>
            <a:ext cx="6162303" cy="236897"/>
          </a:xfrm>
          <a:prstGeom prst="rect">
            <a:avLst/>
          </a:prstGeom>
        </p:spPr>
      </p:pic>
      <p:sp>
        <p:nvSpPr>
          <p:cNvPr id="114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8493944" y="2516121"/>
            <a:ext cx="1792937" cy="480290"/>
          </a:xfrm>
          <a:prstGeom prst="wedgeRoundRectCallout">
            <a:avLst>
              <a:gd name="adj1" fmla="val -70768"/>
              <a:gd name="adj2" fmla="val 9248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排序字段：折前收入，营销费用，费用率。</a:t>
            </a:r>
            <a:endParaRPr lang="en-US" altLang="zh-CN" sz="1050" dirty="0"/>
          </a:p>
          <a:p>
            <a:r>
              <a:rPr lang="zh-CN" altLang="en-US" sz="1050" dirty="0"/>
              <a:t>默认“折前收入”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5956285" y="1587435"/>
            <a:ext cx="1706656" cy="897041"/>
            <a:chOff x="8070221" y="1572180"/>
            <a:chExt cx="1706656" cy="897041"/>
          </a:xfrm>
        </p:grpSpPr>
        <p:sp>
          <p:nvSpPr>
            <p:cNvPr id="116" name="Text Placeholder 42"/>
            <p:cNvSpPr txBox="1">
              <a:spLocks/>
            </p:cNvSpPr>
            <p:nvPr/>
          </p:nvSpPr>
          <p:spPr>
            <a:xfrm>
              <a:off x="8070221" y="1572180"/>
              <a:ext cx="1706656" cy="8970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/>
                <a:buNone/>
              </a:pPr>
              <a:r>
                <a:rPr lang="zh-CN" altLang="en-US" sz="1400" b="1" dirty="0"/>
                <a:t>  费用同比</a:t>
              </a:r>
              <a:endParaRPr lang="en-US" altLang="zh-CN" sz="1400" b="1" dirty="0"/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/>
                <a:t>     </a:t>
              </a:r>
              <a:r>
                <a:rPr lang="en-US" sz="1400" b="1" dirty="0">
                  <a:solidFill>
                    <a:srgbClr val="F15E64"/>
                  </a:solidFill>
                </a:rPr>
                <a:t>10</a:t>
              </a:r>
              <a:r>
                <a:rPr lang="en-US" altLang="zh-CN" sz="1400" b="1" dirty="0">
                  <a:solidFill>
                    <a:srgbClr val="F15E64"/>
                  </a:solidFill>
                </a:rPr>
                <a:t>%</a:t>
              </a:r>
              <a:endParaRPr lang="en-US" sz="1400" b="1" dirty="0">
                <a:solidFill>
                  <a:srgbClr val="F15E64"/>
                </a:solidFill>
              </a:endParaRPr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>
                  <a:solidFill>
                    <a:srgbClr val="4472C4"/>
                  </a:solidFill>
                </a:rPr>
                <a:t>    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-</a:t>
              </a:r>
              <a:r>
                <a:rPr lang="en-US" sz="1400" b="1" dirty="0">
                  <a:solidFill>
                    <a:srgbClr val="5AB545"/>
                  </a:solidFill>
                </a:rPr>
                <a:t>20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%</a:t>
              </a:r>
              <a:endParaRPr lang="en-US" sz="1400" b="1" dirty="0">
                <a:solidFill>
                  <a:srgbClr val="5AB545"/>
                </a:solidFill>
              </a:endParaRPr>
            </a:p>
          </p:txBody>
        </p:sp>
        <p:sp>
          <p:nvSpPr>
            <p:cNvPr id="117" name="Down Arrow 116"/>
            <p:cNvSpPr/>
            <p:nvPr/>
          </p:nvSpPr>
          <p:spPr>
            <a:xfrm>
              <a:off x="9131969" y="2280024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8" name="Down Arrow 117"/>
            <p:cNvSpPr/>
            <p:nvPr/>
          </p:nvSpPr>
          <p:spPr>
            <a:xfrm flipV="1">
              <a:off x="9117266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19" name="Group 44">
            <a:extLst>
              <a:ext uri="{FF2B5EF4-FFF2-40B4-BE49-F238E27FC236}">
                <a16:creationId xmlns:a16="http://schemas.microsoft.com/office/drawing/2014/main" id="{3242F4DF-D566-4BAC-A326-19D6B92DF1E4}"/>
              </a:ext>
            </a:extLst>
          </p:cNvPr>
          <p:cNvGrpSpPr/>
          <p:nvPr/>
        </p:nvGrpSpPr>
        <p:grpSpPr>
          <a:xfrm>
            <a:off x="3866873" y="1135228"/>
            <a:ext cx="939290" cy="328935"/>
            <a:chOff x="304798" y="1047755"/>
            <a:chExt cx="1068216" cy="357341"/>
          </a:xfrm>
        </p:grpSpPr>
        <p:sp>
          <p:nvSpPr>
            <p:cNvPr id="120" name="矩形 60">
              <a:extLst>
                <a:ext uri="{FF2B5EF4-FFF2-40B4-BE49-F238E27FC236}">
                  <a16:creationId xmlns:a16="http://schemas.microsoft.com/office/drawing/2014/main" id="{9F9D86D9-F842-4B15-B72C-2C9B98D3F07C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21" name="文本框 61">
              <a:extLst>
                <a:ext uri="{FF2B5EF4-FFF2-40B4-BE49-F238E27FC236}">
                  <a16:creationId xmlns:a16="http://schemas.microsoft.com/office/drawing/2014/main" id="{DA3374C9-6027-4BEF-9022-BB1226AD3CBC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351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城市群</a:t>
              </a:r>
            </a:p>
          </p:txBody>
        </p:sp>
        <p:sp>
          <p:nvSpPr>
            <p:cNvPr id="122" name="Right Triangle 25">
              <a:extLst>
                <a:ext uri="{FF2B5EF4-FFF2-40B4-BE49-F238E27FC236}">
                  <a16:creationId xmlns:a16="http://schemas.microsoft.com/office/drawing/2014/main" id="{0AC3401A-B3F8-4774-B9FA-6D2689455283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125" name="Text Placeholder 32">
            <a:extLst>
              <a:ext uri="{FF2B5EF4-FFF2-40B4-BE49-F238E27FC236}">
                <a16:creationId xmlns:a16="http://schemas.microsoft.com/office/drawing/2014/main" id="{D8A06BF1-FC3C-4D2E-B1A2-E544FB6D4C1B}"/>
              </a:ext>
            </a:extLst>
          </p:cNvPr>
          <p:cNvSpPr txBox="1">
            <a:spLocks/>
          </p:cNvSpPr>
          <p:nvPr/>
        </p:nvSpPr>
        <p:spPr>
          <a:xfrm>
            <a:off x="8289628" y="1183012"/>
            <a:ext cx="1556421" cy="281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dirty="0"/>
              <a:t>    单位：万元</a:t>
            </a:r>
            <a:endParaRPr lang="en-US" altLang="zh-CN" sz="1400" dirty="0"/>
          </a:p>
        </p:txBody>
      </p:sp>
      <p:sp>
        <p:nvSpPr>
          <p:cNvPr id="129" name="文本框 58">
            <a:extLst>
              <a:ext uri="{FF2B5EF4-FFF2-40B4-BE49-F238E27FC236}">
                <a16:creationId xmlns:a16="http://schemas.microsoft.com/office/drawing/2014/main" id="{1D3FCAFC-1B90-430C-8F66-2FC684045600}"/>
              </a:ext>
            </a:extLst>
          </p:cNvPr>
          <p:cNvSpPr txBox="1"/>
          <p:nvPr/>
        </p:nvSpPr>
        <p:spPr>
          <a:xfrm>
            <a:off x="10599349" y="1152223"/>
            <a:ext cx="800219" cy="276999"/>
          </a:xfrm>
          <a:prstGeom prst="rect">
            <a:avLst/>
          </a:prstGeom>
          <a:solidFill>
            <a:srgbClr val="0084D5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white"/>
                </a:solidFill>
              </a:rPr>
              <a:t>明细查询</a:t>
            </a:r>
            <a:endParaRPr kumimoji="1" lang="zh-CN" altLang="en-US" sz="1200" dirty="0">
              <a:solidFill>
                <a:prstClr val="white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AAEFD74-E896-4D86-9417-A0C1EA09FD79}"/>
              </a:ext>
            </a:extLst>
          </p:cNvPr>
          <p:cNvGrpSpPr/>
          <p:nvPr/>
        </p:nvGrpSpPr>
        <p:grpSpPr>
          <a:xfrm>
            <a:off x="9824488" y="1156843"/>
            <a:ext cx="720000" cy="287867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124" name="矩形 57">
              <a:extLst>
                <a:ext uri="{FF2B5EF4-FFF2-40B4-BE49-F238E27FC236}">
                  <a16:creationId xmlns:a16="http://schemas.microsoft.com/office/drawing/2014/main" id="{70157726-84EB-4E6C-A6C1-3E8DCC6AAB2F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文本框 58">
              <a:extLst>
                <a:ext uri="{FF2B5EF4-FFF2-40B4-BE49-F238E27FC236}">
                  <a16:creationId xmlns:a16="http://schemas.microsoft.com/office/drawing/2014/main" id="{F3143E48-D881-46EE-BFBE-AFF3591ADD63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Speech Bubble: Rectangle with Corners Rounded 321">
            <a:extLst>
              <a:ext uri="{FF2B5EF4-FFF2-40B4-BE49-F238E27FC236}">
                <a16:creationId xmlns:a16="http://schemas.microsoft.com/office/drawing/2014/main" id="{7068E73B-D4BB-4477-AC6C-80B86DC9B797}"/>
              </a:ext>
            </a:extLst>
          </p:cNvPr>
          <p:cNvSpPr/>
          <p:nvPr/>
        </p:nvSpPr>
        <p:spPr>
          <a:xfrm>
            <a:off x="3761798" y="667486"/>
            <a:ext cx="1773652" cy="344007"/>
          </a:xfrm>
          <a:prstGeom prst="wedgeRoundRectCallout">
            <a:avLst>
              <a:gd name="adj1" fmla="val -13966"/>
              <a:gd name="adj2" fmla="val 9248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城市群与经销商的关联逻辑需要再验证是否可实现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49539" y="5770345"/>
            <a:ext cx="390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渠道的取数逻辑待确认后反馈，暂不实施</a:t>
            </a:r>
            <a:endParaRPr 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4" name="Speech Bubble: Rectangle with Corners Rounded 321">
            <a:extLst>
              <a:ext uri="{FF2B5EF4-FFF2-40B4-BE49-F238E27FC236}">
                <a16:creationId xmlns:a16="http://schemas.microsoft.com/office/drawing/2014/main" id="{DC8D574F-D436-41AE-AB67-07429160CCBE}"/>
              </a:ext>
            </a:extLst>
          </p:cNvPr>
          <p:cNvSpPr/>
          <p:nvPr/>
        </p:nvSpPr>
        <p:spPr>
          <a:xfrm>
            <a:off x="381364" y="1526900"/>
            <a:ext cx="939270" cy="398619"/>
          </a:xfrm>
          <a:prstGeom prst="wedgeRoundRectCallout">
            <a:avLst>
              <a:gd name="adj1" fmla="val -40383"/>
              <a:gd name="adj2" fmla="val -9586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grpSp>
        <p:nvGrpSpPr>
          <p:cNvPr id="145" name="Group 44">
            <a:extLst>
              <a:ext uri="{FF2B5EF4-FFF2-40B4-BE49-F238E27FC236}">
                <a16:creationId xmlns:a16="http://schemas.microsoft.com/office/drawing/2014/main" id="{9D691914-1F49-493F-80BE-E3621D535B5A}"/>
              </a:ext>
            </a:extLst>
          </p:cNvPr>
          <p:cNvGrpSpPr/>
          <p:nvPr/>
        </p:nvGrpSpPr>
        <p:grpSpPr>
          <a:xfrm>
            <a:off x="119536" y="1124673"/>
            <a:ext cx="787666" cy="295085"/>
            <a:chOff x="304798" y="1047755"/>
            <a:chExt cx="1068216" cy="291949"/>
          </a:xfrm>
        </p:grpSpPr>
        <p:sp>
          <p:nvSpPr>
            <p:cNvPr id="146" name="矩形 60">
              <a:extLst>
                <a:ext uri="{FF2B5EF4-FFF2-40B4-BE49-F238E27FC236}">
                  <a16:creationId xmlns:a16="http://schemas.microsoft.com/office/drawing/2014/main" id="{FF28D1D8-A543-4E4A-B6F0-3B6D996B327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文本框 61">
              <a:extLst>
                <a:ext uri="{FF2B5EF4-FFF2-40B4-BE49-F238E27FC236}">
                  <a16:creationId xmlns:a16="http://schemas.microsoft.com/office/drawing/2014/main" id="{52CE9E26-857B-47CB-AB20-98988CA1AFF8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开始月</a:t>
              </a:r>
            </a:p>
          </p:txBody>
        </p:sp>
        <p:sp>
          <p:nvSpPr>
            <p:cNvPr id="148" name="Right Triangle 25">
              <a:extLst>
                <a:ext uri="{FF2B5EF4-FFF2-40B4-BE49-F238E27FC236}">
                  <a16:creationId xmlns:a16="http://schemas.microsoft.com/office/drawing/2014/main" id="{69533B6B-135D-464F-8B60-C751CDA66FF2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9" name="Group 44">
            <a:extLst>
              <a:ext uri="{FF2B5EF4-FFF2-40B4-BE49-F238E27FC236}">
                <a16:creationId xmlns:a16="http://schemas.microsoft.com/office/drawing/2014/main" id="{325FC4DE-D83D-4024-BC18-A194903E816E}"/>
              </a:ext>
            </a:extLst>
          </p:cNvPr>
          <p:cNvGrpSpPr/>
          <p:nvPr/>
        </p:nvGrpSpPr>
        <p:grpSpPr>
          <a:xfrm>
            <a:off x="993055" y="1124744"/>
            <a:ext cx="839011" cy="304478"/>
            <a:chOff x="304798" y="1047755"/>
            <a:chExt cx="1068216" cy="291949"/>
          </a:xfrm>
        </p:grpSpPr>
        <p:sp>
          <p:nvSpPr>
            <p:cNvPr id="150" name="矩形 60">
              <a:extLst>
                <a:ext uri="{FF2B5EF4-FFF2-40B4-BE49-F238E27FC236}">
                  <a16:creationId xmlns:a16="http://schemas.microsoft.com/office/drawing/2014/main" id="{510401A9-E1DD-4EF6-8BF0-820564E11F44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文本框 61">
              <a:extLst>
                <a:ext uri="{FF2B5EF4-FFF2-40B4-BE49-F238E27FC236}">
                  <a16:creationId xmlns:a16="http://schemas.microsoft.com/office/drawing/2014/main" id="{5A633A9A-A099-4A32-BB91-70711AEB45BB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截止月</a:t>
              </a:r>
            </a:p>
          </p:txBody>
        </p:sp>
        <p:sp>
          <p:nvSpPr>
            <p:cNvPr id="152" name="Right Triangle 25">
              <a:extLst>
                <a:ext uri="{FF2B5EF4-FFF2-40B4-BE49-F238E27FC236}">
                  <a16:creationId xmlns:a16="http://schemas.microsoft.com/office/drawing/2014/main" id="{CCF9B9A4-AD42-4E83-9FCF-29BEE83A2262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3" name="Speech Bubble: Rectangle with Corners Rounded 321">
            <a:extLst>
              <a:ext uri="{FF2B5EF4-FFF2-40B4-BE49-F238E27FC236}">
                <a16:creationId xmlns:a16="http://schemas.microsoft.com/office/drawing/2014/main" id="{C5892A36-DAAB-4D1D-A4F8-027B90DD56E8}"/>
              </a:ext>
            </a:extLst>
          </p:cNvPr>
          <p:cNvSpPr/>
          <p:nvPr/>
        </p:nvSpPr>
        <p:spPr>
          <a:xfrm>
            <a:off x="2071683" y="1506091"/>
            <a:ext cx="814459" cy="398619"/>
          </a:xfrm>
          <a:prstGeom prst="wedgeRoundRectCallout">
            <a:avLst>
              <a:gd name="adj1" fmla="val -91733"/>
              <a:gd name="adj2" fmla="val -9005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28267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线下费用明细（经销商）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01590"/>
              </p:ext>
            </p:extLst>
          </p:nvPr>
        </p:nvGraphicFramePr>
        <p:xfrm>
          <a:off x="0" y="433388"/>
          <a:ext cx="12192000" cy="7386147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2868631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开始月、截止月筛选器：默认显示为当月，数据为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区域筛选器：默认：全部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经销商筛选器：默认：全部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渠道筛选器：默认：全部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直营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非直营筛选器：主数据中的客户类型，默认：非直营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渠道费用、经销商级别费用：</a:t>
                      </a:r>
                      <a:r>
                        <a:rPr lang="zh-CN" altLang="en-US" sz="1200" dirty="0"/>
                        <a:t>不做分页，默认显示</a:t>
                      </a:r>
                      <a:r>
                        <a:rPr lang="en-US" altLang="zh-CN" sz="1200" dirty="0"/>
                        <a:t>6</a:t>
                      </a:r>
                      <a:r>
                        <a:rPr lang="zh-CN" altLang="en-US" sz="1200" dirty="0"/>
                        <a:t>条，滑轮下拉显示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经销商费用：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默认首页显示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条数据，超出后分页显示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显示前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XX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项”筛选框内可任意输入整数，来选择每页可展示的条数。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支持随着筛选框内填写的数值大小变化，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明细表最下面的页面控制器也随之变化，如一共有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995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条数据，输入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，则共显示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34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页，前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33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页每页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项，最后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项；若输入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199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，则共显示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页，每页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199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项。</a:t>
                      </a: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默认每页显示</a:t>
                      </a: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项。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同时支持通过点击页面控制器上的页数跳转到到该页面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（注意：随着当前页面展示条数的增多，系统响应时间会对应有所增长）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支持通过向右拖拉滑动条来展示表格右端的字段内容，同理将滑动条拖到右侧后，可以通过向左拖动滑动条来查看表格左侧的字段内容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支持通过向下拖拉滑动条来展示表格下方的字段内容，同理将滑动条拖到下侧后，可以通过向上拖动滑动条来查看表格上方的字段内容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 费用占比降序；  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按折前收入降序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  <a:endParaRPr lang="zh-CN" altLang="en-US" sz="1200" b="1" i="0" u="non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452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33817" y="1909399"/>
            <a:ext cx="11900375" cy="4799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2584025" y="1163378"/>
            <a:ext cx="1068216" cy="229804"/>
            <a:chOff x="304798" y="1047755"/>
            <a:chExt cx="1068216" cy="291949"/>
          </a:xfrm>
        </p:grpSpPr>
        <p:sp>
          <p:nvSpPr>
            <p:cNvPr id="9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noProof="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大区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1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3782696" y="1165377"/>
            <a:ext cx="1068216" cy="229804"/>
            <a:chOff x="304798" y="1047755"/>
            <a:chExt cx="1068216" cy="291949"/>
          </a:xfrm>
        </p:grpSpPr>
        <p:sp>
          <p:nvSpPr>
            <p:cNvPr id="13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4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区域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5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7728635" y="1173221"/>
            <a:ext cx="1068216" cy="281276"/>
            <a:chOff x="304798" y="1047755"/>
            <a:chExt cx="1068216" cy="357341"/>
          </a:xfrm>
        </p:grpSpPr>
        <p:sp>
          <p:nvSpPr>
            <p:cNvPr id="17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8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351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B0F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渠道</a:t>
              </a:r>
              <a:endPara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9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8869699" y="1176603"/>
            <a:ext cx="1068216" cy="465942"/>
            <a:chOff x="304798" y="1047756"/>
            <a:chExt cx="1068216" cy="591946"/>
          </a:xfrm>
        </p:grpSpPr>
        <p:sp>
          <p:nvSpPr>
            <p:cNvPr id="25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6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6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90"/>
              <a:ext cx="1031051" cy="5865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1" lang="zh-CN" altLang="en-US" sz="1200" dirty="0">
                  <a:solidFill>
                    <a:srgbClr val="00B0F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直营</a:t>
              </a:r>
              <a:r>
                <a:rPr kumimoji="1" lang="en-US" altLang="zh-CN" sz="1200" dirty="0">
                  <a:solidFill>
                    <a:srgbClr val="00B0F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rgbClr val="00B0F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非直营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7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28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9029458" y="551363"/>
            <a:ext cx="1329842" cy="453656"/>
          </a:xfrm>
          <a:prstGeom prst="wedgeRoundRectCallout">
            <a:avLst>
              <a:gd name="adj1" fmla="val -13966"/>
              <a:gd name="adj2" fmla="val 9248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主数据口径的客户类型，默认非直营</a:t>
            </a:r>
          </a:p>
        </p:txBody>
      </p:sp>
      <p:sp>
        <p:nvSpPr>
          <p:cNvPr id="30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0" y="845863"/>
            <a:ext cx="3114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健康饮品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经销商费用明细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103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36887"/>
              </p:ext>
            </p:extLst>
          </p:nvPr>
        </p:nvGraphicFramePr>
        <p:xfrm>
          <a:off x="336646" y="2125449"/>
          <a:ext cx="10860555" cy="361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3538110520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3463165837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3872403274"/>
                    </a:ext>
                  </a:extLst>
                </a:gridCol>
              </a:tblGrid>
              <a:tr h="3257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城市群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渠道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经销商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营销费用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68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68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2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68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3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68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4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6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5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6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6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6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7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6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01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6447069" y="1166394"/>
            <a:ext cx="1068216" cy="229804"/>
            <a:chOff x="304798" y="1047755"/>
            <a:chExt cx="1068216" cy="291949"/>
          </a:xfrm>
        </p:grpSpPr>
        <p:sp>
          <p:nvSpPr>
            <p:cNvPr id="102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4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经销商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5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948417" y="1623255"/>
            <a:ext cx="1539259" cy="276999"/>
            <a:chOff x="9595509" y="4328468"/>
            <a:chExt cx="1539259" cy="276999"/>
          </a:xfrm>
        </p:grpSpPr>
        <p:sp>
          <p:nvSpPr>
            <p:cNvPr id="63" name="矩形 47"/>
            <p:cNvSpPr/>
            <p:nvPr/>
          </p:nvSpPr>
          <p:spPr>
            <a:xfrm>
              <a:off x="10370333" y="4372895"/>
              <a:ext cx="764435" cy="1866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70" name="文本框 48"/>
            <p:cNvSpPr txBox="1"/>
            <p:nvPr/>
          </p:nvSpPr>
          <p:spPr>
            <a:xfrm>
              <a:off x="9595509" y="432846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排序字段</a:t>
              </a:r>
            </a:p>
          </p:txBody>
        </p:sp>
        <p:sp>
          <p:nvSpPr>
            <p:cNvPr id="72" name="Right Triangle 25"/>
            <p:cNvSpPr/>
            <p:nvPr/>
          </p:nvSpPr>
          <p:spPr>
            <a:xfrm rot="19017570">
              <a:off x="10961041" y="4387777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74" name="文本框 48"/>
            <p:cNvSpPr txBox="1"/>
            <p:nvPr/>
          </p:nvSpPr>
          <p:spPr>
            <a:xfrm>
              <a:off x="10273759" y="435300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zh-CN" altLang="en-US" sz="800" dirty="0">
                  <a:latin typeface="DengXian" panose="02010600030101010101" pitchFamily="2" charset="-122"/>
                </a:rPr>
                <a:t>折前收入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598775" y="1623255"/>
            <a:ext cx="1545348" cy="276999"/>
            <a:chOff x="10026767" y="4313918"/>
            <a:chExt cx="1545348" cy="276999"/>
          </a:xfrm>
        </p:grpSpPr>
        <p:sp>
          <p:nvSpPr>
            <p:cNvPr id="87" name="矩形 47"/>
            <p:cNvSpPr/>
            <p:nvPr/>
          </p:nvSpPr>
          <p:spPr>
            <a:xfrm>
              <a:off x="10831919" y="4344417"/>
              <a:ext cx="740196" cy="200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88" name="文本框 48"/>
            <p:cNvSpPr txBox="1"/>
            <p:nvPr/>
          </p:nvSpPr>
          <p:spPr>
            <a:xfrm>
              <a:off x="10026767" y="431391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排序方式</a:t>
              </a:r>
            </a:p>
          </p:txBody>
        </p:sp>
        <p:sp>
          <p:nvSpPr>
            <p:cNvPr id="91" name="Right Triangle 25"/>
            <p:cNvSpPr/>
            <p:nvPr/>
          </p:nvSpPr>
          <p:spPr>
            <a:xfrm rot="19017570">
              <a:off x="11364018" y="4387777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2" name="文本框 48"/>
            <p:cNvSpPr txBox="1"/>
            <p:nvPr/>
          </p:nvSpPr>
          <p:spPr>
            <a:xfrm>
              <a:off x="10831919" y="432930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zh-CN" altLang="en-US" sz="1000" dirty="0">
                  <a:latin typeface="DengXian" panose="02010600030101010101" pitchFamily="2" charset="-122"/>
                </a:rPr>
                <a:t>降序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0218955" y="1623255"/>
            <a:ext cx="1476162" cy="276999"/>
            <a:chOff x="10200456" y="4304567"/>
            <a:chExt cx="1476162" cy="276999"/>
          </a:xfrm>
        </p:grpSpPr>
        <p:sp>
          <p:nvSpPr>
            <p:cNvPr id="94" name="矩形 47"/>
            <p:cNvSpPr/>
            <p:nvPr/>
          </p:nvSpPr>
          <p:spPr>
            <a:xfrm>
              <a:off x="10812524" y="4335066"/>
              <a:ext cx="864094" cy="200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5" name="文本框 48"/>
            <p:cNvSpPr txBox="1"/>
            <p:nvPr/>
          </p:nvSpPr>
          <p:spPr>
            <a:xfrm>
              <a:off x="10200456" y="430456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显示前</a:t>
              </a:r>
            </a:p>
          </p:txBody>
        </p:sp>
        <p:sp>
          <p:nvSpPr>
            <p:cNvPr id="96" name="文本框 48"/>
            <p:cNvSpPr txBox="1"/>
            <p:nvPr/>
          </p:nvSpPr>
          <p:spPr>
            <a:xfrm>
              <a:off x="11054927" y="4308098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en-US" altLang="zh-CN" sz="1000" dirty="0">
                  <a:latin typeface="DengXian" panose="02010600030101010101" pitchFamily="2" charset="-122"/>
                </a:rPr>
                <a:t>30</a:t>
              </a:r>
              <a:endParaRPr kumimoji="1" lang="zh-CN" altLang="en-US" sz="1000" dirty="0">
                <a:latin typeface="DengXian" panose="02010600030101010101" pitchFamily="2" charset="-122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 rot="5400000">
            <a:off x="9624627" y="4008096"/>
            <a:ext cx="3882136" cy="274534"/>
            <a:chOff x="478270" y="5971704"/>
            <a:chExt cx="11063554" cy="263364"/>
          </a:xfrm>
        </p:grpSpPr>
        <p:sp>
          <p:nvSpPr>
            <p:cNvPr id="98" name="Rectangle 97"/>
            <p:cNvSpPr/>
            <p:nvPr/>
          </p:nvSpPr>
          <p:spPr>
            <a:xfrm>
              <a:off x="478270" y="6019387"/>
              <a:ext cx="11063554" cy="180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516579" y="6018260"/>
              <a:ext cx="3767688" cy="181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322989" y="5971704"/>
              <a:ext cx="293576" cy="249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＞</a:t>
              </a:r>
              <a:endParaRPr lang="en-US" sz="12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 rot="10800000">
              <a:off x="1450662" y="5984588"/>
              <a:ext cx="518635" cy="250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＞</a:t>
              </a:r>
              <a:endParaRPr lang="en-US" sz="1200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3817" y="5876678"/>
            <a:ext cx="11394611" cy="247357"/>
            <a:chOff x="478270" y="5989405"/>
            <a:chExt cx="11063554" cy="246584"/>
          </a:xfrm>
        </p:grpSpPr>
        <p:sp>
          <p:nvSpPr>
            <p:cNvPr id="108" name="Rectangle 107"/>
            <p:cNvSpPr/>
            <p:nvPr/>
          </p:nvSpPr>
          <p:spPr>
            <a:xfrm>
              <a:off x="478270" y="6019387"/>
              <a:ext cx="11063554" cy="180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583695" y="6023536"/>
              <a:ext cx="3767689" cy="181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0996305" y="5989405"/>
              <a:ext cx="293575" cy="2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＞</a:t>
              </a:r>
              <a:endParaRPr lang="en-US" sz="12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 rot="10800000">
              <a:off x="548665" y="6011644"/>
              <a:ext cx="414288" cy="2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＞</a:t>
              </a:r>
              <a:endParaRPr lang="en-US" sz="1200" b="1" dirty="0"/>
            </a:p>
          </p:txBody>
        </p:sp>
      </p:grp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3"/>
          <a:srcRect l="28677" t="93916" b="1688"/>
          <a:stretch>
            <a:fillRect/>
          </a:stretch>
        </p:blipFill>
        <p:spPr>
          <a:xfrm>
            <a:off x="2058848" y="6276747"/>
            <a:ext cx="7798835" cy="299810"/>
          </a:xfrm>
          <a:prstGeom prst="rect">
            <a:avLst/>
          </a:prstGeom>
        </p:spPr>
      </p:pic>
      <p:grpSp>
        <p:nvGrpSpPr>
          <p:cNvPr id="119" name="Group 44">
            <a:extLst>
              <a:ext uri="{FF2B5EF4-FFF2-40B4-BE49-F238E27FC236}">
                <a16:creationId xmlns:a16="http://schemas.microsoft.com/office/drawing/2014/main" id="{3242F4DF-D566-4BAC-A326-19D6B92DF1E4}"/>
              </a:ext>
            </a:extLst>
          </p:cNvPr>
          <p:cNvGrpSpPr/>
          <p:nvPr/>
        </p:nvGrpSpPr>
        <p:grpSpPr>
          <a:xfrm>
            <a:off x="5016330" y="1173221"/>
            <a:ext cx="1068216" cy="281276"/>
            <a:chOff x="304798" y="1047755"/>
            <a:chExt cx="1068216" cy="357341"/>
          </a:xfrm>
        </p:grpSpPr>
        <p:sp>
          <p:nvSpPr>
            <p:cNvPr id="120" name="矩形 60">
              <a:extLst>
                <a:ext uri="{FF2B5EF4-FFF2-40B4-BE49-F238E27FC236}">
                  <a16:creationId xmlns:a16="http://schemas.microsoft.com/office/drawing/2014/main" id="{9F9D86D9-F842-4B15-B72C-2C9B98D3F07C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21" name="文本框 61">
              <a:extLst>
                <a:ext uri="{FF2B5EF4-FFF2-40B4-BE49-F238E27FC236}">
                  <a16:creationId xmlns:a16="http://schemas.microsoft.com/office/drawing/2014/main" id="{DA3374C9-6027-4BEF-9022-BB1226AD3CBC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351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城市群</a:t>
              </a:r>
            </a:p>
          </p:txBody>
        </p:sp>
        <p:sp>
          <p:nvSpPr>
            <p:cNvPr id="122" name="Right Triangle 25">
              <a:extLst>
                <a:ext uri="{FF2B5EF4-FFF2-40B4-BE49-F238E27FC236}">
                  <a16:creationId xmlns:a16="http://schemas.microsoft.com/office/drawing/2014/main" id="{0AC3401A-B3F8-4774-B9FA-6D2689455283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125" name="Text Placeholder 32">
            <a:extLst>
              <a:ext uri="{FF2B5EF4-FFF2-40B4-BE49-F238E27FC236}">
                <a16:creationId xmlns:a16="http://schemas.microsoft.com/office/drawing/2014/main" id="{D8A06BF1-FC3C-4D2E-B1A2-E544FB6D4C1B}"/>
              </a:ext>
            </a:extLst>
          </p:cNvPr>
          <p:cNvSpPr txBox="1">
            <a:spLocks/>
          </p:cNvSpPr>
          <p:nvPr/>
        </p:nvSpPr>
        <p:spPr>
          <a:xfrm>
            <a:off x="9598588" y="1135811"/>
            <a:ext cx="1556421" cy="281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dirty="0"/>
              <a:t>    单位：万元</a:t>
            </a:r>
            <a:endParaRPr lang="en-US" altLang="zh-CN" sz="1400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AAEFD74-E896-4D86-9417-A0C1EA09FD79}"/>
              </a:ext>
            </a:extLst>
          </p:cNvPr>
          <p:cNvGrpSpPr/>
          <p:nvPr/>
        </p:nvGrpSpPr>
        <p:grpSpPr>
          <a:xfrm>
            <a:off x="11017765" y="1168315"/>
            <a:ext cx="720000" cy="287867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124" name="矩形 57">
              <a:extLst>
                <a:ext uri="{FF2B5EF4-FFF2-40B4-BE49-F238E27FC236}">
                  <a16:creationId xmlns:a16="http://schemas.microsoft.com/office/drawing/2014/main" id="{70157726-84EB-4E6C-A6C1-3E8DCC6AAB2F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文本框 58">
              <a:extLst>
                <a:ext uri="{FF2B5EF4-FFF2-40B4-BE49-F238E27FC236}">
                  <a16:creationId xmlns:a16="http://schemas.microsoft.com/office/drawing/2014/main" id="{F3143E48-D881-46EE-BFBE-AFF3591ADD63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8400831" y="2570533"/>
            <a:ext cx="2263961" cy="538427"/>
          </a:xfrm>
          <a:prstGeom prst="wedgeRoundRectCallout">
            <a:avLst>
              <a:gd name="adj1" fmla="val -64863"/>
              <a:gd name="adj2" fmla="val -152009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排序字段：折前收入，折前收入同比，营销费用，费用同比，费用率，费用率同比，费用率环比</a:t>
            </a:r>
          </a:p>
        </p:txBody>
      </p:sp>
      <p:grpSp>
        <p:nvGrpSpPr>
          <p:cNvPr id="68" name="Group 44">
            <a:extLst>
              <a:ext uri="{FF2B5EF4-FFF2-40B4-BE49-F238E27FC236}">
                <a16:creationId xmlns:a16="http://schemas.microsoft.com/office/drawing/2014/main" id="{90D0F03B-C7D2-47CE-898D-E741339AC08E}"/>
              </a:ext>
            </a:extLst>
          </p:cNvPr>
          <p:cNvGrpSpPr/>
          <p:nvPr/>
        </p:nvGrpSpPr>
        <p:grpSpPr>
          <a:xfrm>
            <a:off x="188981" y="1169105"/>
            <a:ext cx="981714" cy="276999"/>
            <a:chOff x="304798" y="1047755"/>
            <a:chExt cx="1068216" cy="291949"/>
          </a:xfrm>
        </p:grpSpPr>
        <p:sp>
          <p:nvSpPr>
            <p:cNvPr id="69" name="矩形 60">
              <a:extLst>
                <a:ext uri="{FF2B5EF4-FFF2-40B4-BE49-F238E27FC236}">
                  <a16:creationId xmlns:a16="http://schemas.microsoft.com/office/drawing/2014/main" id="{E7832E61-8BBB-43A2-BB3A-D0E140B1B0E9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文本框 61">
              <a:extLst>
                <a:ext uri="{FF2B5EF4-FFF2-40B4-BE49-F238E27FC236}">
                  <a16:creationId xmlns:a16="http://schemas.microsoft.com/office/drawing/2014/main" id="{EB8D829A-9DEF-4FEA-91FB-D2D4D24FD6DC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开始月</a:t>
              </a:r>
            </a:p>
          </p:txBody>
        </p:sp>
        <p:sp>
          <p:nvSpPr>
            <p:cNvPr id="73" name="Right Triangle 25">
              <a:extLst>
                <a:ext uri="{FF2B5EF4-FFF2-40B4-BE49-F238E27FC236}">
                  <a16:creationId xmlns:a16="http://schemas.microsoft.com/office/drawing/2014/main" id="{11DB32D2-8625-48FA-A370-4EC489860E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5" name="Group 44">
            <a:extLst>
              <a:ext uri="{FF2B5EF4-FFF2-40B4-BE49-F238E27FC236}">
                <a16:creationId xmlns:a16="http://schemas.microsoft.com/office/drawing/2014/main" id="{1035D9F1-C3D8-43F3-AA20-FD848A39AEB6}"/>
              </a:ext>
            </a:extLst>
          </p:cNvPr>
          <p:cNvGrpSpPr/>
          <p:nvPr/>
        </p:nvGrpSpPr>
        <p:grpSpPr>
          <a:xfrm>
            <a:off x="1240047" y="1170671"/>
            <a:ext cx="981714" cy="247518"/>
            <a:chOff x="304798" y="1047755"/>
            <a:chExt cx="1068216" cy="291949"/>
          </a:xfrm>
        </p:grpSpPr>
        <p:sp>
          <p:nvSpPr>
            <p:cNvPr id="76" name="矩形 60">
              <a:extLst>
                <a:ext uri="{FF2B5EF4-FFF2-40B4-BE49-F238E27FC236}">
                  <a16:creationId xmlns:a16="http://schemas.microsoft.com/office/drawing/2014/main" id="{38754B9E-FFAA-4C50-B2E6-845BBD6DA408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文本框 61">
              <a:extLst>
                <a:ext uri="{FF2B5EF4-FFF2-40B4-BE49-F238E27FC236}">
                  <a16:creationId xmlns:a16="http://schemas.microsoft.com/office/drawing/2014/main" id="{36975CDE-9A52-4526-9C53-47CA82319F7D}"/>
                </a:ext>
              </a:extLst>
            </p:cNvPr>
            <p:cNvSpPr txBox="1"/>
            <p:nvPr/>
          </p:nvSpPr>
          <p:spPr>
            <a:xfrm>
              <a:off x="338998" y="1053189"/>
              <a:ext cx="7032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截止月</a:t>
              </a:r>
            </a:p>
          </p:txBody>
        </p:sp>
        <p:sp>
          <p:nvSpPr>
            <p:cNvPr id="79" name="Right Triangle 25">
              <a:extLst>
                <a:ext uri="{FF2B5EF4-FFF2-40B4-BE49-F238E27FC236}">
                  <a16:creationId xmlns:a16="http://schemas.microsoft.com/office/drawing/2014/main" id="{22904573-0F39-4B89-AC3B-55EC75BD6048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Speech Bubble: Rectangle with Corners Rounded 321">
            <a:extLst>
              <a:ext uri="{FF2B5EF4-FFF2-40B4-BE49-F238E27FC236}">
                <a16:creationId xmlns:a16="http://schemas.microsoft.com/office/drawing/2014/main" id="{1E99A7A2-5CC8-40A6-A386-8D534184201B}"/>
              </a:ext>
            </a:extLst>
          </p:cNvPr>
          <p:cNvSpPr/>
          <p:nvPr/>
        </p:nvSpPr>
        <p:spPr>
          <a:xfrm>
            <a:off x="787064" y="1490162"/>
            <a:ext cx="547481" cy="398619"/>
          </a:xfrm>
          <a:prstGeom prst="wedgeRoundRectCallout">
            <a:avLst>
              <a:gd name="adj1" fmla="val -69958"/>
              <a:gd name="adj2" fmla="val -6101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</a:t>
            </a:r>
          </a:p>
        </p:txBody>
      </p:sp>
      <p:sp>
        <p:nvSpPr>
          <p:cNvPr id="81" name="Speech Bubble: Rectangle with Corners Rounded 321">
            <a:extLst>
              <a:ext uri="{FF2B5EF4-FFF2-40B4-BE49-F238E27FC236}">
                <a16:creationId xmlns:a16="http://schemas.microsoft.com/office/drawing/2014/main" id="{204C906E-57B3-4EED-B131-6872B33529D2}"/>
              </a:ext>
            </a:extLst>
          </p:cNvPr>
          <p:cNvSpPr/>
          <p:nvPr/>
        </p:nvSpPr>
        <p:spPr>
          <a:xfrm>
            <a:off x="1657095" y="1468938"/>
            <a:ext cx="547481" cy="398619"/>
          </a:xfrm>
          <a:prstGeom prst="wedgeRoundRectCallout">
            <a:avLst>
              <a:gd name="adj1" fmla="val -69958"/>
              <a:gd name="adj2" fmla="val -6101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</a:t>
            </a:r>
          </a:p>
        </p:txBody>
      </p:sp>
      <p:sp>
        <p:nvSpPr>
          <p:cNvPr id="82" name="十字箭头 33">
            <a:extLst>
              <a:ext uri="{FF2B5EF4-FFF2-40B4-BE49-F238E27FC236}">
                <a16:creationId xmlns:a16="http://schemas.microsoft.com/office/drawing/2014/main" id="{D1FAB855-728C-4B5F-AEED-0C32E00205EA}"/>
              </a:ext>
            </a:extLst>
          </p:cNvPr>
          <p:cNvSpPr/>
          <p:nvPr/>
        </p:nvSpPr>
        <p:spPr>
          <a:xfrm>
            <a:off x="969944" y="2342217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3" name="十字箭头 33">
            <a:extLst>
              <a:ext uri="{FF2B5EF4-FFF2-40B4-BE49-F238E27FC236}">
                <a16:creationId xmlns:a16="http://schemas.microsoft.com/office/drawing/2014/main" id="{6FBE35E0-D49A-4933-87A9-5021DF67DE35}"/>
              </a:ext>
            </a:extLst>
          </p:cNvPr>
          <p:cNvSpPr/>
          <p:nvPr/>
        </p:nvSpPr>
        <p:spPr>
          <a:xfrm>
            <a:off x="1693788" y="2354834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4" name="十字箭头 33">
            <a:extLst>
              <a:ext uri="{FF2B5EF4-FFF2-40B4-BE49-F238E27FC236}">
                <a16:creationId xmlns:a16="http://schemas.microsoft.com/office/drawing/2014/main" id="{BFD613B4-2697-4AE3-AB7C-AFF913E514AD}"/>
              </a:ext>
            </a:extLst>
          </p:cNvPr>
          <p:cNvSpPr/>
          <p:nvPr/>
        </p:nvSpPr>
        <p:spPr>
          <a:xfrm>
            <a:off x="2396888" y="2354834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5" name="十字箭头 33">
            <a:extLst>
              <a:ext uri="{FF2B5EF4-FFF2-40B4-BE49-F238E27FC236}">
                <a16:creationId xmlns:a16="http://schemas.microsoft.com/office/drawing/2014/main" id="{644438F4-F390-48A3-9D9F-3126A221397B}"/>
              </a:ext>
            </a:extLst>
          </p:cNvPr>
          <p:cNvSpPr/>
          <p:nvPr/>
        </p:nvSpPr>
        <p:spPr>
          <a:xfrm>
            <a:off x="3118133" y="2351701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6" name="十字箭头 33">
            <a:extLst>
              <a:ext uri="{FF2B5EF4-FFF2-40B4-BE49-F238E27FC236}">
                <a16:creationId xmlns:a16="http://schemas.microsoft.com/office/drawing/2014/main" id="{246E8EF1-77BC-42C4-9D6C-DBFE5DD9B1D4}"/>
              </a:ext>
            </a:extLst>
          </p:cNvPr>
          <p:cNvSpPr/>
          <p:nvPr/>
        </p:nvSpPr>
        <p:spPr>
          <a:xfrm>
            <a:off x="3871097" y="2351701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133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经销商费用明细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814211"/>
              </p:ext>
            </p:extLst>
          </p:nvPr>
        </p:nvGraphicFramePr>
        <p:xfrm>
          <a:off x="0" y="433388"/>
          <a:ext cx="12192000" cy="6416046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519701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开始月、截止月筛选器：默认显示为当月，数据为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区域筛选器：默认：全部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经销商筛选器：默认：全部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渠道筛选器：默认：全部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直营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非直营筛选器：主数据中的客户类型，默认：非直营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经销商费用明细表：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默认首页显示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条数据，超出后分页显示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显示前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XX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项”筛选框内可任意输入整数，来选择每页可展示的条数。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支持随着筛选框内填写的数值大小变化，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明细表最下面的页面控制器也随之变化，如一共有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995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条数据，输入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，则共显示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34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页，前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33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页每页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项，最后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项；若输入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199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，则共显示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页，每页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199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项。</a:t>
                      </a: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默认每页显示</a:t>
                      </a: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项。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同时支持通过点击页面控制器上的页数跳转到到该页面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（注意：随着当前页面展示条数的增多，系统响应时间会对应有所增长）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支持通过向右拖拉滑动条来展示表格右端的字段内容，同理将滑动条拖到右侧后，可以通过向左拖动滑动条来查看表格左侧的字段内容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支持通过向下拖拉滑动条来展示表格下方的字段内容，同理将滑动条拖到下侧后，可以通过向上拖动滑动条来查看表格上方的字段内容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u="none" dirty="0"/>
                        <a:t>排序字段</a:t>
                      </a:r>
                      <a:r>
                        <a:rPr lang="zh-CN" altLang="en-US" sz="1200" dirty="0"/>
                        <a:t>：折前收入，折前收入同比，销售部费用，费用同比，费用率，费用率同比，费用率环比  ；</a:t>
                      </a:r>
                      <a:endParaRPr lang="en-US" altLang="zh-CN" sz="1200" dirty="0"/>
                    </a:p>
                    <a:p>
                      <a:r>
                        <a:rPr lang="zh-CN" altLang="en-US" sz="1200" u="none" dirty="0"/>
                        <a:t>排序方式</a:t>
                      </a:r>
                      <a:r>
                        <a:rPr lang="zh-CN" altLang="en-US" sz="1200" dirty="0"/>
                        <a:t>：升序，降序 （指标都可以实现升降序排列）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默认：折前收入，降序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041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14215" y="816767"/>
            <a:ext cx="2961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健康饮品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渠道费用分析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4FFEA512-A55C-4EB5-AC2D-0A15A5A3BF82}"/>
              </a:ext>
            </a:extLst>
          </p:cNvPr>
          <p:cNvSpPr txBox="1"/>
          <p:nvPr/>
        </p:nvSpPr>
        <p:spPr>
          <a:xfrm>
            <a:off x="9796879" y="10328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white"/>
                </a:solidFill>
              </a:rPr>
              <a:t>查询</a:t>
            </a:r>
            <a:endParaRPr kumimoji="1"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121952" y="2957699"/>
            <a:ext cx="5967865" cy="126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166648" y="2725693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altLang="zh-CN" sz="1200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6594" y="2631580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费用趋势图</a:t>
            </a:r>
            <a:endParaRPr lang="en-US" sz="1400" b="1" dirty="0"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23509" y="2644645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费用率趋势图</a:t>
            </a:r>
            <a:endParaRPr lang="en-US" sz="1400" b="1" dirty="0">
              <a:latin typeface="+mn-ea"/>
            </a:endParaRPr>
          </a:p>
        </p:txBody>
      </p:sp>
      <p:grpSp>
        <p:nvGrpSpPr>
          <p:cNvPr id="67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3533067" y="1168589"/>
            <a:ext cx="1068216" cy="291949"/>
            <a:chOff x="304798" y="1047755"/>
            <a:chExt cx="1068216" cy="291949"/>
          </a:xfrm>
        </p:grpSpPr>
        <p:sp>
          <p:nvSpPr>
            <p:cNvPr id="69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渠道 </a:t>
              </a:r>
            </a:p>
          </p:txBody>
        </p:sp>
        <p:sp>
          <p:nvSpPr>
            <p:cNvPr id="77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78724" y="1560912"/>
            <a:ext cx="11996866" cy="1002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9" name="Text Placeholder 23"/>
          <p:cNvSpPr txBox="1">
            <a:spLocks/>
          </p:cNvSpPr>
          <p:nvPr/>
        </p:nvSpPr>
        <p:spPr>
          <a:xfrm>
            <a:off x="1118095" y="1614293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  折前收入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12%</a:t>
            </a:r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23%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</a:t>
            </a:r>
          </a:p>
        </p:txBody>
      </p:sp>
      <p:sp>
        <p:nvSpPr>
          <p:cNvPr id="80" name="Text Placeholder 25"/>
          <p:cNvSpPr txBox="1">
            <a:spLocks/>
          </p:cNvSpPr>
          <p:nvPr/>
        </p:nvSpPr>
        <p:spPr>
          <a:xfrm>
            <a:off x="4901042" y="1628148"/>
            <a:ext cx="1393742" cy="990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营销费用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353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500</a:t>
            </a:r>
          </a:p>
        </p:txBody>
      </p:sp>
      <p:sp>
        <p:nvSpPr>
          <p:cNvPr id="81" name="Text Placeholder 32"/>
          <p:cNvSpPr txBox="1">
            <a:spLocks/>
          </p:cNvSpPr>
          <p:nvPr/>
        </p:nvSpPr>
        <p:spPr>
          <a:xfrm>
            <a:off x="7562276" y="1631861"/>
            <a:ext cx="1442771" cy="924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  费用率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  34</a:t>
            </a:r>
            <a:r>
              <a:rPr lang="en-US" altLang="zh-CN" sz="1400" b="1" dirty="0"/>
              <a:t>%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  30</a:t>
            </a:r>
            <a:r>
              <a:rPr lang="en-US" altLang="zh-CN" sz="1400" b="1" dirty="0"/>
              <a:t>%</a:t>
            </a:r>
            <a:endParaRPr lang="en-US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73756" y="1964187"/>
            <a:ext cx="672958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1400" b="1" dirty="0"/>
              <a:t>本月</a:t>
            </a:r>
            <a:endParaRPr lang="en-US" altLang="zh-CN" sz="1400" b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dirty="0"/>
              <a:t>YTD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9040914" y="1620336"/>
            <a:ext cx="1706656" cy="897041"/>
            <a:chOff x="8070221" y="1572180"/>
            <a:chExt cx="1706656" cy="897041"/>
          </a:xfrm>
        </p:grpSpPr>
        <p:sp>
          <p:nvSpPr>
            <p:cNvPr id="84" name="Text Placeholder 42"/>
            <p:cNvSpPr txBox="1">
              <a:spLocks/>
            </p:cNvSpPr>
            <p:nvPr/>
          </p:nvSpPr>
          <p:spPr>
            <a:xfrm>
              <a:off x="8070221" y="1572180"/>
              <a:ext cx="1706656" cy="8970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/>
                <a:buNone/>
              </a:pPr>
              <a:r>
                <a:rPr lang="zh-CN" altLang="en-US" sz="1400" b="1" dirty="0"/>
                <a:t>  费用率同比</a:t>
              </a:r>
              <a:endParaRPr lang="en-US" altLang="zh-CN" sz="1400" b="1" dirty="0"/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/>
                <a:t>     </a:t>
              </a:r>
              <a:r>
                <a:rPr lang="en-US" sz="1400" b="1" dirty="0">
                  <a:solidFill>
                    <a:srgbClr val="F15E64"/>
                  </a:solidFill>
                </a:rPr>
                <a:t>10</a:t>
              </a:r>
              <a:r>
                <a:rPr lang="en-US" altLang="zh-CN" sz="1400" b="1" dirty="0">
                  <a:solidFill>
                    <a:srgbClr val="F15E64"/>
                  </a:solidFill>
                </a:rPr>
                <a:t>%</a:t>
              </a:r>
              <a:endParaRPr lang="en-US" sz="1400" b="1" dirty="0">
                <a:solidFill>
                  <a:srgbClr val="F15E64"/>
                </a:solidFill>
              </a:endParaRPr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>
                  <a:solidFill>
                    <a:srgbClr val="4472C4"/>
                  </a:solidFill>
                </a:rPr>
                <a:t>    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-</a:t>
              </a:r>
              <a:r>
                <a:rPr lang="en-US" sz="1400" b="1" dirty="0">
                  <a:solidFill>
                    <a:srgbClr val="5AB545"/>
                  </a:solidFill>
                </a:rPr>
                <a:t>20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%</a:t>
              </a:r>
              <a:endParaRPr lang="en-US" sz="1400" b="1" dirty="0">
                <a:solidFill>
                  <a:srgbClr val="5AB545"/>
                </a:solidFill>
              </a:endParaRPr>
            </a:p>
          </p:txBody>
        </p:sp>
        <p:sp>
          <p:nvSpPr>
            <p:cNvPr id="85" name="Down Arrow 84"/>
            <p:cNvSpPr/>
            <p:nvPr/>
          </p:nvSpPr>
          <p:spPr>
            <a:xfrm>
              <a:off x="9131969" y="2280024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86" name="Down Arrow 85"/>
            <p:cNvSpPr/>
            <p:nvPr/>
          </p:nvSpPr>
          <p:spPr>
            <a:xfrm flipV="1">
              <a:off x="9117266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618796" y="1611228"/>
            <a:ext cx="1456794" cy="819486"/>
            <a:chOff x="10202475" y="1622487"/>
            <a:chExt cx="1456794" cy="819486"/>
          </a:xfrm>
        </p:grpSpPr>
        <p:sp>
          <p:nvSpPr>
            <p:cNvPr id="88" name="Text Placeholder 40"/>
            <p:cNvSpPr txBox="1">
              <a:spLocks/>
            </p:cNvSpPr>
            <p:nvPr/>
          </p:nvSpPr>
          <p:spPr>
            <a:xfrm>
              <a:off x="10202475" y="1622487"/>
              <a:ext cx="1456794" cy="81948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/>
                <a:buNone/>
              </a:pPr>
              <a:r>
                <a:rPr lang="zh-CN" altLang="en-US" sz="1400" b="1" dirty="0"/>
                <a:t>  费用率环比</a:t>
              </a:r>
              <a:endParaRPr lang="en-US" altLang="zh-CN" sz="1400" b="1" dirty="0"/>
            </a:p>
            <a:p>
              <a:pPr marL="0" indent="0">
                <a:buNone/>
              </a:pPr>
              <a:r>
                <a:rPr lang="en-US" sz="1400" b="1" dirty="0"/>
                <a:t>     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-</a:t>
              </a:r>
              <a:r>
                <a:rPr lang="en-US" sz="1400" b="1" dirty="0">
                  <a:solidFill>
                    <a:srgbClr val="5AB545"/>
                  </a:solidFill>
                </a:rPr>
                <a:t>20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%</a:t>
              </a:r>
              <a:endParaRPr lang="en-US" sz="1400" b="1" dirty="0">
                <a:solidFill>
                  <a:srgbClr val="5AB545"/>
                </a:solidFill>
              </a:endParaRPr>
            </a:p>
            <a:p>
              <a:pPr marL="0" indent="0">
                <a:buFont typeface="Arial" panose="020B0604020202020204"/>
                <a:buNone/>
              </a:pPr>
              <a:endParaRPr lang="en-US" sz="1400" b="1" dirty="0"/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>
                  <a:solidFill>
                    <a:srgbClr val="4472C4"/>
                  </a:solidFill>
                </a:rPr>
                <a:t>    </a:t>
              </a:r>
              <a:endParaRPr lang="en-US" sz="1400" b="1" dirty="0">
                <a:solidFill>
                  <a:srgbClr val="F15E64"/>
                </a:solidFill>
              </a:endParaRPr>
            </a:p>
          </p:txBody>
        </p:sp>
        <p:sp>
          <p:nvSpPr>
            <p:cNvPr id="90" name="Down Arrow 89"/>
            <p:cNvSpPr/>
            <p:nvPr/>
          </p:nvSpPr>
          <p:spPr>
            <a:xfrm>
              <a:off x="11214642" y="1995619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</p:grpSp>
      <p:sp>
        <p:nvSpPr>
          <p:cNvPr id="91" name="Text Placeholder 23"/>
          <p:cNvSpPr txBox="1">
            <a:spLocks/>
          </p:cNvSpPr>
          <p:nvPr/>
        </p:nvSpPr>
        <p:spPr>
          <a:xfrm>
            <a:off x="3527615" y="1628026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 折后收入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12%</a:t>
            </a:r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23%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</a:t>
            </a:r>
          </a:p>
        </p:txBody>
      </p:sp>
      <p:sp>
        <p:nvSpPr>
          <p:cNvPr id="92" name="Oval 4"/>
          <p:cNvSpPr/>
          <p:nvPr/>
        </p:nvSpPr>
        <p:spPr>
          <a:xfrm>
            <a:off x="18594" y="1587688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3" name="Oval 4"/>
          <p:cNvSpPr/>
          <p:nvPr/>
        </p:nvSpPr>
        <p:spPr>
          <a:xfrm>
            <a:off x="-33782" y="2619086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4" name="Oval 4"/>
          <p:cNvSpPr/>
          <p:nvPr/>
        </p:nvSpPr>
        <p:spPr>
          <a:xfrm>
            <a:off x="6049107" y="2618515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3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6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992436" y="2299164"/>
            <a:ext cx="1372955" cy="364497"/>
          </a:xfrm>
          <a:prstGeom prst="wedgeRoundRectCallout">
            <a:avLst>
              <a:gd name="adj1" fmla="val -76357"/>
              <a:gd name="adj2" fmla="val -8203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/>
              <a:t>收入为部门总收入</a:t>
            </a:r>
          </a:p>
        </p:txBody>
      </p:sp>
      <p:sp>
        <p:nvSpPr>
          <p:cNvPr id="48" name="Text Placeholder 23">
            <a:extLst>
              <a:ext uri="{FF2B5EF4-FFF2-40B4-BE49-F238E27FC236}">
                <a16:creationId xmlns:a16="http://schemas.microsoft.com/office/drawing/2014/main" id="{51BBD7D9-05BC-49A3-B958-1A9B5B218804}"/>
              </a:ext>
            </a:extLst>
          </p:cNvPr>
          <p:cNvSpPr txBox="1">
            <a:spLocks/>
          </p:cNvSpPr>
          <p:nvPr/>
        </p:nvSpPr>
        <p:spPr>
          <a:xfrm>
            <a:off x="2133236" y="1613428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  折前收入同比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12%</a:t>
            </a:r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23%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164" y="3034716"/>
            <a:ext cx="275975" cy="23181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2538" y="2983768"/>
            <a:ext cx="275975" cy="231819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6294784" y="1606136"/>
            <a:ext cx="1706656" cy="897041"/>
            <a:chOff x="8070221" y="1572180"/>
            <a:chExt cx="1706656" cy="897041"/>
          </a:xfrm>
        </p:grpSpPr>
        <p:sp>
          <p:nvSpPr>
            <p:cNvPr id="73" name="Text Placeholder 42"/>
            <p:cNvSpPr txBox="1">
              <a:spLocks/>
            </p:cNvSpPr>
            <p:nvPr/>
          </p:nvSpPr>
          <p:spPr>
            <a:xfrm>
              <a:off x="8070221" y="1572180"/>
              <a:ext cx="1706656" cy="8970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/>
                <a:buNone/>
              </a:pPr>
              <a:r>
                <a:rPr lang="zh-CN" altLang="en-US" sz="1400" b="1" dirty="0"/>
                <a:t>  费用同比</a:t>
              </a:r>
              <a:endParaRPr lang="en-US" altLang="zh-CN" sz="1400" b="1" dirty="0"/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/>
                <a:t>     </a:t>
              </a:r>
              <a:r>
                <a:rPr lang="en-US" sz="1400" b="1" dirty="0">
                  <a:solidFill>
                    <a:srgbClr val="F15E64"/>
                  </a:solidFill>
                </a:rPr>
                <a:t>10</a:t>
              </a:r>
              <a:r>
                <a:rPr lang="en-US" altLang="zh-CN" sz="1400" b="1" dirty="0">
                  <a:solidFill>
                    <a:srgbClr val="F15E64"/>
                  </a:solidFill>
                </a:rPr>
                <a:t>%</a:t>
              </a:r>
              <a:endParaRPr lang="en-US" sz="1400" b="1" dirty="0">
                <a:solidFill>
                  <a:srgbClr val="F15E64"/>
                </a:solidFill>
              </a:endParaRPr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>
                  <a:solidFill>
                    <a:srgbClr val="4472C4"/>
                  </a:solidFill>
                </a:rPr>
                <a:t>    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-</a:t>
              </a:r>
              <a:r>
                <a:rPr lang="en-US" sz="1400" b="1" dirty="0">
                  <a:solidFill>
                    <a:srgbClr val="5AB545"/>
                  </a:solidFill>
                </a:rPr>
                <a:t>20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%</a:t>
              </a:r>
              <a:endParaRPr lang="en-US" sz="1400" b="1" dirty="0">
                <a:solidFill>
                  <a:srgbClr val="5AB545"/>
                </a:solidFill>
              </a:endParaRPr>
            </a:p>
          </p:txBody>
        </p:sp>
        <p:sp>
          <p:nvSpPr>
            <p:cNvPr id="75" name="Down Arrow 74"/>
            <p:cNvSpPr/>
            <p:nvPr/>
          </p:nvSpPr>
          <p:spPr>
            <a:xfrm>
              <a:off x="9131969" y="2280024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6" name="Down Arrow 75"/>
            <p:cNvSpPr/>
            <p:nvPr/>
          </p:nvSpPr>
          <p:spPr>
            <a:xfrm flipV="1">
              <a:off x="9117266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95" name="Text Placeholder 32">
            <a:extLst>
              <a:ext uri="{FF2B5EF4-FFF2-40B4-BE49-F238E27FC236}">
                <a16:creationId xmlns:a16="http://schemas.microsoft.com/office/drawing/2014/main" id="{1AF882B3-D52F-4037-A6F1-CE9C1ED29D01}"/>
              </a:ext>
            </a:extLst>
          </p:cNvPr>
          <p:cNvSpPr txBox="1">
            <a:spLocks/>
          </p:cNvSpPr>
          <p:nvPr/>
        </p:nvSpPr>
        <p:spPr>
          <a:xfrm>
            <a:off x="8797492" y="1191439"/>
            <a:ext cx="1562810" cy="253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  </a:t>
            </a:r>
            <a:r>
              <a:rPr lang="zh-CN" altLang="en-US" sz="1400" dirty="0"/>
              <a:t>单位：万元</a:t>
            </a:r>
            <a:endParaRPr lang="en-US" altLang="zh-CN" sz="1400" dirty="0"/>
          </a:p>
        </p:txBody>
      </p:sp>
      <p:sp>
        <p:nvSpPr>
          <p:cNvPr id="103" name="文本框 58">
            <a:extLst>
              <a:ext uri="{FF2B5EF4-FFF2-40B4-BE49-F238E27FC236}">
                <a16:creationId xmlns:a16="http://schemas.microsoft.com/office/drawing/2014/main" id="{AB215932-D729-4B4C-9D86-3C5DD63DB0FE}"/>
              </a:ext>
            </a:extLst>
          </p:cNvPr>
          <p:cNvSpPr txBox="1"/>
          <p:nvPr/>
        </p:nvSpPr>
        <p:spPr>
          <a:xfrm>
            <a:off x="10616777" y="11400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white"/>
                </a:solidFill>
              </a:rPr>
              <a:t>查询</a:t>
            </a:r>
            <a:endParaRPr kumimoji="1" lang="zh-CN" altLang="en-US" sz="1200" dirty="0">
              <a:solidFill>
                <a:prstClr val="white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AAEFD74-E896-4D86-9417-A0C1EA09FD79}"/>
              </a:ext>
            </a:extLst>
          </p:cNvPr>
          <p:cNvGrpSpPr/>
          <p:nvPr/>
        </p:nvGrpSpPr>
        <p:grpSpPr>
          <a:xfrm>
            <a:off x="10472114" y="1156771"/>
            <a:ext cx="720000" cy="287867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97" name="矩形 57">
              <a:extLst>
                <a:ext uri="{FF2B5EF4-FFF2-40B4-BE49-F238E27FC236}">
                  <a16:creationId xmlns:a16="http://schemas.microsoft.com/office/drawing/2014/main" id="{70157726-84EB-4E6C-A6C1-3E8DCC6AAB2F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文本框 58">
              <a:extLst>
                <a:ext uri="{FF2B5EF4-FFF2-40B4-BE49-F238E27FC236}">
                  <a16:creationId xmlns:a16="http://schemas.microsoft.com/office/drawing/2014/main" id="{F3143E48-D881-46EE-BFBE-AFF3591ADD63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1948627" y="666486"/>
            <a:ext cx="852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渠道的取数逻辑待确认后反馈，暂不实施</a:t>
            </a:r>
            <a:endParaRPr lang="en-US" sz="3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315" y="4630048"/>
            <a:ext cx="275975" cy="231819"/>
          </a:xfrm>
          <a:prstGeom prst="rect">
            <a:avLst/>
          </a:prstGeom>
        </p:spPr>
      </p:pic>
      <p:graphicFrame>
        <p:nvGraphicFramePr>
          <p:cNvPr id="109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04324"/>
              </p:ext>
            </p:extLst>
          </p:nvPr>
        </p:nvGraphicFramePr>
        <p:xfrm>
          <a:off x="6333708" y="5842534"/>
          <a:ext cx="5610989" cy="950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4378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11320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67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6737">
                  <a:extLst>
                    <a:ext uri="{9D8B030D-6E8A-4147-A177-3AD203B41FA5}">
                      <a16:colId xmlns:a16="http://schemas.microsoft.com/office/drawing/2014/main" val="2761222331"/>
                    </a:ext>
                  </a:extLst>
                </a:gridCol>
                <a:gridCol w="836737">
                  <a:extLst>
                    <a:ext uri="{9D8B030D-6E8A-4147-A177-3AD203B41FA5}">
                      <a16:colId xmlns:a16="http://schemas.microsoft.com/office/drawing/2014/main" val="1300911552"/>
                    </a:ext>
                  </a:extLst>
                </a:gridCol>
              </a:tblGrid>
              <a:tr h="195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费用科目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营销费用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3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陈列费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3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进店费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3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导购理货费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3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临期品费用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0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188293"/>
              </p:ext>
            </p:extLst>
          </p:nvPr>
        </p:nvGraphicFramePr>
        <p:xfrm>
          <a:off x="6349135" y="4523335"/>
          <a:ext cx="5595559" cy="1027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1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1671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112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44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4436">
                  <a:extLst>
                    <a:ext uri="{9D8B030D-6E8A-4147-A177-3AD203B41FA5}">
                      <a16:colId xmlns:a16="http://schemas.microsoft.com/office/drawing/2014/main" val="942127101"/>
                    </a:ext>
                  </a:extLst>
                </a:gridCol>
                <a:gridCol w="834436">
                  <a:extLst>
                    <a:ext uri="{9D8B030D-6E8A-4147-A177-3AD203B41FA5}">
                      <a16:colId xmlns:a16="http://schemas.microsoft.com/office/drawing/2014/main" val="1901780398"/>
                    </a:ext>
                  </a:extLst>
                </a:gridCol>
              </a:tblGrid>
              <a:tr h="16416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渠道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营销费用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重点系统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特渠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学生奶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综合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</a:tbl>
          </a:graphicData>
        </a:graphic>
      </p:graphicFrame>
      <p:graphicFrame>
        <p:nvGraphicFramePr>
          <p:cNvPr id="111" name="内容占位符 1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828116"/>
              </p:ext>
            </p:extLst>
          </p:nvPr>
        </p:nvGraphicFramePr>
        <p:xfrm>
          <a:off x="182351" y="4495965"/>
          <a:ext cx="5961085" cy="1244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4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3469618140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662141472"/>
                    </a:ext>
                  </a:extLst>
                </a:gridCol>
              </a:tblGrid>
              <a:tr h="12070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大区名称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折前收入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折后收入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   费用率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费用率环比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费用占比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费用占比变化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89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山东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2,078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9.83%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89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浙沪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1,915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13.50%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89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河南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1,863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10.06%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89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西南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1,684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14.29%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65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苏皖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1,625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11.75%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89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京津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1,560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14.37%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57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电子商务单元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199396" y="4229638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大区费用</a:t>
            </a:r>
            <a:endParaRPr lang="en-US" sz="1400" b="1" dirty="0">
              <a:latin typeface="+mn-e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311802" y="4235958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渠道费用</a:t>
            </a:r>
            <a:endParaRPr lang="en-US" sz="1400" b="1" dirty="0">
              <a:latin typeface="+mn-e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402516" y="5543469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/>
              <a:t>科目费用</a:t>
            </a:r>
            <a:endParaRPr lang="en-US" sz="1400" b="1" dirty="0"/>
          </a:p>
        </p:txBody>
      </p:sp>
      <p:sp>
        <p:nvSpPr>
          <p:cNvPr id="115" name="Oval 4"/>
          <p:cNvSpPr/>
          <p:nvPr/>
        </p:nvSpPr>
        <p:spPr>
          <a:xfrm>
            <a:off x="-41971" y="4209390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+mn-ea"/>
                <a:cs typeface="Arial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latin typeface="+mn-ea"/>
              <a:cs typeface="Arial" pitchFamily="34" charset="0"/>
            </a:endParaRPr>
          </a:p>
        </p:txBody>
      </p:sp>
      <p:sp>
        <p:nvSpPr>
          <p:cNvPr id="116" name="Oval 4"/>
          <p:cNvSpPr/>
          <p:nvPr/>
        </p:nvSpPr>
        <p:spPr>
          <a:xfrm>
            <a:off x="6071129" y="4257031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+mn-ea"/>
                <a:cs typeface="Arial" pitchFamily="34" charset="0"/>
              </a:rPr>
              <a:t>5</a:t>
            </a:r>
            <a:endParaRPr lang="zh-CN" altLang="en-US" sz="1400" b="1" kern="0" dirty="0" err="1">
              <a:solidFill>
                <a:srgbClr val="FFFFFF"/>
              </a:solidFill>
              <a:latin typeface="+mn-ea"/>
              <a:cs typeface="Arial" pitchFamily="34" charset="0"/>
            </a:endParaRPr>
          </a:p>
        </p:txBody>
      </p:sp>
      <p:sp>
        <p:nvSpPr>
          <p:cNvPr id="117" name="Oval 4"/>
          <p:cNvSpPr/>
          <p:nvPr/>
        </p:nvSpPr>
        <p:spPr>
          <a:xfrm>
            <a:off x="-32564" y="5552179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6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8" name="十字箭头 33"/>
          <p:cNvSpPr/>
          <p:nvPr/>
        </p:nvSpPr>
        <p:spPr>
          <a:xfrm>
            <a:off x="718393" y="4690145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9" name="Speech Bubble: Rectangle with Corners Rounded 321">
            <a:extLst>
              <a:ext uri="{FF2B5EF4-FFF2-40B4-BE49-F238E27FC236}">
                <a16:creationId xmlns:a16="http://schemas.microsoft.com/office/drawing/2014/main" id="{CBD9E8D5-6FB1-4BC6-B626-32DE380BBA6F}"/>
              </a:ext>
            </a:extLst>
          </p:cNvPr>
          <p:cNvSpPr/>
          <p:nvPr/>
        </p:nvSpPr>
        <p:spPr>
          <a:xfrm>
            <a:off x="1140707" y="4822861"/>
            <a:ext cx="1052022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大区不分页，一屏显示</a:t>
            </a:r>
          </a:p>
        </p:txBody>
      </p:sp>
      <p:sp>
        <p:nvSpPr>
          <p:cNvPr id="120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7262279" y="6068455"/>
            <a:ext cx="1052022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不分页，滑轮下拉</a:t>
            </a:r>
          </a:p>
        </p:txBody>
      </p:sp>
      <p:sp>
        <p:nvSpPr>
          <p:cNvPr id="121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7404838" y="4903064"/>
            <a:ext cx="1052022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不分页，滑轮下拉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440354" y="4620900"/>
            <a:ext cx="390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渠道的取数逻辑待确认后反馈，暂不实施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123" name="表格 63">
            <a:extLst>
              <a:ext uri="{FF2B5EF4-FFF2-40B4-BE49-F238E27FC236}">
                <a16:creationId xmlns:a16="http://schemas.microsoft.com/office/drawing/2014/main" id="{C5A24F6D-F1C7-4109-8832-363733CFE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81762"/>
              </p:ext>
            </p:extLst>
          </p:nvPr>
        </p:nvGraphicFramePr>
        <p:xfrm>
          <a:off x="162002" y="5832909"/>
          <a:ext cx="5959951" cy="959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3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398">
                  <a:extLst>
                    <a:ext uri="{9D8B030D-6E8A-4147-A177-3AD203B41FA5}">
                      <a16:colId xmlns:a16="http://schemas.microsoft.com/office/drawing/2014/main" val="1148300694"/>
                    </a:ext>
                  </a:extLst>
                </a:gridCol>
                <a:gridCol w="1019398">
                  <a:extLst>
                    <a:ext uri="{9D8B030D-6E8A-4147-A177-3AD203B41FA5}">
                      <a16:colId xmlns:a16="http://schemas.microsoft.com/office/drawing/2014/main" val="4274417700"/>
                    </a:ext>
                  </a:extLst>
                </a:gridCol>
                <a:gridCol w="1019398">
                  <a:extLst>
                    <a:ext uri="{9D8B030D-6E8A-4147-A177-3AD203B41FA5}">
                      <a16:colId xmlns:a16="http://schemas.microsoft.com/office/drawing/2014/main" val="3190265181"/>
                    </a:ext>
                  </a:extLst>
                </a:gridCol>
              </a:tblGrid>
              <a:tr h="1722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营销费用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形象建设申请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8052"/>
                  </a:ext>
                </a:extLst>
              </a:tr>
              <a:tr h="1868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陈列类申请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8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导购理货申请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8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路演活动申请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</a:tbl>
          </a:graphicData>
        </a:graphic>
      </p:graphicFrame>
      <p:sp>
        <p:nvSpPr>
          <p:cNvPr id="124" name="TextBox 123"/>
          <p:cNvSpPr txBox="1"/>
          <p:nvPr/>
        </p:nvSpPr>
        <p:spPr>
          <a:xfrm>
            <a:off x="207403" y="5573818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/>
              <a:t>活动类型费用</a:t>
            </a:r>
            <a:endParaRPr lang="en-US" sz="1400" b="1" dirty="0"/>
          </a:p>
        </p:txBody>
      </p:sp>
      <p:sp>
        <p:nvSpPr>
          <p:cNvPr id="125" name="Oval 4"/>
          <p:cNvSpPr/>
          <p:nvPr/>
        </p:nvSpPr>
        <p:spPr>
          <a:xfrm>
            <a:off x="6143433" y="5541506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7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6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1744750" y="6162325"/>
            <a:ext cx="1007426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不分页，滑轮下拉</a:t>
            </a:r>
          </a:p>
        </p:txBody>
      </p:sp>
      <p:sp>
        <p:nvSpPr>
          <p:cNvPr id="102" name="Speech Bubble: Rectangle with Corners Rounded 321">
            <a:extLst>
              <a:ext uri="{FF2B5EF4-FFF2-40B4-BE49-F238E27FC236}">
                <a16:creationId xmlns:a16="http://schemas.microsoft.com/office/drawing/2014/main" id="{92694665-4652-411A-8340-D93AF24FF6AE}"/>
              </a:ext>
            </a:extLst>
          </p:cNvPr>
          <p:cNvSpPr/>
          <p:nvPr/>
        </p:nvSpPr>
        <p:spPr>
          <a:xfrm flipH="1">
            <a:off x="9899255" y="2576725"/>
            <a:ext cx="1709514" cy="526723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光标显示：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实际费用率、同期费用率、</a:t>
            </a:r>
            <a:r>
              <a:rPr lang="zh-CN" altLang="en-US" sz="105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营销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费用、折前收入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127" name="Group 44">
            <a:extLst>
              <a:ext uri="{FF2B5EF4-FFF2-40B4-BE49-F238E27FC236}">
                <a16:creationId xmlns:a16="http://schemas.microsoft.com/office/drawing/2014/main" id="{29CC5FE5-EFE1-426E-AE84-39679D90532A}"/>
              </a:ext>
            </a:extLst>
          </p:cNvPr>
          <p:cNvGrpSpPr/>
          <p:nvPr/>
        </p:nvGrpSpPr>
        <p:grpSpPr>
          <a:xfrm>
            <a:off x="188981" y="1124673"/>
            <a:ext cx="981714" cy="291949"/>
            <a:chOff x="304798" y="1047755"/>
            <a:chExt cx="1068216" cy="291949"/>
          </a:xfrm>
        </p:grpSpPr>
        <p:sp>
          <p:nvSpPr>
            <p:cNvPr id="128" name="矩形 60">
              <a:extLst>
                <a:ext uri="{FF2B5EF4-FFF2-40B4-BE49-F238E27FC236}">
                  <a16:creationId xmlns:a16="http://schemas.microsoft.com/office/drawing/2014/main" id="{0CB4D87B-B5B6-4C96-BADF-A49ECD02EFAC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9" name="文本框 61">
              <a:extLst>
                <a:ext uri="{FF2B5EF4-FFF2-40B4-BE49-F238E27FC236}">
                  <a16:creationId xmlns:a16="http://schemas.microsoft.com/office/drawing/2014/main" id="{B892C912-F082-4563-B713-1718E2318A67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开始月</a:t>
              </a:r>
            </a:p>
          </p:txBody>
        </p:sp>
        <p:sp>
          <p:nvSpPr>
            <p:cNvPr id="130" name="Right Triangle 25">
              <a:extLst>
                <a:ext uri="{FF2B5EF4-FFF2-40B4-BE49-F238E27FC236}">
                  <a16:creationId xmlns:a16="http://schemas.microsoft.com/office/drawing/2014/main" id="{3288A944-320A-46C3-B8EE-DC1D915CED83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1" name="Group 44">
            <a:extLst>
              <a:ext uri="{FF2B5EF4-FFF2-40B4-BE49-F238E27FC236}">
                <a16:creationId xmlns:a16="http://schemas.microsoft.com/office/drawing/2014/main" id="{C4DEAFCF-7A7D-4E6E-85F5-0DB65A4D2419}"/>
              </a:ext>
            </a:extLst>
          </p:cNvPr>
          <p:cNvGrpSpPr/>
          <p:nvPr/>
        </p:nvGrpSpPr>
        <p:grpSpPr>
          <a:xfrm>
            <a:off x="1240047" y="1126240"/>
            <a:ext cx="981714" cy="291949"/>
            <a:chOff x="304798" y="1047755"/>
            <a:chExt cx="1068216" cy="291949"/>
          </a:xfrm>
        </p:grpSpPr>
        <p:sp>
          <p:nvSpPr>
            <p:cNvPr id="132" name="矩形 60">
              <a:extLst>
                <a:ext uri="{FF2B5EF4-FFF2-40B4-BE49-F238E27FC236}">
                  <a16:creationId xmlns:a16="http://schemas.microsoft.com/office/drawing/2014/main" id="{41606AC2-74EB-4ADB-B3A8-67FB7FA6AD6D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文本框 61">
              <a:extLst>
                <a:ext uri="{FF2B5EF4-FFF2-40B4-BE49-F238E27FC236}">
                  <a16:creationId xmlns:a16="http://schemas.microsoft.com/office/drawing/2014/main" id="{C7315E0D-24EA-4468-B200-90C1EB5C6E1D}"/>
                </a:ext>
              </a:extLst>
            </p:cNvPr>
            <p:cNvSpPr txBox="1"/>
            <p:nvPr/>
          </p:nvSpPr>
          <p:spPr>
            <a:xfrm>
              <a:off x="338998" y="1053189"/>
              <a:ext cx="7032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截止月</a:t>
              </a:r>
            </a:p>
          </p:txBody>
        </p:sp>
        <p:sp>
          <p:nvSpPr>
            <p:cNvPr id="134" name="Right Triangle 25">
              <a:extLst>
                <a:ext uri="{FF2B5EF4-FFF2-40B4-BE49-F238E27FC236}">
                  <a16:creationId xmlns:a16="http://schemas.microsoft.com/office/drawing/2014/main" id="{6C58EA22-EEC7-4E6C-B462-827D3C355677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04" name="内容占位符 46">
            <a:extLst>
              <a:ext uri="{FF2B5EF4-FFF2-40B4-BE49-F238E27FC236}">
                <a16:creationId xmlns:a16="http://schemas.microsoft.com/office/drawing/2014/main" id="{2F0AB8CA-6535-4E57-8446-B558A8DB4E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302921"/>
              </p:ext>
            </p:extLst>
          </p:nvPr>
        </p:nvGraphicFramePr>
        <p:xfrm>
          <a:off x="78724" y="2979488"/>
          <a:ext cx="5962605" cy="1242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5" name="Speech Bubble: Rectangle with Corners Rounded 321">
            <a:extLst>
              <a:ext uri="{FF2B5EF4-FFF2-40B4-BE49-F238E27FC236}">
                <a16:creationId xmlns:a16="http://schemas.microsoft.com/office/drawing/2014/main" id="{7532DD4F-BFF3-4F5C-BA0B-864702135040}"/>
              </a:ext>
            </a:extLst>
          </p:cNvPr>
          <p:cNvSpPr/>
          <p:nvPr/>
        </p:nvSpPr>
        <p:spPr>
          <a:xfrm>
            <a:off x="4159403" y="2402113"/>
            <a:ext cx="1372955" cy="592854"/>
          </a:xfrm>
          <a:prstGeom prst="wedgeRoundRectCallout">
            <a:avLst>
              <a:gd name="adj1" fmla="val -57428"/>
              <a:gd name="adj2" fmla="val 14242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/>
              <a:t>展为当年数据，如</a:t>
            </a:r>
            <a:r>
              <a:rPr lang="en-US" altLang="zh-CN" sz="1000" dirty="0"/>
              <a:t>19</a:t>
            </a:r>
            <a:r>
              <a:rPr lang="zh-CN" altLang="en-US" sz="1000" dirty="0"/>
              <a:t>年</a:t>
            </a:r>
            <a:r>
              <a:rPr lang="en-US" altLang="zh-CN" sz="1000" dirty="0"/>
              <a:t>6</a:t>
            </a:r>
            <a:r>
              <a:rPr lang="zh-CN" altLang="en-US" sz="1000" dirty="0"/>
              <a:t>月默认显示</a:t>
            </a:r>
            <a:r>
              <a:rPr lang="en-US" altLang="zh-CN" sz="1000" dirty="0"/>
              <a:t>19</a:t>
            </a:r>
            <a:r>
              <a:rPr lang="zh-CN" altLang="en-US" sz="1000" dirty="0"/>
              <a:t>年</a:t>
            </a:r>
            <a:r>
              <a:rPr lang="en-US" altLang="zh-CN" sz="1000" dirty="0"/>
              <a:t>1</a:t>
            </a:r>
            <a:r>
              <a:rPr lang="zh-CN" altLang="en-US" sz="1000" dirty="0"/>
              <a:t>月</a:t>
            </a:r>
            <a:r>
              <a:rPr lang="en-US" altLang="zh-CN" sz="1000" dirty="0"/>
              <a:t>-19</a:t>
            </a:r>
            <a:r>
              <a:rPr lang="zh-CN" altLang="en-US" sz="1000" dirty="0"/>
              <a:t>年</a:t>
            </a:r>
            <a:r>
              <a:rPr lang="en-US" altLang="zh-CN" sz="1000" dirty="0"/>
              <a:t>6</a:t>
            </a:r>
            <a:r>
              <a:rPr lang="zh-CN" altLang="en-US" sz="1000" dirty="0"/>
              <a:t>月数据</a:t>
            </a:r>
          </a:p>
        </p:txBody>
      </p:sp>
      <p:sp>
        <p:nvSpPr>
          <p:cNvPr id="99" name="Speech Bubble: Rectangle with Corners Rounded 321">
            <a:extLst>
              <a:ext uri="{FF2B5EF4-FFF2-40B4-BE49-F238E27FC236}">
                <a16:creationId xmlns:a16="http://schemas.microsoft.com/office/drawing/2014/main" id="{685ECB49-D37C-4ACB-A129-A3FF804F0A38}"/>
              </a:ext>
            </a:extLst>
          </p:cNvPr>
          <p:cNvSpPr/>
          <p:nvPr/>
        </p:nvSpPr>
        <p:spPr>
          <a:xfrm flipH="1">
            <a:off x="3166647" y="2697032"/>
            <a:ext cx="901325" cy="526723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光标显示：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营销费用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、同期费用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106" name="图表 23">
            <a:extLst>
              <a:ext uri="{FF2B5EF4-FFF2-40B4-BE49-F238E27FC236}">
                <a16:creationId xmlns:a16="http://schemas.microsoft.com/office/drawing/2014/main" id="{711DC343-337B-48CF-930C-5009D26584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002239"/>
              </p:ext>
            </p:extLst>
          </p:nvPr>
        </p:nvGraphicFramePr>
        <p:xfrm>
          <a:off x="6030241" y="2978234"/>
          <a:ext cx="6005801" cy="1221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1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2281034" y="1288559"/>
            <a:ext cx="1224073" cy="398619"/>
          </a:xfrm>
          <a:prstGeom prst="wedgeRoundRectCallout">
            <a:avLst>
              <a:gd name="adj1" fmla="val -74400"/>
              <a:gd name="adj2" fmla="val -3778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3309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223177" y="2571755"/>
            <a:ext cx="11776106" cy="3827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5472" y="1572459"/>
            <a:ext cx="11718586" cy="832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38" name="文本框 5">
            <a:extLst>
              <a:ext uri="{FF2B5EF4-FFF2-40B4-BE49-F238E27FC236}">
                <a16:creationId xmlns:a16="http://schemas.microsoft.com/office/drawing/2014/main" id="{E6D55E83-B059-4427-9EAE-E6E66E6D9726}"/>
              </a:ext>
            </a:extLst>
          </p:cNvPr>
          <p:cNvSpPr txBox="1"/>
          <p:nvPr/>
        </p:nvSpPr>
        <p:spPr>
          <a:xfrm>
            <a:off x="45711" y="843031"/>
            <a:ext cx="361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健康饮品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预算进度（签批口径）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39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267159" y="1191133"/>
            <a:ext cx="1068216" cy="291949"/>
            <a:chOff x="304798" y="1047755"/>
            <a:chExt cx="1068216" cy="291949"/>
          </a:xfrm>
        </p:grpSpPr>
        <p:sp>
          <p:nvSpPr>
            <p:cNvPr id="40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1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</a:t>
              </a:r>
            </a:p>
          </p:txBody>
        </p:sp>
        <p:sp>
          <p:nvSpPr>
            <p:cNvPr id="42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905824" y="1633301"/>
            <a:ext cx="958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月度预算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36966" y="1633301"/>
            <a:ext cx="1694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已签批金额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31711" y="1622050"/>
            <a:ext cx="958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剩余预算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37881" y="1615722"/>
            <a:ext cx="169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已提交未签批金额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191993" y="1611298"/>
            <a:ext cx="1769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预算使用进度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7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5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  </a:t>
            </a:r>
          </a:p>
        </p:txBody>
      </p:sp>
      <p:sp>
        <p:nvSpPr>
          <p:cNvPr id="87" name="Text Placeholder 73"/>
          <p:cNvSpPr txBox="1">
            <a:spLocks/>
          </p:cNvSpPr>
          <p:nvPr/>
        </p:nvSpPr>
        <p:spPr>
          <a:xfrm>
            <a:off x="466259" y="1785522"/>
            <a:ext cx="1075943" cy="637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本月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02" name="Oval 4"/>
          <p:cNvSpPr/>
          <p:nvPr/>
        </p:nvSpPr>
        <p:spPr>
          <a:xfrm>
            <a:off x="5692680" y="2559513"/>
            <a:ext cx="337457" cy="289849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3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70" name="Oval 4"/>
          <p:cNvSpPr/>
          <p:nvPr/>
        </p:nvSpPr>
        <p:spPr>
          <a:xfrm>
            <a:off x="52193" y="2537014"/>
            <a:ext cx="290090" cy="299242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2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graphicFrame>
        <p:nvGraphicFramePr>
          <p:cNvPr id="78" name="Chart 77"/>
          <p:cNvGraphicFramePr/>
          <p:nvPr>
            <p:extLst/>
          </p:nvPr>
        </p:nvGraphicFramePr>
        <p:xfrm>
          <a:off x="192717" y="2998429"/>
          <a:ext cx="5755501" cy="2194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0" name="表格 63">
            <a:extLst>
              <a:ext uri="{FF2B5EF4-FFF2-40B4-BE49-F238E27FC236}">
                <a16:creationId xmlns:a16="http://schemas.microsoft.com/office/drawing/2014/main" id="{C5A24F6D-F1C7-4109-8832-363733CFE2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30137" y="2949595"/>
          <a:ext cx="5847437" cy="1679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242">
                  <a:extLst>
                    <a:ext uri="{9D8B030D-6E8A-4147-A177-3AD203B41FA5}">
                      <a16:colId xmlns:a16="http://schemas.microsoft.com/office/drawing/2014/main" val="2471245608"/>
                    </a:ext>
                  </a:extLst>
                </a:gridCol>
                <a:gridCol w="719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62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04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预算单位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下级预算单位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预算费用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已签批金额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已提交未签批金额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剩余预算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预算使用进度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区域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8052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XX</a:t>
                      </a: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大区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区域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5E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销售总部费用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1" name="Content Placeholder 22"/>
          <p:cNvSpPr txBox="1">
            <a:spLocks/>
          </p:cNvSpPr>
          <p:nvPr/>
        </p:nvSpPr>
        <p:spPr>
          <a:xfrm>
            <a:off x="363436" y="258615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预算使用进度明细（分预算组织）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82" name="Content Placeholder 22"/>
          <p:cNvSpPr txBox="1">
            <a:spLocks/>
          </p:cNvSpPr>
          <p:nvPr/>
        </p:nvSpPr>
        <p:spPr>
          <a:xfrm>
            <a:off x="6112021" y="255175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预算使用进度明细（分区域）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97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659240" y="1156116"/>
            <a:ext cx="1224073" cy="398619"/>
          </a:xfrm>
          <a:prstGeom prst="wedgeRoundRectCallout">
            <a:avLst>
              <a:gd name="adj1" fmla="val -81019"/>
              <a:gd name="adj2" fmla="val 57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默认：当月，数据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T-1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25" name="十字箭头 33">
            <a:extLst>
              <a:ext uri="{FF2B5EF4-FFF2-40B4-BE49-F238E27FC236}">
                <a16:creationId xmlns:a16="http://schemas.microsoft.com/office/drawing/2014/main" id="{8837CF58-2627-4017-93B3-6602D1439BA7}"/>
              </a:ext>
            </a:extLst>
          </p:cNvPr>
          <p:cNvSpPr/>
          <p:nvPr/>
        </p:nvSpPr>
        <p:spPr>
          <a:xfrm>
            <a:off x="6651751" y="3101374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26" name="Speech Bubble: Rectangle with Corners Rounded 321">
            <a:extLst>
              <a:ext uri="{FF2B5EF4-FFF2-40B4-BE49-F238E27FC236}">
                <a16:creationId xmlns:a16="http://schemas.microsoft.com/office/drawing/2014/main" id="{BFFF575D-ABC2-40C8-B338-5339451A78E1}"/>
              </a:ext>
            </a:extLst>
          </p:cNvPr>
          <p:cNvSpPr/>
          <p:nvPr/>
        </p:nvSpPr>
        <p:spPr>
          <a:xfrm>
            <a:off x="6972400" y="3212763"/>
            <a:ext cx="1224073" cy="398619"/>
          </a:xfrm>
          <a:prstGeom prst="wedgeRoundRectCallout">
            <a:avLst>
              <a:gd name="adj1" fmla="val -68326"/>
              <a:gd name="adj2" fmla="val -1911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区域默认折叠收起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199" y="2691006"/>
            <a:ext cx="275975" cy="231819"/>
          </a:xfrm>
          <a:prstGeom prst="rect">
            <a:avLst/>
          </a:prstGeom>
        </p:spPr>
      </p:pic>
      <p:sp>
        <p:nvSpPr>
          <p:cNvPr id="28" name="Speech Bubble: Rectangle with Corners Rounded 321">
            <a:extLst>
              <a:ext uri="{FF2B5EF4-FFF2-40B4-BE49-F238E27FC236}">
                <a16:creationId xmlns:a16="http://schemas.microsoft.com/office/drawing/2014/main" id="{BFFF575D-ABC2-40C8-B338-5339451A78E1}"/>
              </a:ext>
            </a:extLst>
          </p:cNvPr>
          <p:cNvSpPr/>
          <p:nvPr/>
        </p:nvSpPr>
        <p:spPr>
          <a:xfrm>
            <a:off x="2883314" y="2236488"/>
            <a:ext cx="1928226" cy="628159"/>
          </a:xfrm>
          <a:prstGeom prst="wedgeRoundRectCallout">
            <a:avLst>
              <a:gd name="adj1" fmla="val 81780"/>
              <a:gd name="adj2" fmla="val 37801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默认闭眼时不显示具体指标数字。点开后可以显示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（后续所有有“眼睛”的区域均设置如此）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29" name="Oval 4"/>
          <p:cNvSpPr/>
          <p:nvPr/>
        </p:nvSpPr>
        <p:spPr>
          <a:xfrm>
            <a:off x="41205" y="1867954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1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09FA8414-33F0-4B87-A79F-AF68FC291193}"/>
              </a:ext>
            </a:extLst>
          </p:cNvPr>
          <p:cNvSpPr txBox="1">
            <a:spLocks/>
          </p:cNvSpPr>
          <p:nvPr/>
        </p:nvSpPr>
        <p:spPr>
          <a:xfrm>
            <a:off x="8042682" y="1258117"/>
            <a:ext cx="1602779" cy="211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单位：万元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AAEFD74-E896-4D86-9417-A0C1EA09FD79}"/>
              </a:ext>
            </a:extLst>
          </p:cNvPr>
          <p:cNvGrpSpPr/>
          <p:nvPr/>
        </p:nvGrpSpPr>
        <p:grpSpPr>
          <a:xfrm>
            <a:off x="9645461" y="1166610"/>
            <a:ext cx="720000" cy="287867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32" name="矩形 57">
              <a:extLst>
                <a:ext uri="{FF2B5EF4-FFF2-40B4-BE49-F238E27FC236}">
                  <a16:creationId xmlns:a16="http://schemas.microsoft.com/office/drawing/2014/main" id="{70157726-84EB-4E6C-A6C1-3E8DCC6AAB2F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33" name="文本框 58">
              <a:extLst>
                <a:ext uri="{FF2B5EF4-FFF2-40B4-BE49-F238E27FC236}">
                  <a16:creationId xmlns:a16="http://schemas.microsoft.com/office/drawing/2014/main" id="{F3143E48-D881-46EE-BFBE-AFF3591ADD63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查询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34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3437" y="5369442"/>
          <a:ext cx="11514137" cy="9953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90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19022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1919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90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68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66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职能分类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预算费用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已签批金额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已提交未签批金额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剩余预算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预算使用进度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1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重点系统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1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特渠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1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学生奶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1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综合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</a:tbl>
          </a:graphicData>
        </a:graphic>
      </p:graphicFrame>
      <p:sp>
        <p:nvSpPr>
          <p:cNvPr id="35" name="Content Placeholder 22"/>
          <p:cNvSpPr txBox="1">
            <a:spLocks/>
          </p:cNvSpPr>
          <p:nvPr/>
        </p:nvSpPr>
        <p:spPr>
          <a:xfrm>
            <a:off x="215348" y="5076038"/>
            <a:ext cx="3047616" cy="19211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预算使用进度明细（分职能分类）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36" name="Oval 4"/>
          <p:cNvSpPr/>
          <p:nvPr/>
        </p:nvSpPr>
        <p:spPr>
          <a:xfrm>
            <a:off x="-13204" y="5079593"/>
            <a:ext cx="337457" cy="289849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4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37" name="Speech Bubble: Rectangle with Corners Rounded 321">
            <a:extLst>
              <a:ext uri="{FF2B5EF4-FFF2-40B4-BE49-F238E27FC236}">
                <a16:creationId xmlns:a16="http://schemas.microsoft.com/office/drawing/2014/main" id="{17DB392E-2879-4857-95EA-BABFB5158DBA}"/>
              </a:ext>
            </a:extLst>
          </p:cNvPr>
          <p:cNvSpPr/>
          <p:nvPr/>
        </p:nvSpPr>
        <p:spPr>
          <a:xfrm flipH="1">
            <a:off x="5043731" y="3146050"/>
            <a:ext cx="1068290" cy="672342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光标显示：占用预算，剩余预算，预算使用进度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48" name="Speech Bubble: Rectangle with Corners Rounded 321">
            <a:extLst>
              <a:ext uri="{FF2B5EF4-FFF2-40B4-BE49-F238E27FC236}">
                <a16:creationId xmlns:a16="http://schemas.microsoft.com/office/drawing/2014/main" id="{CE1345E5-5349-45BD-85F1-281CFDA80F52}"/>
              </a:ext>
            </a:extLst>
          </p:cNvPr>
          <p:cNvSpPr/>
          <p:nvPr/>
        </p:nvSpPr>
        <p:spPr>
          <a:xfrm>
            <a:off x="9664965" y="4221085"/>
            <a:ext cx="1173435" cy="545157"/>
          </a:xfrm>
          <a:prstGeom prst="wedgeRoundRectCallout">
            <a:avLst>
              <a:gd name="adj1" fmla="val 63762"/>
              <a:gd name="adj2" fmla="val -10669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预算使用进度预警，预警逻辑待业务反馈</a:t>
            </a:r>
          </a:p>
        </p:txBody>
      </p:sp>
      <p:sp>
        <p:nvSpPr>
          <p:cNvPr id="49" name="Speech Bubble: Rectangle with Corners Rounded 321">
            <a:extLst>
              <a:ext uri="{FF2B5EF4-FFF2-40B4-BE49-F238E27FC236}">
                <a16:creationId xmlns:a16="http://schemas.microsoft.com/office/drawing/2014/main" id="{21DEF075-8A2B-498B-8EAE-5F0B71F440F3}"/>
              </a:ext>
            </a:extLst>
          </p:cNvPr>
          <p:cNvSpPr/>
          <p:nvPr/>
        </p:nvSpPr>
        <p:spPr>
          <a:xfrm>
            <a:off x="8693714" y="2543995"/>
            <a:ext cx="1224073" cy="398619"/>
          </a:xfrm>
          <a:prstGeom prst="wedgeRoundRectCallout">
            <a:avLst>
              <a:gd name="adj1" fmla="val -68326"/>
              <a:gd name="adj2" fmla="val -1911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大区预算费用不含销售总部费用</a:t>
            </a:r>
          </a:p>
        </p:txBody>
      </p:sp>
      <p:grpSp>
        <p:nvGrpSpPr>
          <p:cNvPr id="43" name="Group 44">
            <a:extLst>
              <a:ext uri="{FF2B5EF4-FFF2-40B4-BE49-F238E27FC236}">
                <a16:creationId xmlns:a16="http://schemas.microsoft.com/office/drawing/2014/main" id="{A08B5AE3-BAEB-4B74-8BFB-02F3C4928736}"/>
              </a:ext>
            </a:extLst>
          </p:cNvPr>
          <p:cNvGrpSpPr/>
          <p:nvPr/>
        </p:nvGrpSpPr>
        <p:grpSpPr>
          <a:xfrm>
            <a:off x="2925727" y="1189067"/>
            <a:ext cx="1068216" cy="291949"/>
            <a:chOff x="304798" y="1047755"/>
            <a:chExt cx="1068216" cy="291949"/>
          </a:xfrm>
        </p:grpSpPr>
        <p:sp>
          <p:nvSpPr>
            <p:cNvPr id="44" name="矩形 60">
              <a:extLst>
                <a:ext uri="{FF2B5EF4-FFF2-40B4-BE49-F238E27FC236}">
                  <a16:creationId xmlns:a16="http://schemas.microsoft.com/office/drawing/2014/main" id="{1665EE66-DA68-44D9-ABA5-AB3D1D573A18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5" name="文本框 61">
              <a:extLst>
                <a:ext uri="{FF2B5EF4-FFF2-40B4-BE49-F238E27FC236}">
                  <a16:creationId xmlns:a16="http://schemas.microsoft.com/office/drawing/2014/main" id="{3558F0AA-0A3B-4457-9364-80C65A0DAA05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预算组织</a:t>
              </a:r>
            </a:p>
          </p:txBody>
        </p:sp>
        <p:sp>
          <p:nvSpPr>
            <p:cNvPr id="46" name="Right Triangle 25">
              <a:extLst>
                <a:ext uri="{FF2B5EF4-FFF2-40B4-BE49-F238E27FC236}">
                  <a16:creationId xmlns:a16="http://schemas.microsoft.com/office/drawing/2014/main" id="{E21CCF36-F925-46CC-A535-D17BA4BF95AA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47" name="Speech Bubble: Rectangle with Corners Rounded 321">
            <a:extLst>
              <a:ext uri="{FF2B5EF4-FFF2-40B4-BE49-F238E27FC236}">
                <a16:creationId xmlns:a16="http://schemas.microsoft.com/office/drawing/2014/main" id="{31EAA2C4-8A66-4B2B-AB3F-B407631051A6}"/>
              </a:ext>
            </a:extLst>
          </p:cNvPr>
          <p:cNvSpPr/>
          <p:nvPr/>
        </p:nvSpPr>
        <p:spPr>
          <a:xfrm>
            <a:off x="2747654" y="5468517"/>
            <a:ext cx="1424362" cy="398619"/>
          </a:xfrm>
          <a:prstGeom prst="wedgeRoundRectCallout">
            <a:avLst>
              <a:gd name="adj1" fmla="val -41581"/>
              <a:gd name="adj2" fmla="val -12106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拆分不到职能分类，默认拿总数</a:t>
            </a:r>
          </a:p>
        </p:txBody>
      </p:sp>
    </p:spTree>
    <p:extLst>
      <p:ext uri="{BB962C8B-B14F-4D97-AF65-F5344CB8AC3E}">
        <p14:creationId xmlns:p14="http://schemas.microsoft.com/office/powerpoint/2010/main" val="2171477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线下费用明细（渠道）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380996"/>
              </p:ext>
            </p:extLst>
          </p:nvPr>
        </p:nvGraphicFramePr>
        <p:xfrm>
          <a:off x="0" y="433388"/>
          <a:ext cx="12192000" cy="6626179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273354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开始月、截止月筛选器：默认显示为当月，数据为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渠道筛选器：默认：全部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68605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历史趋势图的横、纵坐标支持拖动，灵活展现数据，保证可以展示图表中的最大值和最小值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渠道费用、科目费用：</a:t>
                      </a:r>
                      <a:r>
                        <a:rPr lang="zh-CN" altLang="en-US" sz="1200" dirty="0"/>
                        <a:t>不做分页，默认显示</a:t>
                      </a:r>
                      <a:r>
                        <a:rPr lang="en-US" altLang="zh-CN" sz="1200" dirty="0"/>
                        <a:t>6</a:t>
                      </a:r>
                      <a:r>
                        <a:rPr lang="zh-CN" altLang="en-US" sz="1200" dirty="0"/>
                        <a:t>条，滑轮下拉显示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大区费用：不做分页，在一屏显示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、表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按费用占比降序，表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 折前收入降序。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940" t="1" b="26206"/>
          <a:stretch/>
        </p:blipFill>
        <p:spPr>
          <a:xfrm>
            <a:off x="5561169" y="2797611"/>
            <a:ext cx="218186" cy="171066"/>
          </a:xfrm>
          <a:prstGeom prst="rect">
            <a:avLst/>
          </a:prstGeom>
        </p:spPr>
      </p:pic>
      <p:sp>
        <p:nvSpPr>
          <p:cNvPr id="8" name="十字箭头 33">
            <a:extLst>
              <a:ext uri="{FF2B5EF4-FFF2-40B4-BE49-F238E27FC236}">
                <a16:creationId xmlns:a16="http://schemas.microsoft.com/office/drawing/2014/main" id="{8837CF58-2627-4017-93B3-6602D1439BA7}"/>
              </a:ext>
            </a:extLst>
          </p:cNvPr>
          <p:cNvSpPr/>
          <p:nvPr/>
        </p:nvSpPr>
        <p:spPr>
          <a:xfrm>
            <a:off x="3753430" y="1985683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901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94">
            <a:extLst>
              <a:ext uri="{FF2B5EF4-FFF2-40B4-BE49-F238E27FC236}">
                <a16:creationId xmlns:a16="http://schemas.microsoft.com/office/drawing/2014/main" id="{D5C5EBAE-EEE8-4435-81F3-C4F588CDC3C4}"/>
              </a:ext>
            </a:extLst>
          </p:cNvPr>
          <p:cNvGrpSpPr/>
          <p:nvPr/>
        </p:nvGrpSpPr>
        <p:grpSpPr>
          <a:xfrm>
            <a:off x="4600634" y="1339786"/>
            <a:ext cx="146304" cy="67913"/>
            <a:chOff x="3226553" y="4634085"/>
            <a:chExt cx="527120" cy="358871"/>
          </a:xfrm>
        </p:grpSpPr>
        <p:sp>
          <p:nvSpPr>
            <p:cNvPr id="33" name="Rectangle: Rounded Corners 37">
              <a:extLst>
                <a:ext uri="{FF2B5EF4-FFF2-40B4-BE49-F238E27FC236}">
                  <a16:creationId xmlns:a16="http://schemas.microsoft.com/office/drawing/2014/main" id="{B15C6CD6-F79B-4DCC-AED0-4DC8FEC63B98}"/>
                </a:ext>
              </a:extLst>
            </p:cNvPr>
            <p:cNvSpPr/>
            <p:nvPr/>
          </p:nvSpPr>
          <p:spPr>
            <a:xfrm>
              <a:off x="3226553" y="4634085"/>
              <a:ext cx="527120" cy="109726"/>
            </a:xfrm>
            <a:prstGeom prst="roundRect">
              <a:avLst/>
            </a:prstGeom>
            <a:noFill/>
            <a:ln w="6350" cap="flat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  <a:defRPr/>
              </a:pPr>
              <a:endParaRPr lang="zh-CN" altLang="en-US" sz="1400" kern="0" dirty="0" err="1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34" name="Rectangle: Rounded Corners 40">
              <a:extLst>
                <a:ext uri="{FF2B5EF4-FFF2-40B4-BE49-F238E27FC236}">
                  <a16:creationId xmlns:a16="http://schemas.microsoft.com/office/drawing/2014/main" id="{D4F9604B-BC24-4043-9AAB-CBC5FA00D1A1}"/>
                </a:ext>
              </a:extLst>
            </p:cNvPr>
            <p:cNvSpPr/>
            <p:nvPr/>
          </p:nvSpPr>
          <p:spPr>
            <a:xfrm>
              <a:off x="3226553" y="4758655"/>
              <a:ext cx="351413" cy="109726"/>
            </a:xfrm>
            <a:prstGeom prst="roundRect">
              <a:avLst/>
            </a:prstGeom>
            <a:noFill/>
            <a:ln w="6350" cap="flat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  <a:defRPr/>
              </a:pPr>
              <a:endParaRPr lang="zh-CN" altLang="en-US" sz="1400" kern="0" dirty="0" err="1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35" name="Rectangle: Rounded Corners 41">
              <a:extLst>
                <a:ext uri="{FF2B5EF4-FFF2-40B4-BE49-F238E27FC236}">
                  <a16:creationId xmlns:a16="http://schemas.microsoft.com/office/drawing/2014/main" id="{BCB4BFDA-3D6E-4546-A53D-D067EC8B89EE}"/>
                </a:ext>
              </a:extLst>
            </p:cNvPr>
            <p:cNvSpPr/>
            <p:nvPr/>
          </p:nvSpPr>
          <p:spPr>
            <a:xfrm>
              <a:off x="3226553" y="4883228"/>
              <a:ext cx="274320" cy="109728"/>
            </a:xfrm>
            <a:prstGeom prst="roundRect">
              <a:avLst/>
            </a:prstGeom>
            <a:noFill/>
            <a:ln w="6350" cap="flat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  <a:defRPr/>
              </a:pPr>
              <a:endParaRPr lang="zh-CN" altLang="en-US" sz="1400" kern="0" dirty="0" err="1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44">
            <a:extLst>
              <a:ext uri="{FF2B5EF4-FFF2-40B4-BE49-F238E27FC236}">
                <a16:creationId xmlns:a16="http://schemas.microsoft.com/office/drawing/2014/main" id="{267138E0-DC1A-494B-BAB6-4CD19C50D7C0}"/>
              </a:ext>
            </a:extLst>
          </p:cNvPr>
          <p:cNvGrpSpPr/>
          <p:nvPr/>
        </p:nvGrpSpPr>
        <p:grpSpPr>
          <a:xfrm>
            <a:off x="2864473" y="1135362"/>
            <a:ext cx="1068216" cy="291949"/>
            <a:chOff x="304798" y="1047755"/>
            <a:chExt cx="1068216" cy="291949"/>
          </a:xfrm>
        </p:grpSpPr>
        <p:sp>
          <p:nvSpPr>
            <p:cNvPr id="37" name="矩形 60">
              <a:extLst>
                <a:ext uri="{FF2B5EF4-FFF2-40B4-BE49-F238E27FC236}">
                  <a16:creationId xmlns:a16="http://schemas.microsoft.com/office/drawing/2014/main" id="{D10F4CCA-CCA1-4B8A-A9F9-17AC76FBC0B6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38" name="文本框 61">
              <a:extLst>
                <a:ext uri="{FF2B5EF4-FFF2-40B4-BE49-F238E27FC236}">
                  <a16:creationId xmlns:a16="http://schemas.microsoft.com/office/drawing/2014/main" id="{3FA185DF-C833-49B4-BCA5-0D410FF653B3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noProof="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大区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39" name="Right Triangle 25">
              <a:extLst>
                <a:ext uri="{FF2B5EF4-FFF2-40B4-BE49-F238E27FC236}">
                  <a16:creationId xmlns:a16="http://schemas.microsoft.com/office/drawing/2014/main" id="{F5C27B6E-1587-4619-BC56-76CF84C477DF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40" name="Group 44">
            <a:extLst>
              <a:ext uri="{FF2B5EF4-FFF2-40B4-BE49-F238E27FC236}">
                <a16:creationId xmlns:a16="http://schemas.microsoft.com/office/drawing/2014/main" id="{13D05EA0-0A19-44C7-BD6B-B9C32136BC5A}"/>
              </a:ext>
            </a:extLst>
          </p:cNvPr>
          <p:cNvGrpSpPr/>
          <p:nvPr/>
        </p:nvGrpSpPr>
        <p:grpSpPr>
          <a:xfrm>
            <a:off x="6265021" y="1133121"/>
            <a:ext cx="1068216" cy="291949"/>
            <a:chOff x="304798" y="1047755"/>
            <a:chExt cx="1068216" cy="291949"/>
          </a:xfrm>
        </p:grpSpPr>
        <p:sp>
          <p:nvSpPr>
            <p:cNvPr id="41" name="矩形 60">
              <a:extLst>
                <a:ext uri="{FF2B5EF4-FFF2-40B4-BE49-F238E27FC236}">
                  <a16:creationId xmlns:a16="http://schemas.microsoft.com/office/drawing/2014/main" id="{6CCFC2BC-6F72-40E2-AE54-F4F86347E66A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2" name="文本框 61">
              <a:extLst>
                <a:ext uri="{FF2B5EF4-FFF2-40B4-BE49-F238E27FC236}">
                  <a16:creationId xmlns:a16="http://schemas.microsoft.com/office/drawing/2014/main" id="{99B9C3AD-C691-4964-BEC8-37982157127A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noProof="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子品牌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3" name="Right Triangle 25">
              <a:extLst>
                <a:ext uri="{FF2B5EF4-FFF2-40B4-BE49-F238E27FC236}">
                  <a16:creationId xmlns:a16="http://schemas.microsoft.com/office/drawing/2014/main" id="{CC88C464-2C4A-4DDA-8B6A-A33F76005AD7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8E4B6E8C-85F9-4A17-A408-7A7E8142E1B7}"/>
              </a:ext>
            </a:extLst>
          </p:cNvPr>
          <p:cNvGrpSpPr/>
          <p:nvPr/>
        </p:nvGrpSpPr>
        <p:grpSpPr>
          <a:xfrm>
            <a:off x="7452033" y="1123991"/>
            <a:ext cx="1068216" cy="291949"/>
            <a:chOff x="304798" y="1047755"/>
            <a:chExt cx="1068216" cy="291949"/>
          </a:xfrm>
        </p:grpSpPr>
        <p:sp>
          <p:nvSpPr>
            <p:cNvPr id="45" name="矩形 60">
              <a:extLst>
                <a:ext uri="{FF2B5EF4-FFF2-40B4-BE49-F238E27FC236}">
                  <a16:creationId xmlns:a16="http://schemas.microsoft.com/office/drawing/2014/main" id="{F055A4AC-D9C3-4B88-86C5-1D5F24714BE9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6" name="文本框 61">
              <a:extLst>
                <a:ext uri="{FF2B5EF4-FFF2-40B4-BE49-F238E27FC236}">
                  <a16:creationId xmlns:a16="http://schemas.microsoft.com/office/drawing/2014/main" id="{16C202F6-8462-40A7-ADBD-59E85EF989A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科目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7" name="Right Triangle 25">
              <a:extLst>
                <a:ext uri="{FF2B5EF4-FFF2-40B4-BE49-F238E27FC236}">
                  <a16:creationId xmlns:a16="http://schemas.microsoft.com/office/drawing/2014/main" id="{1304F73C-C5D5-4E4B-A222-5343C02FCF68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Group 44">
            <a:extLst>
              <a:ext uri="{FF2B5EF4-FFF2-40B4-BE49-F238E27FC236}">
                <a16:creationId xmlns:a16="http://schemas.microsoft.com/office/drawing/2014/main" id="{C5420567-4D4A-4EF8-A1E8-8E6376F5D1D3}"/>
              </a:ext>
            </a:extLst>
          </p:cNvPr>
          <p:cNvGrpSpPr/>
          <p:nvPr/>
        </p:nvGrpSpPr>
        <p:grpSpPr>
          <a:xfrm>
            <a:off x="3994835" y="1128921"/>
            <a:ext cx="1068216" cy="291949"/>
            <a:chOff x="304798" y="1047755"/>
            <a:chExt cx="1068216" cy="291949"/>
          </a:xfrm>
        </p:grpSpPr>
        <p:sp>
          <p:nvSpPr>
            <p:cNvPr id="49" name="矩形 60">
              <a:extLst>
                <a:ext uri="{FF2B5EF4-FFF2-40B4-BE49-F238E27FC236}">
                  <a16:creationId xmlns:a16="http://schemas.microsoft.com/office/drawing/2014/main" id="{AEE6D9B6-F942-4EAC-8FDE-CC80091E6DA4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50" name="文本框 61">
              <a:extLst>
                <a:ext uri="{FF2B5EF4-FFF2-40B4-BE49-F238E27FC236}">
                  <a16:creationId xmlns:a16="http://schemas.microsoft.com/office/drawing/2014/main" id="{AE8F5DB3-5666-4D22-9CC4-DEC2D6B031D0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区域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51" name="Right Triangle 25">
              <a:extLst>
                <a:ext uri="{FF2B5EF4-FFF2-40B4-BE49-F238E27FC236}">
                  <a16:creationId xmlns:a16="http://schemas.microsoft.com/office/drawing/2014/main" id="{96B68B41-7C77-4341-9B02-47DA696D9791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Group 44">
            <a:extLst>
              <a:ext uri="{FF2B5EF4-FFF2-40B4-BE49-F238E27FC236}">
                <a16:creationId xmlns:a16="http://schemas.microsoft.com/office/drawing/2014/main" id="{6F29290A-0ED7-4679-BBAB-51F183084FE8}"/>
              </a:ext>
            </a:extLst>
          </p:cNvPr>
          <p:cNvGrpSpPr/>
          <p:nvPr/>
        </p:nvGrpSpPr>
        <p:grpSpPr>
          <a:xfrm>
            <a:off x="5110074" y="1127804"/>
            <a:ext cx="1068216" cy="291949"/>
            <a:chOff x="304798" y="1047755"/>
            <a:chExt cx="1068216" cy="291949"/>
          </a:xfrm>
        </p:grpSpPr>
        <p:sp>
          <p:nvSpPr>
            <p:cNvPr id="53" name="矩形 60">
              <a:extLst>
                <a:ext uri="{FF2B5EF4-FFF2-40B4-BE49-F238E27FC236}">
                  <a16:creationId xmlns:a16="http://schemas.microsoft.com/office/drawing/2014/main" id="{C052B3BE-B829-4EAE-82D8-3984C9BF5534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54" name="文本框 61">
              <a:extLst>
                <a:ext uri="{FF2B5EF4-FFF2-40B4-BE49-F238E27FC236}">
                  <a16:creationId xmlns:a16="http://schemas.microsoft.com/office/drawing/2014/main" id="{B05247CC-363D-4702-9ECD-1622DCD14A7C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经销商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55" name="Right Triangle 25">
              <a:extLst>
                <a:ext uri="{FF2B5EF4-FFF2-40B4-BE49-F238E27FC236}">
                  <a16:creationId xmlns:a16="http://schemas.microsoft.com/office/drawing/2014/main" id="{CCB1B0E9-5625-4746-88DC-0A7A51C0AF53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56" name="文本框 5">
            <a:extLst>
              <a:ext uri="{FF2B5EF4-FFF2-40B4-BE49-F238E27FC236}">
                <a16:creationId xmlns:a16="http://schemas.microsoft.com/office/drawing/2014/main" id="{E7BB8453-9C70-45D5-8974-B39A855FBD5B}"/>
              </a:ext>
            </a:extLst>
          </p:cNvPr>
          <p:cNvSpPr txBox="1"/>
          <p:nvPr/>
        </p:nvSpPr>
        <p:spPr>
          <a:xfrm>
            <a:off x="53259" y="820011"/>
            <a:ext cx="2961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健康饮品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zh-CN" altLang="en-US" sz="1200" noProof="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产品费用分析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7" name="TextBox 1">
            <a:extLst>
              <a:ext uri="{FF2B5EF4-FFF2-40B4-BE49-F238E27FC236}">
                <a16:creationId xmlns:a16="http://schemas.microsoft.com/office/drawing/2014/main" id="{C3178BDC-9A48-4AA2-8302-4AEFC96D85DE}"/>
              </a:ext>
            </a:extLst>
          </p:cNvPr>
          <p:cNvSpPr txBox="1"/>
          <p:nvPr/>
        </p:nvSpPr>
        <p:spPr>
          <a:xfrm>
            <a:off x="2127383" y="607816"/>
            <a:ext cx="7936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管会会于</a:t>
            </a:r>
            <a:r>
              <a:rPr lang="en-US" altLang="zh-CN" sz="3200" dirty="0">
                <a:solidFill>
                  <a:srgbClr val="FF0000"/>
                </a:solidFill>
              </a:rPr>
              <a:t>10</a:t>
            </a:r>
            <a:r>
              <a:rPr lang="zh-CN" altLang="en-US" sz="3200" dirty="0">
                <a:solidFill>
                  <a:srgbClr val="FF0000"/>
                </a:solidFill>
              </a:rPr>
              <a:t>月份实现分摊到产品和</a:t>
            </a:r>
            <a:r>
              <a:rPr lang="en-US" altLang="zh-CN" sz="3200" dirty="0">
                <a:solidFill>
                  <a:srgbClr val="FF0000"/>
                </a:solidFill>
              </a:rPr>
              <a:t>SKU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8" name="Text Placeholder 32">
            <a:extLst>
              <a:ext uri="{FF2B5EF4-FFF2-40B4-BE49-F238E27FC236}">
                <a16:creationId xmlns:a16="http://schemas.microsoft.com/office/drawing/2014/main" id="{04EEDCEE-172F-45AB-BDD4-E2B54F13C3EA}"/>
              </a:ext>
            </a:extLst>
          </p:cNvPr>
          <p:cNvSpPr txBox="1">
            <a:spLocks/>
          </p:cNvSpPr>
          <p:nvPr/>
        </p:nvSpPr>
        <p:spPr>
          <a:xfrm>
            <a:off x="8467914" y="1192486"/>
            <a:ext cx="1507025" cy="295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dirty="0"/>
              <a:t>    单位：万元</a:t>
            </a:r>
            <a:endParaRPr lang="en-US" altLang="zh-CN" sz="1400" dirty="0"/>
          </a:p>
        </p:txBody>
      </p:sp>
      <p:grpSp>
        <p:nvGrpSpPr>
          <p:cNvPr id="59" name="Group 65">
            <a:extLst>
              <a:ext uri="{FF2B5EF4-FFF2-40B4-BE49-F238E27FC236}">
                <a16:creationId xmlns:a16="http://schemas.microsoft.com/office/drawing/2014/main" id="{619B7C09-8ED2-474E-B705-0DB1857A4D82}"/>
              </a:ext>
            </a:extLst>
          </p:cNvPr>
          <p:cNvGrpSpPr/>
          <p:nvPr/>
        </p:nvGrpSpPr>
        <p:grpSpPr>
          <a:xfrm>
            <a:off x="10068705" y="1137778"/>
            <a:ext cx="720000" cy="287867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60" name="矩形 57">
              <a:extLst>
                <a:ext uri="{FF2B5EF4-FFF2-40B4-BE49-F238E27FC236}">
                  <a16:creationId xmlns:a16="http://schemas.microsoft.com/office/drawing/2014/main" id="{54F1C51B-D1F6-4A6D-B766-305A473DF670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文本框 58">
              <a:extLst>
                <a:ext uri="{FF2B5EF4-FFF2-40B4-BE49-F238E27FC236}">
                  <a16:creationId xmlns:a16="http://schemas.microsoft.com/office/drawing/2014/main" id="{79E2329A-8845-4442-816E-4E47D8868742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Group 44">
            <a:extLst>
              <a:ext uri="{FF2B5EF4-FFF2-40B4-BE49-F238E27FC236}">
                <a16:creationId xmlns:a16="http://schemas.microsoft.com/office/drawing/2014/main" id="{FFB0EE31-FC1A-4A9A-A032-02182FF532C5}"/>
              </a:ext>
            </a:extLst>
          </p:cNvPr>
          <p:cNvGrpSpPr/>
          <p:nvPr/>
        </p:nvGrpSpPr>
        <p:grpSpPr>
          <a:xfrm>
            <a:off x="188981" y="1124673"/>
            <a:ext cx="1068216" cy="291949"/>
            <a:chOff x="304798" y="1047755"/>
            <a:chExt cx="1068216" cy="291949"/>
          </a:xfrm>
        </p:grpSpPr>
        <p:sp>
          <p:nvSpPr>
            <p:cNvPr id="63" name="矩形 60">
              <a:extLst>
                <a:ext uri="{FF2B5EF4-FFF2-40B4-BE49-F238E27FC236}">
                  <a16:creationId xmlns:a16="http://schemas.microsoft.com/office/drawing/2014/main" id="{F49F8CA2-2E82-4319-8ADD-75FDF490D305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文本框 61">
              <a:extLst>
                <a:ext uri="{FF2B5EF4-FFF2-40B4-BE49-F238E27FC236}">
                  <a16:creationId xmlns:a16="http://schemas.microsoft.com/office/drawing/2014/main" id="{D33DCC8C-32BB-432D-A9AC-973AFC5A838D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开始月</a:t>
              </a:r>
            </a:p>
          </p:txBody>
        </p:sp>
        <p:sp>
          <p:nvSpPr>
            <p:cNvPr id="65" name="Right Triangle 25">
              <a:extLst>
                <a:ext uri="{FF2B5EF4-FFF2-40B4-BE49-F238E27FC236}">
                  <a16:creationId xmlns:a16="http://schemas.microsoft.com/office/drawing/2014/main" id="{CD1F1360-795E-4129-9EC9-EAB625CEAACB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Group 44">
            <a:extLst>
              <a:ext uri="{FF2B5EF4-FFF2-40B4-BE49-F238E27FC236}">
                <a16:creationId xmlns:a16="http://schemas.microsoft.com/office/drawing/2014/main" id="{D6C98EB8-C528-44EC-B929-F098E4A83EF2}"/>
              </a:ext>
            </a:extLst>
          </p:cNvPr>
          <p:cNvGrpSpPr/>
          <p:nvPr/>
        </p:nvGrpSpPr>
        <p:grpSpPr>
          <a:xfrm>
            <a:off x="1722170" y="1127804"/>
            <a:ext cx="1068216" cy="291949"/>
            <a:chOff x="304798" y="1047755"/>
            <a:chExt cx="1068216" cy="291949"/>
          </a:xfrm>
        </p:grpSpPr>
        <p:sp>
          <p:nvSpPr>
            <p:cNvPr id="67" name="矩形 60">
              <a:extLst>
                <a:ext uri="{FF2B5EF4-FFF2-40B4-BE49-F238E27FC236}">
                  <a16:creationId xmlns:a16="http://schemas.microsoft.com/office/drawing/2014/main" id="{3CF9F6A8-943B-4F82-BE93-46A32E892EBF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文本框 61">
              <a:extLst>
                <a:ext uri="{FF2B5EF4-FFF2-40B4-BE49-F238E27FC236}">
                  <a16:creationId xmlns:a16="http://schemas.microsoft.com/office/drawing/2014/main" id="{7140ED9D-D39B-41EF-A48F-9F28425F6FF2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截止月</a:t>
              </a:r>
            </a:p>
          </p:txBody>
        </p:sp>
        <p:sp>
          <p:nvSpPr>
            <p:cNvPr id="69" name="Right Triangle 25">
              <a:extLst>
                <a:ext uri="{FF2B5EF4-FFF2-40B4-BE49-F238E27FC236}">
                  <a16:creationId xmlns:a16="http://schemas.microsoft.com/office/drawing/2014/main" id="{4399E76C-17BF-4EE6-98FB-7F9C56AEB06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0" name="内容占位符 147">
            <a:extLst>
              <a:ext uri="{FF2B5EF4-FFF2-40B4-BE49-F238E27FC236}">
                <a16:creationId xmlns:a16="http://schemas.microsoft.com/office/drawing/2014/main" id="{D4D6CA72-D08F-4714-B3A8-7FAC9B1AB7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788037"/>
              </p:ext>
            </p:extLst>
          </p:nvPr>
        </p:nvGraphicFramePr>
        <p:xfrm>
          <a:off x="329610" y="3304572"/>
          <a:ext cx="11490233" cy="1798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3976">
                  <a:extLst>
                    <a:ext uri="{9D8B030D-6E8A-4147-A177-3AD203B41FA5}">
                      <a16:colId xmlns:a16="http://schemas.microsoft.com/office/drawing/2014/main" val="228944476"/>
                    </a:ext>
                  </a:extLst>
                </a:gridCol>
                <a:gridCol w="883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3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3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3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83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397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83976">
                  <a:extLst>
                    <a:ext uri="{9D8B030D-6E8A-4147-A177-3AD203B41FA5}">
                      <a16:colId xmlns:a16="http://schemas.microsoft.com/office/drawing/2014/main" val="3361214832"/>
                    </a:ext>
                  </a:extLst>
                </a:gridCol>
                <a:gridCol w="883976">
                  <a:extLst>
                    <a:ext uri="{9D8B030D-6E8A-4147-A177-3AD203B41FA5}">
                      <a16:colId xmlns:a16="http://schemas.microsoft.com/office/drawing/2014/main" val="2239089156"/>
                    </a:ext>
                  </a:extLst>
                </a:gridCol>
              </a:tblGrid>
              <a:tr h="18483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子品牌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品类四级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品类五级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折前收入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折前收入同比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折后收入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营销费用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费用率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费用率同比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费用占比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费用占比变化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常配</a:t>
                      </a:r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纯奶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15.25%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优酸乳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16.07%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儿童成长奶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13.10%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金典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39,154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18.28%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常温酸奶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37,535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14.04%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利乐枕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26,596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18.66%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儿童塑瓶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21,649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10.23%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舒化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16,853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13.51%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1" name="内容占位符 146">
            <a:extLst>
              <a:ext uri="{FF2B5EF4-FFF2-40B4-BE49-F238E27FC236}">
                <a16:creationId xmlns:a16="http://schemas.microsoft.com/office/drawing/2014/main" id="{25D09429-E335-4032-98F1-4C9C49A1F1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7557864"/>
              </p:ext>
            </p:extLst>
          </p:nvPr>
        </p:nvGraphicFramePr>
        <p:xfrm>
          <a:off x="310911" y="5332493"/>
          <a:ext cx="2734480" cy="13684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7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590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折前收入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营销费用率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山东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2,078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9.83%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6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浙沪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1,915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13.50%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河南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1,863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10.06%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6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西南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1,684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14.29%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40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苏皖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1,625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11.75%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6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京津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1,560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14.37%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35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电子商务单元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" name="文本框 77">
            <a:extLst>
              <a:ext uri="{FF2B5EF4-FFF2-40B4-BE49-F238E27FC236}">
                <a16:creationId xmlns:a16="http://schemas.microsoft.com/office/drawing/2014/main" id="{AE6824D4-4C75-4316-9D0D-EDE0CD1325D6}"/>
              </a:ext>
            </a:extLst>
          </p:cNvPr>
          <p:cNvSpPr txBox="1"/>
          <p:nvPr/>
        </p:nvSpPr>
        <p:spPr>
          <a:xfrm>
            <a:off x="349564" y="5140602"/>
            <a:ext cx="1095751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分大区费用</a:t>
            </a:r>
          </a:p>
        </p:txBody>
      </p:sp>
      <p:sp>
        <p:nvSpPr>
          <p:cNvPr id="73" name="文本框 77">
            <a:extLst>
              <a:ext uri="{FF2B5EF4-FFF2-40B4-BE49-F238E27FC236}">
                <a16:creationId xmlns:a16="http://schemas.microsoft.com/office/drawing/2014/main" id="{6E2A44E8-C1BC-4872-AB23-D0929F8384AF}"/>
              </a:ext>
            </a:extLst>
          </p:cNvPr>
          <p:cNvSpPr txBox="1"/>
          <p:nvPr/>
        </p:nvSpPr>
        <p:spPr>
          <a:xfrm>
            <a:off x="6271104" y="5164764"/>
            <a:ext cx="3349456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分科目费用</a:t>
            </a:r>
          </a:p>
        </p:txBody>
      </p:sp>
      <p:sp>
        <p:nvSpPr>
          <p:cNvPr id="74" name="Oval 4">
            <a:extLst>
              <a:ext uri="{FF2B5EF4-FFF2-40B4-BE49-F238E27FC236}">
                <a16:creationId xmlns:a16="http://schemas.microsoft.com/office/drawing/2014/main" id="{8AF9600A-EDD6-4469-9F2E-604DDF8E6DA5}"/>
              </a:ext>
            </a:extLst>
          </p:cNvPr>
          <p:cNvSpPr/>
          <p:nvPr/>
        </p:nvSpPr>
        <p:spPr>
          <a:xfrm>
            <a:off x="-52112" y="3018568"/>
            <a:ext cx="310809" cy="286004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3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5" name="Oval 4">
            <a:extLst>
              <a:ext uri="{FF2B5EF4-FFF2-40B4-BE49-F238E27FC236}">
                <a16:creationId xmlns:a16="http://schemas.microsoft.com/office/drawing/2014/main" id="{D57C872D-E8EF-4B65-9B3A-D77990995DB9}"/>
              </a:ext>
            </a:extLst>
          </p:cNvPr>
          <p:cNvSpPr/>
          <p:nvPr/>
        </p:nvSpPr>
        <p:spPr>
          <a:xfrm>
            <a:off x="-7320" y="5067456"/>
            <a:ext cx="305222" cy="275131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6" name="Oval 4">
            <a:extLst>
              <a:ext uri="{FF2B5EF4-FFF2-40B4-BE49-F238E27FC236}">
                <a16:creationId xmlns:a16="http://schemas.microsoft.com/office/drawing/2014/main" id="{4C2525AC-FDD6-4DA4-83F7-041B8FEDE25A}"/>
              </a:ext>
            </a:extLst>
          </p:cNvPr>
          <p:cNvSpPr/>
          <p:nvPr/>
        </p:nvSpPr>
        <p:spPr>
          <a:xfrm>
            <a:off x="5795540" y="5098276"/>
            <a:ext cx="290337" cy="244311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6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7" name="Oval 4">
            <a:extLst>
              <a:ext uri="{FF2B5EF4-FFF2-40B4-BE49-F238E27FC236}">
                <a16:creationId xmlns:a16="http://schemas.microsoft.com/office/drawing/2014/main" id="{990697FB-CD3A-4B5D-B73A-2AB3DDC7A2F1}"/>
              </a:ext>
            </a:extLst>
          </p:cNvPr>
          <p:cNvSpPr/>
          <p:nvPr/>
        </p:nvSpPr>
        <p:spPr>
          <a:xfrm>
            <a:off x="8512007" y="5086626"/>
            <a:ext cx="312921" cy="259826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7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8" name="十字箭头 33">
            <a:extLst>
              <a:ext uri="{FF2B5EF4-FFF2-40B4-BE49-F238E27FC236}">
                <a16:creationId xmlns:a16="http://schemas.microsoft.com/office/drawing/2014/main" id="{421BC78C-CE1C-42BF-85F5-08A4AC13AFA2}"/>
              </a:ext>
            </a:extLst>
          </p:cNvPr>
          <p:cNvSpPr/>
          <p:nvPr/>
        </p:nvSpPr>
        <p:spPr>
          <a:xfrm>
            <a:off x="2261658" y="3414541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9" name="十字箭头 47">
            <a:extLst>
              <a:ext uri="{FF2B5EF4-FFF2-40B4-BE49-F238E27FC236}">
                <a16:creationId xmlns:a16="http://schemas.microsoft.com/office/drawing/2014/main" id="{90941935-07B0-4057-BDEF-7213C24998BF}"/>
              </a:ext>
            </a:extLst>
          </p:cNvPr>
          <p:cNvSpPr/>
          <p:nvPr/>
        </p:nvSpPr>
        <p:spPr>
          <a:xfrm>
            <a:off x="3388373" y="3414541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80" name="图表 79">
            <a:extLst>
              <a:ext uri="{FF2B5EF4-FFF2-40B4-BE49-F238E27FC236}">
                <a16:creationId xmlns:a16="http://schemas.microsoft.com/office/drawing/2014/main" id="{FBAED384-0CB3-4C45-BC4A-ED127A71A6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590394"/>
              </p:ext>
            </p:extLst>
          </p:nvPr>
        </p:nvGraphicFramePr>
        <p:xfrm>
          <a:off x="383628" y="1734660"/>
          <a:ext cx="6103020" cy="1363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1" name="文本框 77">
            <a:extLst>
              <a:ext uri="{FF2B5EF4-FFF2-40B4-BE49-F238E27FC236}">
                <a16:creationId xmlns:a16="http://schemas.microsoft.com/office/drawing/2014/main" id="{84A7466D-4A3A-4601-A726-902AED6DECFF}"/>
              </a:ext>
            </a:extLst>
          </p:cNvPr>
          <p:cNvSpPr txBox="1"/>
          <p:nvPr/>
        </p:nvSpPr>
        <p:spPr>
          <a:xfrm>
            <a:off x="3267794" y="5152683"/>
            <a:ext cx="1950127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分渠道</a:t>
            </a:r>
          </a:p>
        </p:txBody>
      </p:sp>
      <p:sp>
        <p:nvSpPr>
          <p:cNvPr id="82" name="Oval 4">
            <a:extLst>
              <a:ext uri="{FF2B5EF4-FFF2-40B4-BE49-F238E27FC236}">
                <a16:creationId xmlns:a16="http://schemas.microsoft.com/office/drawing/2014/main" id="{0330FDCF-2ED2-46AB-86D4-77B8BAC38A53}"/>
              </a:ext>
            </a:extLst>
          </p:cNvPr>
          <p:cNvSpPr/>
          <p:nvPr/>
        </p:nvSpPr>
        <p:spPr>
          <a:xfrm>
            <a:off x="2927352" y="5068944"/>
            <a:ext cx="280683" cy="243637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5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83" name="文本框 77">
            <a:extLst>
              <a:ext uri="{FF2B5EF4-FFF2-40B4-BE49-F238E27FC236}">
                <a16:creationId xmlns:a16="http://schemas.microsoft.com/office/drawing/2014/main" id="{B9B25519-85D4-4955-AEB1-4BED88745F81}"/>
              </a:ext>
            </a:extLst>
          </p:cNvPr>
          <p:cNvSpPr txBox="1"/>
          <p:nvPr/>
        </p:nvSpPr>
        <p:spPr>
          <a:xfrm>
            <a:off x="383628" y="3082167"/>
            <a:ext cx="3349456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品牌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品类费用</a:t>
            </a:r>
          </a:p>
        </p:txBody>
      </p:sp>
      <p:graphicFrame>
        <p:nvGraphicFramePr>
          <p:cNvPr id="84" name="内容占位符 146">
            <a:extLst>
              <a:ext uri="{FF2B5EF4-FFF2-40B4-BE49-F238E27FC236}">
                <a16:creationId xmlns:a16="http://schemas.microsoft.com/office/drawing/2014/main" id="{D2466713-1F98-4003-B90F-A58F990CED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484502"/>
              </p:ext>
            </p:extLst>
          </p:nvPr>
        </p:nvGraphicFramePr>
        <p:xfrm>
          <a:off x="5846474" y="5374635"/>
          <a:ext cx="2871189" cy="1323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7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289">
                  <a:extLst>
                    <a:ext uri="{9D8B030D-6E8A-4147-A177-3AD203B41FA5}">
                      <a16:colId xmlns:a16="http://schemas.microsoft.com/office/drawing/2014/main" val="424937025"/>
                    </a:ext>
                  </a:extLst>
                </a:gridCol>
              </a:tblGrid>
              <a:tr h="1534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费用科目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营销费用占比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营销费用占比变化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陈列费</a:t>
                      </a:r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7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导购理货费</a:t>
                      </a:r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72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72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72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72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5" name="内容占位符 146">
            <a:extLst>
              <a:ext uri="{FF2B5EF4-FFF2-40B4-BE49-F238E27FC236}">
                <a16:creationId xmlns:a16="http://schemas.microsoft.com/office/drawing/2014/main" id="{E61D424B-940E-457A-AEE9-A92CFE4698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662747"/>
              </p:ext>
            </p:extLst>
          </p:nvPr>
        </p:nvGraphicFramePr>
        <p:xfrm>
          <a:off x="3099579" y="5349290"/>
          <a:ext cx="2645177" cy="13638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899">
                  <a:extLst>
                    <a:ext uri="{9D8B030D-6E8A-4147-A177-3AD203B41FA5}">
                      <a16:colId xmlns:a16="http://schemas.microsoft.com/office/drawing/2014/main" val="1203646088"/>
                    </a:ext>
                  </a:extLst>
                </a:gridCol>
                <a:gridCol w="749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416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渠道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营销费用占比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营销费用占比变化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4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重点系统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2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特渠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2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学生奶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2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综合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2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2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6" name="文本框 77">
            <a:extLst>
              <a:ext uri="{FF2B5EF4-FFF2-40B4-BE49-F238E27FC236}">
                <a16:creationId xmlns:a16="http://schemas.microsoft.com/office/drawing/2014/main" id="{3ABC91B4-0BDF-4375-B3A5-0A836AADF345}"/>
              </a:ext>
            </a:extLst>
          </p:cNvPr>
          <p:cNvSpPr txBox="1"/>
          <p:nvPr/>
        </p:nvSpPr>
        <p:spPr>
          <a:xfrm>
            <a:off x="310911" y="1504526"/>
            <a:ext cx="1950127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月度费用率变化</a:t>
            </a:r>
          </a:p>
        </p:txBody>
      </p:sp>
      <p:sp>
        <p:nvSpPr>
          <p:cNvPr id="87" name="十字箭头 47">
            <a:extLst>
              <a:ext uri="{FF2B5EF4-FFF2-40B4-BE49-F238E27FC236}">
                <a16:creationId xmlns:a16="http://schemas.microsoft.com/office/drawing/2014/main" id="{205F8861-B714-45E1-A3F3-445CDDC327A4}"/>
              </a:ext>
            </a:extLst>
          </p:cNvPr>
          <p:cNvSpPr/>
          <p:nvPr/>
        </p:nvSpPr>
        <p:spPr>
          <a:xfrm>
            <a:off x="792770" y="5531453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88" name="Picture 70">
            <a:extLst>
              <a:ext uri="{FF2B5EF4-FFF2-40B4-BE49-F238E27FC236}">
                <a16:creationId xmlns:a16="http://schemas.microsoft.com/office/drawing/2014/main" id="{0A8A8D5D-BD71-4C29-A895-AACF7E20B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255" y="1933331"/>
            <a:ext cx="275975" cy="231819"/>
          </a:xfrm>
          <a:prstGeom prst="rect">
            <a:avLst/>
          </a:prstGeom>
        </p:spPr>
      </p:pic>
      <p:sp>
        <p:nvSpPr>
          <p:cNvPr id="89" name="Speech Bubble: Rectangle with Corners Rounded 321">
            <a:extLst>
              <a:ext uri="{FF2B5EF4-FFF2-40B4-BE49-F238E27FC236}">
                <a16:creationId xmlns:a16="http://schemas.microsoft.com/office/drawing/2014/main" id="{ADB99D21-C782-409A-8736-E9806E4EBF6C}"/>
              </a:ext>
            </a:extLst>
          </p:cNvPr>
          <p:cNvSpPr/>
          <p:nvPr/>
        </p:nvSpPr>
        <p:spPr>
          <a:xfrm>
            <a:off x="3995928" y="1541403"/>
            <a:ext cx="1221993" cy="592854"/>
          </a:xfrm>
          <a:prstGeom prst="wedgeRoundRectCallout">
            <a:avLst>
              <a:gd name="adj1" fmla="val -55534"/>
              <a:gd name="adj2" fmla="val 9166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/>
              <a:t>展为近两年数据，如</a:t>
            </a:r>
            <a:r>
              <a:rPr lang="en-US" altLang="zh-CN" sz="1000" dirty="0"/>
              <a:t>19</a:t>
            </a:r>
            <a:r>
              <a:rPr lang="zh-CN" altLang="en-US" sz="1000" dirty="0"/>
              <a:t>年</a:t>
            </a:r>
            <a:r>
              <a:rPr lang="en-US" altLang="zh-CN" sz="1000" dirty="0"/>
              <a:t>6</a:t>
            </a:r>
            <a:r>
              <a:rPr lang="zh-CN" altLang="en-US" sz="1000" dirty="0"/>
              <a:t>月默认显示</a:t>
            </a:r>
            <a:r>
              <a:rPr lang="en-US" altLang="zh-CN" sz="1000" dirty="0"/>
              <a:t>18</a:t>
            </a:r>
            <a:r>
              <a:rPr lang="zh-CN" altLang="en-US" sz="1000" dirty="0"/>
              <a:t>年</a:t>
            </a:r>
            <a:r>
              <a:rPr lang="en-US" altLang="zh-CN" sz="1000" dirty="0"/>
              <a:t>1</a:t>
            </a:r>
            <a:r>
              <a:rPr lang="zh-CN" altLang="en-US" sz="1000" dirty="0"/>
              <a:t>月</a:t>
            </a:r>
            <a:r>
              <a:rPr lang="en-US" altLang="zh-CN" sz="1000" dirty="0"/>
              <a:t>-19</a:t>
            </a:r>
            <a:r>
              <a:rPr lang="zh-CN" altLang="en-US" sz="1000" dirty="0"/>
              <a:t>年</a:t>
            </a:r>
            <a:r>
              <a:rPr lang="en-US" altLang="zh-CN" sz="1000" dirty="0"/>
              <a:t>6</a:t>
            </a:r>
            <a:r>
              <a:rPr lang="zh-CN" altLang="en-US" sz="1000" dirty="0"/>
              <a:t>月数据</a:t>
            </a:r>
          </a:p>
        </p:txBody>
      </p:sp>
      <p:graphicFrame>
        <p:nvGraphicFramePr>
          <p:cNvPr id="90" name="内容占位符 146">
            <a:extLst>
              <a:ext uri="{FF2B5EF4-FFF2-40B4-BE49-F238E27FC236}">
                <a16:creationId xmlns:a16="http://schemas.microsoft.com/office/drawing/2014/main" id="{595FC61A-2527-438E-9A8B-4F7B29792B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609792"/>
              </p:ext>
            </p:extLst>
          </p:nvPr>
        </p:nvGraphicFramePr>
        <p:xfrm>
          <a:off x="8822547" y="5365889"/>
          <a:ext cx="2997297" cy="1332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970">
                  <a:extLst>
                    <a:ext uri="{9D8B030D-6E8A-4147-A177-3AD203B41FA5}">
                      <a16:colId xmlns:a16="http://schemas.microsoft.com/office/drawing/2014/main" val="424937025"/>
                    </a:ext>
                  </a:extLst>
                </a:gridCol>
              </a:tblGrid>
              <a:tr h="27635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活动类型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营销费用占比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营销费用占比变化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1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01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01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01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01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01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1" name="文本框 77">
            <a:extLst>
              <a:ext uri="{FF2B5EF4-FFF2-40B4-BE49-F238E27FC236}">
                <a16:creationId xmlns:a16="http://schemas.microsoft.com/office/drawing/2014/main" id="{BADC437C-E850-4C00-AF98-F996B1DCAF63}"/>
              </a:ext>
            </a:extLst>
          </p:cNvPr>
          <p:cNvSpPr txBox="1"/>
          <p:nvPr/>
        </p:nvSpPr>
        <p:spPr>
          <a:xfrm>
            <a:off x="8831393" y="5124305"/>
            <a:ext cx="3349456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分活动类型费用</a:t>
            </a:r>
          </a:p>
        </p:txBody>
      </p:sp>
      <p:sp>
        <p:nvSpPr>
          <p:cNvPr id="92" name="Oval 4">
            <a:extLst>
              <a:ext uri="{FF2B5EF4-FFF2-40B4-BE49-F238E27FC236}">
                <a16:creationId xmlns:a16="http://schemas.microsoft.com/office/drawing/2014/main" id="{842B83DC-69C3-422B-AF25-97FB4783DD0F}"/>
              </a:ext>
            </a:extLst>
          </p:cNvPr>
          <p:cNvSpPr/>
          <p:nvPr/>
        </p:nvSpPr>
        <p:spPr>
          <a:xfrm>
            <a:off x="-22729" y="1464917"/>
            <a:ext cx="265599" cy="275169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3" name="TextBox 80">
            <a:extLst>
              <a:ext uri="{FF2B5EF4-FFF2-40B4-BE49-F238E27FC236}">
                <a16:creationId xmlns:a16="http://schemas.microsoft.com/office/drawing/2014/main" id="{EF8D1C1B-DED3-40AA-B8E4-7ABC10EC7D13}"/>
              </a:ext>
            </a:extLst>
          </p:cNvPr>
          <p:cNvSpPr txBox="1"/>
          <p:nvPr/>
        </p:nvSpPr>
        <p:spPr>
          <a:xfrm>
            <a:off x="3317583" y="5723645"/>
            <a:ext cx="2222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渠道的取数逻辑待确认后反馈，暂不实施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95" name="内容占位符 46">
            <a:extLst>
              <a:ext uri="{FF2B5EF4-FFF2-40B4-BE49-F238E27FC236}">
                <a16:creationId xmlns:a16="http://schemas.microsoft.com/office/drawing/2014/main" id="{1B970219-A3DC-42D9-8967-B9F727F5C8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639328"/>
              </p:ext>
            </p:extLst>
          </p:nvPr>
        </p:nvGraphicFramePr>
        <p:xfrm>
          <a:off x="6363629" y="1941234"/>
          <a:ext cx="5307204" cy="1134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6" name="Picture 70">
            <a:extLst>
              <a:ext uri="{FF2B5EF4-FFF2-40B4-BE49-F238E27FC236}">
                <a16:creationId xmlns:a16="http://schemas.microsoft.com/office/drawing/2014/main" id="{F5FCDCA8-00CF-42EC-A0E5-FEA1CC302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730" y="1689978"/>
            <a:ext cx="275975" cy="231819"/>
          </a:xfrm>
          <a:prstGeom prst="rect">
            <a:avLst/>
          </a:prstGeom>
        </p:spPr>
      </p:pic>
      <p:sp>
        <p:nvSpPr>
          <p:cNvPr id="97" name="Oval 4">
            <a:extLst>
              <a:ext uri="{FF2B5EF4-FFF2-40B4-BE49-F238E27FC236}">
                <a16:creationId xmlns:a16="http://schemas.microsoft.com/office/drawing/2014/main" id="{DB6EA013-1BD8-42E2-A520-2C7C3BABD8AB}"/>
              </a:ext>
            </a:extLst>
          </p:cNvPr>
          <p:cNvSpPr/>
          <p:nvPr/>
        </p:nvSpPr>
        <p:spPr>
          <a:xfrm>
            <a:off x="6119215" y="1506627"/>
            <a:ext cx="265599" cy="275169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E9F2A65A-29CF-4207-B8ED-7478DE3A413A}"/>
              </a:ext>
            </a:extLst>
          </p:cNvPr>
          <p:cNvSpPr txBox="1"/>
          <p:nvPr/>
        </p:nvSpPr>
        <p:spPr>
          <a:xfrm>
            <a:off x="6416545" y="1487421"/>
            <a:ext cx="1105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1" dirty="0">
                <a:latin typeface="+mn-ea"/>
              </a:rPr>
              <a:t>产品费用分析</a:t>
            </a:r>
          </a:p>
        </p:txBody>
      </p:sp>
      <p:sp>
        <p:nvSpPr>
          <p:cNvPr id="99" name="Speech Bubble: Rectangle with Corners Rounded 321">
            <a:extLst>
              <a:ext uri="{FF2B5EF4-FFF2-40B4-BE49-F238E27FC236}">
                <a16:creationId xmlns:a16="http://schemas.microsoft.com/office/drawing/2014/main" id="{6B4ACA6F-A46D-43BA-BF8D-A491CAA304A6}"/>
              </a:ext>
            </a:extLst>
          </p:cNvPr>
          <p:cNvSpPr/>
          <p:nvPr/>
        </p:nvSpPr>
        <p:spPr>
          <a:xfrm>
            <a:off x="1426057" y="1433711"/>
            <a:ext cx="939270" cy="398619"/>
          </a:xfrm>
          <a:prstGeom prst="wedgeRoundRectCallout">
            <a:avLst>
              <a:gd name="adj1" fmla="val -69958"/>
              <a:gd name="adj2" fmla="val -6101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sp>
        <p:nvSpPr>
          <p:cNvPr id="94" name="Speech Bubble: Rectangle with Corners Rounded 321">
            <a:extLst>
              <a:ext uri="{FF2B5EF4-FFF2-40B4-BE49-F238E27FC236}">
                <a16:creationId xmlns:a16="http://schemas.microsoft.com/office/drawing/2014/main" id="{9279BA2B-AED4-4198-B827-8E878A38AC93}"/>
              </a:ext>
            </a:extLst>
          </p:cNvPr>
          <p:cNvSpPr/>
          <p:nvPr/>
        </p:nvSpPr>
        <p:spPr>
          <a:xfrm flipH="1">
            <a:off x="5251530" y="2840014"/>
            <a:ext cx="1133284" cy="613540"/>
          </a:xfrm>
          <a:prstGeom prst="wedgeRoundRectCallout">
            <a:avLst>
              <a:gd name="adj1" fmla="val 40426"/>
              <a:gd name="adj2" fmla="val -862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光标显示：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</a:t>
            </a:r>
            <a:r>
              <a:rPr lang="zh-CN" altLang="en-US" sz="105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、费用率、折前收入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104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产品费用率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00481"/>
              </p:ext>
            </p:extLst>
          </p:nvPr>
        </p:nvGraphicFramePr>
        <p:xfrm>
          <a:off x="0" y="433388"/>
          <a:ext cx="12192000" cy="6522987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413556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开始月、截止月筛选器：默认显示为当月，数据为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经销商筛选器：默认：全部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子品牌筛选器：默认：全部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科目筛选器：默认：全部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68605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历史趋势图的横、纵坐标支持拖动，灵活展现数据，保证可以展示图标中的最大值和最小值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渠道费用、科目费用、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品牌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品类费用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dirty="0"/>
                        <a:t>不做分页，默认显示</a:t>
                      </a:r>
                      <a:r>
                        <a:rPr lang="en-US" altLang="zh-CN" sz="1200" dirty="0"/>
                        <a:t>6</a:t>
                      </a:r>
                      <a:r>
                        <a:rPr lang="zh-CN" altLang="en-US" sz="1200" dirty="0"/>
                        <a:t>条，滑轮下拉显示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大区费用：不做分页，在一屏显示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 费用率从高到低排序，表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按费用占比降序</a:t>
                      </a: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940" t="1" b="26206"/>
          <a:stretch/>
        </p:blipFill>
        <p:spPr>
          <a:xfrm>
            <a:off x="5541264" y="3538449"/>
            <a:ext cx="218186" cy="171066"/>
          </a:xfrm>
          <a:prstGeom prst="rect">
            <a:avLst/>
          </a:prstGeom>
        </p:spPr>
      </p:pic>
      <p:sp>
        <p:nvSpPr>
          <p:cNvPr id="8" name="十字箭头 33">
            <a:extLst>
              <a:ext uri="{FF2B5EF4-FFF2-40B4-BE49-F238E27FC236}">
                <a16:creationId xmlns:a16="http://schemas.microsoft.com/office/drawing/2014/main" id="{8837CF58-2627-4017-93B3-6602D1439BA7}"/>
              </a:ext>
            </a:extLst>
          </p:cNvPr>
          <p:cNvSpPr/>
          <p:nvPr/>
        </p:nvSpPr>
        <p:spPr>
          <a:xfrm>
            <a:off x="3751480" y="2715252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90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71621" y="833769"/>
            <a:ext cx="2807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健康饮品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超期结案率</a:t>
            </a:r>
          </a:p>
        </p:txBody>
      </p:sp>
      <p:grpSp>
        <p:nvGrpSpPr>
          <p:cNvPr id="37" name="Group 44">
            <a:extLst>
              <a:ext uri="{FF2B5EF4-FFF2-40B4-BE49-F238E27FC236}">
                <a16:creationId xmlns:a16="http://schemas.microsoft.com/office/drawing/2014/main" id="{4B4C8064-6658-4841-96FA-01BA1A74B9EA}"/>
              </a:ext>
            </a:extLst>
          </p:cNvPr>
          <p:cNvGrpSpPr/>
          <p:nvPr/>
        </p:nvGrpSpPr>
        <p:grpSpPr>
          <a:xfrm>
            <a:off x="3666324" y="1160847"/>
            <a:ext cx="1068216" cy="291949"/>
            <a:chOff x="304798" y="1047755"/>
            <a:chExt cx="1068216" cy="291949"/>
          </a:xfrm>
        </p:grpSpPr>
        <p:sp>
          <p:nvSpPr>
            <p:cNvPr id="38" name="矩形 60">
              <a:extLst>
                <a:ext uri="{FF2B5EF4-FFF2-40B4-BE49-F238E27FC236}">
                  <a16:creationId xmlns:a16="http://schemas.microsoft.com/office/drawing/2014/main" id="{2D9463EF-74AE-4AB9-AFC8-D73579C11B8F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61">
              <a:extLst>
                <a:ext uri="{FF2B5EF4-FFF2-40B4-BE49-F238E27FC236}">
                  <a16:creationId xmlns:a16="http://schemas.microsoft.com/office/drawing/2014/main" id="{B2601D25-74C2-41BB-B072-5930D4DB31C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大区</a:t>
              </a:r>
            </a:p>
          </p:txBody>
        </p:sp>
        <p:sp>
          <p:nvSpPr>
            <p:cNvPr id="40" name="Right Triangle 25">
              <a:extLst>
                <a:ext uri="{FF2B5EF4-FFF2-40B4-BE49-F238E27FC236}">
                  <a16:creationId xmlns:a16="http://schemas.microsoft.com/office/drawing/2014/main" id="{FB1298DD-5956-486D-8582-E8E62FC6BADB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矩形 60">
            <a:extLst>
              <a:ext uri="{FF2B5EF4-FFF2-40B4-BE49-F238E27FC236}">
                <a16:creationId xmlns:a16="http://schemas.microsoft.com/office/drawing/2014/main" id="{4134E002-0A09-436C-AECA-DFB046BEDCAF}"/>
              </a:ext>
            </a:extLst>
          </p:cNvPr>
          <p:cNvSpPr/>
          <p:nvPr/>
        </p:nvSpPr>
        <p:spPr>
          <a:xfrm>
            <a:off x="4788179" y="1152792"/>
            <a:ext cx="1068216" cy="2919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61">
            <a:extLst>
              <a:ext uri="{FF2B5EF4-FFF2-40B4-BE49-F238E27FC236}">
                <a16:creationId xmlns:a16="http://schemas.microsoft.com/office/drawing/2014/main" id="{E37EA7FC-44BA-4124-874E-246288C5066F}"/>
              </a:ext>
            </a:extLst>
          </p:cNvPr>
          <p:cNvSpPr txBox="1"/>
          <p:nvPr/>
        </p:nvSpPr>
        <p:spPr>
          <a:xfrm>
            <a:off x="4822380" y="11582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AAFF"/>
                </a:solidFill>
                <a:latin typeface="+mn-ea"/>
              </a:rPr>
              <a:t>区域</a:t>
            </a:r>
          </a:p>
        </p:txBody>
      </p:sp>
      <p:sp>
        <p:nvSpPr>
          <p:cNvPr id="78" name="Right Triangle 25">
            <a:extLst>
              <a:ext uri="{FF2B5EF4-FFF2-40B4-BE49-F238E27FC236}">
                <a16:creationId xmlns:a16="http://schemas.microsoft.com/office/drawing/2014/main" id="{742AC3CB-9A07-4C7A-B1B6-50DE336FC58B}"/>
              </a:ext>
            </a:extLst>
          </p:cNvPr>
          <p:cNvSpPr/>
          <p:nvPr/>
        </p:nvSpPr>
        <p:spPr>
          <a:xfrm rot="19017570">
            <a:off x="5700822" y="12570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44" y="4216075"/>
            <a:ext cx="11600687" cy="1984464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1" y="1654013"/>
            <a:ext cx="11650170" cy="615374"/>
          </a:xfrm>
          <a:prstGeom prst="rect">
            <a:avLst/>
          </a:prstGeom>
        </p:spPr>
      </p:pic>
      <p:sp>
        <p:nvSpPr>
          <p:cNvPr id="97" name="Text Placeholder 3"/>
          <p:cNvSpPr txBox="1">
            <a:spLocks/>
          </p:cNvSpPr>
          <p:nvPr/>
        </p:nvSpPr>
        <p:spPr>
          <a:xfrm>
            <a:off x="1245366" y="1736965"/>
            <a:ext cx="1401414" cy="283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5600" b="1" dirty="0">
                <a:latin typeface="+mn-ea"/>
              </a:rPr>
              <a:t>总活动份数</a:t>
            </a:r>
            <a:endParaRPr lang="en-US" altLang="zh-CN" sz="5600" b="1" dirty="0">
              <a:latin typeface="+mn-ea"/>
            </a:endParaRPr>
          </a:p>
          <a:p>
            <a:pPr marL="0" indent="0">
              <a:buFont typeface="Arial" panose="020B0604020202020204"/>
              <a:buNone/>
            </a:pPr>
            <a:r>
              <a:rPr lang="en-US" sz="5600" b="1" dirty="0">
                <a:ea typeface="微软雅黑" panose="020B0503020204020204" pitchFamily="34" charset="-122"/>
              </a:rPr>
              <a:t>    12</a:t>
            </a:r>
            <a:endParaRPr lang="en-SG" sz="5600" b="1" dirty="0">
              <a:ea typeface="微软雅黑" panose="020B0503020204020204" pitchFamily="34" charset="-122"/>
            </a:endParaRPr>
          </a:p>
          <a:p>
            <a:endParaRPr lang="en-US" sz="1000" b="1" dirty="0"/>
          </a:p>
        </p:txBody>
      </p:sp>
      <p:sp>
        <p:nvSpPr>
          <p:cNvPr id="98" name="Text Placeholder 7"/>
          <p:cNvSpPr txBox="1">
            <a:spLocks/>
          </p:cNvSpPr>
          <p:nvPr/>
        </p:nvSpPr>
        <p:spPr>
          <a:xfrm>
            <a:off x="5837107" y="1684806"/>
            <a:ext cx="1404937" cy="496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>
                <a:latin typeface="+mn-ea"/>
              </a:rPr>
              <a:t>结案金额</a:t>
            </a:r>
            <a:endParaRPr lang="en-US" altLang="zh-CN" sz="1400" b="1" dirty="0">
              <a:latin typeface="+mn-ea"/>
            </a:endParaRPr>
          </a:p>
          <a:p>
            <a:pPr marL="0" indent="0">
              <a:buFont typeface="Arial" panose="020B0604020202020204"/>
              <a:buNone/>
            </a:pPr>
            <a:r>
              <a:rPr lang="en-US" sz="1400" b="1" dirty="0">
                <a:latin typeface="+mn-ea"/>
              </a:rPr>
              <a:t>  100</a:t>
            </a:r>
            <a:endParaRPr lang="en-SG" sz="1400" b="1" dirty="0">
              <a:latin typeface="+mn-ea"/>
            </a:endParaRPr>
          </a:p>
          <a:p>
            <a:endParaRPr lang="en-US" sz="1400" b="1" dirty="0"/>
          </a:p>
        </p:txBody>
      </p:sp>
      <p:sp>
        <p:nvSpPr>
          <p:cNvPr id="99" name="Text Placeholder 10"/>
          <p:cNvSpPr txBox="1">
            <a:spLocks/>
          </p:cNvSpPr>
          <p:nvPr/>
        </p:nvSpPr>
        <p:spPr>
          <a:xfrm>
            <a:off x="10580191" y="1671641"/>
            <a:ext cx="1403350" cy="632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>
                <a:latin typeface="+mn-ea"/>
              </a:rPr>
              <a:t>超期结案率</a:t>
            </a:r>
            <a:endParaRPr lang="en-US" altLang="zh-CN" sz="1400" b="1" dirty="0">
              <a:latin typeface="+mn-ea"/>
            </a:endParaRPr>
          </a:p>
          <a:p>
            <a:pPr marL="0" indent="0">
              <a:buFont typeface="Arial" panose="020B0604020202020204"/>
              <a:buNone/>
            </a:pPr>
            <a:r>
              <a:rPr lang="en-US" sz="1400" b="1" dirty="0">
                <a:latin typeface="+mn-ea"/>
              </a:rPr>
              <a:t>    50</a:t>
            </a:r>
            <a:r>
              <a:rPr lang="en-US" altLang="zh-CN" sz="1400" b="1" dirty="0">
                <a:latin typeface="+mn-ea"/>
              </a:rPr>
              <a:t>%</a:t>
            </a:r>
            <a:endParaRPr lang="en-SG" sz="1400" b="1" dirty="0">
              <a:latin typeface="+mn-ea"/>
            </a:endParaRPr>
          </a:p>
          <a:p>
            <a:endParaRPr lang="en-US" sz="1400" b="1" dirty="0"/>
          </a:p>
        </p:txBody>
      </p:sp>
      <p:sp>
        <p:nvSpPr>
          <p:cNvPr id="100" name="Text Placeholder 12"/>
          <p:cNvSpPr txBox="1">
            <a:spLocks/>
          </p:cNvSpPr>
          <p:nvPr/>
        </p:nvSpPr>
        <p:spPr>
          <a:xfrm>
            <a:off x="3339006" y="1722793"/>
            <a:ext cx="1404938" cy="515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5600" b="1" dirty="0">
                <a:latin typeface="+mn-ea"/>
              </a:rPr>
              <a:t>超期结案份数</a:t>
            </a:r>
            <a:endParaRPr lang="en-US" altLang="zh-CN" sz="5600" b="1" dirty="0">
              <a:latin typeface="+mn-ea"/>
            </a:endParaRPr>
          </a:p>
          <a:p>
            <a:pPr marL="0" indent="0">
              <a:buFont typeface="Arial" panose="020B0604020202020204"/>
              <a:buNone/>
            </a:pPr>
            <a:r>
              <a:rPr lang="en-US" sz="5600" b="1" dirty="0">
                <a:latin typeface="+mn-ea"/>
              </a:rPr>
              <a:t>   100</a:t>
            </a:r>
            <a:endParaRPr lang="en-SG" sz="5600" b="1" dirty="0">
              <a:latin typeface="+mn-ea"/>
            </a:endParaRPr>
          </a:p>
          <a:p>
            <a:endParaRPr lang="en-US" sz="1000" b="1" dirty="0"/>
          </a:p>
        </p:txBody>
      </p:sp>
      <p:graphicFrame>
        <p:nvGraphicFramePr>
          <p:cNvPr id="101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272183"/>
              </p:ext>
            </p:extLst>
          </p:nvPr>
        </p:nvGraphicFramePr>
        <p:xfrm>
          <a:off x="320291" y="6446758"/>
          <a:ext cx="11678464" cy="3383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9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3875585373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6915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活动编码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区域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经销商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职能分类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费用来源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费用科目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结案方式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开始时间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结束时间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是否超期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签批金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额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结案金额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超期结案金额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超期结案率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5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" name="内容占位符 12">
            <a:extLst>
              <a:ext uri="{FF2B5EF4-FFF2-40B4-BE49-F238E27FC236}">
                <a16:creationId xmlns:a16="http://schemas.microsoft.com/office/drawing/2014/main" id="{431E03AC-8F89-4B30-A509-41B7C6141497}"/>
              </a:ext>
            </a:extLst>
          </p:cNvPr>
          <p:cNvSpPr txBox="1">
            <a:spLocks/>
          </p:cNvSpPr>
          <p:nvPr/>
        </p:nvSpPr>
        <p:spPr>
          <a:xfrm>
            <a:off x="333371" y="6168264"/>
            <a:ext cx="2341702" cy="278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300" b="1" dirty="0"/>
              <a:t>超期结案明细表</a:t>
            </a:r>
          </a:p>
        </p:txBody>
      </p:sp>
      <p:sp>
        <p:nvSpPr>
          <p:cNvPr id="103" name="内容占位符 9">
            <a:extLst>
              <a:ext uri="{FF2B5EF4-FFF2-40B4-BE49-F238E27FC236}">
                <a16:creationId xmlns:a16="http://schemas.microsoft.com/office/drawing/2014/main" id="{44E70B86-D9B1-4EF2-8C6E-CEB8E976B485}"/>
              </a:ext>
            </a:extLst>
          </p:cNvPr>
          <p:cNvSpPr txBox="1">
            <a:spLocks/>
          </p:cNvSpPr>
          <p:nvPr/>
        </p:nvSpPr>
        <p:spPr>
          <a:xfrm>
            <a:off x="153715" y="2199563"/>
            <a:ext cx="2341702" cy="278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b="1" dirty="0"/>
              <a:t>趋势对比</a:t>
            </a:r>
          </a:p>
        </p:txBody>
      </p:sp>
      <p:sp>
        <p:nvSpPr>
          <p:cNvPr id="104" name="Oval 4"/>
          <p:cNvSpPr/>
          <p:nvPr/>
        </p:nvSpPr>
        <p:spPr>
          <a:xfrm>
            <a:off x="55641" y="3951048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3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5" name="Oval 4"/>
          <p:cNvSpPr/>
          <p:nvPr/>
        </p:nvSpPr>
        <p:spPr>
          <a:xfrm>
            <a:off x="98911" y="1601176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6" name="Oval 4"/>
          <p:cNvSpPr/>
          <p:nvPr/>
        </p:nvSpPr>
        <p:spPr>
          <a:xfrm>
            <a:off x="45371" y="2211230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7" name="Oval 4"/>
          <p:cNvSpPr/>
          <p:nvPr/>
        </p:nvSpPr>
        <p:spPr>
          <a:xfrm>
            <a:off x="0" y="6168264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8" name="Text Placeholder 7">
            <a:extLst>
              <a:ext uri="{FF2B5EF4-FFF2-40B4-BE49-F238E27FC236}">
                <a16:creationId xmlns:a16="http://schemas.microsoft.com/office/drawing/2014/main" id="{542695EF-BF29-4720-BF95-8DA88035F0CB}"/>
              </a:ext>
            </a:extLst>
          </p:cNvPr>
          <p:cNvSpPr txBox="1">
            <a:spLocks/>
          </p:cNvSpPr>
          <p:nvPr/>
        </p:nvSpPr>
        <p:spPr>
          <a:xfrm>
            <a:off x="7928597" y="1745176"/>
            <a:ext cx="1262573" cy="55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600" b="1" dirty="0">
                <a:latin typeface="+mn-ea"/>
              </a:rPr>
              <a:t>超期结案金额</a:t>
            </a:r>
            <a:endParaRPr lang="en-US" altLang="zh-CN" sz="5600" b="1" dirty="0">
              <a:latin typeface="+mn-ea"/>
            </a:endParaRPr>
          </a:p>
          <a:p>
            <a:r>
              <a:rPr lang="en-US" sz="5600" b="1" dirty="0">
                <a:latin typeface="+mn-ea"/>
              </a:rPr>
              <a:t>100</a:t>
            </a:r>
            <a:endParaRPr lang="en-SG" sz="5600" b="1" dirty="0">
              <a:latin typeface="+mn-ea"/>
            </a:endParaRPr>
          </a:p>
          <a:p>
            <a:endParaRPr lang="en-US" sz="5600" b="1" dirty="0"/>
          </a:p>
        </p:txBody>
      </p:sp>
      <p:graphicFrame>
        <p:nvGraphicFramePr>
          <p:cNvPr id="109" name="Chart 43"/>
          <p:cNvGraphicFramePr/>
          <p:nvPr>
            <p:extLst>
              <p:ext uri="{D42A27DB-BD31-4B8C-83A1-F6EECF244321}">
                <p14:modId xmlns:p14="http://schemas.microsoft.com/office/powerpoint/2010/main" val="1072153954"/>
              </p:ext>
            </p:extLst>
          </p:nvPr>
        </p:nvGraphicFramePr>
        <p:xfrm>
          <a:off x="275099" y="4424348"/>
          <a:ext cx="3084275" cy="1777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0" name="Chart 43"/>
          <p:cNvGraphicFramePr/>
          <p:nvPr>
            <p:extLst>
              <p:ext uri="{D42A27DB-BD31-4B8C-83A1-F6EECF244321}">
                <p14:modId xmlns:p14="http://schemas.microsoft.com/office/powerpoint/2010/main" val="215332019"/>
              </p:ext>
            </p:extLst>
          </p:nvPr>
        </p:nvGraphicFramePr>
        <p:xfrm>
          <a:off x="6118023" y="4389163"/>
          <a:ext cx="2968640" cy="1789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1" name="Chart 43"/>
          <p:cNvGraphicFramePr/>
          <p:nvPr>
            <p:extLst>
              <p:ext uri="{D42A27DB-BD31-4B8C-83A1-F6EECF244321}">
                <p14:modId xmlns:p14="http://schemas.microsoft.com/office/powerpoint/2010/main" val="3992039904"/>
              </p:ext>
            </p:extLst>
          </p:nvPr>
        </p:nvGraphicFramePr>
        <p:xfrm>
          <a:off x="8746599" y="4487401"/>
          <a:ext cx="3366560" cy="170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2" name="Chart 43"/>
          <p:cNvGraphicFramePr/>
          <p:nvPr>
            <p:extLst>
              <p:ext uri="{D42A27DB-BD31-4B8C-83A1-F6EECF244321}">
                <p14:modId xmlns:p14="http://schemas.microsoft.com/office/powerpoint/2010/main" val="2376126891"/>
              </p:ext>
            </p:extLst>
          </p:nvPr>
        </p:nvGraphicFramePr>
        <p:xfrm>
          <a:off x="3180154" y="4422627"/>
          <a:ext cx="3116206" cy="1754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3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6284171" y="4250964"/>
            <a:ext cx="1269578" cy="15234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r>
              <a:rPr lang="zh-CN" altLang="en-US" sz="1100" b="1" u="sng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职能分类</a:t>
            </a: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超期结案率</a:t>
            </a:r>
          </a:p>
        </p:txBody>
      </p:sp>
      <p:sp>
        <p:nvSpPr>
          <p:cNvPr id="114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9189699" y="4245767"/>
            <a:ext cx="1269578" cy="15234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r>
              <a:rPr lang="zh-CN" altLang="en-US" sz="11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活动类型超期结案</a:t>
            </a: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率</a:t>
            </a:r>
          </a:p>
        </p:txBody>
      </p:sp>
      <p:sp>
        <p:nvSpPr>
          <p:cNvPr id="115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387048" y="4321942"/>
            <a:ext cx="987450" cy="15234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r>
              <a:rPr lang="zh-CN" altLang="en-US" sz="11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大区超期</a:t>
            </a: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结案率</a:t>
            </a:r>
          </a:p>
        </p:txBody>
      </p:sp>
      <p:graphicFrame>
        <p:nvGraphicFramePr>
          <p:cNvPr id="117" name="内容占位符 46">
            <a:extLst>
              <a:ext uri="{FF2B5EF4-FFF2-40B4-BE49-F238E27FC236}">
                <a16:creationId xmlns:a16="http://schemas.microsoft.com/office/drawing/2014/main" id="{3DFFFCF1-4A57-46E4-A599-386151EAEA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578462"/>
              </p:ext>
            </p:extLst>
          </p:nvPr>
        </p:nvGraphicFramePr>
        <p:xfrm>
          <a:off x="382854" y="2421848"/>
          <a:ext cx="11600687" cy="1637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18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800818" y="3865979"/>
            <a:ext cx="1739581" cy="496013"/>
          </a:xfrm>
          <a:prstGeom prst="wedgeRoundRectCallout">
            <a:avLst>
              <a:gd name="adj1" fmla="val -64966"/>
              <a:gd name="adj2" fmla="val 2136"/>
              <a:gd name="adj3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/>
              <a:t>光标显示：</a:t>
            </a:r>
            <a:endParaRPr lang="en-US" altLang="zh-CN" sz="800" dirty="0"/>
          </a:p>
          <a:p>
            <a:r>
              <a:rPr lang="zh-CN" altLang="en-US" sz="800" dirty="0"/>
              <a:t>总活动份数，超期结案份数，结案金额，超期结案金额，超期结案率</a:t>
            </a:r>
            <a:endParaRPr lang="zh-CN" altLang="en-US" sz="1050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20133" y="4220714"/>
            <a:ext cx="275975" cy="231819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0624" y="4207283"/>
            <a:ext cx="275975" cy="231819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3638" y="4221893"/>
            <a:ext cx="275975" cy="231819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6910" y="4363713"/>
            <a:ext cx="275975" cy="231819"/>
          </a:xfrm>
          <a:prstGeom prst="rect">
            <a:avLst/>
          </a:prstGeom>
        </p:spPr>
      </p:pic>
      <p:sp>
        <p:nvSpPr>
          <p:cNvPr id="124" name="内容占位符 12">
            <a:extLst>
              <a:ext uri="{FF2B5EF4-FFF2-40B4-BE49-F238E27FC236}">
                <a16:creationId xmlns:a16="http://schemas.microsoft.com/office/drawing/2014/main" id="{431E03AC-8F89-4B30-A509-41B7C6141497}"/>
              </a:ext>
            </a:extLst>
          </p:cNvPr>
          <p:cNvSpPr txBox="1">
            <a:spLocks/>
          </p:cNvSpPr>
          <p:nvPr/>
        </p:nvSpPr>
        <p:spPr>
          <a:xfrm>
            <a:off x="295892" y="3998658"/>
            <a:ext cx="2341702" cy="278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300" b="1" dirty="0"/>
              <a:t>超期结案率明细表</a:t>
            </a: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0193" y="2525494"/>
            <a:ext cx="275975" cy="231819"/>
          </a:xfrm>
          <a:prstGeom prst="rect">
            <a:avLst/>
          </a:prstGeom>
        </p:spPr>
      </p:pic>
      <p:sp>
        <p:nvSpPr>
          <p:cNvPr id="52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2057698" y="6072711"/>
            <a:ext cx="1677398" cy="402813"/>
          </a:xfrm>
          <a:prstGeom prst="wedgeRoundRectCallout">
            <a:avLst>
              <a:gd name="adj1" fmla="val -78612"/>
              <a:gd name="adj2" fmla="val 2306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明细表建议通过自助方式实现。</a:t>
            </a:r>
          </a:p>
        </p:txBody>
      </p:sp>
      <p:sp>
        <p:nvSpPr>
          <p:cNvPr id="53" name="Text Placeholder 32">
            <a:extLst>
              <a:ext uri="{FF2B5EF4-FFF2-40B4-BE49-F238E27FC236}">
                <a16:creationId xmlns:a16="http://schemas.microsoft.com/office/drawing/2014/main" id="{BBBB060B-FDF0-40B7-9291-ECEEB0310BAF}"/>
              </a:ext>
            </a:extLst>
          </p:cNvPr>
          <p:cNvSpPr txBox="1">
            <a:spLocks/>
          </p:cNvSpPr>
          <p:nvPr/>
        </p:nvSpPr>
        <p:spPr>
          <a:xfrm>
            <a:off x="8219723" y="1220607"/>
            <a:ext cx="1521561" cy="26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dirty="0"/>
              <a:t>    单位：万元</a:t>
            </a:r>
            <a:endParaRPr lang="en-US" altLang="zh-CN" sz="14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AAEFD74-E896-4D86-9417-A0C1EA09FD79}"/>
              </a:ext>
            </a:extLst>
          </p:cNvPr>
          <p:cNvGrpSpPr/>
          <p:nvPr/>
        </p:nvGrpSpPr>
        <p:grpSpPr>
          <a:xfrm>
            <a:off x="9824488" y="1156843"/>
            <a:ext cx="720000" cy="287867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55" name="矩形 57">
              <a:extLst>
                <a:ext uri="{FF2B5EF4-FFF2-40B4-BE49-F238E27FC236}">
                  <a16:creationId xmlns:a16="http://schemas.microsoft.com/office/drawing/2014/main" id="{70157726-84EB-4E6C-A6C1-3E8DCC6AAB2F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文本框 58">
              <a:extLst>
                <a:ext uri="{FF2B5EF4-FFF2-40B4-BE49-F238E27FC236}">
                  <a16:creationId xmlns:a16="http://schemas.microsoft.com/office/drawing/2014/main" id="{F3143E48-D881-46EE-BFBE-AFF3591ADD63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57" name="Speech Bubble: Rectangle with Corners Rounded 321">
            <a:extLst>
              <a:ext uri="{FF2B5EF4-FFF2-40B4-BE49-F238E27FC236}">
                <a16:creationId xmlns:a16="http://schemas.microsoft.com/office/drawing/2014/main" id="{FC834D95-91DB-443A-8D48-979DD5AEDAED}"/>
              </a:ext>
            </a:extLst>
          </p:cNvPr>
          <p:cNvSpPr/>
          <p:nvPr/>
        </p:nvSpPr>
        <p:spPr>
          <a:xfrm>
            <a:off x="1374498" y="2269194"/>
            <a:ext cx="1198009" cy="496013"/>
          </a:xfrm>
          <a:prstGeom prst="wedgeRoundRectCallout">
            <a:avLst>
              <a:gd name="adj1" fmla="val -66280"/>
              <a:gd name="adj2" fmla="val -27821"/>
              <a:gd name="adj3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/>
              <a:t>光标显示：</a:t>
            </a:r>
            <a:endParaRPr lang="en-US" altLang="zh-CN" sz="800" dirty="0"/>
          </a:p>
          <a:p>
            <a:r>
              <a:rPr lang="zh-CN" altLang="en-US" sz="800" dirty="0"/>
              <a:t>结案金额，超期结案金额，超期结案率</a:t>
            </a:r>
            <a:endParaRPr lang="zh-CN" altLang="en-US" sz="1050" dirty="0"/>
          </a:p>
        </p:txBody>
      </p:sp>
      <p:grpSp>
        <p:nvGrpSpPr>
          <p:cNvPr id="59" name="Group 44">
            <a:extLst>
              <a:ext uri="{FF2B5EF4-FFF2-40B4-BE49-F238E27FC236}">
                <a16:creationId xmlns:a16="http://schemas.microsoft.com/office/drawing/2014/main" id="{E66FFDF5-BD6D-4298-90D6-F0DA016A2E9C}"/>
              </a:ext>
            </a:extLst>
          </p:cNvPr>
          <p:cNvGrpSpPr/>
          <p:nvPr/>
        </p:nvGrpSpPr>
        <p:grpSpPr>
          <a:xfrm>
            <a:off x="339456" y="1159398"/>
            <a:ext cx="1068216" cy="291949"/>
            <a:chOff x="304798" y="1047755"/>
            <a:chExt cx="1068216" cy="291949"/>
          </a:xfrm>
        </p:grpSpPr>
        <p:sp>
          <p:nvSpPr>
            <p:cNvPr id="60" name="矩形 60">
              <a:extLst>
                <a:ext uri="{FF2B5EF4-FFF2-40B4-BE49-F238E27FC236}">
                  <a16:creationId xmlns:a16="http://schemas.microsoft.com/office/drawing/2014/main" id="{41F0DCA5-F70B-4860-959C-11A9790AE1FB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文本框 61">
              <a:extLst>
                <a:ext uri="{FF2B5EF4-FFF2-40B4-BE49-F238E27FC236}">
                  <a16:creationId xmlns:a16="http://schemas.microsoft.com/office/drawing/2014/main" id="{C10E4162-A310-4CE2-9295-30FF977AA3B4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开始月</a:t>
              </a:r>
            </a:p>
          </p:txBody>
        </p:sp>
        <p:sp>
          <p:nvSpPr>
            <p:cNvPr id="63" name="Right Triangle 25">
              <a:extLst>
                <a:ext uri="{FF2B5EF4-FFF2-40B4-BE49-F238E27FC236}">
                  <a16:creationId xmlns:a16="http://schemas.microsoft.com/office/drawing/2014/main" id="{B943226C-7E84-4601-BAFA-72B7FD1B9390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Group 44">
            <a:extLst>
              <a:ext uri="{FF2B5EF4-FFF2-40B4-BE49-F238E27FC236}">
                <a16:creationId xmlns:a16="http://schemas.microsoft.com/office/drawing/2014/main" id="{69819285-CF99-4C78-AE7F-C8658720036A}"/>
              </a:ext>
            </a:extLst>
          </p:cNvPr>
          <p:cNvGrpSpPr/>
          <p:nvPr/>
        </p:nvGrpSpPr>
        <p:grpSpPr>
          <a:xfrm>
            <a:off x="2173625" y="1161111"/>
            <a:ext cx="1068216" cy="291949"/>
            <a:chOff x="304798" y="1047755"/>
            <a:chExt cx="1068216" cy="291949"/>
          </a:xfrm>
        </p:grpSpPr>
        <p:sp>
          <p:nvSpPr>
            <p:cNvPr id="65" name="矩形 60">
              <a:extLst>
                <a:ext uri="{FF2B5EF4-FFF2-40B4-BE49-F238E27FC236}">
                  <a16:creationId xmlns:a16="http://schemas.microsoft.com/office/drawing/2014/main" id="{79943E99-4932-4A2E-A327-A8B5340D30E7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文本框 61">
              <a:extLst>
                <a:ext uri="{FF2B5EF4-FFF2-40B4-BE49-F238E27FC236}">
                  <a16:creationId xmlns:a16="http://schemas.microsoft.com/office/drawing/2014/main" id="{0DC4EF3C-0754-49B6-98FF-8588E0A29F10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截止月</a:t>
              </a:r>
            </a:p>
          </p:txBody>
        </p:sp>
        <p:sp>
          <p:nvSpPr>
            <p:cNvPr id="67" name="Right Triangle 25">
              <a:extLst>
                <a:ext uri="{FF2B5EF4-FFF2-40B4-BE49-F238E27FC236}">
                  <a16:creationId xmlns:a16="http://schemas.microsoft.com/office/drawing/2014/main" id="{0769F6E5-00EB-4E99-B60A-057703735AC2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8" name="Speech Bubble: Rectangle with Corners Rounded 321">
            <a:extLst>
              <a:ext uri="{FF2B5EF4-FFF2-40B4-BE49-F238E27FC236}">
                <a16:creationId xmlns:a16="http://schemas.microsoft.com/office/drawing/2014/main" id="{3EF5ED77-CEDE-4A3A-941F-2EC5BCA15497}"/>
              </a:ext>
            </a:extLst>
          </p:cNvPr>
          <p:cNvSpPr/>
          <p:nvPr/>
        </p:nvSpPr>
        <p:spPr>
          <a:xfrm>
            <a:off x="2908141" y="1351806"/>
            <a:ext cx="939270" cy="398619"/>
          </a:xfrm>
          <a:prstGeom prst="wedgeRoundRectCallout">
            <a:avLst>
              <a:gd name="adj1" fmla="val -60100"/>
              <a:gd name="adj2" fmla="val -5811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sp>
        <p:nvSpPr>
          <p:cNvPr id="58" name="Speech Bubble: Rectangle with Corners Rounded 321">
            <a:extLst>
              <a:ext uri="{FF2B5EF4-FFF2-40B4-BE49-F238E27FC236}">
                <a16:creationId xmlns:a16="http://schemas.microsoft.com/office/drawing/2014/main" id="{BC519D89-58C1-41AB-9626-85008B45641C}"/>
              </a:ext>
            </a:extLst>
          </p:cNvPr>
          <p:cNvSpPr/>
          <p:nvPr/>
        </p:nvSpPr>
        <p:spPr>
          <a:xfrm>
            <a:off x="1272792" y="1318352"/>
            <a:ext cx="939270" cy="398619"/>
          </a:xfrm>
          <a:prstGeom prst="wedgeRoundRectCallout">
            <a:avLst>
              <a:gd name="adj1" fmla="val -76120"/>
              <a:gd name="adj2" fmla="val -435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sp>
        <p:nvSpPr>
          <p:cNvPr id="116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3172599" y="4254831"/>
            <a:ext cx="987450" cy="15234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区域超期结案率</a:t>
            </a:r>
          </a:p>
        </p:txBody>
      </p:sp>
    </p:spTree>
    <p:extLst>
      <p:ext uri="{BB962C8B-B14F-4D97-AF65-F5344CB8AC3E}">
        <p14:creationId xmlns:p14="http://schemas.microsoft.com/office/powerpoint/2010/main" val="922482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超期结案率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792894"/>
              </p:ext>
            </p:extLst>
          </p:nvPr>
        </p:nvGraphicFramePr>
        <p:xfrm>
          <a:off x="0" y="433388"/>
          <a:ext cx="12192000" cy="5173289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2868631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开始月、截止月筛选器：默认显示为当月，数据为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区域筛选器：默认：全部</a:t>
                      </a: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历史趋势图的横、纵坐标支持拖动，灵活展现数据，保证可以展示图标中的最大值和最小值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超期结案率表，均按照超期结案率从高到低排序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，且表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之间互相联动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507" y="2412947"/>
            <a:ext cx="275975" cy="2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0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56" y="1631651"/>
            <a:ext cx="11650170" cy="61537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235651" y="1714603"/>
            <a:ext cx="1401414" cy="28364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sz="5600" b="1" dirty="0">
                <a:latin typeface="+mn-ea"/>
              </a:rPr>
              <a:t>总活动份数</a:t>
            </a:r>
            <a:endParaRPr lang="en-US" altLang="zh-CN" sz="5600" b="1" dirty="0">
              <a:latin typeface="+mn-ea"/>
            </a:endParaRPr>
          </a:p>
          <a:p>
            <a:pPr marL="0" indent="0">
              <a:buNone/>
            </a:pPr>
            <a:r>
              <a:rPr lang="en-US" sz="5600" b="1" dirty="0">
                <a:latin typeface="+mn-ea"/>
              </a:rPr>
              <a:t>    12</a:t>
            </a:r>
            <a:endParaRPr lang="en-SG" sz="5600" b="1" dirty="0">
              <a:latin typeface="+mn-ea"/>
            </a:endParaRPr>
          </a:p>
          <a:p>
            <a:endParaRPr lang="en-US" sz="1400" b="1" dirty="0">
              <a:latin typeface="+mn-ea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5827392" y="1662444"/>
            <a:ext cx="1404937" cy="496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400" b="1" dirty="0">
                <a:latin typeface="+mn-ea"/>
              </a:rPr>
              <a:t>结案金额</a:t>
            </a:r>
            <a:endParaRPr lang="en-US" altLang="zh-CN" sz="1400" b="1" dirty="0">
              <a:latin typeface="+mn-ea"/>
            </a:endParaRPr>
          </a:p>
          <a:p>
            <a:pPr marL="0" indent="0">
              <a:buNone/>
            </a:pPr>
            <a:r>
              <a:rPr lang="en-US" sz="1400" b="1" dirty="0">
                <a:latin typeface="+mn-ea"/>
              </a:rPr>
              <a:t>  100</a:t>
            </a:r>
            <a:endParaRPr lang="en-SG" sz="1400" b="1" dirty="0">
              <a:latin typeface="+mn-ea"/>
            </a:endParaRPr>
          </a:p>
          <a:p>
            <a:endParaRPr lang="en-US" sz="1400" b="1" dirty="0">
              <a:latin typeface="+mn-ea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10570476" y="1649279"/>
            <a:ext cx="1403350" cy="6321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400" b="1" dirty="0">
                <a:latin typeface="+mn-ea"/>
              </a:rPr>
              <a:t>结案差异率</a:t>
            </a:r>
            <a:endParaRPr lang="en-US" altLang="zh-CN" sz="1400" b="1" dirty="0">
              <a:latin typeface="+mn-ea"/>
            </a:endParaRPr>
          </a:p>
          <a:p>
            <a:pPr marL="0" indent="0">
              <a:buNone/>
            </a:pPr>
            <a:r>
              <a:rPr lang="en-US" sz="1400" b="1" dirty="0">
                <a:latin typeface="+mn-ea"/>
              </a:rPr>
              <a:t>    50</a:t>
            </a:r>
            <a:r>
              <a:rPr lang="en-US" altLang="zh-CN" sz="1400" b="1" dirty="0">
                <a:latin typeface="+mn-ea"/>
              </a:rPr>
              <a:t>%</a:t>
            </a:r>
            <a:endParaRPr lang="en-SG" sz="1400" b="1" dirty="0">
              <a:latin typeface="+mn-ea"/>
            </a:endParaRPr>
          </a:p>
          <a:p>
            <a:endParaRPr lang="en-US" sz="1400" b="1" dirty="0">
              <a:latin typeface="+mn-e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294967295"/>
          </p:nvPr>
        </p:nvSpPr>
        <p:spPr>
          <a:xfrm>
            <a:off x="3329291" y="1700431"/>
            <a:ext cx="1404938" cy="5155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400" b="1" dirty="0">
                <a:latin typeface="+mn-ea"/>
              </a:rPr>
              <a:t>签批金额</a:t>
            </a:r>
            <a:endParaRPr lang="en-US" altLang="zh-CN" sz="1400" b="1" dirty="0">
              <a:latin typeface="+mn-ea"/>
            </a:endParaRPr>
          </a:p>
          <a:p>
            <a:pPr marL="0" indent="0">
              <a:buNone/>
            </a:pPr>
            <a:r>
              <a:rPr lang="en-US" sz="1400" b="1" dirty="0">
                <a:latin typeface="+mn-ea"/>
              </a:rPr>
              <a:t>   100</a:t>
            </a:r>
            <a:endParaRPr lang="en-SG" sz="1400" b="1" dirty="0">
              <a:latin typeface="+mn-ea"/>
            </a:endParaRPr>
          </a:p>
          <a:p>
            <a:endParaRPr lang="en-US" sz="1400" b="1" dirty="0">
              <a:latin typeface="+mn-ea"/>
            </a:endParaRPr>
          </a:p>
        </p:txBody>
      </p:sp>
      <p:sp>
        <p:nvSpPr>
          <p:cNvPr id="3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117632" y="803590"/>
            <a:ext cx="2807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健康饮品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结案差异率</a:t>
            </a:r>
          </a:p>
        </p:txBody>
      </p:sp>
      <p:graphicFrame>
        <p:nvGraphicFramePr>
          <p:cNvPr id="31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68000"/>
              </p:ext>
            </p:extLst>
          </p:nvPr>
        </p:nvGraphicFramePr>
        <p:xfrm>
          <a:off x="310576" y="6424396"/>
          <a:ext cx="11678464" cy="3383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9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3875585373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6915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活动编码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区域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经销商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职能分类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费用来源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费用科目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结案方式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开始时间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结束时间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是否超期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签批金额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结案金额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结案差异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结案差异率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5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内容占位符 12">
            <a:extLst>
              <a:ext uri="{FF2B5EF4-FFF2-40B4-BE49-F238E27FC236}">
                <a16:creationId xmlns:a16="http://schemas.microsoft.com/office/drawing/2014/main" id="{431E03AC-8F89-4B30-A509-41B7C6141497}"/>
              </a:ext>
            </a:extLst>
          </p:cNvPr>
          <p:cNvSpPr txBox="1">
            <a:spLocks/>
          </p:cNvSpPr>
          <p:nvPr/>
        </p:nvSpPr>
        <p:spPr>
          <a:xfrm>
            <a:off x="323656" y="6145902"/>
            <a:ext cx="2341702" cy="278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300" b="1" dirty="0"/>
              <a:t>结案差异明细表</a:t>
            </a:r>
          </a:p>
        </p:txBody>
      </p:sp>
      <p:sp>
        <p:nvSpPr>
          <p:cNvPr id="42" name="内容占位符 9">
            <a:extLst>
              <a:ext uri="{FF2B5EF4-FFF2-40B4-BE49-F238E27FC236}">
                <a16:creationId xmlns:a16="http://schemas.microsoft.com/office/drawing/2014/main" id="{44E70B86-D9B1-4EF2-8C6E-CEB8E976B485}"/>
              </a:ext>
            </a:extLst>
          </p:cNvPr>
          <p:cNvSpPr txBox="1">
            <a:spLocks/>
          </p:cNvSpPr>
          <p:nvPr/>
        </p:nvSpPr>
        <p:spPr>
          <a:xfrm>
            <a:off x="144000" y="2177201"/>
            <a:ext cx="2341702" cy="278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b="1" dirty="0"/>
              <a:t>趋势对比</a:t>
            </a:r>
          </a:p>
        </p:txBody>
      </p:sp>
      <p:sp>
        <p:nvSpPr>
          <p:cNvPr id="44" name="Oval 4"/>
          <p:cNvSpPr/>
          <p:nvPr/>
        </p:nvSpPr>
        <p:spPr>
          <a:xfrm>
            <a:off x="45926" y="3928686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3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0" name="Oval 4"/>
          <p:cNvSpPr/>
          <p:nvPr/>
        </p:nvSpPr>
        <p:spPr>
          <a:xfrm>
            <a:off x="89196" y="1578814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+mn-ea"/>
                <a:cs typeface="Arial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latin typeface="+mn-ea"/>
              <a:cs typeface="Arial" pitchFamily="34" charset="0"/>
            </a:endParaRPr>
          </a:p>
        </p:txBody>
      </p:sp>
      <p:sp>
        <p:nvSpPr>
          <p:cNvPr id="51" name="Oval 4"/>
          <p:cNvSpPr/>
          <p:nvPr/>
        </p:nvSpPr>
        <p:spPr>
          <a:xfrm>
            <a:off x="35656" y="2188868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2" name="Oval 4"/>
          <p:cNvSpPr/>
          <p:nvPr/>
        </p:nvSpPr>
        <p:spPr>
          <a:xfrm>
            <a:off x="-9715" y="6145902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grpSp>
        <p:nvGrpSpPr>
          <p:cNvPr id="61" name="Group 44">
            <a:extLst>
              <a:ext uri="{FF2B5EF4-FFF2-40B4-BE49-F238E27FC236}">
                <a16:creationId xmlns:a16="http://schemas.microsoft.com/office/drawing/2014/main" id="{DB522E27-8A33-44EB-87B1-068C7AF81945}"/>
              </a:ext>
            </a:extLst>
          </p:cNvPr>
          <p:cNvGrpSpPr/>
          <p:nvPr/>
        </p:nvGrpSpPr>
        <p:grpSpPr>
          <a:xfrm>
            <a:off x="4675050" y="1146597"/>
            <a:ext cx="1068216" cy="291949"/>
            <a:chOff x="304798" y="1047755"/>
            <a:chExt cx="1068216" cy="291949"/>
          </a:xfrm>
        </p:grpSpPr>
        <p:sp>
          <p:nvSpPr>
            <p:cNvPr id="62" name="矩形 60">
              <a:extLst>
                <a:ext uri="{FF2B5EF4-FFF2-40B4-BE49-F238E27FC236}">
                  <a16:creationId xmlns:a16="http://schemas.microsoft.com/office/drawing/2014/main" id="{8CECC4A8-AF63-4810-9B34-618D32145D65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文本框 61">
              <a:extLst>
                <a:ext uri="{FF2B5EF4-FFF2-40B4-BE49-F238E27FC236}">
                  <a16:creationId xmlns:a16="http://schemas.microsoft.com/office/drawing/2014/main" id="{5E74567B-6677-48A4-ADBF-7BCCC4A4DF57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大区</a:t>
              </a:r>
            </a:p>
          </p:txBody>
        </p:sp>
        <p:sp>
          <p:nvSpPr>
            <p:cNvPr id="64" name="Right Triangle 25">
              <a:extLst>
                <a:ext uri="{FF2B5EF4-FFF2-40B4-BE49-F238E27FC236}">
                  <a16:creationId xmlns:a16="http://schemas.microsoft.com/office/drawing/2014/main" id="{61936FB6-F84E-40D9-A17F-41B1A6B16102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Text Placeholder 7">
            <a:extLst>
              <a:ext uri="{FF2B5EF4-FFF2-40B4-BE49-F238E27FC236}">
                <a16:creationId xmlns:a16="http://schemas.microsoft.com/office/drawing/2014/main" id="{542695EF-BF29-4720-BF95-8DA88035F0CB}"/>
              </a:ext>
            </a:extLst>
          </p:cNvPr>
          <p:cNvSpPr txBox="1">
            <a:spLocks/>
          </p:cNvSpPr>
          <p:nvPr/>
        </p:nvSpPr>
        <p:spPr>
          <a:xfrm>
            <a:off x="7918882" y="1722814"/>
            <a:ext cx="1262573" cy="55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+mn-ea"/>
              </a:rPr>
              <a:t>结案差异金额</a:t>
            </a:r>
            <a:endParaRPr lang="en-US" altLang="zh-CN" sz="1400" b="1" dirty="0">
              <a:latin typeface="+mn-ea"/>
            </a:endParaRPr>
          </a:p>
          <a:p>
            <a:r>
              <a:rPr lang="en-US" sz="1400" b="1" dirty="0">
                <a:latin typeface="+mn-ea"/>
              </a:rPr>
              <a:t>100</a:t>
            </a:r>
            <a:endParaRPr lang="en-SG" sz="1400" b="1" dirty="0">
              <a:latin typeface="+mn-ea"/>
            </a:endParaRPr>
          </a:p>
          <a:p>
            <a:endParaRPr lang="en-US" sz="1400" b="1" dirty="0">
              <a:latin typeface="+mn-ea"/>
            </a:endParaRPr>
          </a:p>
        </p:txBody>
      </p:sp>
      <p:graphicFrame>
        <p:nvGraphicFramePr>
          <p:cNvPr id="87" name="内容占位符 46">
            <a:extLst>
              <a:ext uri="{FF2B5EF4-FFF2-40B4-BE49-F238E27FC236}">
                <a16:creationId xmlns:a16="http://schemas.microsoft.com/office/drawing/2014/main" id="{3DFFFCF1-4A57-46E4-A599-386151EAEA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12968"/>
              </p:ext>
            </p:extLst>
          </p:nvPr>
        </p:nvGraphicFramePr>
        <p:xfrm>
          <a:off x="373139" y="2399486"/>
          <a:ext cx="11600687" cy="1637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1" name="内容占位符 12">
            <a:extLst>
              <a:ext uri="{FF2B5EF4-FFF2-40B4-BE49-F238E27FC236}">
                <a16:creationId xmlns:a16="http://schemas.microsoft.com/office/drawing/2014/main" id="{431E03AC-8F89-4B30-A509-41B7C6141497}"/>
              </a:ext>
            </a:extLst>
          </p:cNvPr>
          <p:cNvSpPr txBox="1">
            <a:spLocks/>
          </p:cNvSpPr>
          <p:nvPr/>
        </p:nvSpPr>
        <p:spPr>
          <a:xfrm>
            <a:off x="283883" y="3942295"/>
            <a:ext cx="2341702" cy="278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300" b="1" dirty="0"/>
              <a:t>结案差异率明细表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0193" y="2525494"/>
            <a:ext cx="275975" cy="23181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44" y="4223785"/>
            <a:ext cx="11600687" cy="1868609"/>
          </a:xfrm>
          <a:prstGeom prst="rect">
            <a:avLst/>
          </a:prstGeom>
        </p:spPr>
      </p:pic>
      <p:graphicFrame>
        <p:nvGraphicFramePr>
          <p:cNvPr id="75" name="Chart 43"/>
          <p:cNvGraphicFramePr/>
          <p:nvPr>
            <p:extLst>
              <p:ext uri="{D42A27DB-BD31-4B8C-83A1-F6EECF244321}">
                <p14:modId xmlns:p14="http://schemas.microsoft.com/office/powerpoint/2010/main" val="2770888508"/>
              </p:ext>
            </p:extLst>
          </p:nvPr>
        </p:nvGraphicFramePr>
        <p:xfrm>
          <a:off x="275099" y="4424348"/>
          <a:ext cx="3084275" cy="1777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9" name="Chart 43"/>
          <p:cNvGraphicFramePr/>
          <p:nvPr>
            <p:extLst>
              <p:ext uri="{D42A27DB-BD31-4B8C-83A1-F6EECF244321}">
                <p14:modId xmlns:p14="http://schemas.microsoft.com/office/powerpoint/2010/main" val="4016061116"/>
              </p:ext>
            </p:extLst>
          </p:nvPr>
        </p:nvGraphicFramePr>
        <p:xfrm>
          <a:off x="6128593" y="4399820"/>
          <a:ext cx="2968640" cy="1789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0" name="Chart 43"/>
          <p:cNvGraphicFramePr/>
          <p:nvPr>
            <p:extLst>
              <p:ext uri="{D42A27DB-BD31-4B8C-83A1-F6EECF244321}">
                <p14:modId xmlns:p14="http://schemas.microsoft.com/office/powerpoint/2010/main" val="1528598198"/>
              </p:ext>
            </p:extLst>
          </p:nvPr>
        </p:nvGraphicFramePr>
        <p:xfrm>
          <a:off x="8777094" y="4464468"/>
          <a:ext cx="3488384" cy="170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89" name="Chart 43"/>
          <p:cNvGraphicFramePr/>
          <p:nvPr>
            <p:extLst>
              <p:ext uri="{D42A27DB-BD31-4B8C-83A1-F6EECF244321}">
                <p14:modId xmlns:p14="http://schemas.microsoft.com/office/powerpoint/2010/main" val="3370363506"/>
              </p:ext>
            </p:extLst>
          </p:nvPr>
        </p:nvGraphicFramePr>
        <p:xfrm>
          <a:off x="3176126" y="4434224"/>
          <a:ext cx="3116206" cy="1754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90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6292332" y="4273253"/>
            <a:ext cx="1269578" cy="15234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r>
              <a:rPr lang="zh-CN" altLang="en-US" sz="11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职能分类</a:t>
            </a: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结案差异率</a:t>
            </a:r>
          </a:p>
        </p:txBody>
      </p:sp>
      <p:sp>
        <p:nvSpPr>
          <p:cNvPr id="91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9241792" y="4257735"/>
            <a:ext cx="1269578" cy="15234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r>
              <a:rPr lang="zh-CN" altLang="en-US" sz="11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活动类型结案差异</a:t>
            </a: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率</a:t>
            </a:r>
          </a:p>
        </p:txBody>
      </p:sp>
      <p:sp>
        <p:nvSpPr>
          <p:cNvPr id="92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387048" y="4287419"/>
            <a:ext cx="987450" cy="15234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r>
              <a:rPr lang="zh-CN" altLang="en-US" sz="11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大区结案差异</a:t>
            </a: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率</a:t>
            </a:r>
          </a:p>
        </p:txBody>
      </p:sp>
      <p:sp>
        <p:nvSpPr>
          <p:cNvPr id="93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3090366" y="4276342"/>
            <a:ext cx="987450" cy="15234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区域</a:t>
            </a:r>
            <a:r>
              <a:rPr lang="zh-CN" altLang="en-US" sz="11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结案差异</a:t>
            </a: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率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1956" y="4226716"/>
            <a:ext cx="275975" cy="231819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5133" y="4242900"/>
            <a:ext cx="275975" cy="231819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687" y="4263883"/>
            <a:ext cx="275975" cy="231819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943" y="4342626"/>
            <a:ext cx="275975" cy="231819"/>
          </a:xfrm>
          <a:prstGeom prst="rect">
            <a:avLst/>
          </a:prstGeom>
        </p:spPr>
      </p:pic>
      <p:sp>
        <p:nvSpPr>
          <p:cNvPr id="56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994505" y="6085557"/>
            <a:ext cx="1677398" cy="402813"/>
          </a:xfrm>
          <a:prstGeom prst="wedgeRoundRectCallout">
            <a:avLst>
              <a:gd name="adj1" fmla="val -76977"/>
              <a:gd name="adj2" fmla="val 36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明细表建议通过自助方式实现。</a:t>
            </a:r>
          </a:p>
        </p:txBody>
      </p:sp>
      <p:sp>
        <p:nvSpPr>
          <p:cNvPr id="57" name="Text Placeholder 32">
            <a:extLst>
              <a:ext uri="{FF2B5EF4-FFF2-40B4-BE49-F238E27FC236}">
                <a16:creationId xmlns:a16="http://schemas.microsoft.com/office/drawing/2014/main" id="{AF0DE45D-67B6-441A-8CE0-705BF73F2D14}"/>
              </a:ext>
            </a:extLst>
          </p:cNvPr>
          <p:cNvSpPr txBox="1">
            <a:spLocks/>
          </p:cNvSpPr>
          <p:nvPr/>
        </p:nvSpPr>
        <p:spPr>
          <a:xfrm>
            <a:off x="8170950" y="1212781"/>
            <a:ext cx="1455168" cy="252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dirty="0"/>
              <a:t>    单位：万元</a:t>
            </a:r>
            <a:endParaRPr lang="en-US" altLang="zh-CN" sz="14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AAEFD74-E896-4D86-9417-A0C1EA09FD79}"/>
              </a:ext>
            </a:extLst>
          </p:cNvPr>
          <p:cNvGrpSpPr/>
          <p:nvPr/>
        </p:nvGrpSpPr>
        <p:grpSpPr>
          <a:xfrm>
            <a:off x="9824488" y="1156843"/>
            <a:ext cx="720000" cy="287867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60" name="矩形 57">
              <a:extLst>
                <a:ext uri="{FF2B5EF4-FFF2-40B4-BE49-F238E27FC236}">
                  <a16:creationId xmlns:a16="http://schemas.microsoft.com/office/drawing/2014/main" id="{70157726-84EB-4E6C-A6C1-3E8DCC6AAB2F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文本框 58">
              <a:extLst>
                <a:ext uri="{FF2B5EF4-FFF2-40B4-BE49-F238E27FC236}">
                  <a16:creationId xmlns:a16="http://schemas.microsoft.com/office/drawing/2014/main" id="{F3143E48-D881-46EE-BFBE-AFF3591ADD63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69" name="Speech Bubble: Rectangle with Corners Rounded 321">
            <a:extLst>
              <a:ext uri="{FF2B5EF4-FFF2-40B4-BE49-F238E27FC236}">
                <a16:creationId xmlns:a16="http://schemas.microsoft.com/office/drawing/2014/main" id="{CB64B6FD-34D3-44A4-82BF-47DBF945E90A}"/>
              </a:ext>
            </a:extLst>
          </p:cNvPr>
          <p:cNvSpPr/>
          <p:nvPr/>
        </p:nvSpPr>
        <p:spPr>
          <a:xfrm>
            <a:off x="1374498" y="2269194"/>
            <a:ext cx="1198009" cy="496013"/>
          </a:xfrm>
          <a:prstGeom prst="wedgeRoundRectCallout">
            <a:avLst>
              <a:gd name="adj1" fmla="val -66280"/>
              <a:gd name="adj2" fmla="val -27821"/>
              <a:gd name="adj3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/>
              <a:t>光标显示：</a:t>
            </a:r>
            <a:endParaRPr lang="en-US" altLang="zh-CN" sz="800" dirty="0"/>
          </a:p>
          <a:p>
            <a:r>
              <a:rPr lang="zh-CN" altLang="en-US" sz="800" dirty="0"/>
              <a:t>结案金额，超期结案金额，超期结案率</a:t>
            </a:r>
            <a:endParaRPr lang="zh-CN" altLang="en-US" sz="1050" dirty="0"/>
          </a:p>
        </p:txBody>
      </p:sp>
      <p:sp>
        <p:nvSpPr>
          <p:cNvPr id="81" name="Speech Bubble: Rectangle with Corners Rounded 321">
            <a:extLst>
              <a:ext uri="{FF2B5EF4-FFF2-40B4-BE49-F238E27FC236}">
                <a16:creationId xmlns:a16="http://schemas.microsoft.com/office/drawing/2014/main" id="{956150D8-CD55-43FD-BA53-1C0AD1039344}"/>
              </a:ext>
            </a:extLst>
          </p:cNvPr>
          <p:cNvSpPr/>
          <p:nvPr/>
        </p:nvSpPr>
        <p:spPr>
          <a:xfrm>
            <a:off x="1528502" y="1328954"/>
            <a:ext cx="923065" cy="398619"/>
          </a:xfrm>
          <a:prstGeom prst="wedgeRoundRectCallout">
            <a:avLst>
              <a:gd name="adj1" fmla="val -64208"/>
              <a:gd name="adj2" fmla="val -6682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grpSp>
        <p:nvGrpSpPr>
          <p:cNvPr id="82" name="Group 44">
            <a:extLst>
              <a:ext uri="{FF2B5EF4-FFF2-40B4-BE49-F238E27FC236}">
                <a16:creationId xmlns:a16="http://schemas.microsoft.com/office/drawing/2014/main" id="{E8527A47-6F73-4827-B548-74029AD798A6}"/>
              </a:ext>
            </a:extLst>
          </p:cNvPr>
          <p:cNvGrpSpPr/>
          <p:nvPr/>
        </p:nvGrpSpPr>
        <p:grpSpPr>
          <a:xfrm>
            <a:off x="455209" y="1159400"/>
            <a:ext cx="1068216" cy="291949"/>
            <a:chOff x="304798" y="1047755"/>
            <a:chExt cx="1068216" cy="291949"/>
          </a:xfrm>
        </p:grpSpPr>
        <p:sp>
          <p:nvSpPr>
            <p:cNvPr id="83" name="矩形 60">
              <a:extLst>
                <a:ext uri="{FF2B5EF4-FFF2-40B4-BE49-F238E27FC236}">
                  <a16:creationId xmlns:a16="http://schemas.microsoft.com/office/drawing/2014/main" id="{F31D424A-139E-40BD-BB8C-A47AE59F49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文本框 61">
              <a:extLst>
                <a:ext uri="{FF2B5EF4-FFF2-40B4-BE49-F238E27FC236}">
                  <a16:creationId xmlns:a16="http://schemas.microsoft.com/office/drawing/2014/main" id="{A5E5EB02-45D3-478B-8BFC-AEFEC7055DCD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开始月</a:t>
              </a:r>
            </a:p>
          </p:txBody>
        </p:sp>
        <p:sp>
          <p:nvSpPr>
            <p:cNvPr id="85" name="Right Triangle 25">
              <a:extLst>
                <a:ext uri="{FF2B5EF4-FFF2-40B4-BE49-F238E27FC236}">
                  <a16:creationId xmlns:a16="http://schemas.microsoft.com/office/drawing/2014/main" id="{6BCE3D3B-73B1-4465-B417-20C300BC6182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6" name="Group 44">
            <a:extLst>
              <a:ext uri="{FF2B5EF4-FFF2-40B4-BE49-F238E27FC236}">
                <a16:creationId xmlns:a16="http://schemas.microsoft.com/office/drawing/2014/main" id="{0553D87E-B180-4E78-807C-4399530A9BCB}"/>
              </a:ext>
            </a:extLst>
          </p:cNvPr>
          <p:cNvGrpSpPr/>
          <p:nvPr/>
        </p:nvGrpSpPr>
        <p:grpSpPr>
          <a:xfrm>
            <a:off x="2324103" y="1149538"/>
            <a:ext cx="1068216" cy="291949"/>
            <a:chOff x="304798" y="1047755"/>
            <a:chExt cx="1068216" cy="291949"/>
          </a:xfrm>
        </p:grpSpPr>
        <p:sp>
          <p:nvSpPr>
            <p:cNvPr id="98" name="矩形 60">
              <a:extLst>
                <a:ext uri="{FF2B5EF4-FFF2-40B4-BE49-F238E27FC236}">
                  <a16:creationId xmlns:a16="http://schemas.microsoft.com/office/drawing/2014/main" id="{DC70A778-F393-4AF0-A588-F3419B28C779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文本框 61">
              <a:extLst>
                <a:ext uri="{FF2B5EF4-FFF2-40B4-BE49-F238E27FC236}">
                  <a16:creationId xmlns:a16="http://schemas.microsoft.com/office/drawing/2014/main" id="{547880BC-9BA3-4E3D-9B3E-FC69BF893491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截止月</a:t>
              </a:r>
            </a:p>
          </p:txBody>
        </p:sp>
        <p:sp>
          <p:nvSpPr>
            <p:cNvPr id="100" name="Right Triangle 25">
              <a:extLst>
                <a:ext uri="{FF2B5EF4-FFF2-40B4-BE49-F238E27FC236}">
                  <a16:creationId xmlns:a16="http://schemas.microsoft.com/office/drawing/2014/main" id="{130083EB-94BD-4813-8A4C-5D89757C4EA7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1" name="Speech Bubble: Rectangle with Corners Rounded 321">
            <a:extLst>
              <a:ext uri="{FF2B5EF4-FFF2-40B4-BE49-F238E27FC236}">
                <a16:creationId xmlns:a16="http://schemas.microsoft.com/office/drawing/2014/main" id="{DAFA7CFD-879D-4651-84DF-18CD58CD6248}"/>
              </a:ext>
            </a:extLst>
          </p:cNvPr>
          <p:cNvSpPr/>
          <p:nvPr/>
        </p:nvSpPr>
        <p:spPr>
          <a:xfrm>
            <a:off x="3499712" y="1293471"/>
            <a:ext cx="939270" cy="398619"/>
          </a:xfrm>
          <a:prstGeom prst="wedgeRoundRectCallout">
            <a:avLst>
              <a:gd name="adj1" fmla="val -93372"/>
              <a:gd name="adj2" fmla="val -46497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grpSp>
        <p:nvGrpSpPr>
          <p:cNvPr id="102" name="Group 44">
            <a:extLst>
              <a:ext uri="{FF2B5EF4-FFF2-40B4-BE49-F238E27FC236}">
                <a16:creationId xmlns:a16="http://schemas.microsoft.com/office/drawing/2014/main" id="{8B00337D-FBB7-44B7-A24C-83DD271EAE93}"/>
              </a:ext>
            </a:extLst>
          </p:cNvPr>
          <p:cNvGrpSpPr/>
          <p:nvPr/>
        </p:nvGrpSpPr>
        <p:grpSpPr>
          <a:xfrm>
            <a:off x="5811295" y="1148524"/>
            <a:ext cx="1068216" cy="291949"/>
            <a:chOff x="304798" y="1047755"/>
            <a:chExt cx="1068216" cy="291949"/>
          </a:xfrm>
        </p:grpSpPr>
        <p:sp>
          <p:nvSpPr>
            <p:cNvPr id="103" name="矩形 60">
              <a:extLst>
                <a:ext uri="{FF2B5EF4-FFF2-40B4-BE49-F238E27FC236}">
                  <a16:creationId xmlns:a16="http://schemas.microsoft.com/office/drawing/2014/main" id="{1E3C1271-020D-41B6-A19F-0155B40A9FA8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61">
              <a:extLst>
                <a:ext uri="{FF2B5EF4-FFF2-40B4-BE49-F238E27FC236}">
                  <a16:creationId xmlns:a16="http://schemas.microsoft.com/office/drawing/2014/main" id="{3490559F-5EE6-4534-853B-C9424C29CA0F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区域</a:t>
              </a:r>
            </a:p>
          </p:txBody>
        </p:sp>
        <p:sp>
          <p:nvSpPr>
            <p:cNvPr id="105" name="Right Triangle 25">
              <a:extLst>
                <a:ext uri="{FF2B5EF4-FFF2-40B4-BE49-F238E27FC236}">
                  <a16:creationId xmlns:a16="http://schemas.microsoft.com/office/drawing/2014/main" id="{93BE4769-8765-4AD1-B661-AF86FE3A18A7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791103" y="3843617"/>
            <a:ext cx="1196867" cy="496013"/>
          </a:xfrm>
          <a:prstGeom prst="wedgeRoundRectCallout">
            <a:avLst>
              <a:gd name="adj1" fmla="val -64966"/>
              <a:gd name="adj2" fmla="val 2136"/>
              <a:gd name="adj3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/>
              <a:t>光标显示：</a:t>
            </a:r>
            <a:endParaRPr lang="en-US" altLang="zh-CN" sz="800" dirty="0"/>
          </a:p>
          <a:p>
            <a:r>
              <a:rPr lang="zh-CN" altLang="en-US" sz="800" dirty="0"/>
              <a:t>结案金额，结案差异金额，结案差异率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78504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结案差异率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1718"/>
              </p:ext>
            </p:extLst>
          </p:nvPr>
        </p:nvGraphicFramePr>
        <p:xfrm>
          <a:off x="0" y="433388"/>
          <a:ext cx="12192000" cy="5173289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2868631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开始月、截止月筛选器：默认显示为当月，数据为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区域筛选器：默认：全部</a:t>
                      </a: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历史趋势图的横、纵坐标支持拖动，灵活展现数据，保证可以展示图标中的最大值和最小值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结案差异率表，均按照结案差异率从高到低排序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，且表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之间互相联动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  <a:endParaRPr lang="zh-CN" altLang="en-US" sz="1200" b="1" i="0" u="non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507" y="2412947"/>
            <a:ext cx="275975" cy="2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45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35349" y="910690"/>
            <a:ext cx="5330455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defRPr/>
            </a:pPr>
            <a:r>
              <a:rPr lang="zh-CN" altLang="en-US" sz="2933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内审签名</a:t>
            </a:r>
          </a:p>
        </p:txBody>
      </p:sp>
      <p:graphicFrame>
        <p:nvGraphicFramePr>
          <p:cNvPr id="4" name="Table 2"/>
          <p:cNvGraphicFramePr>
            <a:graphicFrameLocks noGrp="1"/>
          </p:cNvGraphicFramePr>
          <p:nvPr/>
        </p:nvGraphicFramePr>
        <p:xfrm>
          <a:off x="334535" y="1973257"/>
          <a:ext cx="11511864" cy="3778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7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205"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9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批准签名内容</a:t>
                      </a:r>
                    </a:p>
                  </a:txBody>
                  <a:tcPr marL="0" marR="94827" marT="47413" marB="47413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739">
                <a:tc gridSpan="3"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1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签署内容：</a:t>
                      </a:r>
                      <a:r>
                        <a:rPr lang="zh-CN" altLang="en-US" sz="1600" b="0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我同意本文档准确并完整地代表了健康饮品事业部销售业务需求，可以为数据分析功能的设计、实施、测试、培训和发布提供全面支持。</a:t>
                      </a:r>
                    </a:p>
                  </a:txBody>
                  <a:tcPr marL="0" marR="94827" marT="47413" marB="47413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00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900" b="1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单位及职务</a:t>
                      </a:r>
                    </a:p>
                  </a:txBody>
                  <a:tcPr marL="0" marR="94827" marT="47413" marB="47413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900" b="0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日期</a:t>
                      </a: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900" b="0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签名</a:t>
                      </a: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95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900" b="0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健康饮品事业部</a:t>
                      </a:r>
                    </a:p>
                  </a:txBody>
                  <a:tcPr marL="0" marR="94827" marT="47413" marB="47413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6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6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95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900" b="1" i="0" u="none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94827" marT="47413" marB="47413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6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6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95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900" b="1" i="0" u="none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94827" marT="47413" marB="47413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6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6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872883"/>
              </p:ext>
            </p:extLst>
          </p:nvPr>
        </p:nvGraphicFramePr>
        <p:xfrm>
          <a:off x="0" y="434005"/>
          <a:ext cx="12192000" cy="6059231"/>
        </p:xfrm>
        <a:graphic>
          <a:graphicData uri="http://schemas.openxmlformats.org/drawingml/2006/table">
            <a:tbl>
              <a:tblPr firstRow="1" bandRow="1"/>
              <a:tblGrid>
                <a:gridCol w="103676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1115523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46413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225347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预算组织筛选器：默认销售部费用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68605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图表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的横、纵坐标支持拖动，灵活展现数据，保证可以展示图表中的最大值和最小值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预算使用进度明细（区域）：不做分页，在一屏显示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预算使用进度明细，按照使用进度 降序排序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预算进度（日报）</a:t>
            </a:r>
          </a:p>
        </p:txBody>
      </p:sp>
      <p:sp>
        <p:nvSpPr>
          <p:cNvPr id="9" name="十字箭头 33">
            <a:extLst>
              <a:ext uri="{FF2B5EF4-FFF2-40B4-BE49-F238E27FC236}">
                <a16:creationId xmlns:a16="http://schemas.microsoft.com/office/drawing/2014/main" id="{8837CF58-2627-4017-93B3-6602D1439BA7}"/>
              </a:ext>
            </a:extLst>
          </p:cNvPr>
          <p:cNvSpPr/>
          <p:nvPr/>
        </p:nvSpPr>
        <p:spPr>
          <a:xfrm>
            <a:off x="2368314" y="2181236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0940" t="1" b="26206"/>
          <a:stretch/>
        </p:blipFill>
        <p:spPr>
          <a:xfrm>
            <a:off x="4169597" y="3020264"/>
            <a:ext cx="218186" cy="1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8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249046" y="1644866"/>
            <a:ext cx="11776106" cy="97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8935" y="2962625"/>
            <a:ext cx="11776106" cy="18762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294967295"/>
          </p:nvPr>
        </p:nvSpPr>
        <p:spPr>
          <a:xfrm>
            <a:off x="396983" y="2633434"/>
            <a:ext cx="2498725" cy="277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400" b="1" dirty="0"/>
              <a:t>预算进度对比</a:t>
            </a:r>
            <a:endParaRPr lang="en-US" sz="1400" b="1" dirty="0"/>
          </a:p>
        </p:txBody>
      </p:sp>
      <p:sp>
        <p:nvSpPr>
          <p:cNvPr id="38" name="文本框 5">
            <a:extLst>
              <a:ext uri="{FF2B5EF4-FFF2-40B4-BE49-F238E27FC236}">
                <a16:creationId xmlns:a16="http://schemas.microsoft.com/office/drawing/2014/main" id="{E6D55E83-B059-4427-9EAE-E6E66E6D9726}"/>
              </a:ext>
            </a:extLst>
          </p:cNvPr>
          <p:cNvSpPr txBox="1"/>
          <p:nvPr/>
        </p:nvSpPr>
        <p:spPr>
          <a:xfrm>
            <a:off x="45711" y="843031"/>
            <a:ext cx="388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健康饮品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rgbClr val="00AAFF"/>
                </a:solidFill>
                <a:latin typeface="+mn-ea"/>
              </a:rPr>
              <a:t>预算使用情况（入账口径）</a:t>
            </a:r>
            <a:endParaRPr kumimoji="1" lang="zh-CN" altLang="en-US" sz="1200" dirty="0">
              <a:solidFill>
                <a:srgbClr val="00AAFF"/>
              </a:solidFill>
            </a:endParaRPr>
          </a:p>
          <a:p>
            <a:endParaRPr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grpSp>
        <p:nvGrpSpPr>
          <p:cNvPr id="39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267159" y="1191133"/>
            <a:ext cx="1068216" cy="291949"/>
            <a:chOff x="304798" y="1047755"/>
            <a:chExt cx="1068216" cy="291949"/>
          </a:xfrm>
        </p:grpSpPr>
        <p:sp>
          <p:nvSpPr>
            <p:cNvPr id="40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开始月</a:t>
              </a:r>
            </a:p>
          </p:txBody>
        </p:sp>
        <p:sp>
          <p:nvSpPr>
            <p:cNvPr id="42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Group 44">
            <a:extLst>
              <a:ext uri="{FF2B5EF4-FFF2-40B4-BE49-F238E27FC236}">
                <a16:creationId xmlns:a16="http://schemas.microsoft.com/office/drawing/2014/main" id="{4B4C8064-6658-4841-96FA-01BA1A74B9EA}"/>
              </a:ext>
            </a:extLst>
          </p:cNvPr>
          <p:cNvGrpSpPr/>
          <p:nvPr/>
        </p:nvGrpSpPr>
        <p:grpSpPr>
          <a:xfrm>
            <a:off x="2504559" y="1179558"/>
            <a:ext cx="1068216" cy="291949"/>
            <a:chOff x="304798" y="1047755"/>
            <a:chExt cx="1068216" cy="291949"/>
          </a:xfrm>
        </p:grpSpPr>
        <p:sp>
          <p:nvSpPr>
            <p:cNvPr id="44" name="矩形 60">
              <a:extLst>
                <a:ext uri="{FF2B5EF4-FFF2-40B4-BE49-F238E27FC236}">
                  <a16:creationId xmlns:a16="http://schemas.microsoft.com/office/drawing/2014/main" id="{2D9463EF-74AE-4AB9-AFC8-D73579C11B8F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文本框 61">
              <a:extLst>
                <a:ext uri="{FF2B5EF4-FFF2-40B4-BE49-F238E27FC236}">
                  <a16:creationId xmlns:a16="http://schemas.microsoft.com/office/drawing/2014/main" id="{B2601D25-74C2-41BB-B072-5930D4DB31C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大区</a:t>
              </a:r>
            </a:p>
          </p:txBody>
        </p:sp>
        <p:sp>
          <p:nvSpPr>
            <p:cNvPr id="46" name="Right Triangle 25">
              <a:extLst>
                <a:ext uri="{FF2B5EF4-FFF2-40B4-BE49-F238E27FC236}">
                  <a16:creationId xmlns:a16="http://schemas.microsoft.com/office/drawing/2014/main" id="{FB1298DD-5956-486D-8582-E8E62FC6BADB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矩形 60">
            <a:extLst>
              <a:ext uri="{FF2B5EF4-FFF2-40B4-BE49-F238E27FC236}">
                <a16:creationId xmlns:a16="http://schemas.microsoft.com/office/drawing/2014/main" id="{1B98F2CE-33E8-4085-AFEF-746FD3A42865}"/>
              </a:ext>
            </a:extLst>
          </p:cNvPr>
          <p:cNvSpPr/>
          <p:nvPr/>
        </p:nvSpPr>
        <p:spPr>
          <a:xfrm>
            <a:off x="3637990" y="1182933"/>
            <a:ext cx="1068216" cy="2919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51" name="文本框 61">
            <a:extLst>
              <a:ext uri="{FF2B5EF4-FFF2-40B4-BE49-F238E27FC236}">
                <a16:creationId xmlns:a16="http://schemas.microsoft.com/office/drawing/2014/main" id="{CC8E2319-C34D-4D01-BEED-800897BC675B}"/>
              </a:ext>
            </a:extLst>
          </p:cNvPr>
          <p:cNvSpPr txBox="1"/>
          <p:nvPr/>
        </p:nvSpPr>
        <p:spPr>
          <a:xfrm>
            <a:off x="3672191" y="11769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AAFF"/>
                </a:solidFill>
                <a:latin typeface="+mn-ea"/>
              </a:rPr>
              <a:t>区域</a:t>
            </a:r>
          </a:p>
        </p:txBody>
      </p:sp>
      <p:sp>
        <p:nvSpPr>
          <p:cNvPr id="52" name="Right Triangle 25">
            <a:extLst>
              <a:ext uri="{FF2B5EF4-FFF2-40B4-BE49-F238E27FC236}">
                <a16:creationId xmlns:a16="http://schemas.microsoft.com/office/drawing/2014/main" id="{74C7933E-C029-4232-854C-E76C5275A954}"/>
              </a:ext>
            </a:extLst>
          </p:cNvPr>
          <p:cNvSpPr/>
          <p:nvPr/>
        </p:nvSpPr>
        <p:spPr>
          <a:xfrm rot="19017570">
            <a:off x="4550633" y="127576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772238" y="1677795"/>
            <a:ext cx="15984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  费用使用进度</a:t>
            </a:r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82D5"/>
                </a:solidFill>
              </a:rPr>
              <a:t>      </a:t>
            </a:r>
            <a:r>
              <a:rPr lang="en-US" sz="1400" b="1" dirty="0"/>
              <a:t>20</a:t>
            </a:r>
            <a:r>
              <a:rPr lang="en-US" altLang="zh-CN" sz="1400" b="1" dirty="0"/>
              <a:t>%</a:t>
            </a:r>
            <a:r>
              <a:rPr lang="en-US" sz="1400" b="1" dirty="0"/>
              <a:t> </a:t>
            </a:r>
            <a:endParaRPr lang="en-US" altLang="zh-CN" sz="1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/>
              <a:t>      15</a:t>
            </a:r>
            <a:r>
              <a:rPr lang="en-US" altLang="zh-CN" sz="1400" b="1" dirty="0">
                <a:latin typeface="+mn-ea"/>
              </a:rPr>
              <a:t>%</a:t>
            </a:r>
            <a:endParaRPr lang="en-US" sz="1400" b="1" dirty="0"/>
          </a:p>
        </p:txBody>
      </p:sp>
      <p:sp>
        <p:nvSpPr>
          <p:cNvPr id="87" name="Text Placeholder 73"/>
          <p:cNvSpPr txBox="1">
            <a:spLocks/>
          </p:cNvSpPr>
          <p:nvPr/>
        </p:nvSpPr>
        <p:spPr>
          <a:xfrm>
            <a:off x="355009" y="2102502"/>
            <a:ext cx="1075943" cy="637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本月</a:t>
            </a:r>
            <a:endParaRPr lang="en-US" altLang="zh-CN" sz="10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/>
              <a:buNone/>
            </a:pPr>
            <a:r>
              <a:rPr 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YTD</a:t>
            </a:r>
            <a:endParaRPr lang="en-SG" sz="10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100" b="1" dirty="0">
              <a:solidFill>
                <a:prstClr val="black"/>
              </a:solidFill>
            </a:endParaRPr>
          </a:p>
        </p:txBody>
      </p:sp>
      <p:graphicFrame>
        <p:nvGraphicFramePr>
          <p:cNvPr id="89" name="表格 63">
            <a:extLst>
              <a:ext uri="{FF2B5EF4-FFF2-40B4-BE49-F238E27FC236}">
                <a16:creationId xmlns:a16="http://schemas.microsoft.com/office/drawing/2014/main" id="{C5A24F6D-F1C7-4109-8832-363733CFE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100103"/>
              </p:ext>
            </p:extLst>
          </p:nvPr>
        </p:nvGraphicFramePr>
        <p:xfrm>
          <a:off x="245149" y="5121416"/>
          <a:ext cx="4143972" cy="1664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1148300694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89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折后收入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年度预算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营销费用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费用同比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剩余预算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任务达成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费用使用进度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使用进度同比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使用进度环比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销售部</a:t>
                      </a:r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8052"/>
                  </a:ext>
                </a:extLst>
              </a:tr>
              <a:tr h="2401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浙沪</a:t>
                      </a:r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河南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1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河北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  <a:tr h="28433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总计</a:t>
                      </a:r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41904"/>
                  </a:ext>
                </a:extLst>
              </a:tr>
            </a:tbl>
          </a:graphicData>
        </a:graphic>
      </p:graphicFrame>
      <p:graphicFrame>
        <p:nvGraphicFramePr>
          <p:cNvPr id="100" name="表格 63">
            <a:extLst>
              <a:ext uri="{FF2B5EF4-FFF2-40B4-BE49-F238E27FC236}">
                <a16:creationId xmlns:a16="http://schemas.microsoft.com/office/drawing/2014/main" id="{C5A24F6D-F1C7-4109-8832-363733CFE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837933"/>
              </p:ext>
            </p:extLst>
          </p:nvPr>
        </p:nvGraphicFramePr>
        <p:xfrm>
          <a:off x="6360841" y="3093123"/>
          <a:ext cx="5664199" cy="16471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239">
                  <a:extLst>
                    <a:ext uri="{9D8B030D-6E8A-4147-A177-3AD203B41FA5}">
                      <a16:colId xmlns:a16="http://schemas.microsoft.com/office/drawing/2014/main" val="4101609870"/>
                    </a:ext>
                  </a:extLst>
                </a:gridCol>
                <a:gridCol w="574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196">
                  <a:extLst>
                    <a:ext uri="{9D8B030D-6E8A-4147-A177-3AD203B41FA5}">
                      <a16:colId xmlns:a16="http://schemas.microsoft.com/office/drawing/2014/main" val="263664859"/>
                    </a:ext>
                  </a:extLst>
                </a:gridCol>
                <a:gridCol w="803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506">
                  <a:extLst>
                    <a:ext uri="{9D8B030D-6E8A-4147-A177-3AD203B41FA5}">
                      <a16:colId xmlns:a16="http://schemas.microsoft.com/office/drawing/2014/main" val="1148300694"/>
                    </a:ext>
                  </a:extLst>
                </a:gridCol>
                <a:gridCol w="794498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</a:tblGrid>
              <a:tr h="29844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费用科目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年度预算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营销费用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费用同比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剩余预算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费用使用进度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使用进度同比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使用进度环比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73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陈列费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8052"/>
                  </a:ext>
                </a:extLst>
              </a:tr>
              <a:tr h="26973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进店费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73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导购理货费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73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临期品费用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  <a:tr h="26973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广宣品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41904"/>
                  </a:ext>
                </a:extLst>
              </a:tr>
            </a:tbl>
          </a:graphicData>
        </a:graphic>
      </p:graphicFrame>
      <p:sp>
        <p:nvSpPr>
          <p:cNvPr id="101" name="Content Placeholder 22"/>
          <p:cNvSpPr txBox="1">
            <a:spLocks/>
          </p:cNvSpPr>
          <p:nvPr/>
        </p:nvSpPr>
        <p:spPr>
          <a:xfrm>
            <a:off x="245149" y="481984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prstClr val="black"/>
                </a:solidFill>
              </a:rPr>
              <a:t>预算使用明细（分大区）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02" name="Oval 4"/>
          <p:cNvSpPr/>
          <p:nvPr/>
        </p:nvSpPr>
        <p:spPr>
          <a:xfrm>
            <a:off x="-941" y="1584519"/>
            <a:ext cx="302301" cy="246665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3" name="Oval 4"/>
          <p:cNvSpPr/>
          <p:nvPr/>
        </p:nvSpPr>
        <p:spPr>
          <a:xfrm>
            <a:off x="-15663" y="2622727"/>
            <a:ext cx="290328" cy="299883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7" name="Oval 4"/>
          <p:cNvSpPr/>
          <p:nvPr/>
        </p:nvSpPr>
        <p:spPr>
          <a:xfrm>
            <a:off x="6316758" y="2665041"/>
            <a:ext cx="289992" cy="284571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3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8" name="Oval 4"/>
          <p:cNvSpPr/>
          <p:nvPr/>
        </p:nvSpPr>
        <p:spPr>
          <a:xfrm>
            <a:off x="-52680" y="4815497"/>
            <a:ext cx="329550" cy="287421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81688" y="1686161"/>
            <a:ext cx="119773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 折前收入</a:t>
            </a:r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/>
              <a:t>   100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   300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050178" y="1669396"/>
            <a:ext cx="15821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   使用进度同比</a:t>
            </a:r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82D5"/>
                </a:solidFill>
              </a:rPr>
              <a:t>       </a:t>
            </a:r>
            <a:r>
              <a:rPr lang="en-US" sz="1400" b="1" dirty="0">
                <a:solidFill>
                  <a:srgbClr val="F15E64"/>
                </a:solidFill>
              </a:rPr>
              <a:t>12</a:t>
            </a:r>
            <a:r>
              <a:rPr lang="en-US" altLang="zh-CN" sz="1400" b="1" dirty="0">
                <a:solidFill>
                  <a:srgbClr val="F15E64"/>
                </a:solidFill>
              </a:rPr>
              <a:t>%</a:t>
            </a:r>
            <a:r>
              <a:rPr lang="en-US" sz="1400" b="1" dirty="0">
                <a:solidFill>
                  <a:srgbClr val="F15E64"/>
                </a:solidFill>
              </a:rPr>
              <a:t> </a:t>
            </a:r>
            <a:endParaRPr lang="en-US" altLang="zh-CN" sz="1400" b="1" dirty="0">
              <a:solidFill>
                <a:srgbClr val="F15E64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F15E64"/>
                </a:solidFill>
              </a:rPr>
              <a:t>       15</a:t>
            </a:r>
            <a:r>
              <a:rPr lang="en-US" altLang="zh-CN" sz="1400" b="1" dirty="0">
                <a:solidFill>
                  <a:srgbClr val="F15E64"/>
                </a:solidFill>
                <a:latin typeface="+mn-ea"/>
              </a:rPr>
              <a:t>%</a:t>
            </a:r>
            <a:endParaRPr lang="en-US" sz="1400" b="1" dirty="0">
              <a:solidFill>
                <a:srgbClr val="F15E64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61158" y="1678097"/>
            <a:ext cx="1582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   使用进度环比</a:t>
            </a:r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82D5"/>
                </a:solidFill>
              </a:rPr>
              <a:t>        </a:t>
            </a:r>
            <a:r>
              <a:rPr lang="en-US" sz="1400" b="1" dirty="0">
                <a:solidFill>
                  <a:srgbClr val="00B050"/>
                </a:solidFill>
              </a:rPr>
              <a:t>15</a:t>
            </a:r>
            <a:r>
              <a:rPr lang="en-US" altLang="zh-CN" sz="1400" b="1" dirty="0">
                <a:solidFill>
                  <a:srgbClr val="00B050"/>
                </a:solidFill>
                <a:latin typeface="+mn-ea"/>
              </a:rPr>
              <a:t>%</a:t>
            </a:r>
            <a:r>
              <a:rPr lang="en-US" altLang="zh-CN" sz="1400" b="1" dirty="0">
                <a:solidFill>
                  <a:srgbClr val="0082D5"/>
                </a:solidFill>
                <a:latin typeface="+mn-ea"/>
              </a:rPr>
              <a:t> </a:t>
            </a:r>
            <a:endParaRPr lang="en-US" sz="1400" b="1" dirty="0">
              <a:solidFill>
                <a:srgbClr val="0082D5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351278" y="1691833"/>
            <a:ext cx="150585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zh-CN" altLang="en-US" sz="1400" b="1" dirty="0">
                <a:latin typeface="+mn-ea"/>
              </a:rPr>
              <a:t>折后收入</a:t>
            </a: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b="1" dirty="0"/>
              <a:t>    90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   200</a:t>
            </a:r>
          </a:p>
        </p:txBody>
      </p:sp>
      <p:sp>
        <p:nvSpPr>
          <p:cNvPr id="2" name="Down Arrow 1"/>
          <p:cNvSpPr/>
          <p:nvPr/>
        </p:nvSpPr>
        <p:spPr>
          <a:xfrm>
            <a:off x="11639309" y="2129859"/>
            <a:ext cx="166863" cy="17443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/>
          </a:p>
        </p:txBody>
      </p:sp>
      <p:sp>
        <p:nvSpPr>
          <p:cNvPr id="68" name="TextBox 67"/>
          <p:cNvSpPr txBox="1"/>
          <p:nvPr/>
        </p:nvSpPr>
        <p:spPr>
          <a:xfrm>
            <a:off x="3458245" y="1688149"/>
            <a:ext cx="14486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年度费用预算</a:t>
            </a:r>
            <a:r>
              <a:rPr lang="en-US" sz="1400" b="1" dirty="0">
                <a:solidFill>
                  <a:srgbClr val="5B9BD5">
                    <a:lumMod val="75000"/>
                  </a:srgbClr>
                </a:solidFill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   50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  300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791874" y="1668938"/>
            <a:ext cx="14486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+mn-ea"/>
              </a:rPr>
              <a:t>营销费用</a:t>
            </a: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b="1" dirty="0"/>
              <a:t>   50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  200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992054" y="1649742"/>
            <a:ext cx="13257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400" b="1" dirty="0">
                <a:latin typeface="+mn-ea"/>
              </a:rPr>
              <a:t>任务达成</a:t>
            </a:r>
            <a:r>
              <a:rPr lang="en-US" sz="1400" b="1" dirty="0"/>
              <a:t>        </a:t>
            </a:r>
            <a:endParaRPr lang="en-US" altLang="zh-CN" sz="1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82D5"/>
                </a:solidFill>
              </a:rPr>
              <a:t>   </a:t>
            </a:r>
            <a:r>
              <a:rPr lang="en-US" sz="1400" b="1" dirty="0"/>
              <a:t>15</a:t>
            </a:r>
            <a:r>
              <a:rPr lang="en-US" altLang="zh-CN" sz="1400" b="1" dirty="0">
                <a:latin typeface="+mn-ea"/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n-ea"/>
              </a:rPr>
              <a:t>      20</a:t>
            </a:r>
            <a:r>
              <a:rPr lang="en-US" altLang="zh-CN" sz="1400" b="1" dirty="0">
                <a:latin typeface="+mn-ea"/>
              </a:rPr>
              <a:t>%</a:t>
            </a:r>
            <a:endParaRPr lang="en-US" sz="1400" b="1" dirty="0"/>
          </a:p>
        </p:txBody>
      </p:sp>
      <p:graphicFrame>
        <p:nvGraphicFramePr>
          <p:cNvPr id="71" name="内容占位符 48">
            <a:extLst>
              <a:ext uri="{FF2B5EF4-FFF2-40B4-BE49-F238E27FC236}">
                <a16:creationId xmlns:a16="http://schemas.microsoft.com/office/drawing/2014/main" id="{14BA92DD-D2C5-47F4-9199-D447C6729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24187"/>
              </p:ext>
            </p:extLst>
          </p:nvPr>
        </p:nvGraphicFramePr>
        <p:xfrm>
          <a:off x="351158" y="3190303"/>
          <a:ext cx="5978555" cy="1627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3" name="十字箭头 33"/>
          <p:cNvSpPr/>
          <p:nvPr/>
        </p:nvSpPr>
        <p:spPr>
          <a:xfrm>
            <a:off x="499765" y="5380909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8" name="Down Arrow 77"/>
          <p:cNvSpPr/>
          <p:nvPr/>
        </p:nvSpPr>
        <p:spPr>
          <a:xfrm flipV="1">
            <a:off x="10092316" y="2105258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/>
          </a:p>
        </p:txBody>
      </p:sp>
      <p:sp>
        <p:nvSpPr>
          <p:cNvPr id="79" name="Content Placeholder 22"/>
          <p:cNvSpPr txBox="1">
            <a:spLocks/>
          </p:cNvSpPr>
          <p:nvPr/>
        </p:nvSpPr>
        <p:spPr>
          <a:xfrm>
            <a:off x="6751160" y="2651955"/>
            <a:ext cx="2498725" cy="277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预算使用明细（分科目）</a:t>
            </a:r>
            <a:endParaRPr lang="en-US" sz="1400" b="1" dirty="0"/>
          </a:p>
        </p:txBody>
      </p:sp>
      <p:sp>
        <p:nvSpPr>
          <p:cNvPr id="53" name="Down Arrow 52"/>
          <p:cNvSpPr/>
          <p:nvPr/>
        </p:nvSpPr>
        <p:spPr>
          <a:xfrm flipV="1">
            <a:off x="10085904" y="2434589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/>
          </a:p>
        </p:txBody>
      </p:sp>
      <p:sp>
        <p:nvSpPr>
          <p:cNvPr id="54" name="TextBox 53"/>
          <p:cNvSpPr txBox="1"/>
          <p:nvPr/>
        </p:nvSpPr>
        <p:spPr>
          <a:xfrm>
            <a:off x="5957362" y="1664782"/>
            <a:ext cx="14486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+mn-ea"/>
              </a:rPr>
              <a:t> 费用同比</a:t>
            </a: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5B9BD5">
                    <a:lumMod val="75000"/>
                  </a:srgbClr>
                </a:solidFill>
              </a:rPr>
              <a:t>   </a:t>
            </a:r>
            <a:r>
              <a:rPr lang="en-US" sz="1400" b="1" dirty="0">
                <a:solidFill>
                  <a:srgbClr val="F15E64"/>
                </a:solidFill>
              </a:rPr>
              <a:t>120 </a:t>
            </a:r>
            <a:endParaRPr lang="en-US" altLang="zh-CN" sz="1400" b="1" dirty="0">
              <a:solidFill>
                <a:srgbClr val="F15E64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F15E64"/>
                </a:solidFill>
              </a:rPr>
              <a:t>   150</a:t>
            </a:r>
          </a:p>
        </p:txBody>
      </p:sp>
      <p:sp>
        <p:nvSpPr>
          <p:cNvPr id="55" name="Down Arrow 54"/>
          <p:cNvSpPr/>
          <p:nvPr/>
        </p:nvSpPr>
        <p:spPr>
          <a:xfrm flipV="1">
            <a:off x="6641831" y="2134003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/>
          </a:p>
        </p:txBody>
      </p:sp>
      <p:sp>
        <p:nvSpPr>
          <p:cNvPr id="56" name="Down Arrow 55"/>
          <p:cNvSpPr/>
          <p:nvPr/>
        </p:nvSpPr>
        <p:spPr>
          <a:xfrm flipV="1">
            <a:off x="6676163" y="2434590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723" y="3144155"/>
            <a:ext cx="275975" cy="231819"/>
          </a:xfrm>
          <a:prstGeom prst="rect">
            <a:avLst/>
          </a:prstGeom>
        </p:spPr>
      </p:pic>
      <p:sp>
        <p:nvSpPr>
          <p:cNvPr id="58" name="Text Placeholder 32">
            <a:extLst>
              <a:ext uri="{FF2B5EF4-FFF2-40B4-BE49-F238E27FC236}">
                <a16:creationId xmlns:a16="http://schemas.microsoft.com/office/drawing/2014/main" id="{901C9EFF-5A34-435D-813E-EA913B4461D7}"/>
              </a:ext>
            </a:extLst>
          </p:cNvPr>
          <p:cNvSpPr txBox="1">
            <a:spLocks/>
          </p:cNvSpPr>
          <p:nvPr/>
        </p:nvSpPr>
        <p:spPr>
          <a:xfrm>
            <a:off x="6590867" y="1153198"/>
            <a:ext cx="1539760" cy="271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  </a:t>
            </a:r>
            <a:r>
              <a:rPr lang="zh-CN" altLang="en-US" sz="1400" dirty="0"/>
              <a:t>单位：万元</a:t>
            </a:r>
            <a:endParaRPr lang="en-US" altLang="zh-CN" sz="14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AEFD74-E896-4D86-9417-A0C1EA09FD79}"/>
              </a:ext>
            </a:extLst>
          </p:cNvPr>
          <p:cNvGrpSpPr/>
          <p:nvPr/>
        </p:nvGrpSpPr>
        <p:grpSpPr>
          <a:xfrm>
            <a:off x="9645461" y="1166610"/>
            <a:ext cx="720000" cy="287867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60" name="矩形 57">
              <a:extLst>
                <a:ext uri="{FF2B5EF4-FFF2-40B4-BE49-F238E27FC236}">
                  <a16:creationId xmlns:a16="http://schemas.microsoft.com/office/drawing/2014/main" id="{70157726-84EB-4E6C-A6C1-3E8DCC6AAB2F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文本框 58">
              <a:extLst>
                <a:ext uri="{FF2B5EF4-FFF2-40B4-BE49-F238E27FC236}">
                  <a16:creationId xmlns:a16="http://schemas.microsoft.com/office/drawing/2014/main" id="{F3143E48-D881-46EE-BFBE-AFF3591ADD63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Content Placeholder 22"/>
          <p:cNvSpPr txBox="1">
            <a:spLocks/>
          </p:cNvSpPr>
          <p:nvPr/>
        </p:nvSpPr>
        <p:spPr>
          <a:xfrm>
            <a:off x="4505360" y="4839247"/>
            <a:ext cx="2498725" cy="277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预算使用明细（分职能分类）</a:t>
            </a:r>
            <a:endParaRPr lang="en-US" sz="1400" b="1" dirty="0"/>
          </a:p>
        </p:txBody>
      </p:sp>
      <p:sp>
        <p:nvSpPr>
          <p:cNvPr id="62" name="Oval 4"/>
          <p:cNvSpPr/>
          <p:nvPr/>
        </p:nvSpPr>
        <p:spPr>
          <a:xfrm>
            <a:off x="4153329" y="4818941"/>
            <a:ext cx="329550" cy="287421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5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80" name="Speech Bubble: Rectangle with Corners Rounded 321"/>
          <p:cNvSpPr/>
          <p:nvPr/>
        </p:nvSpPr>
        <p:spPr>
          <a:xfrm>
            <a:off x="112358" y="2905627"/>
            <a:ext cx="1594273" cy="408936"/>
          </a:xfrm>
          <a:prstGeom prst="wedgeRoundRectCallout">
            <a:avLst>
              <a:gd name="adj1" fmla="val 3596"/>
              <a:gd name="adj2" fmla="val -12647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本月和</a:t>
            </a:r>
            <a:r>
              <a:rPr lang="en-US" altLang="zh-CN" sz="1200" dirty="0"/>
              <a:t>YTD</a:t>
            </a:r>
            <a:r>
              <a:rPr lang="zh-CN" altLang="en-US" sz="1200" dirty="0"/>
              <a:t>不同时出现，</a:t>
            </a:r>
            <a:r>
              <a:rPr lang="en-US" altLang="zh-CN" sz="1200" dirty="0" err="1"/>
              <a:t>ppt</a:t>
            </a:r>
            <a:r>
              <a:rPr lang="zh-CN" altLang="en-US" sz="1200" dirty="0"/>
              <a:t>中仅做展示</a:t>
            </a:r>
          </a:p>
        </p:txBody>
      </p:sp>
      <p:graphicFrame>
        <p:nvGraphicFramePr>
          <p:cNvPr id="81" name="表格 63">
            <a:extLst>
              <a:ext uri="{FF2B5EF4-FFF2-40B4-BE49-F238E27FC236}">
                <a16:creationId xmlns:a16="http://schemas.microsoft.com/office/drawing/2014/main" id="{C5A24F6D-F1C7-4109-8832-363733CFE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88662"/>
              </p:ext>
            </p:extLst>
          </p:nvPr>
        </p:nvGraphicFramePr>
        <p:xfrm>
          <a:off x="4430392" y="5137518"/>
          <a:ext cx="3798641" cy="1653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1148300694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38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职能分类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折后收入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年度预算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营销费用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费用同比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剩余预算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任务达成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费用使用进度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使用进度同比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使用进度环比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5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重点</a:t>
                      </a:r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8052"/>
                  </a:ext>
                </a:extLst>
              </a:tr>
              <a:tr h="38077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特渠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45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学生奶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2" name="表格 63">
            <a:extLst>
              <a:ext uri="{FF2B5EF4-FFF2-40B4-BE49-F238E27FC236}">
                <a16:creationId xmlns:a16="http://schemas.microsoft.com/office/drawing/2014/main" id="{C5A24F6D-F1C7-4109-8832-363733CFE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742391"/>
              </p:ext>
            </p:extLst>
          </p:nvPr>
        </p:nvGraphicFramePr>
        <p:xfrm>
          <a:off x="8330339" y="5117059"/>
          <a:ext cx="3694701" cy="16500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2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5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448">
                  <a:extLst>
                    <a:ext uri="{9D8B030D-6E8A-4147-A177-3AD203B41FA5}">
                      <a16:colId xmlns:a16="http://schemas.microsoft.com/office/drawing/2014/main" val="1148300694"/>
                    </a:ext>
                  </a:extLst>
                </a:gridCol>
                <a:gridCol w="240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0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577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3855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55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55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46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折后收入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年度预算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营销费用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费用同比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剩余预算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任务达成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费用使用进度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使用进度同比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使用进度环比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形象建设申请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8052"/>
                  </a:ext>
                </a:extLst>
              </a:tr>
              <a:tr h="2445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陈列类申请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5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导购理货申请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路演活动申请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  <a:tr h="2445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促销物料申请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41904"/>
                  </a:ext>
                </a:extLst>
              </a:tr>
            </a:tbl>
          </a:graphicData>
        </a:graphic>
      </p:graphicFrame>
      <p:sp>
        <p:nvSpPr>
          <p:cNvPr id="83" name="Content Placeholder 22"/>
          <p:cNvSpPr txBox="1">
            <a:spLocks/>
          </p:cNvSpPr>
          <p:nvPr/>
        </p:nvSpPr>
        <p:spPr>
          <a:xfrm>
            <a:off x="8546071" y="4820528"/>
            <a:ext cx="2498725" cy="277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预算使用明细（分活动类型）</a:t>
            </a:r>
            <a:endParaRPr lang="en-US" sz="1400" b="1" dirty="0"/>
          </a:p>
        </p:txBody>
      </p:sp>
      <p:sp>
        <p:nvSpPr>
          <p:cNvPr id="84" name="Oval 4"/>
          <p:cNvSpPr/>
          <p:nvPr/>
        </p:nvSpPr>
        <p:spPr>
          <a:xfrm>
            <a:off x="8220227" y="4817932"/>
            <a:ext cx="329550" cy="287421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6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85" name="Speech Bubble: Rectangle with Corners Rounded 321">
            <a:extLst>
              <a:ext uri="{FF2B5EF4-FFF2-40B4-BE49-F238E27FC236}">
                <a16:creationId xmlns:a16="http://schemas.microsoft.com/office/drawing/2014/main" id="{BC79F21E-302D-4B61-B29B-8443EE50C6FC}"/>
              </a:ext>
            </a:extLst>
          </p:cNvPr>
          <p:cNvSpPr/>
          <p:nvPr/>
        </p:nvSpPr>
        <p:spPr>
          <a:xfrm flipH="1">
            <a:off x="4034526" y="2642266"/>
            <a:ext cx="1604693" cy="501890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latin typeface="+mn-ea"/>
              </a:rPr>
              <a:t>光标显示：营销费用、任务达成、费用使用进度</a:t>
            </a:r>
            <a:endParaRPr lang="en-US" altLang="zh-CN" sz="1050" dirty="0">
              <a:latin typeface="+mn-ea"/>
            </a:endParaRPr>
          </a:p>
        </p:txBody>
      </p:sp>
      <p:grpSp>
        <p:nvGrpSpPr>
          <p:cNvPr id="88" name="Group 44">
            <a:extLst>
              <a:ext uri="{FF2B5EF4-FFF2-40B4-BE49-F238E27FC236}">
                <a16:creationId xmlns:a16="http://schemas.microsoft.com/office/drawing/2014/main" id="{DB3BB9B8-381B-4E99-B7DF-CAD862A190EE}"/>
              </a:ext>
            </a:extLst>
          </p:cNvPr>
          <p:cNvGrpSpPr/>
          <p:nvPr/>
        </p:nvGrpSpPr>
        <p:grpSpPr>
          <a:xfrm>
            <a:off x="1380264" y="1181483"/>
            <a:ext cx="1068216" cy="291949"/>
            <a:chOff x="304798" y="1047755"/>
            <a:chExt cx="1068216" cy="291949"/>
          </a:xfrm>
        </p:grpSpPr>
        <p:sp>
          <p:nvSpPr>
            <p:cNvPr id="90" name="矩形 60">
              <a:extLst>
                <a:ext uri="{FF2B5EF4-FFF2-40B4-BE49-F238E27FC236}">
                  <a16:creationId xmlns:a16="http://schemas.microsoft.com/office/drawing/2014/main" id="{6BE818EF-3F34-4125-9AD5-C16657D5C9D9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Right Triangle 25">
              <a:extLst>
                <a:ext uri="{FF2B5EF4-FFF2-40B4-BE49-F238E27FC236}">
                  <a16:creationId xmlns:a16="http://schemas.microsoft.com/office/drawing/2014/main" id="{97C43EB8-F144-4E1E-8621-224174EA50DA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3" name="文本框 61">
            <a:extLst>
              <a:ext uri="{FF2B5EF4-FFF2-40B4-BE49-F238E27FC236}">
                <a16:creationId xmlns:a16="http://schemas.microsoft.com/office/drawing/2014/main" id="{73BA059B-AECA-49F8-9079-BA1175C857F2}"/>
              </a:ext>
            </a:extLst>
          </p:cNvPr>
          <p:cNvSpPr txBox="1"/>
          <p:nvPr/>
        </p:nvSpPr>
        <p:spPr>
          <a:xfrm>
            <a:off x="1380264" y="118703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AAFF"/>
                </a:solidFill>
                <a:latin typeface="+mn-ea"/>
              </a:rPr>
              <a:t>截止月</a:t>
            </a:r>
          </a:p>
        </p:txBody>
      </p:sp>
      <p:sp>
        <p:nvSpPr>
          <p:cNvPr id="94" name="Speech Bubble: Rectangle with Corners Rounded 321">
            <a:extLst>
              <a:ext uri="{FF2B5EF4-FFF2-40B4-BE49-F238E27FC236}">
                <a16:creationId xmlns:a16="http://schemas.microsoft.com/office/drawing/2014/main" id="{67E98364-93CF-40E6-B0A2-452B5D1DA4E6}"/>
              </a:ext>
            </a:extLst>
          </p:cNvPr>
          <p:cNvSpPr/>
          <p:nvPr/>
        </p:nvSpPr>
        <p:spPr>
          <a:xfrm>
            <a:off x="452209" y="1618744"/>
            <a:ext cx="939270" cy="398619"/>
          </a:xfrm>
          <a:prstGeom prst="wedgeRoundRectCallout">
            <a:avLst>
              <a:gd name="adj1" fmla="val -40383"/>
              <a:gd name="adj2" fmla="val -9586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sp>
        <p:nvSpPr>
          <p:cNvPr id="95" name="Speech Bubble: Rectangle with Corners Rounded 321">
            <a:extLst>
              <a:ext uri="{FF2B5EF4-FFF2-40B4-BE49-F238E27FC236}">
                <a16:creationId xmlns:a16="http://schemas.microsoft.com/office/drawing/2014/main" id="{6FA3346B-6F09-4BB1-97AC-DCF29E602C02}"/>
              </a:ext>
            </a:extLst>
          </p:cNvPr>
          <p:cNvSpPr/>
          <p:nvPr/>
        </p:nvSpPr>
        <p:spPr>
          <a:xfrm>
            <a:off x="1851810" y="1432665"/>
            <a:ext cx="939270" cy="398619"/>
          </a:xfrm>
          <a:prstGeom prst="wedgeRoundRectCallout">
            <a:avLst>
              <a:gd name="adj1" fmla="val -40383"/>
              <a:gd name="adj2" fmla="val -9586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1359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424878"/>
              </p:ext>
            </p:extLst>
          </p:nvPr>
        </p:nvGraphicFramePr>
        <p:xfrm>
          <a:off x="0" y="331788"/>
          <a:ext cx="12192000" cy="6526212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831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74982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435731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开始月、截止月筛选器：默认为当月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的横、纵坐标支持拖动，灵活展现数据，保证可以展示图表中的最大值和最小值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科目预算：</a:t>
                      </a:r>
                      <a:r>
                        <a:rPr lang="zh-CN" altLang="en-US" sz="1200" dirty="0"/>
                        <a:t>不做分页，默认显示</a:t>
                      </a:r>
                      <a:r>
                        <a:rPr lang="en-US" altLang="zh-CN" sz="1200" dirty="0"/>
                        <a:t>6</a:t>
                      </a:r>
                      <a:r>
                        <a:rPr lang="zh-CN" altLang="en-US" sz="1200" dirty="0"/>
                        <a:t>条，滑轮下拉显示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预算使用明细：不做分页，在一屏显示</a:t>
                      </a: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  预算使用进度降序排列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746926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863797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预算进度（月报）</a:t>
            </a:r>
          </a:p>
        </p:txBody>
      </p:sp>
      <p:sp>
        <p:nvSpPr>
          <p:cNvPr id="4" name="十字箭头 33">
            <a:extLst>
              <a:ext uri="{FF2B5EF4-FFF2-40B4-BE49-F238E27FC236}">
                <a16:creationId xmlns:a16="http://schemas.microsoft.com/office/drawing/2014/main" id="{8837CF58-2627-4017-93B3-6602D1439BA7}"/>
              </a:ext>
            </a:extLst>
          </p:cNvPr>
          <p:cNvSpPr/>
          <p:nvPr/>
        </p:nvSpPr>
        <p:spPr>
          <a:xfrm>
            <a:off x="3747626" y="2068269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940" t="1" b="26206"/>
          <a:stretch/>
        </p:blipFill>
        <p:spPr>
          <a:xfrm>
            <a:off x="5574487" y="2721008"/>
            <a:ext cx="218186" cy="1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4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28820" y="5812369"/>
            <a:ext cx="12082252" cy="1034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3449" y="1858356"/>
            <a:ext cx="12063018" cy="1002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14215" y="816767"/>
            <a:ext cx="3490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健康饮品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线下费用总览（</a:t>
            </a:r>
            <a:r>
              <a:rPr kumimoji="1" lang="en-US" altLang="zh-CN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1/2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4FFEA512-A55C-4EB5-AC2D-0A15A5A3BF82}"/>
              </a:ext>
            </a:extLst>
          </p:cNvPr>
          <p:cNvSpPr txBox="1"/>
          <p:nvPr/>
        </p:nvSpPr>
        <p:spPr>
          <a:xfrm>
            <a:off x="9796879" y="10328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white"/>
                </a:solidFill>
              </a:rPr>
              <a:t>查询</a:t>
            </a:r>
            <a:endParaRPr kumimoji="1"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820" y="4602792"/>
            <a:ext cx="12055263" cy="1144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 Placeholder 23"/>
          <p:cNvSpPr txBox="1">
            <a:spLocks/>
          </p:cNvSpPr>
          <p:nvPr/>
        </p:nvSpPr>
        <p:spPr>
          <a:xfrm>
            <a:off x="1191441" y="1916843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/>
              <a:t> 折前收入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1200</a:t>
            </a:r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2300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</a:t>
            </a:r>
          </a:p>
        </p:txBody>
      </p:sp>
      <p:sp>
        <p:nvSpPr>
          <p:cNvPr id="69" name="Text Placeholder 25"/>
          <p:cNvSpPr txBox="1">
            <a:spLocks/>
          </p:cNvSpPr>
          <p:nvPr/>
        </p:nvSpPr>
        <p:spPr>
          <a:xfrm>
            <a:off x="4935671" y="1880673"/>
            <a:ext cx="1393742" cy="990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营销费用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353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500</a:t>
            </a:r>
          </a:p>
        </p:txBody>
      </p:sp>
      <p:sp>
        <p:nvSpPr>
          <p:cNvPr id="74" name="Text Placeholder 32"/>
          <p:cNvSpPr txBox="1">
            <a:spLocks/>
          </p:cNvSpPr>
          <p:nvPr/>
        </p:nvSpPr>
        <p:spPr>
          <a:xfrm>
            <a:off x="7546317" y="1883553"/>
            <a:ext cx="1442771" cy="924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  费用率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  34</a:t>
            </a:r>
            <a:r>
              <a:rPr lang="en-US" altLang="zh-CN" sz="1400" b="1" dirty="0"/>
              <a:t>%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  30</a:t>
            </a:r>
            <a:r>
              <a:rPr lang="en-US" altLang="zh-CN" sz="1400" b="1" dirty="0"/>
              <a:t>%</a:t>
            </a:r>
            <a:endParaRPr lang="en-US" sz="1400" b="1" dirty="0"/>
          </a:p>
        </p:txBody>
      </p:sp>
      <p:sp>
        <p:nvSpPr>
          <p:cNvPr id="78" name="Text Placeholder 40"/>
          <p:cNvSpPr txBox="1">
            <a:spLocks/>
          </p:cNvSpPr>
          <p:nvPr/>
        </p:nvSpPr>
        <p:spPr>
          <a:xfrm>
            <a:off x="10440979" y="1901016"/>
            <a:ext cx="1456794" cy="819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费用率环比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sz="1400" b="1" dirty="0"/>
              <a:t>     </a:t>
            </a:r>
            <a:r>
              <a:rPr lang="en-US" altLang="zh-CN" sz="1400" b="1" dirty="0">
                <a:solidFill>
                  <a:srgbClr val="5AB545"/>
                </a:solidFill>
              </a:rPr>
              <a:t>-</a:t>
            </a:r>
            <a:r>
              <a:rPr lang="en-US" sz="1400" b="1" dirty="0">
                <a:solidFill>
                  <a:srgbClr val="5AB545"/>
                </a:solidFill>
              </a:rPr>
              <a:t>20</a:t>
            </a:r>
            <a:r>
              <a:rPr lang="en-US" altLang="zh-CN" sz="1400" b="1" dirty="0">
                <a:solidFill>
                  <a:srgbClr val="5AB545"/>
                </a:solidFill>
              </a:rPr>
              <a:t>%</a:t>
            </a:r>
            <a:endParaRPr lang="en-US" sz="1400" b="1" dirty="0">
              <a:solidFill>
                <a:srgbClr val="5AB545"/>
              </a:solidFill>
            </a:endParaRPr>
          </a:p>
          <a:p>
            <a:pPr marL="0" indent="0">
              <a:buFont typeface="Arial" panose="020B0604020202020204"/>
              <a:buNone/>
            </a:pPr>
            <a:endParaRPr lang="en-US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>
                <a:solidFill>
                  <a:srgbClr val="4472C4"/>
                </a:solidFill>
              </a:rPr>
              <a:t>    </a:t>
            </a:r>
            <a:endParaRPr lang="en-US" sz="1400" b="1" dirty="0">
              <a:solidFill>
                <a:srgbClr val="F15E64"/>
              </a:solidFill>
            </a:endParaRPr>
          </a:p>
        </p:txBody>
      </p:sp>
      <p:sp>
        <p:nvSpPr>
          <p:cNvPr id="79" name="Text Placeholder 42"/>
          <p:cNvSpPr txBox="1">
            <a:spLocks/>
          </p:cNvSpPr>
          <p:nvPr/>
        </p:nvSpPr>
        <p:spPr>
          <a:xfrm>
            <a:off x="9001589" y="1898517"/>
            <a:ext cx="1706656" cy="897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费用率同比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 </a:t>
            </a:r>
            <a:r>
              <a:rPr lang="en-US" sz="1400" b="1" dirty="0">
                <a:solidFill>
                  <a:srgbClr val="F15E64"/>
                </a:solidFill>
              </a:rPr>
              <a:t>10</a:t>
            </a:r>
            <a:r>
              <a:rPr lang="en-US" altLang="zh-CN" sz="1400" b="1" dirty="0">
                <a:solidFill>
                  <a:srgbClr val="F15E64"/>
                </a:solidFill>
              </a:rPr>
              <a:t>%</a:t>
            </a:r>
            <a:endParaRPr lang="en-US" sz="1400" b="1" dirty="0">
              <a:solidFill>
                <a:srgbClr val="F15E64"/>
              </a:solidFill>
            </a:endParaRPr>
          </a:p>
          <a:p>
            <a:pPr marL="0" indent="0">
              <a:buFont typeface="Arial" panose="020B0604020202020204"/>
              <a:buNone/>
            </a:pPr>
            <a:r>
              <a:rPr lang="en-US" sz="1400" b="1" dirty="0">
                <a:solidFill>
                  <a:srgbClr val="4472C4"/>
                </a:solidFill>
              </a:rPr>
              <a:t>    </a:t>
            </a:r>
            <a:r>
              <a:rPr lang="en-US" altLang="zh-CN" sz="1400" b="1" dirty="0">
                <a:solidFill>
                  <a:srgbClr val="5AB545"/>
                </a:solidFill>
              </a:rPr>
              <a:t>-</a:t>
            </a:r>
            <a:r>
              <a:rPr lang="en-US" sz="1400" b="1" dirty="0">
                <a:solidFill>
                  <a:srgbClr val="5AB545"/>
                </a:solidFill>
              </a:rPr>
              <a:t>20</a:t>
            </a:r>
            <a:r>
              <a:rPr lang="en-US" altLang="zh-CN" sz="1400" b="1" dirty="0">
                <a:solidFill>
                  <a:srgbClr val="5AB545"/>
                </a:solidFill>
              </a:rPr>
              <a:t>%</a:t>
            </a:r>
            <a:endParaRPr lang="en-US" sz="1400" b="1" dirty="0">
              <a:solidFill>
                <a:srgbClr val="5AB545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2820" y="2281846"/>
            <a:ext cx="672958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1400" b="1" dirty="0"/>
              <a:t>本月</a:t>
            </a:r>
            <a:endParaRPr lang="en-US" altLang="zh-CN" sz="1400" b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dirty="0"/>
              <a:t>YTD</a:t>
            </a:r>
          </a:p>
        </p:txBody>
      </p:sp>
      <p:sp>
        <p:nvSpPr>
          <p:cNvPr id="83" name="Down Arrow 82"/>
          <p:cNvSpPr/>
          <p:nvPr/>
        </p:nvSpPr>
        <p:spPr>
          <a:xfrm>
            <a:off x="10090800" y="2578486"/>
            <a:ext cx="197315" cy="181857"/>
          </a:xfrm>
          <a:prstGeom prst="downArrow">
            <a:avLst/>
          </a:prstGeom>
          <a:solidFill>
            <a:srgbClr val="5AB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4" name="Down Arrow 83"/>
          <p:cNvSpPr/>
          <p:nvPr/>
        </p:nvSpPr>
        <p:spPr>
          <a:xfrm flipV="1">
            <a:off x="10076097" y="2252701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7" name="Down Arrow 86"/>
          <p:cNvSpPr/>
          <p:nvPr/>
        </p:nvSpPr>
        <p:spPr>
          <a:xfrm>
            <a:off x="11378998" y="2268579"/>
            <a:ext cx="197315" cy="181857"/>
          </a:xfrm>
          <a:prstGeom prst="downArrow">
            <a:avLst/>
          </a:prstGeom>
          <a:solidFill>
            <a:srgbClr val="5AB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TextBox 32"/>
          <p:cNvSpPr txBox="1"/>
          <p:nvPr/>
        </p:nvSpPr>
        <p:spPr>
          <a:xfrm>
            <a:off x="3179482" y="290006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altLang="zh-CN" sz="1200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4549" y="2852151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费用趋势图</a:t>
            </a:r>
            <a:endParaRPr lang="en-US" sz="1400" b="1" dirty="0"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4103" y="4299917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费用率趋势图</a:t>
            </a:r>
            <a:endParaRPr lang="en-US" sz="1400" b="1" dirty="0">
              <a:latin typeface="+mn-ea"/>
            </a:endParaRPr>
          </a:p>
        </p:txBody>
      </p:sp>
      <p:sp>
        <p:nvSpPr>
          <p:cNvPr id="61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250041" y="1584290"/>
            <a:ext cx="939270" cy="398619"/>
          </a:xfrm>
          <a:prstGeom prst="wedgeRoundRectCallout">
            <a:avLst>
              <a:gd name="adj1" fmla="val -40383"/>
              <a:gd name="adj2" fmla="val -9586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grpSp>
        <p:nvGrpSpPr>
          <p:cNvPr id="62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246861" y="1309873"/>
            <a:ext cx="1068216" cy="291949"/>
            <a:chOff x="304798" y="1047755"/>
            <a:chExt cx="1068216" cy="291949"/>
          </a:xfrm>
        </p:grpSpPr>
        <p:sp>
          <p:nvSpPr>
            <p:cNvPr id="63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开始月</a:t>
              </a:r>
            </a:p>
          </p:txBody>
        </p:sp>
        <p:sp>
          <p:nvSpPr>
            <p:cNvPr id="65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Text Placeholder 23"/>
          <p:cNvSpPr txBox="1">
            <a:spLocks/>
          </p:cNvSpPr>
          <p:nvPr/>
        </p:nvSpPr>
        <p:spPr>
          <a:xfrm>
            <a:off x="3598023" y="1896130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 折后收入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1200</a:t>
            </a:r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2300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</a:t>
            </a:r>
          </a:p>
        </p:txBody>
      </p:sp>
      <p:sp>
        <p:nvSpPr>
          <p:cNvPr id="38" name="Text Placeholder 42"/>
          <p:cNvSpPr txBox="1">
            <a:spLocks/>
          </p:cNvSpPr>
          <p:nvPr/>
        </p:nvSpPr>
        <p:spPr>
          <a:xfrm>
            <a:off x="6223980" y="1869748"/>
            <a:ext cx="1706656" cy="897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 费用同比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 </a:t>
            </a:r>
            <a:r>
              <a:rPr lang="en-US" sz="1400" b="1" dirty="0">
                <a:solidFill>
                  <a:srgbClr val="F15E64"/>
                </a:solidFill>
              </a:rPr>
              <a:t>100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>
                <a:solidFill>
                  <a:srgbClr val="4472C4"/>
                </a:solidFill>
              </a:rPr>
              <a:t>    </a:t>
            </a:r>
            <a:r>
              <a:rPr lang="en-US" altLang="zh-CN" sz="1400" b="1" dirty="0">
                <a:solidFill>
                  <a:srgbClr val="5AB545"/>
                </a:solidFill>
              </a:rPr>
              <a:t>-</a:t>
            </a:r>
            <a:r>
              <a:rPr lang="en-US" sz="1400" b="1" dirty="0">
                <a:solidFill>
                  <a:srgbClr val="5AB545"/>
                </a:solidFill>
              </a:rPr>
              <a:t>200</a:t>
            </a:r>
          </a:p>
        </p:txBody>
      </p:sp>
      <p:sp>
        <p:nvSpPr>
          <p:cNvPr id="39" name="Down Arrow 38"/>
          <p:cNvSpPr/>
          <p:nvPr/>
        </p:nvSpPr>
        <p:spPr>
          <a:xfrm>
            <a:off x="7158251" y="2585964"/>
            <a:ext cx="197315" cy="181857"/>
          </a:xfrm>
          <a:prstGeom prst="downArrow">
            <a:avLst/>
          </a:prstGeom>
          <a:solidFill>
            <a:srgbClr val="5AB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0" name="Down Arrow 39"/>
          <p:cNvSpPr/>
          <p:nvPr/>
        </p:nvSpPr>
        <p:spPr>
          <a:xfrm flipV="1">
            <a:off x="7143548" y="2260179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6399" y="3159448"/>
            <a:ext cx="275975" cy="23181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884" y="5857875"/>
            <a:ext cx="275975" cy="2318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574" y="4642309"/>
            <a:ext cx="275975" cy="231819"/>
          </a:xfrm>
          <a:prstGeom prst="rect">
            <a:avLst/>
          </a:prstGeom>
        </p:spPr>
      </p:pic>
      <p:sp>
        <p:nvSpPr>
          <p:cNvPr id="46" name="Text Placeholder 23">
            <a:extLst>
              <a:ext uri="{FF2B5EF4-FFF2-40B4-BE49-F238E27FC236}">
                <a16:creationId xmlns:a16="http://schemas.microsoft.com/office/drawing/2014/main" id="{5AEFA653-07E2-4AFE-85C5-5A4BD0301E1A}"/>
              </a:ext>
            </a:extLst>
          </p:cNvPr>
          <p:cNvSpPr txBox="1">
            <a:spLocks/>
          </p:cNvSpPr>
          <p:nvPr/>
        </p:nvSpPr>
        <p:spPr>
          <a:xfrm>
            <a:off x="2206541" y="1912446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折前收入同比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12%</a:t>
            </a:r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23%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</a:t>
            </a:r>
          </a:p>
        </p:txBody>
      </p:sp>
      <p:sp>
        <p:nvSpPr>
          <p:cNvPr id="47" name="Oval 4"/>
          <p:cNvSpPr/>
          <p:nvPr/>
        </p:nvSpPr>
        <p:spPr>
          <a:xfrm>
            <a:off x="-25463" y="1848047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8" name="Oval 4"/>
          <p:cNvSpPr/>
          <p:nvPr/>
        </p:nvSpPr>
        <p:spPr>
          <a:xfrm>
            <a:off x="1950" y="2870660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9" name="Oval 4"/>
          <p:cNvSpPr/>
          <p:nvPr/>
        </p:nvSpPr>
        <p:spPr>
          <a:xfrm>
            <a:off x="9271" y="4292785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3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8" name="Text Placeholder 32">
            <a:extLst>
              <a:ext uri="{FF2B5EF4-FFF2-40B4-BE49-F238E27FC236}">
                <a16:creationId xmlns:a16="http://schemas.microsoft.com/office/drawing/2014/main" id="{72A114A3-BE1B-49F0-B5D3-CC6DCD54103E}"/>
              </a:ext>
            </a:extLst>
          </p:cNvPr>
          <p:cNvSpPr txBox="1">
            <a:spLocks/>
          </p:cNvSpPr>
          <p:nvPr/>
        </p:nvSpPr>
        <p:spPr>
          <a:xfrm>
            <a:off x="8261218" y="1362479"/>
            <a:ext cx="1587542" cy="286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dirty="0"/>
              <a:t>    单位：万元</a:t>
            </a:r>
            <a:endParaRPr lang="en-US" altLang="zh-CN" sz="1400" dirty="0"/>
          </a:p>
        </p:txBody>
      </p:sp>
      <p:grpSp>
        <p:nvGrpSpPr>
          <p:cNvPr id="71" name="Group 44">
            <a:extLst>
              <a:ext uri="{FF2B5EF4-FFF2-40B4-BE49-F238E27FC236}">
                <a16:creationId xmlns:a16="http://schemas.microsoft.com/office/drawing/2014/main" id="{81DCCDFF-E16B-4AE3-B66F-AA254FE53EC1}"/>
              </a:ext>
            </a:extLst>
          </p:cNvPr>
          <p:cNvGrpSpPr/>
          <p:nvPr/>
        </p:nvGrpSpPr>
        <p:grpSpPr>
          <a:xfrm>
            <a:off x="3992902" y="1322641"/>
            <a:ext cx="1068216" cy="291949"/>
            <a:chOff x="304798" y="1047755"/>
            <a:chExt cx="1068216" cy="291949"/>
          </a:xfrm>
        </p:grpSpPr>
        <p:sp>
          <p:nvSpPr>
            <p:cNvPr id="72" name="矩形 60">
              <a:extLst>
                <a:ext uri="{FF2B5EF4-FFF2-40B4-BE49-F238E27FC236}">
                  <a16:creationId xmlns:a16="http://schemas.microsoft.com/office/drawing/2014/main" id="{6A5A43B7-BD13-4E60-803C-D89FA4619FF6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77" name="文本框 61">
              <a:extLst>
                <a:ext uri="{FF2B5EF4-FFF2-40B4-BE49-F238E27FC236}">
                  <a16:creationId xmlns:a16="http://schemas.microsoft.com/office/drawing/2014/main" id="{7E6EC351-AB9B-4035-ABC6-50FC35CAD473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大区</a:t>
              </a:r>
            </a:p>
          </p:txBody>
        </p:sp>
        <p:sp>
          <p:nvSpPr>
            <p:cNvPr id="81" name="Right Triangle 25">
              <a:extLst>
                <a:ext uri="{FF2B5EF4-FFF2-40B4-BE49-F238E27FC236}">
                  <a16:creationId xmlns:a16="http://schemas.microsoft.com/office/drawing/2014/main" id="{F713AC40-0B6C-4615-81E1-52E3E3E263D3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82" name="Group 44">
            <a:extLst>
              <a:ext uri="{FF2B5EF4-FFF2-40B4-BE49-F238E27FC236}">
                <a16:creationId xmlns:a16="http://schemas.microsoft.com/office/drawing/2014/main" id="{BB467DDD-27E8-410D-872A-561AA8F14510}"/>
              </a:ext>
            </a:extLst>
          </p:cNvPr>
          <p:cNvGrpSpPr/>
          <p:nvPr/>
        </p:nvGrpSpPr>
        <p:grpSpPr>
          <a:xfrm>
            <a:off x="5162748" y="1309873"/>
            <a:ext cx="1068216" cy="291949"/>
            <a:chOff x="304798" y="1047755"/>
            <a:chExt cx="1068216" cy="291949"/>
          </a:xfrm>
        </p:grpSpPr>
        <p:sp>
          <p:nvSpPr>
            <p:cNvPr id="85" name="矩形 60">
              <a:extLst>
                <a:ext uri="{FF2B5EF4-FFF2-40B4-BE49-F238E27FC236}">
                  <a16:creationId xmlns:a16="http://schemas.microsoft.com/office/drawing/2014/main" id="{7911509C-C36A-44CD-857E-1CD1D7401A9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86" name="文本框 61">
              <a:extLst>
                <a:ext uri="{FF2B5EF4-FFF2-40B4-BE49-F238E27FC236}">
                  <a16:creationId xmlns:a16="http://schemas.microsoft.com/office/drawing/2014/main" id="{C596D12D-5203-477F-B650-21EDD88056F8}"/>
                </a:ext>
              </a:extLst>
            </p:cNvPr>
            <p:cNvSpPr txBox="1"/>
            <p:nvPr/>
          </p:nvSpPr>
          <p:spPr>
            <a:xfrm>
              <a:off x="338999" y="105318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区域 </a:t>
              </a:r>
            </a:p>
          </p:txBody>
        </p:sp>
        <p:sp>
          <p:nvSpPr>
            <p:cNvPr id="88" name="Right Triangle 25">
              <a:extLst>
                <a:ext uri="{FF2B5EF4-FFF2-40B4-BE49-F238E27FC236}">
                  <a16:creationId xmlns:a16="http://schemas.microsoft.com/office/drawing/2014/main" id="{29252CB7-C011-4825-9085-3B360ADBAB23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68" name="Speech Bubble: Rectangle with Corners Rounded 321">
            <a:extLst>
              <a:ext uri="{FF2B5EF4-FFF2-40B4-BE49-F238E27FC236}">
                <a16:creationId xmlns:a16="http://schemas.microsoft.com/office/drawing/2014/main" id="{CAD868BB-1041-48E8-B25A-F88193BA419E}"/>
              </a:ext>
            </a:extLst>
          </p:cNvPr>
          <p:cNvSpPr/>
          <p:nvPr/>
        </p:nvSpPr>
        <p:spPr>
          <a:xfrm>
            <a:off x="1294452" y="2913702"/>
            <a:ext cx="1594273" cy="408936"/>
          </a:xfrm>
          <a:prstGeom prst="wedgeRoundRectCallout">
            <a:avLst>
              <a:gd name="adj1" fmla="val -74088"/>
              <a:gd name="adj2" fmla="val -10666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本月和</a:t>
            </a:r>
            <a:r>
              <a:rPr lang="en-US" altLang="zh-CN" sz="1200" dirty="0"/>
              <a:t>YTD</a:t>
            </a:r>
            <a:r>
              <a:rPr lang="zh-CN" altLang="en-US" sz="1200" dirty="0"/>
              <a:t>不同时出现，</a:t>
            </a:r>
            <a:r>
              <a:rPr lang="en-US" altLang="zh-CN" sz="1200" dirty="0" err="1"/>
              <a:t>ppt</a:t>
            </a:r>
            <a:r>
              <a:rPr lang="zh-CN" altLang="en-US" sz="1200" dirty="0"/>
              <a:t>中仅做展示</a:t>
            </a:r>
          </a:p>
        </p:txBody>
      </p:sp>
      <p:grpSp>
        <p:nvGrpSpPr>
          <p:cNvPr id="70" name="Group 44">
            <a:extLst>
              <a:ext uri="{FF2B5EF4-FFF2-40B4-BE49-F238E27FC236}">
                <a16:creationId xmlns:a16="http://schemas.microsoft.com/office/drawing/2014/main" id="{2B529D16-D9F2-45DC-AAB9-543CA4BA3323}"/>
              </a:ext>
            </a:extLst>
          </p:cNvPr>
          <p:cNvGrpSpPr/>
          <p:nvPr/>
        </p:nvGrpSpPr>
        <p:grpSpPr>
          <a:xfrm>
            <a:off x="2138905" y="1311586"/>
            <a:ext cx="1068216" cy="291949"/>
            <a:chOff x="304798" y="1047755"/>
            <a:chExt cx="1068216" cy="291949"/>
          </a:xfrm>
        </p:grpSpPr>
        <p:sp>
          <p:nvSpPr>
            <p:cNvPr id="90" name="矩形 60">
              <a:extLst>
                <a:ext uri="{FF2B5EF4-FFF2-40B4-BE49-F238E27FC236}">
                  <a16:creationId xmlns:a16="http://schemas.microsoft.com/office/drawing/2014/main" id="{145127F4-85BB-403B-AF70-0636092B3EC1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文本框 61">
              <a:extLst>
                <a:ext uri="{FF2B5EF4-FFF2-40B4-BE49-F238E27FC236}">
                  <a16:creationId xmlns:a16="http://schemas.microsoft.com/office/drawing/2014/main" id="{AC2779A7-6836-43E9-A9E7-AD26D605284C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截止月</a:t>
              </a:r>
            </a:p>
          </p:txBody>
        </p:sp>
        <p:sp>
          <p:nvSpPr>
            <p:cNvPr id="92" name="Right Triangle 25">
              <a:extLst>
                <a:ext uri="{FF2B5EF4-FFF2-40B4-BE49-F238E27FC236}">
                  <a16:creationId xmlns:a16="http://schemas.microsoft.com/office/drawing/2014/main" id="{BA77A5D0-7064-4D70-B4DB-6F77E8C38266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5" name="Speech Bubble: Rectangle with Corners Rounded 321">
            <a:extLst>
              <a:ext uri="{FF2B5EF4-FFF2-40B4-BE49-F238E27FC236}">
                <a16:creationId xmlns:a16="http://schemas.microsoft.com/office/drawing/2014/main" id="{CB482B1F-0BA6-42D1-B73A-47A7283B4EF0}"/>
              </a:ext>
            </a:extLst>
          </p:cNvPr>
          <p:cNvSpPr/>
          <p:nvPr/>
        </p:nvSpPr>
        <p:spPr>
          <a:xfrm>
            <a:off x="3127706" y="1584290"/>
            <a:ext cx="939270" cy="398619"/>
          </a:xfrm>
          <a:prstGeom prst="wedgeRoundRectCallout">
            <a:avLst>
              <a:gd name="adj1" fmla="val -39151"/>
              <a:gd name="adj2" fmla="val -8424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grpSp>
        <p:nvGrpSpPr>
          <p:cNvPr id="96" name="Group 58">
            <a:extLst>
              <a:ext uri="{FF2B5EF4-FFF2-40B4-BE49-F238E27FC236}">
                <a16:creationId xmlns:a16="http://schemas.microsoft.com/office/drawing/2014/main" id="{B197237B-EC2C-4945-9E4F-6BA489541D04}"/>
              </a:ext>
            </a:extLst>
          </p:cNvPr>
          <p:cNvGrpSpPr/>
          <p:nvPr/>
        </p:nvGrpSpPr>
        <p:grpSpPr>
          <a:xfrm>
            <a:off x="9643915" y="1351895"/>
            <a:ext cx="771098" cy="316032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97" name="矩形 57">
              <a:extLst>
                <a:ext uri="{FF2B5EF4-FFF2-40B4-BE49-F238E27FC236}">
                  <a16:creationId xmlns:a16="http://schemas.microsoft.com/office/drawing/2014/main" id="{5DA5D85A-055C-4D28-B8E9-1A76C2900533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文本框 58">
              <a:extLst>
                <a:ext uri="{FF2B5EF4-FFF2-40B4-BE49-F238E27FC236}">
                  <a16:creationId xmlns:a16="http://schemas.microsoft.com/office/drawing/2014/main" id="{0125AD4E-B4A5-4B38-9320-6C9A93A1B922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9" name="Group 58">
            <a:extLst>
              <a:ext uri="{FF2B5EF4-FFF2-40B4-BE49-F238E27FC236}">
                <a16:creationId xmlns:a16="http://schemas.microsoft.com/office/drawing/2014/main" id="{14FF7287-F7D9-442B-B9EA-A8CDBC3496EE}"/>
              </a:ext>
            </a:extLst>
          </p:cNvPr>
          <p:cNvGrpSpPr/>
          <p:nvPr/>
        </p:nvGrpSpPr>
        <p:grpSpPr>
          <a:xfrm>
            <a:off x="10483703" y="1354005"/>
            <a:ext cx="709184" cy="316032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100" name="矩形 57">
              <a:extLst>
                <a:ext uri="{FF2B5EF4-FFF2-40B4-BE49-F238E27FC236}">
                  <a16:creationId xmlns:a16="http://schemas.microsoft.com/office/drawing/2014/main" id="{4B3328F5-CB69-4F1B-BBF6-F3476AD44452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文本框 58">
              <a:extLst>
                <a:ext uri="{FF2B5EF4-FFF2-40B4-BE49-F238E27FC236}">
                  <a16:creationId xmlns:a16="http://schemas.microsoft.com/office/drawing/2014/main" id="{662A8690-ADCC-46BE-9E0C-703E8CD5B517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1" lang="zh-CN" altLang="en-US" sz="1200" dirty="0">
                  <a:solidFill>
                    <a:prstClr val="white"/>
                  </a:solidFill>
                </a:rPr>
                <a:t>季报</a:t>
              </a:r>
            </a:p>
          </p:txBody>
        </p:sp>
      </p:grpSp>
      <p:grpSp>
        <p:nvGrpSpPr>
          <p:cNvPr id="102" name="Group 58">
            <a:extLst>
              <a:ext uri="{FF2B5EF4-FFF2-40B4-BE49-F238E27FC236}">
                <a16:creationId xmlns:a16="http://schemas.microsoft.com/office/drawing/2014/main" id="{2E39ACBB-C5F4-4EF9-B272-2401B05C1001}"/>
              </a:ext>
            </a:extLst>
          </p:cNvPr>
          <p:cNvGrpSpPr/>
          <p:nvPr/>
        </p:nvGrpSpPr>
        <p:grpSpPr>
          <a:xfrm>
            <a:off x="11261578" y="1337822"/>
            <a:ext cx="824916" cy="316032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103" name="矩形 57">
              <a:extLst>
                <a:ext uri="{FF2B5EF4-FFF2-40B4-BE49-F238E27FC236}">
                  <a16:creationId xmlns:a16="http://schemas.microsoft.com/office/drawing/2014/main" id="{EF04D8E7-CACE-49A3-86F4-DFEAD7B9D1A9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文本框 58">
              <a:extLst>
                <a:ext uri="{FF2B5EF4-FFF2-40B4-BE49-F238E27FC236}">
                  <a16:creationId xmlns:a16="http://schemas.microsoft.com/office/drawing/2014/main" id="{43E80827-C7B3-4821-B026-6A80DDB1F286}"/>
                </a:ext>
              </a:extLst>
            </p:cNvPr>
            <p:cNvSpPr txBox="1"/>
            <p:nvPr/>
          </p:nvSpPr>
          <p:spPr>
            <a:xfrm>
              <a:off x="10989275" y="1056815"/>
              <a:ext cx="64633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1" lang="zh-CN" altLang="en-US" sz="1200" dirty="0">
                  <a:solidFill>
                    <a:prstClr val="white"/>
                  </a:solidFill>
                </a:rPr>
                <a:t>半年报</a:t>
              </a:r>
            </a:p>
          </p:txBody>
        </p:sp>
      </p:grpSp>
      <p:graphicFrame>
        <p:nvGraphicFramePr>
          <p:cNvPr id="66" name="内容占位符 46">
            <a:extLst>
              <a:ext uri="{FF2B5EF4-FFF2-40B4-BE49-F238E27FC236}">
                <a16:creationId xmlns:a16="http://schemas.microsoft.com/office/drawing/2014/main" id="{7D95DDBB-FD89-4372-B466-5B3A79F286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797851"/>
              </p:ext>
            </p:extLst>
          </p:nvPr>
        </p:nvGraphicFramePr>
        <p:xfrm>
          <a:off x="41204" y="3140841"/>
          <a:ext cx="12055263" cy="1159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5" name="图表 23">
            <a:extLst>
              <a:ext uri="{FF2B5EF4-FFF2-40B4-BE49-F238E27FC236}">
                <a16:creationId xmlns:a16="http://schemas.microsoft.com/office/drawing/2014/main" id="{A5974501-B84B-4E11-A517-169E59AE5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424909"/>
              </p:ext>
            </p:extLst>
          </p:nvPr>
        </p:nvGraphicFramePr>
        <p:xfrm>
          <a:off x="-140847" y="4222618"/>
          <a:ext cx="12154395" cy="1474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6" name="图表 23">
            <a:extLst>
              <a:ext uri="{FF2B5EF4-FFF2-40B4-BE49-F238E27FC236}">
                <a16:creationId xmlns:a16="http://schemas.microsoft.com/office/drawing/2014/main" id="{D29F6E32-78FA-4286-951D-664291EF62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8269812"/>
              </p:ext>
            </p:extLst>
          </p:nvPr>
        </p:nvGraphicFramePr>
        <p:xfrm>
          <a:off x="-130332" y="5697190"/>
          <a:ext cx="12130702" cy="1347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7" name="Speech Bubble: Rectangle with Corners Rounded 321">
            <a:extLst>
              <a:ext uri="{FF2B5EF4-FFF2-40B4-BE49-F238E27FC236}">
                <a16:creationId xmlns:a16="http://schemas.microsoft.com/office/drawing/2014/main" id="{6AF44889-2CDE-45D0-AA06-DBFA27E6E84C}"/>
              </a:ext>
            </a:extLst>
          </p:cNvPr>
          <p:cNvSpPr/>
          <p:nvPr/>
        </p:nvSpPr>
        <p:spPr>
          <a:xfrm>
            <a:off x="10026718" y="2777378"/>
            <a:ext cx="1504054" cy="726186"/>
          </a:xfrm>
          <a:prstGeom prst="wedgeRoundRectCallout">
            <a:avLst>
              <a:gd name="adj1" fmla="val -41502"/>
              <a:gd name="adj2" fmla="val 83749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/>
              <a:t>趋势图展为当年数据，从当年</a:t>
            </a:r>
            <a:r>
              <a:rPr lang="en-US" altLang="zh-CN" sz="1000" dirty="0"/>
              <a:t>1</a:t>
            </a:r>
            <a:r>
              <a:rPr lang="zh-CN" altLang="en-US" sz="1000" dirty="0"/>
              <a:t>月份开始，如</a:t>
            </a:r>
            <a:r>
              <a:rPr lang="en-US" altLang="zh-CN" sz="1000" dirty="0"/>
              <a:t>19</a:t>
            </a:r>
            <a:r>
              <a:rPr lang="zh-CN" altLang="en-US" sz="1000" dirty="0"/>
              <a:t>年</a:t>
            </a:r>
            <a:r>
              <a:rPr lang="en-US" altLang="zh-CN" sz="1000" dirty="0"/>
              <a:t>6</a:t>
            </a:r>
            <a:r>
              <a:rPr lang="zh-CN" altLang="en-US" sz="1000" dirty="0"/>
              <a:t>月默认显示</a:t>
            </a:r>
            <a:r>
              <a:rPr lang="en-US" altLang="zh-CN" sz="1000" dirty="0"/>
              <a:t>19</a:t>
            </a:r>
            <a:r>
              <a:rPr lang="zh-CN" altLang="en-US" sz="1000" dirty="0"/>
              <a:t>年</a:t>
            </a:r>
            <a:r>
              <a:rPr lang="en-US" altLang="zh-CN" sz="1000" dirty="0"/>
              <a:t>1</a:t>
            </a:r>
            <a:r>
              <a:rPr lang="zh-CN" altLang="en-US" sz="1000" dirty="0"/>
              <a:t>月</a:t>
            </a:r>
            <a:r>
              <a:rPr lang="en-US" altLang="zh-CN" sz="1000" dirty="0"/>
              <a:t>-19</a:t>
            </a:r>
            <a:r>
              <a:rPr lang="zh-CN" altLang="en-US" sz="1000" dirty="0"/>
              <a:t>年</a:t>
            </a:r>
            <a:r>
              <a:rPr lang="en-US" altLang="zh-CN" sz="1000" dirty="0"/>
              <a:t>6</a:t>
            </a:r>
            <a:r>
              <a:rPr lang="zh-CN" altLang="en-US" sz="1000" dirty="0"/>
              <a:t>月数据</a:t>
            </a:r>
          </a:p>
        </p:txBody>
      </p:sp>
      <p:grpSp>
        <p:nvGrpSpPr>
          <p:cNvPr id="108" name="Group 44">
            <a:extLst>
              <a:ext uri="{FF2B5EF4-FFF2-40B4-BE49-F238E27FC236}">
                <a16:creationId xmlns:a16="http://schemas.microsoft.com/office/drawing/2014/main" id="{19749B54-0DE3-45AC-8CED-9D39A76BA897}"/>
              </a:ext>
            </a:extLst>
          </p:cNvPr>
          <p:cNvGrpSpPr/>
          <p:nvPr/>
        </p:nvGrpSpPr>
        <p:grpSpPr>
          <a:xfrm>
            <a:off x="6288304" y="1314343"/>
            <a:ext cx="1068216" cy="291949"/>
            <a:chOff x="304798" y="1047755"/>
            <a:chExt cx="1068216" cy="291949"/>
          </a:xfrm>
        </p:grpSpPr>
        <p:sp>
          <p:nvSpPr>
            <p:cNvPr id="109" name="矩形 60">
              <a:extLst>
                <a:ext uri="{FF2B5EF4-FFF2-40B4-BE49-F238E27FC236}">
                  <a16:creationId xmlns:a16="http://schemas.microsoft.com/office/drawing/2014/main" id="{F888F137-AC49-432E-BC39-EAC2C19AC7A8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文本框 61">
              <a:extLst>
                <a:ext uri="{FF2B5EF4-FFF2-40B4-BE49-F238E27FC236}">
                  <a16:creationId xmlns:a16="http://schemas.microsoft.com/office/drawing/2014/main" id="{872610EC-4E4E-43DC-966D-0916B1024956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费用出处</a:t>
              </a:r>
            </a:p>
          </p:txBody>
        </p:sp>
        <p:sp>
          <p:nvSpPr>
            <p:cNvPr id="111" name="Right Triangle 25">
              <a:extLst>
                <a:ext uri="{FF2B5EF4-FFF2-40B4-BE49-F238E27FC236}">
                  <a16:creationId xmlns:a16="http://schemas.microsoft.com/office/drawing/2014/main" id="{D45B023C-D7AE-4C03-87BD-46A4A8FCB86D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2" name="Speech Bubble: Rectangle with Corners Rounded 321">
            <a:extLst>
              <a:ext uri="{FF2B5EF4-FFF2-40B4-BE49-F238E27FC236}">
                <a16:creationId xmlns:a16="http://schemas.microsoft.com/office/drawing/2014/main" id="{7D515CEF-71C7-4BE5-8C85-10A62B6AAFF7}"/>
              </a:ext>
            </a:extLst>
          </p:cNvPr>
          <p:cNvSpPr/>
          <p:nvPr/>
        </p:nvSpPr>
        <p:spPr>
          <a:xfrm>
            <a:off x="7281348" y="1524525"/>
            <a:ext cx="1224073" cy="398619"/>
          </a:xfrm>
          <a:prstGeom prst="wedgeRoundRectCallout">
            <a:avLst>
              <a:gd name="adj1" fmla="val -66443"/>
              <a:gd name="adj2" fmla="val -5857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默认：销售部费用</a:t>
            </a:r>
          </a:p>
        </p:txBody>
      </p:sp>
    </p:spTree>
    <p:extLst>
      <p:ext uri="{BB962C8B-B14F-4D97-AF65-F5344CB8AC3E}">
        <p14:creationId xmlns:p14="http://schemas.microsoft.com/office/powerpoint/2010/main" val="99870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14215" y="816767"/>
            <a:ext cx="349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健康饮品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线下费用总览（</a:t>
            </a:r>
            <a:r>
              <a:rPr kumimoji="1" lang="en-US" altLang="zh-CN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2/2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endParaRPr lang="zh-CN" altLang="en-US" sz="1200" dirty="0">
              <a:solidFill>
                <a:srgbClr val="00AAFF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2" y="4516552"/>
            <a:ext cx="4280741" cy="2215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360" y="4524767"/>
            <a:ext cx="3498336" cy="2215393"/>
          </a:xfrm>
          <a:prstGeom prst="rect">
            <a:avLst/>
          </a:prstGeom>
        </p:spPr>
      </p:pic>
      <p:graphicFrame>
        <p:nvGraphicFramePr>
          <p:cNvPr id="10" name="图表 2"/>
          <p:cNvGraphicFramePr/>
          <p:nvPr>
            <p:extLst>
              <p:ext uri="{D42A27DB-BD31-4B8C-83A1-F6EECF244321}">
                <p14:modId xmlns:p14="http://schemas.microsoft.com/office/powerpoint/2010/main" val="644832969"/>
              </p:ext>
            </p:extLst>
          </p:nvPr>
        </p:nvGraphicFramePr>
        <p:xfrm>
          <a:off x="4454048" y="4666607"/>
          <a:ext cx="3498335" cy="1888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710564332"/>
              </p:ext>
            </p:extLst>
          </p:nvPr>
        </p:nvGraphicFramePr>
        <p:xfrm>
          <a:off x="94696" y="4709976"/>
          <a:ext cx="3999415" cy="1871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50996" y="4225888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渠道费用</a:t>
            </a:r>
            <a:endParaRPr lang="en-US" sz="14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835" y="4224892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科目费用</a:t>
            </a:r>
            <a:endParaRPr lang="en-US" sz="1400" b="1" dirty="0">
              <a:latin typeface="+mn-ea"/>
            </a:endParaRPr>
          </a:p>
        </p:txBody>
      </p:sp>
      <p:sp>
        <p:nvSpPr>
          <p:cNvPr id="14" name="Oval 4"/>
          <p:cNvSpPr/>
          <p:nvPr/>
        </p:nvSpPr>
        <p:spPr>
          <a:xfrm>
            <a:off x="4389735" y="4211117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7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5" name="Oval 4"/>
          <p:cNvSpPr/>
          <p:nvPr/>
        </p:nvSpPr>
        <p:spPr>
          <a:xfrm>
            <a:off x="94696" y="4228551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6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6785" y="5199049"/>
            <a:ext cx="3325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渠道的取数逻辑待确认后反馈，暂不实施</a:t>
            </a:r>
            <a:endParaRPr lang="en-US" sz="20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943" y="2227867"/>
            <a:ext cx="5996348" cy="1995583"/>
          </a:xfrm>
          <a:prstGeom prst="rect">
            <a:avLst/>
          </a:prstGeom>
        </p:spPr>
      </p:pic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1377824508"/>
              </p:ext>
            </p:extLst>
          </p:nvPr>
        </p:nvGraphicFramePr>
        <p:xfrm>
          <a:off x="6291112" y="2334059"/>
          <a:ext cx="5522937" cy="1584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378304" y="1892921"/>
            <a:ext cx="1652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活动类型费用</a:t>
            </a:r>
            <a:endParaRPr lang="en-US" sz="1400" b="1" dirty="0">
              <a:latin typeface="+mn-ea"/>
            </a:endParaRPr>
          </a:p>
        </p:txBody>
      </p:sp>
      <p:sp>
        <p:nvSpPr>
          <p:cNvPr id="20" name="Oval 4"/>
          <p:cNvSpPr/>
          <p:nvPr/>
        </p:nvSpPr>
        <p:spPr>
          <a:xfrm>
            <a:off x="6057021" y="1885255"/>
            <a:ext cx="293919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5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1" name="Speech Bubble: Rectangle with Corners Rounded 321">
            <a:extLst>
              <a:ext uri="{FF2B5EF4-FFF2-40B4-BE49-F238E27FC236}">
                <a16:creationId xmlns:a16="http://schemas.microsoft.com/office/drawing/2014/main" id="{32D82A0A-CA99-44FC-AD5B-CF2179875B4B}"/>
              </a:ext>
            </a:extLst>
          </p:cNvPr>
          <p:cNvSpPr/>
          <p:nvPr/>
        </p:nvSpPr>
        <p:spPr>
          <a:xfrm flipH="1">
            <a:off x="9813706" y="1869178"/>
            <a:ext cx="1268193" cy="682233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latin typeface="+mn-ea"/>
              </a:rPr>
              <a:t>光标显示：</a:t>
            </a:r>
            <a:endParaRPr lang="en-US" altLang="zh-CN" sz="1050" dirty="0">
              <a:latin typeface="+mn-ea"/>
            </a:endParaRPr>
          </a:p>
          <a:p>
            <a:r>
              <a:rPr lang="zh-CN" altLang="en-US" sz="1050" dirty="0">
                <a:latin typeface="+mn-ea"/>
              </a:rPr>
              <a:t>营销费用、费用同比、费用占比</a:t>
            </a:r>
            <a:endParaRPr lang="en-US" altLang="zh-CN" sz="1050" dirty="0">
              <a:latin typeface="+mn-ea"/>
            </a:endParaRPr>
          </a:p>
        </p:txBody>
      </p:sp>
      <p:sp>
        <p:nvSpPr>
          <p:cNvPr id="32" name="Speech Bubble: Rectangle with Corners Rounded 321">
            <a:extLst>
              <a:ext uri="{FF2B5EF4-FFF2-40B4-BE49-F238E27FC236}">
                <a16:creationId xmlns:a16="http://schemas.microsoft.com/office/drawing/2014/main" id="{3AABCC1B-C714-4BB7-9972-DDD15B2E0694}"/>
              </a:ext>
            </a:extLst>
          </p:cNvPr>
          <p:cNvSpPr/>
          <p:nvPr/>
        </p:nvSpPr>
        <p:spPr>
          <a:xfrm flipH="1">
            <a:off x="1555214" y="4191553"/>
            <a:ext cx="1268193" cy="682232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latin typeface="+mn-ea"/>
              </a:rPr>
              <a:t>光标显示：</a:t>
            </a:r>
            <a:endParaRPr lang="en-US" altLang="zh-CN" sz="1050" dirty="0">
              <a:latin typeface="+mn-ea"/>
            </a:endParaRPr>
          </a:p>
          <a:p>
            <a:r>
              <a:rPr lang="zh-CN" altLang="en-US" sz="1050" dirty="0">
                <a:latin typeface="+mn-ea"/>
              </a:rPr>
              <a:t>营销费用、费用同比、费用占比</a:t>
            </a:r>
            <a:endParaRPr lang="en-US" altLang="zh-CN" sz="1050" dirty="0">
              <a:latin typeface="+mn-ea"/>
            </a:endParaRPr>
          </a:p>
        </p:txBody>
      </p:sp>
      <p:sp>
        <p:nvSpPr>
          <p:cNvPr id="33" name="Speech Bubble: Rectangle with Corners Rounded 321">
            <a:extLst>
              <a:ext uri="{FF2B5EF4-FFF2-40B4-BE49-F238E27FC236}">
                <a16:creationId xmlns:a16="http://schemas.microsoft.com/office/drawing/2014/main" id="{08DE8806-7C1F-4E8E-856F-B38241544E58}"/>
              </a:ext>
            </a:extLst>
          </p:cNvPr>
          <p:cNvSpPr/>
          <p:nvPr/>
        </p:nvSpPr>
        <p:spPr>
          <a:xfrm flipH="1">
            <a:off x="6017824" y="4037675"/>
            <a:ext cx="1274758" cy="658368"/>
          </a:xfrm>
          <a:prstGeom prst="wedgeRoundRectCallout">
            <a:avLst>
              <a:gd name="adj1" fmla="val 53727"/>
              <a:gd name="adj2" fmla="val 7291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latin typeface="+mn-ea"/>
              </a:rPr>
              <a:t>光标显示：</a:t>
            </a:r>
            <a:endParaRPr lang="en-US" altLang="zh-CN" sz="1050" dirty="0">
              <a:latin typeface="+mn-ea"/>
            </a:endParaRPr>
          </a:p>
          <a:p>
            <a:r>
              <a:rPr lang="zh-CN" altLang="en-US" sz="1050" dirty="0">
                <a:latin typeface="+mn-ea"/>
              </a:rPr>
              <a:t>营销费用、费用同比、费用占比</a:t>
            </a:r>
            <a:endParaRPr lang="en-US" altLang="zh-CN" sz="1050" dirty="0">
              <a:latin typeface="+mn-ea"/>
            </a:endParaRPr>
          </a:p>
        </p:txBody>
      </p:sp>
      <p:sp>
        <p:nvSpPr>
          <p:cNvPr id="39" name="Speech Bubble: Rectangle with Corners Rounded 321">
            <a:extLst>
              <a:ext uri="{FF2B5EF4-FFF2-40B4-BE49-F238E27FC236}">
                <a16:creationId xmlns:a16="http://schemas.microsoft.com/office/drawing/2014/main" id="{2A0969C4-FEE3-4535-BB45-7AFB7EFDC8B2}"/>
              </a:ext>
            </a:extLst>
          </p:cNvPr>
          <p:cNvSpPr/>
          <p:nvPr/>
        </p:nvSpPr>
        <p:spPr>
          <a:xfrm>
            <a:off x="1250041" y="1584290"/>
            <a:ext cx="939270" cy="398619"/>
          </a:xfrm>
          <a:prstGeom prst="wedgeRoundRectCallout">
            <a:avLst>
              <a:gd name="adj1" fmla="val -40383"/>
              <a:gd name="adj2" fmla="val -9586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grpSp>
        <p:nvGrpSpPr>
          <p:cNvPr id="40" name="Group 44">
            <a:extLst>
              <a:ext uri="{FF2B5EF4-FFF2-40B4-BE49-F238E27FC236}">
                <a16:creationId xmlns:a16="http://schemas.microsoft.com/office/drawing/2014/main" id="{066219C0-F60D-4642-892E-4034B0985C84}"/>
              </a:ext>
            </a:extLst>
          </p:cNvPr>
          <p:cNvGrpSpPr/>
          <p:nvPr/>
        </p:nvGrpSpPr>
        <p:grpSpPr>
          <a:xfrm>
            <a:off x="246861" y="1309873"/>
            <a:ext cx="1068216" cy="291949"/>
            <a:chOff x="304798" y="1047755"/>
            <a:chExt cx="1068216" cy="291949"/>
          </a:xfrm>
        </p:grpSpPr>
        <p:sp>
          <p:nvSpPr>
            <p:cNvPr id="41" name="矩形 60">
              <a:extLst>
                <a:ext uri="{FF2B5EF4-FFF2-40B4-BE49-F238E27FC236}">
                  <a16:creationId xmlns:a16="http://schemas.microsoft.com/office/drawing/2014/main" id="{02D87B2E-39BC-47D1-B573-D05F455B67B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文本框 61">
              <a:extLst>
                <a:ext uri="{FF2B5EF4-FFF2-40B4-BE49-F238E27FC236}">
                  <a16:creationId xmlns:a16="http://schemas.microsoft.com/office/drawing/2014/main" id="{5D7404D2-E46B-4003-961B-FE7D2ACBF1B0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开始月</a:t>
              </a:r>
            </a:p>
          </p:txBody>
        </p:sp>
        <p:sp>
          <p:nvSpPr>
            <p:cNvPr id="43" name="Right Triangle 25">
              <a:extLst>
                <a:ext uri="{FF2B5EF4-FFF2-40B4-BE49-F238E27FC236}">
                  <a16:creationId xmlns:a16="http://schemas.microsoft.com/office/drawing/2014/main" id="{66B8A4B8-B35A-4B3B-8973-51D7F9E4BAB1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5CA777E0-4BB2-4FBD-A127-72701CFC4649}"/>
              </a:ext>
            </a:extLst>
          </p:cNvPr>
          <p:cNvGrpSpPr/>
          <p:nvPr/>
        </p:nvGrpSpPr>
        <p:grpSpPr>
          <a:xfrm>
            <a:off x="3955324" y="1322641"/>
            <a:ext cx="1068216" cy="291949"/>
            <a:chOff x="304798" y="1047755"/>
            <a:chExt cx="1068216" cy="291949"/>
          </a:xfrm>
        </p:grpSpPr>
        <p:sp>
          <p:nvSpPr>
            <p:cNvPr id="45" name="矩形 60">
              <a:extLst>
                <a:ext uri="{FF2B5EF4-FFF2-40B4-BE49-F238E27FC236}">
                  <a16:creationId xmlns:a16="http://schemas.microsoft.com/office/drawing/2014/main" id="{ACAAEA67-9700-490B-BF0A-3A6749B1501F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46" name="文本框 61">
              <a:extLst>
                <a:ext uri="{FF2B5EF4-FFF2-40B4-BE49-F238E27FC236}">
                  <a16:creationId xmlns:a16="http://schemas.microsoft.com/office/drawing/2014/main" id="{B94B4E67-6057-432E-A9EA-6D812DC5A200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大区</a:t>
              </a:r>
            </a:p>
          </p:txBody>
        </p:sp>
        <p:sp>
          <p:nvSpPr>
            <p:cNvPr id="47" name="Right Triangle 25">
              <a:extLst>
                <a:ext uri="{FF2B5EF4-FFF2-40B4-BE49-F238E27FC236}">
                  <a16:creationId xmlns:a16="http://schemas.microsoft.com/office/drawing/2014/main" id="{BA4EFF10-76D2-499A-BA02-7BABD261E286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48" name="Group 44">
            <a:extLst>
              <a:ext uri="{FF2B5EF4-FFF2-40B4-BE49-F238E27FC236}">
                <a16:creationId xmlns:a16="http://schemas.microsoft.com/office/drawing/2014/main" id="{752666EA-7FCF-45F0-81F8-2AE8C2A2F6B8}"/>
              </a:ext>
            </a:extLst>
          </p:cNvPr>
          <p:cNvGrpSpPr/>
          <p:nvPr/>
        </p:nvGrpSpPr>
        <p:grpSpPr>
          <a:xfrm>
            <a:off x="5125170" y="1309873"/>
            <a:ext cx="1068216" cy="291949"/>
            <a:chOff x="304798" y="1047755"/>
            <a:chExt cx="1068216" cy="291949"/>
          </a:xfrm>
        </p:grpSpPr>
        <p:sp>
          <p:nvSpPr>
            <p:cNvPr id="49" name="矩形 60">
              <a:extLst>
                <a:ext uri="{FF2B5EF4-FFF2-40B4-BE49-F238E27FC236}">
                  <a16:creationId xmlns:a16="http://schemas.microsoft.com/office/drawing/2014/main" id="{38C46F30-D4FF-4862-9736-9E43E534B501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50" name="文本框 61">
              <a:extLst>
                <a:ext uri="{FF2B5EF4-FFF2-40B4-BE49-F238E27FC236}">
                  <a16:creationId xmlns:a16="http://schemas.microsoft.com/office/drawing/2014/main" id="{CFA89C70-3BFF-4A3F-8E9E-48E2E6E15BB5}"/>
                </a:ext>
              </a:extLst>
            </p:cNvPr>
            <p:cNvSpPr txBox="1"/>
            <p:nvPr/>
          </p:nvSpPr>
          <p:spPr>
            <a:xfrm>
              <a:off x="338999" y="105318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区域 </a:t>
              </a:r>
            </a:p>
          </p:txBody>
        </p:sp>
        <p:sp>
          <p:nvSpPr>
            <p:cNvPr id="51" name="Right Triangle 25">
              <a:extLst>
                <a:ext uri="{FF2B5EF4-FFF2-40B4-BE49-F238E27FC236}">
                  <a16:creationId xmlns:a16="http://schemas.microsoft.com/office/drawing/2014/main" id="{56C5E05F-F2F6-4C29-B9DF-754038C9AF9A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52" name="Group 44">
            <a:extLst>
              <a:ext uri="{FF2B5EF4-FFF2-40B4-BE49-F238E27FC236}">
                <a16:creationId xmlns:a16="http://schemas.microsoft.com/office/drawing/2014/main" id="{6E9DC0B1-3D80-4076-A3EA-D30F85585939}"/>
              </a:ext>
            </a:extLst>
          </p:cNvPr>
          <p:cNvGrpSpPr/>
          <p:nvPr/>
        </p:nvGrpSpPr>
        <p:grpSpPr>
          <a:xfrm>
            <a:off x="2138905" y="1311586"/>
            <a:ext cx="1068216" cy="291949"/>
            <a:chOff x="304798" y="1047755"/>
            <a:chExt cx="1068216" cy="291949"/>
          </a:xfrm>
        </p:grpSpPr>
        <p:sp>
          <p:nvSpPr>
            <p:cNvPr id="53" name="矩形 60">
              <a:extLst>
                <a:ext uri="{FF2B5EF4-FFF2-40B4-BE49-F238E27FC236}">
                  <a16:creationId xmlns:a16="http://schemas.microsoft.com/office/drawing/2014/main" id="{033FF292-5E33-41B2-9A55-F2DD8AA7CC2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文本框 61">
              <a:extLst>
                <a:ext uri="{FF2B5EF4-FFF2-40B4-BE49-F238E27FC236}">
                  <a16:creationId xmlns:a16="http://schemas.microsoft.com/office/drawing/2014/main" id="{2ACB7AA7-3D84-4819-88EB-15F16AFF1069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截止月</a:t>
              </a:r>
            </a:p>
          </p:txBody>
        </p:sp>
        <p:sp>
          <p:nvSpPr>
            <p:cNvPr id="55" name="Right Triangle 25">
              <a:extLst>
                <a:ext uri="{FF2B5EF4-FFF2-40B4-BE49-F238E27FC236}">
                  <a16:creationId xmlns:a16="http://schemas.microsoft.com/office/drawing/2014/main" id="{AAF90063-38BB-4E77-8061-5F28D38B44E8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Speech Bubble: Rectangle with Corners Rounded 321">
            <a:extLst>
              <a:ext uri="{FF2B5EF4-FFF2-40B4-BE49-F238E27FC236}">
                <a16:creationId xmlns:a16="http://schemas.microsoft.com/office/drawing/2014/main" id="{E200F219-1E7A-4B26-96A8-297933A50DE0}"/>
              </a:ext>
            </a:extLst>
          </p:cNvPr>
          <p:cNvSpPr/>
          <p:nvPr/>
        </p:nvSpPr>
        <p:spPr>
          <a:xfrm>
            <a:off x="3127706" y="1584290"/>
            <a:ext cx="939270" cy="398619"/>
          </a:xfrm>
          <a:prstGeom prst="wedgeRoundRectCallout">
            <a:avLst>
              <a:gd name="adj1" fmla="val -39151"/>
              <a:gd name="adj2" fmla="val -8424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grpSp>
        <p:nvGrpSpPr>
          <p:cNvPr id="57" name="Group 58">
            <a:extLst>
              <a:ext uri="{FF2B5EF4-FFF2-40B4-BE49-F238E27FC236}">
                <a16:creationId xmlns:a16="http://schemas.microsoft.com/office/drawing/2014/main" id="{ADC7ECA3-E34D-4173-9FC8-B37F351F7FED}"/>
              </a:ext>
            </a:extLst>
          </p:cNvPr>
          <p:cNvGrpSpPr/>
          <p:nvPr/>
        </p:nvGrpSpPr>
        <p:grpSpPr>
          <a:xfrm>
            <a:off x="9643915" y="1351895"/>
            <a:ext cx="771098" cy="316032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571CCD5-54F8-4856-BA46-E605393284E2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6533BAA-9984-4E39-BD30-EC25C20E5D08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Group 58">
            <a:extLst>
              <a:ext uri="{FF2B5EF4-FFF2-40B4-BE49-F238E27FC236}">
                <a16:creationId xmlns:a16="http://schemas.microsoft.com/office/drawing/2014/main" id="{DC4F8031-8E1E-4F46-9FC3-5EEB926ED5F8}"/>
              </a:ext>
            </a:extLst>
          </p:cNvPr>
          <p:cNvGrpSpPr/>
          <p:nvPr/>
        </p:nvGrpSpPr>
        <p:grpSpPr>
          <a:xfrm>
            <a:off x="10483703" y="1354005"/>
            <a:ext cx="709184" cy="316032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61" name="矩形 57">
              <a:extLst>
                <a:ext uri="{FF2B5EF4-FFF2-40B4-BE49-F238E27FC236}">
                  <a16:creationId xmlns:a16="http://schemas.microsoft.com/office/drawing/2014/main" id="{625046FF-850E-4A8C-AF18-22A1AEB721F6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文本框 58">
              <a:extLst>
                <a:ext uri="{FF2B5EF4-FFF2-40B4-BE49-F238E27FC236}">
                  <a16:creationId xmlns:a16="http://schemas.microsoft.com/office/drawing/2014/main" id="{D14D4AA9-0C6C-4B10-A608-05ABF67611BB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1" lang="zh-CN" altLang="en-US" sz="1200" dirty="0">
                  <a:solidFill>
                    <a:prstClr val="white"/>
                  </a:solidFill>
                </a:rPr>
                <a:t>季报</a:t>
              </a:r>
            </a:p>
          </p:txBody>
        </p:sp>
      </p:grpSp>
      <p:grpSp>
        <p:nvGrpSpPr>
          <p:cNvPr id="63" name="Group 58">
            <a:extLst>
              <a:ext uri="{FF2B5EF4-FFF2-40B4-BE49-F238E27FC236}">
                <a16:creationId xmlns:a16="http://schemas.microsoft.com/office/drawing/2014/main" id="{F494E20D-0FE7-4795-A20D-AE2435C2BD0D}"/>
              </a:ext>
            </a:extLst>
          </p:cNvPr>
          <p:cNvGrpSpPr/>
          <p:nvPr/>
        </p:nvGrpSpPr>
        <p:grpSpPr>
          <a:xfrm>
            <a:off x="11261578" y="1337822"/>
            <a:ext cx="824916" cy="316032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64" name="矩形 57">
              <a:extLst>
                <a:ext uri="{FF2B5EF4-FFF2-40B4-BE49-F238E27FC236}">
                  <a16:creationId xmlns:a16="http://schemas.microsoft.com/office/drawing/2014/main" id="{BD03203E-D9C1-446B-B099-4146DB9413E4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文本框 58">
              <a:extLst>
                <a:ext uri="{FF2B5EF4-FFF2-40B4-BE49-F238E27FC236}">
                  <a16:creationId xmlns:a16="http://schemas.microsoft.com/office/drawing/2014/main" id="{42D4C528-1240-4F46-A6D8-1FDDFF3857CB}"/>
                </a:ext>
              </a:extLst>
            </p:cNvPr>
            <p:cNvSpPr txBox="1"/>
            <p:nvPr/>
          </p:nvSpPr>
          <p:spPr>
            <a:xfrm>
              <a:off x="10989275" y="1056815"/>
              <a:ext cx="64633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1" lang="zh-CN" altLang="en-US" sz="1200" dirty="0">
                  <a:solidFill>
                    <a:prstClr val="white"/>
                  </a:solidFill>
                </a:rPr>
                <a:t>半年报</a:t>
              </a:r>
            </a:p>
          </p:txBody>
        </p:sp>
      </p:grpSp>
      <p:pic>
        <p:nvPicPr>
          <p:cNvPr id="66" name="Picture 16">
            <a:extLst>
              <a:ext uri="{FF2B5EF4-FFF2-40B4-BE49-F238E27FC236}">
                <a16:creationId xmlns:a16="http://schemas.microsoft.com/office/drawing/2014/main" id="{82BDD1D9-1C0A-4D78-BD42-6ED6E058C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9" y="2218223"/>
            <a:ext cx="5944625" cy="1995583"/>
          </a:xfrm>
          <a:prstGeom prst="rect">
            <a:avLst/>
          </a:prstGeom>
        </p:spPr>
      </p:pic>
      <p:graphicFrame>
        <p:nvGraphicFramePr>
          <p:cNvPr id="67" name="Chart 17">
            <a:extLst>
              <a:ext uri="{FF2B5EF4-FFF2-40B4-BE49-F238E27FC236}">
                <a16:creationId xmlns:a16="http://schemas.microsoft.com/office/drawing/2014/main" id="{BB6FDD08-6109-4E64-B41E-E49853CE97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3202015"/>
              </p:ext>
            </p:extLst>
          </p:nvPr>
        </p:nvGraphicFramePr>
        <p:xfrm>
          <a:off x="297358" y="2324415"/>
          <a:ext cx="5522937" cy="1584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8" name="TextBox 18">
            <a:extLst>
              <a:ext uri="{FF2B5EF4-FFF2-40B4-BE49-F238E27FC236}">
                <a16:creationId xmlns:a16="http://schemas.microsoft.com/office/drawing/2014/main" id="{8B68D9A5-A55A-40BF-97B0-BEB791C9A46C}"/>
              </a:ext>
            </a:extLst>
          </p:cNvPr>
          <p:cNvSpPr txBox="1"/>
          <p:nvPr/>
        </p:nvSpPr>
        <p:spPr>
          <a:xfrm>
            <a:off x="384550" y="1883277"/>
            <a:ext cx="1652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大区费用</a:t>
            </a:r>
            <a:endParaRPr lang="en-US" sz="1400" b="1" dirty="0">
              <a:latin typeface="+mn-ea"/>
            </a:endParaRPr>
          </a:p>
        </p:txBody>
      </p:sp>
      <p:sp>
        <p:nvSpPr>
          <p:cNvPr id="69" name="Oval 4">
            <a:extLst>
              <a:ext uri="{FF2B5EF4-FFF2-40B4-BE49-F238E27FC236}">
                <a16:creationId xmlns:a16="http://schemas.microsoft.com/office/drawing/2014/main" id="{FE24A073-FFFE-4925-8C70-9735A2F81732}"/>
              </a:ext>
            </a:extLst>
          </p:cNvPr>
          <p:cNvSpPr/>
          <p:nvPr/>
        </p:nvSpPr>
        <p:spPr>
          <a:xfrm>
            <a:off x="63267" y="1875611"/>
            <a:ext cx="293919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0" name="Speech Bubble: Rectangle with Corners Rounded 321">
            <a:extLst>
              <a:ext uri="{FF2B5EF4-FFF2-40B4-BE49-F238E27FC236}">
                <a16:creationId xmlns:a16="http://schemas.microsoft.com/office/drawing/2014/main" id="{2F2842EF-F212-4F5E-B675-6633FDA22FBA}"/>
              </a:ext>
            </a:extLst>
          </p:cNvPr>
          <p:cNvSpPr/>
          <p:nvPr/>
        </p:nvSpPr>
        <p:spPr>
          <a:xfrm flipH="1">
            <a:off x="3819952" y="1859534"/>
            <a:ext cx="1268193" cy="682233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latin typeface="+mn-ea"/>
              </a:rPr>
              <a:t>光标显示：</a:t>
            </a:r>
            <a:endParaRPr lang="en-US" altLang="zh-CN" sz="1050" dirty="0">
              <a:latin typeface="+mn-ea"/>
            </a:endParaRPr>
          </a:p>
          <a:p>
            <a:r>
              <a:rPr lang="zh-CN" altLang="en-US" sz="1050" dirty="0">
                <a:latin typeface="+mn-ea"/>
              </a:rPr>
              <a:t>营销费用、费用同比、费用占比</a:t>
            </a:r>
            <a:endParaRPr lang="en-US" altLang="zh-CN" sz="1050" dirty="0">
              <a:latin typeface="+mn-ea"/>
            </a:endParaRPr>
          </a:p>
        </p:txBody>
      </p:sp>
      <p:pic>
        <p:nvPicPr>
          <p:cNvPr id="72" name="Picture 40">
            <a:extLst>
              <a:ext uri="{FF2B5EF4-FFF2-40B4-BE49-F238E27FC236}">
                <a16:creationId xmlns:a16="http://schemas.microsoft.com/office/drawing/2014/main" id="{CC48AD4E-6384-453F-A483-5C5320B841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8388" y="2227867"/>
            <a:ext cx="275975" cy="231819"/>
          </a:xfrm>
          <a:prstGeom prst="rect">
            <a:avLst/>
          </a:prstGeom>
        </p:spPr>
      </p:pic>
      <p:pic>
        <p:nvPicPr>
          <p:cNvPr id="73" name="Picture 40">
            <a:extLst>
              <a:ext uri="{FF2B5EF4-FFF2-40B4-BE49-F238E27FC236}">
                <a16:creationId xmlns:a16="http://schemas.microsoft.com/office/drawing/2014/main" id="{F1F50717-9695-40AC-B845-2BB91A3D06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16593" y="2218223"/>
            <a:ext cx="275975" cy="231819"/>
          </a:xfrm>
          <a:prstGeom prst="rect">
            <a:avLst/>
          </a:prstGeom>
        </p:spPr>
      </p:pic>
      <p:pic>
        <p:nvPicPr>
          <p:cNvPr id="74" name="Picture 40">
            <a:extLst>
              <a:ext uri="{FF2B5EF4-FFF2-40B4-BE49-F238E27FC236}">
                <a16:creationId xmlns:a16="http://schemas.microsoft.com/office/drawing/2014/main" id="{FCF04EF3-C8E3-4B5C-8E81-0284796DDA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8672" y="4535766"/>
            <a:ext cx="275975" cy="231819"/>
          </a:xfrm>
          <a:prstGeom prst="rect">
            <a:avLst/>
          </a:prstGeom>
        </p:spPr>
      </p:pic>
      <p:pic>
        <p:nvPicPr>
          <p:cNvPr id="75" name="Picture 40">
            <a:extLst>
              <a:ext uri="{FF2B5EF4-FFF2-40B4-BE49-F238E27FC236}">
                <a16:creationId xmlns:a16="http://schemas.microsoft.com/office/drawing/2014/main" id="{20EAFCA8-F48D-4BDF-8043-70453EE893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5513" y="4567470"/>
            <a:ext cx="275975" cy="231819"/>
          </a:xfrm>
          <a:prstGeom prst="rect">
            <a:avLst/>
          </a:prstGeom>
        </p:spPr>
      </p:pic>
      <p:grpSp>
        <p:nvGrpSpPr>
          <p:cNvPr id="71" name="Group 44">
            <a:extLst>
              <a:ext uri="{FF2B5EF4-FFF2-40B4-BE49-F238E27FC236}">
                <a16:creationId xmlns:a16="http://schemas.microsoft.com/office/drawing/2014/main" id="{A4FC3599-95F0-482C-9067-27F5C890EE13}"/>
              </a:ext>
            </a:extLst>
          </p:cNvPr>
          <p:cNvGrpSpPr/>
          <p:nvPr/>
        </p:nvGrpSpPr>
        <p:grpSpPr>
          <a:xfrm>
            <a:off x="6288304" y="1314343"/>
            <a:ext cx="1068216" cy="291949"/>
            <a:chOff x="304798" y="1047755"/>
            <a:chExt cx="1068216" cy="291949"/>
          </a:xfrm>
        </p:grpSpPr>
        <p:sp>
          <p:nvSpPr>
            <p:cNvPr id="76" name="矩形 60">
              <a:extLst>
                <a:ext uri="{FF2B5EF4-FFF2-40B4-BE49-F238E27FC236}">
                  <a16:creationId xmlns:a16="http://schemas.microsoft.com/office/drawing/2014/main" id="{0EF7EB2C-5546-41C6-B4DA-E3D67DC89C96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文本框 61">
              <a:extLst>
                <a:ext uri="{FF2B5EF4-FFF2-40B4-BE49-F238E27FC236}">
                  <a16:creationId xmlns:a16="http://schemas.microsoft.com/office/drawing/2014/main" id="{4C32D5CF-6B10-4CFE-9CE6-77FF3866EE53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费用出处</a:t>
              </a:r>
            </a:p>
          </p:txBody>
        </p:sp>
        <p:sp>
          <p:nvSpPr>
            <p:cNvPr id="78" name="Right Triangle 25">
              <a:extLst>
                <a:ext uri="{FF2B5EF4-FFF2-40B4-BE49-F238E27FC236}">
                  <a16:creationId xmlns:a16="http://schemas.microsoft.com/office/drawing/2014/main" id="{B4733BF3-6CB8-4780-8BF8-1B5C9768A89C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9" name="Speech Bubble: Rectangle with Corners Rounded 321">
            <a:extLst>
              <a:ext uri="{FF2B5EF4-FFF2-40B4-BE49-F238E27FC236}">
                <a16:creationId xmlns:a16="http://schemas.microsoft.com/office/drawing/2014/main" id="{F9EB5F39-F62C-472A-9CC7-934D536CAB09}"/>
              </a:ext>
            </a:extLst>
          </p:cNvPr>
          <p:cNvSpPr/>
          <p:nvPr/>
        </p:nvSpPr>
        <p:spPr>
          <a:xfrm>
            <a:off x="7281348" y="1524525"/>
            <a:ext cx="1224073" cy="398619"/>
          </a:xfrm>
          <a:prstGeom prst="wedgeRoundRectCallout">
            <a:avLst>
              <a:gd name="adj1" fmla="val -66443"/>
              <a:gd name="adj2" fmla="val -5857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默认：销售部费用</a:t>
            </a:r>
          </a:p>
        </p:txBody>
      </p:sp>
      <p:sp>
        <p:nvSpPr>
          <p:cNvPr id="80" name="Oval 4">
            <a:extLst>
              <a:ext uri="{FF2B5EF4-FFF2-40B4-BE49-F238E27FC236}">
                <a16:creationId xmlns:a16="http://schemas.microsoft.com/office/drawing/2014/main" id="{9AEA977C-72F7-4099-BF2C-17BCBBBC1A96}"/>
              </a:ext>
            </a:extLst>
          </p:cNvPr>
          <p:cNvSpPr/>
          <p:nvPr/>
        </p:nvSpPr>
        <p:spPr>
          <a:xfrm>
            <a:off x="7977686" y="4209095"/>
            <a:ext cx="306468" cy="290022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8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81" name="TextBox 12">
            <a:extLst>
              <a:ext uri="{FF2B5EF4-FFF2-40B4-BE49-F238E27FC236}">
                <a16:creationId xmlns:a16="http://schemas.microsoft.com/office/drawing/2014/main" id="{8788D5C8-F5BE-4675-A6F3-E9DE20258418}"/>
              </a:ext>
            </a:extLst>
          </p:cNvPr>
          <p:cNvSpPr txBox="1"/>
          <p:nvPr/>
        </p:nvSpPr>
        <p:spPr>
          <a:xfrm>
            <a:off x="8237389" y="4223811"/>
            <a:ext cx="1722870" cy="30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职能分类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2" name="Picture 7">
            <a:extLst>
              <a:ext uri="{FF2B5EF4-FFF2-40B4-BE49-F238E27FC236}">
                <a16:creationId xmlns:a16="http://schemas.microsoft.com/office/drawing/2014/main" id="{5A49EE54-D929-4271-89F4-82079EFB6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523" y="4554239"/>
            <a:ext cx="4018769" cy="2177705"/>
          </a:xfrm>
          <a:prstGeom prst="rect">
            <a:avLst/>
          </a:prstGeom>
        </p:spPr>
      </p:pic>
      <p:graphicFrame>
        <p:nvGraphicFramePr>
          <p:cNvPr id="83" name="Chart 10">
            <a:extLst>
              <a:ext uri="{FF2B5EF4-FFF2-40B4-BE49-F238E27FC236}">
                <a16:creationId xmlns:a16="http://schemas.microsoft.com/office/drawing/2014/main" id="{230F8B89-34AE-48F5-94A2-B3D67BD3FF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31093"/>
              </p:ext>
            </p:extLst>
          </p:nvPr>
        </p:nvGraphicFramePr>
        <p:xfrm>
          <a:off x="8065120" y="4666607"/>
          <a:ext cx="3927448" cy="1979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84" name="Speech Bubble: Rectangle with Corners Rounded 321">
            <a:extLst>
              <a:ext uri="{FF2B5EF4-FFF2-40B4-BE49-F238E27FC236}">
                <a16:creationId xmlns:a16="http://schemas.microsoft.com/office/drawing/2014/main" id="{CDFF888C-5002-45C6-A591-E7CF561A324E}"/>
              </a:ext>
            </a:extLst>
          </p:cNvPr>
          <p:cNvSpPr/>
          <p:nvPr/>
        </p:nvSpPr>
        <p:spPr>
          <a:xfrm flipH="1">
            <a:off x="9796684" y="4128731"/>
            <a:ext cx="1224073" cy="542581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latin typeface="+mn-ea"/>
              </a:rPr>
              <a:t>光标显示：</a:t>
            </a:r>
            <a:endParaRPr lang="en-US" altLang="zh-CN" sz="900" dirty="0">
              <a:latin typeface="+mn-ea"/>
            </a:endParaRPr>
          </a:p>
          <a:p>
            <a:r>
              <a:rPr lang="zh-CN" altLang="en-US" sz="900" dirty="0">
                <a:latin typeface="+mn-ea"/>
              </a:rPr>
              <a:t>营销费用、费用同比、费用占比</a:t>
            </a:r>
            <a:endParaRPr lang="en-US" altLang="zh-CN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051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线下费用总览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396877"/>
              </p:ext>
            </p:extLst>
          </p:nvPr>
        </p:nvGraphicFramePr>
        <p:xfrm>
          <a:off x="0" y="433388"/>
          <a:ext cx="12192000" cy="6811101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2868631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开始月、截止月筛选器：默认显示为当月，数据为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区域筛选器：默认：全部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费用出处筛选器：默认销售部费用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图表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的横、纵坐标支持拖动，灵活展现数据，保证可以展示图标中的最大值和最小值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同期费用率差值：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数据为正时，柱形图底色红色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数据为负时，柱形图底色绿色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图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建议按 费用占比从高到低 排序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图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建议按费用率降序排序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0940" t="1" b="26206"/>
          <a:stretch/>
        </p:blipFill>
        <p:spPr>
          <a:xfrm>
            <a:off x="5545201" y="2684889"/>
            <a:ext cx="218186" cy="1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004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8I4LaEROCQwtabyPMwF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idWxqipTT6Pd0cVbP1Jl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7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Chinese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25276</TotalTime>
  <Words>8499</Words>
  <Application>Microsoft Office PowerPoint</Application>
  <PresentationFormat>宽屏</PresentationFormat>
  <Paragraphs>1920</Paragraphs>
  <Slides>37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5" baseType="lpstr">
      <vt:lpstr>Yu Gothic Medium</vt:lpstr>
      <vt:lpstr>等线</vt:lpstr>
      <vt:lpstr>等线</vt:lpstr>
      <vt:lpstr>DengXian Light</vt:lpstr>
      <vt:lpstr>华文楷体</vt:lpstr>
      <vt:lpstr>微软雅黑</vt:lpstr>
      <vt:lpstr>Arial</vt:lpstr>
      <vt:lpstr>Calibri</vt:lpstr>
      <vt:lpstr>Calibri Light</vt:lpstr>
      <vt:lpstr>Wingdings</vt:lpstr>
      <vt:lpstr>1_自定义设计方案</vt:lpstr>
      <vt:lpstr>2_自定义设计方案</vt:lpstr>
      <vt:lpstr>17_Blank</vt:lpstr>
      <vt:lpstr>Custom Design</vt:lpstr>
      <vt:lpstr>3_自定义设计方案</vt:lpstr>
      <vt:lpstr>4_自定义设计方案</vt:lpstr>
      <vt:lpstr>Office 主题​​</vt:lpstr>
      <vt:lpstr>think-cell Slide</vt:lpstr>
      <vt:lpstr>大数据平台建设 – 费用模块需求明细</vt:lpstr>
      <vt:lpstr>PowerPoint 演示文稿</vt:lpstr>
      <vt:lpstr>PowerPoint 演示文稿</vt:lpstr>
      <vt:lpstr>预算进度（日报）</vt:lpstr>
      <vt:lpstr>PowerPoint 演示文稿</vt:lpstr>
      <vt:lpstr>预算进度（月报）</vt:lpstr>
      <vt:lpstr>PowerPoint 演示文稿</vt:lpstr>
      <vt:lpstr>PowerPoint 演示文稿</vt:lpstr>
      <vt:lpstr>线下费用总览</vt:lpstr>
      <vt:lpstr>PowerPoint 演示文稿</vt:lpstr>
      <vt:lpstr>PowerPoint 演示文稿</vt:lpstr>
      <vt:lpstr>线下费用总览季报</vt:lpstr>
      <vt:lpstr>PowerPoint 演示文稿</vt:lpstr>
      <vt:lpstr>PowerPoint 演示文稿</vt:lpstr>
      <vt:lpstr>线下费用总览半年报</vt:lpstr>
      <vt:lpstr>PowerPoint 演示文稿</vt:lpstr>
      <vt:lpstr>PowerPoint 演示文稿</vt:lpstr>
      <vt:lpstr>线下费用明细（大区-区域）</vt:lpstr>
      <vt:lpstr>PowerPoint 演示文稿</vt:lpstr>
      <vt:lpstr>PowerPoint 演示文稿</vt:lpstr>
      <vt:lpstr>线下费用明细（大区-区域-季报）</vt:lpstr>
      <vt:lpstr>PowerPoint 演示文稿</vt:lpstr>
      <vt:lpstr>PowerPoint 演示文稿</vt:lpstr>
      <vt:lpstr>线下费用明细（大区-区域-半年报）</vt:lpstr>
      <vt:lpstr>PowerPoint 演示文稿</vt:lpstr>
      <vt:lpstr>线下费用明细（经销商）</vt:lpstr>
      <vt:lpstr>PowerPoint 演示文稿</vt:lpstr>
      <vt:lpstr>经销商费用明细</vt:lpstr>
      <vt:lpstr>PowerPoint 演示文稿</vt:lpstr>
      <vt:lpstr>线下费用明细（渠道）</vt:lpstr>
      <vt:lpstr>PowerPoint 演示文稿</vt:lpstr>
      <vt:lpstr>产品费用率</vt:lpstr>
      <vt:lpstr>PowerPoint 演示文稿</vt:lpstr>
      <vt:lpstr>超期结案率</vt:lpstr>
      <vt:lpstr>PowerPoint 演示文稿</vt:lpstr>
      <vt:lpstr>结案差异率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You</dc:creator>
  <cp:lastModifiedBy>fuyang</cp:lastModifiedBy>
  <cp:revision>3960</cp:revision>
  <cp:lastPrinted>2018-07-11T06:38:24Z</cp:lastPrinted>
  <dcterms:created xsi:type="dcterms:W3CDTF">2018-05-29T11:03:00Z</dcterms:created>
  <dcterms:modified xsi:type="dcterms:W3CDTF">2019-11-13T09:39:11Z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