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22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ags/tag38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9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4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drawings/drawing1.xml" ContentType="application/vnd.openxmlformats-officedocument.drawingml.chartshape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2" r:id="rId1"/>
    <p:sldMasterId id="2147484234" r:id="rId2"/>
    <p:sldMasterId id="2147484248" r:id="rId3"/>
    <p:sldMasterId id="2147484260" r:id="rId4"/>
    <p:sldMasterId id="2147484298" r:id="rId5"/>
    <p:sldMasterId id="2147484310" r:id="rId6"/>
    <p:sldMasterId id="2147484345" r:id="rId7"/>
    <p:sldMasterId id="2147484356" r:id="rId8"/>
    <p:sldMasterId id="2147484388" r:id="rId9"/>
    <p:sldMasterId id="2147484412" r:id="rId10"/>
    <p:sldMasterId id="2147484424" r:id="rId11"/>
    <p:sldMasterId id="2147484435" r:id="rId12"/>
    <p:sldMasterId id="2147484447" r:id="rId13"/>
    <p:sldMasterId id="2147484460" r:id="rId14"/>
    <p:sldMasterId id="2147484471" r:id="rId15"/>
  </p:sldMasterIdLst>
  <p:notesMasterIdLst>
    <p:notesMasterId r:id="rId35"/>
  </p:notesMasterIdLst>
  <p:handoutMasterIdLst>
    <p:handoutMasterId r:id="rId36"/>
  </p:handoutMasterIdLst>
  <p:sldIdLst>
    <p:sldId id="860" r:id="rId16"/>
    <p:sldId id="861" r:id="rId17"/>
    <p:sldId id="888" r:id="rId18"/>
    <p:sldId id="889" r:id="rId19"/>
    <p:sldId id="869" r:id="rId20"/>
    <p:sldId id="875" r:id="rId21"/>
    <p:sldId id="881" r:id="rId22"/>
    <p:sldId id="882" r:id="rId23"/>
    <p:sldId id="870" r:id="rId24"/>
    <p:sldId id="876" r:id="rId25"/>
    <p:sldId id="842" r:id="rId26"/>
    <p:sldId id="877" r:id="rId27"/>
    <p:sldId id="827" r:id="rId28"/>
    <p:sldId id="824" r:id="rId29"/>
    <p:sldId id="865" r:id="rId30"/>
    <p:sldId id="879" r:id="rId31"/>
    <p:sldId id="872" r:id="rId32"/>
    <p:sldId id="880" r:id="rId33"/>
    <p:sldId id="265" r:id="rId34"/>
  </p:sldIdLst>
  <p:sldSz cx="9144000" cy="5715000" type="screen16x10"/>
  <p:notesSz cx="9929813" cy="67992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6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37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06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755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4441" algn="l" defTabSz="91377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1330" algn="l" defTabSz="91377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198224" algn="l" defTabSz="91377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5115" algn="l" defTabSz="91377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33AF1F-4F85-404E-91D6-7BFBCE5904E0}">
          <p14:sldIdLst>
            <p14:sldId id="860"/>
            <p14:sldId id="861"/>
            <p14:sldId id="888"/>
            <p14:sldId id="889"/>
            <p14:sldId id="869"/>
            <p14:sldId id="875"/>
            <p14:sldId id="881"/>
            <p14:sldId id="882"/>
            <p14:sldId id="870"/>
            <p14:sldId id="876"/>
            <p14:sldId id="842"/>
            <p14:sldId id="877"/>
            <p14:sldId id="827"/>
            <p14:sldId id="824"/>
            <p14:sldId id="865"/>
            <p14:sldId id="879"/>
            <p14:sldId id="872"/>
            <p14:sldId id="88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A"/>
    <a:srgbClr val="FFFFFF"/>
    <a:srgbClr val="293285"/>
    <a:srgbClr val="9DC3E6"/>
    <a:srgbClr val="71A200"/>
    <a:srgbClr val="088BCF"/>
    <a:srgbClr val="006DDC"/>
    <a:srgbClr val="0057DC"/>
    <a:srgbClr val="79A200"/>
    <a:srgbClr val="6A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179" autoAdjust="0"/>
  </p:normalViewPr>
  <p:slideViewPr>
    <p:cSldViewPr>
      <p:cViewPr varScale="1">
        <p:scale>
          <a:sx n="101" d="100"/>
          <a:sy n="101" d="100"/>
        </p:scale>
        <p:origin x="1212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1572" y="56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heme" Target="theme/theme1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dministrator.SC-201902061513\Desktop\&#20919;&#39278;1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.SC-201902061513\Desktop\&#20919;&#39278;1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.SC-201902061513\Desktop\&#20919;&#39278;1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83051149537056"/>
          <c:y val="4.1949024338361493E-2"/>
          <c:w val="0.54781223904835241"/>
          <c:h val="0.8260370657615366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占用预算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...</c:v>
                </c:pt>
                <c:pt idx="1">
                  <c:v>冷饮事业部销售大区</c:v>
                </c:pt>
                <c:pt idx="2">
                  <c:v>冷饮苏皖大区</c:v>
                </c:pt>
                <c:pt idx="3">
                  <c:v>广深直营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8-4A99-8D8A-D0A5F0C12C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剩余预算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...</c:v>
                </c:pt>
                <c:pt idx="1">
                  <c:v>冷饮事业部销售大区</c:v>
                </c:pt>
                <c:pt idx="2">
                  <c:v>冷饮苏皖大区</c:v>
                </c:pt>
                <c:pt idx="3">
                  <c:v>广深直营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48-4A99-8D8A-D0A5F0C12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2763040"/>
        <c:axId val="812763432"/>
      </c:barChart>
      <c:catAx>
        <c:axId val="812763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763432"/>
        <c:crosses val="autoZero"/>
        <c:auto val="1"/>
        <c:lblAlgn val="ctr"/>
        <c:lblOffset val="100"/>
        <c:noMultiLvlLbl val="0"/>
      </c:catAx>
      <c:valAx>
        <c:axId val="812763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76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121486768490115"/>
          <c:y val="0.16283422141950216"/>
          <c:w val="0.17407679795521369"/>
          <c:h val="0.643195471883583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93297579434236E-2"/>
          <c:y val="0.25559709634715816"/>
          <c:w val="0.91267883357510793"/>
          <c:h val="0.521894334698919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3.1065035540000001</c:v>
                </c:pt>
                <c:pt idx="1">
                  <c:v>1.5730088659999999</c:v>
                </c:pt>
                <c:pt idx="2">
                  <c:v>6.5245506769999997</c:v>
                </c:pt>
                <c:pt idx="3">
                  <c:v>5.7523224419999996</c:v>
                </c:pt>
                <c:pt idx="4">
                  <c:v>8.6210042179999995</c:v>
                </c:pt>
                <c:pt idx="5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同期营销费用率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1.815598743</c:v>
                </c:pt>
                <c:pt idx="1">
                  <c:v>9.1676047969999992</c:v>
                </c:pt>
                <c:pt idx="2">
                  <c:v>2.3752322979999998</c:v>
                </c:pt>
                <c:pt idx="3">
                  <c:v>3.8772885229999998</c:v>
                </c:pt>
                <c:pt idx="4">
                  <c:v>2.352652644</c:v>
                </c:pt>
                <c:pt idx="5">
                  <c:v>2.6315179799999999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129952"/>
        <c:axId val="483131912"/>
      </c:lineChart>
      <c:catAx>
        <c:axId val="48312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1912"/>
        <c:crosses val="autoZero"/>
        <c:auto val="1"/>
        <c:lblAlgn val="ctr"/>
        <c:lblOffset val="100"/>
        <c:noMultiLvlLbl val="0"/>
      </c:catAx>
      <c:valAx>
        <c:axId val="483131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2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691700138096562"/>
          <c:y val="2.0063063832632008E-2"/>
          <c:w val="0.63831985109063716"/>
          <c:h val="0.185642340070097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98599605373829E-2"/>
          <c:y val="6.7725058562541698E-2"/>
          <c:w val="0.6950290633579862"/>
          <c:h val="0.7088879322380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同期营销费用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4.5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3132696"/>
        <c:axId val="483125640"/>
      </c:barChart>
      <c:catAx>
        <c:axId val="48313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25640"/>
        <c:crosses val="autoZero"/>
        <c:auto val="1"/>
        <c:lblAlgn val="ctr"/>
        <c:lblOffset val="100"/>
        <c:noMultiLvlLbl val="0"/>
      </c:catAx>
      <c:valAx>
        <c:axId val="483125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269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712640604084925"/>
          <c:y val="0.28337100613743083"/>
          <c:w val="0.21583406269384703"/>
          <c:h val="0.433256914935273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51040152679039E-2"/>
          <c:y val="0.29211896884929084"/>
          <c:w val="0.91267883357510793"/>
          <c:h val="0.490774891633092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3.1065035540000001</c:v>
                </c:pt>
                <c:pt idx="1">
                  <c:v>1.5730088659999999</c:v>
                </c:pt>
                <c:pt idx="2">
                  <c:v>6.5245506769999997</c:v>
                </c:pt>
                <c:pt idx="3">
                  <c:v>5.7523224419999996</c:v>
                </c:pt>
                <c:pt idx="4">
                  <c:v>8.6210042179999995</c:v>
                </c:pt>
                <c:pt idx="5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同期营销费用率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1.815598743</c:v>
                </c:pt>
                <c:pt idx="1">
                  <c:v>9.1676047969999992</c:v>
                </c:pt>
                <c:pt idx="2">
                  <c:v>2.3752322979999998</c:v>
                </c:pt>
                <c:pt idx="3">
                  <c:v>3.8772885229999998</c:v>
                </c:pt>
                <c:pt idx="4">
                  <c:v>2.352652644</c:v>
                </c:pt>
                <c:pt idx="5">
                  <c:v>2.6315179799999999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126424"/>
        <c:axId val="483130344"/>
      </c:lineChart>
      <c:catAx>
        <c:axId val="48312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0344"/>
        <c:crosses val="autoZero"/>
        <c:auto val="1"/>
        <c:lblAlgn val="ctr"/>
        <c:lblOffset val="100"/>
        <c:noMultiLvlLbl val="0"/>
      </c:catAx>
      <c:valAx>
        <c:axId val="483130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26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083999120183969"/>
          <c:y val="0.1143994234989682"/>
          <c:w val="0.63831985109063716"/>
          <c:h val="0.185642340070097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25600323149147"/>
          <c:y val="6.5372724260294113E-2"/>
          <c:w val="0.77548799353701703"/>
          <c:h val="0.8202250082841912"/>
        </c:manualLayout>
      </c:layout>
      <c:doughnutChart>
        <c:varyColors val="1"/>
        <c:ser>
          <c:idx val="0"/>
          <c:order val="0"/>
          <c:tx>
            <c:strRef>
              <c:f>[2]Sheet1!$B$1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8935-467A-90B5-268D76912C38}"/>
              </c:ext>
            </c:extLst>
          </c:dPt>
          <c:dPt>
            <c:idx val="3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935-467A-90B5-268D76912C38}"/>
              </c:ext>
            </c:extLst>
          </c:dPt>
          <c:cat>
            <c:strRef>
              <c:f>[2]Sheet1!$A$2:$A$5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[2]Sheet1!$B$2:$B$5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35-467A-90B5-268D76912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</c:plotArea>
    <c:plotVisOnly val="1"/>
    <c:dispBlanksAs val="gap"/>
    <c:showDLblsOverMax val="0"/>
  </c:chart>
  <c:txPr>
    <a:bodyPr/>
    <a:lstStyle/>
    <a:p>
      <a:pPr>
        <a:defRPr sz="200"/>
      </a:pPr>
      <a:endParaRPr lang="zh-CN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[2]Sheet1!$B$1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74E-4D45-928E-2D0F588E80E9}"/>
              </c:ext>
            </c:extLst>
          </c:dPt>
          <c:dPt>
            <c:idx val="3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F74E-4D45-928E-2D0F588E80E9}"/>
              </c:ext>
            </c:extLst>
          </c:dPt>
          <c:cat>
            <c:strRef>
              <c:f>[2]Sheet1!$A$2:$A$5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[2]Sheet1!$B$2:$B$5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4E-4D45-928E-2D0F588E8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[2]Sheet1!$B$1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E9C-44D0-8BE7-CBC60558B150}"/>
              </c:ext>
            </c:extLst>
          </c:dPt>
          <c:dPt>
            <c:idx val="3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FE9C-44D0-8BE7-CBC60558B150}"/>
              </c:ext>
            </c:extLst>
          </c:dPt>
          <c:cat>
            <c:strRef>
              <c:f>[2]Sheet1!$A$2:$A$5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[2]Sheet1!$B$2:$B$5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9C-44D0-8BE7-CBC60558B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876264706220384E-2"/>
          <c:y val="0.28373525171130815"/>
          <c:w val="0.91295959805635629"/>
          <c:h val="0.51094527085306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3</c:v>
                </c:pt>
                <c:pt idx="8">
                  <c:v>4.74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4-49E4-94FC-0B3133434D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7.5</c:v>
                </c:pt>
                <c:pt idx="7">
                  <c:v>8.5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94-49E4-94FC-0B3133434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3128776"/>
        <c:axId val="4831291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94-49E4-94FC-0B3133434D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2.4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2.5</c:v>
                </c:pt>
                <c:pt idx="5">
                  <c:v>5</c:v>
                </c:pt>
                <c:pt idx="6">
                  <c:v>2.2200000000000002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E3-4C05-926C-8F864993B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128776"/>
        <c:axId val="483129168"/>
      </c:lineChart>
      <c:catAx>
        <c:axId val="483128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/>
                </a:solidFill>
              </a:defRPr>
            </a:pPr>
            <a:endParaRPr lang="zh-CN"/>
          </a:p>
        </c:txPr>
        <c:crossAx val="483129168"/>
        <c:crosses val="autoZero"/>
        <c:auto val="1"/>
        <c:lblAlgn val="ctr"/>
        <c:lblOffset val="100"/>
        <c:noMultiLvlLbl val="0"/>
      </c:catAx>
      <c:valAx>
        <c:axId val="483129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/>
                </a:solidFill>
              </a:defRPr>
            </a:pPr>
            <a:endParaRPr lang="zh-CN"/>
          </a:p>
        </c:txPr>
        <c:crossAx val="4831287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832E-2"/>
          <c:y val="4.5887505106991862E-2"/>
          <c:w val="0.79827127102447981"/>
          <c:h val="0.74291447080030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本期结案差异金额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9-41D9-9A3E-A29B0123EA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同期结案差异金额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9-41D9-9A3E-A29B0123E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6407704"/>
        <c:axId val="4864065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本期结案差异率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4D-4EA4-B2B2-618A59A48A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同期结案差异率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4D-4EA4-B2B2-618A59A48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407704"/>
        <c:axId val="486406528"/>
      </c:lineChart>
      <c:catAx>
        <c:axId val="48640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06528"/>
        <c:crosses val="autoZero"/>
        <c:auto val="1"/>
        <c:lblAlgn val="ctr"/>
        <c:lblOffset val="100"/>
        <c:noMultiLvlLbl val="0"/>
      </c:catAx>
      <c:valAx>
        <c:axId val="4864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0770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61671751614706"/>
          <c:y val="4.7480815831987079E-2"/>
          <c:w val="0.18338328248385299"/>
          <c:h val="0.942177973057480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440675841235066"/>
          <c:y val="7.6194818752324839E-2"/>
          <c:w val="0.72520086840514852"/>
          <c:h val="0.68898189923085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东北</c:v>
                </c:pt>
                <c:pt idx="1">
                  <c:v>西北</c:v>
                </c:pt>
                <c:pt idx="2">
                  <c:v>华东</c:v>
                </c:pt>
                <c:pt idx="3">
                  <c:v>华南</c:v>
                </c:pt>
                <c:pt idx="4">
                  <c:v>浙沪</c:v>
                </c:pt>
                <c:pt idx="5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6-4AE9-AC13-F1000A4C1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6411624"/>
        <c:axId val="486404176"/>
      </c:barChart>
      <c:catAx>
        <c:axId val="486411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04176"/>
        <c:crosses val="autoZero"/>
        <c:auto val="1"/>
        <c:lblAlgn val="r"/>
        <c:lblOffset val="100"/>
        <c:noMultiLvlLbl val="0"/>
      </c:catAx>
      <c:valAx>
        <c:axId val="486404176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48641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冷链</c:v>
                </c:pt>
                <c:pt idx="1">
                  <c:v>促销</c:v>
                </c:pt>
                <c:pt idx="2">
                  <c:v>特通</c:v>
                </c:pt>
                <c:pt idx="3">
                  <c:v>渠道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B-4F31-B888-A7776E6A8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6408488"/>
        <c:axId val="486405744"/>
      </c:barChart>
      <c:catAx>
        <c:axId val="486408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05744"/>
        <c:crosses val="autoZero"/>
        <c:auto val="1"/>
        <c:lblAlgn val="ctr"/>
        <c:lblOffset val="100"/>
        <c:noMultiLvlLbl val="0"/>
      </c:catAx>
      <c:valAx>
        <c:axId val="486405744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486408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35931962561236"/>
          <c:y val="0.20492546157264635"/>
          <c:w val="0.38297160071453545"/>
          <c:h val="0.6555213649891591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费用支出</c:v>
                </c:pt>
              </c:strCache>
            </c:strRef>
          </c:tx>
          <c:dPt>
            <c:idx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46-4EB4-9FE1-B41C481A0F7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46-4EB4-9FE1-B41C481A0F74}"/>
              </c:ext>
            </c:extLst>
          </c:dPt>
          <c:dPt>
            <c:idx val="2"/>
            <c:bubble3D val="0"/>
            <c:spPr>
              <a:solidFill>
                <a:srgbClr val="13C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46-4EB4-9FE1-B41C481A0F74}"/>
              </c:ext>
            </c:extLst>
          </c:dPt>
          <c:dPt>
            <c:idx val="3"/>
            <c:bubble3D val="0"/>
            <c:spPr>
              <a:solidFill>
                <a:srgbClr val="6689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46-4EB4-9FE1-B41C481A0F74}"/>
              </c:ext>
            </c:extLst>
          </c:dPt>
          <c:dPt>
            <c:idx val="4"/>
            <c:bubble3D val="0"/>
            <c:spPr>
              <a:solidFill>
                <a:srgbClr val="0070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F46-4EB4-9FE1-B41C481A0F74}"/>
              </c:ext>
            </c:extLst>
          </c:dPt>
          <c:cat>
            <c:strRef>
              <c:f>Sheet1!$A$2:$A$5</c:f>
              <c:strCache>
                <c:ptCount val="4"/>
                <c:pt idx="0">
                  <c:v>冷链</c:v>
                </c:pt>
                <c:pt idx="1">
                  <c:v>特渠</c:v>
                </c:pt>
                <c:pt idx="2">
                  <c:v>渠道</c:v>
                </c:pt>
                <c:pt idx="3">
                  <c:v>促销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4.2</c:v>
                </c:pt>
                <c:pt idx="2">
                  <c:v>1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F46-4EB4-9FE1-B41C481A0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895298702383451"/>
          <c:y val="7.8455738620497067E-2"/>
          <c:w val="0.15265673148280851"/>
          <c:h val="0.867110963452953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助陈物</c:v>
                </c:pt>
                <c:pt idx="1">
                  <c:v>陈列费</c:v>
                </c:pt>
                <c:pt idx="2">
                  <c:v>进店费</c:v>
                </c:pt>
                <c:pt idx="3">
                  <c:v>广宣品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4-4D24-97C2-61B39A8D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6407312"/>
        <c:axId val="659629752"/>
      </c:barChart>
      <c:catAx>
        <c:axId val="48640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/>
          </a:p>
        </c:txPr>
        <c:crossAx val="659629752"/>
        <c:crosses val="autoZero"/>
        <c:auto val="1"/>
        <c:lblAlgn val="ctr"/>
        <c:lblOffset val="100"/>
        <c:noMultiLvlLbl val="0"/>
      </c:catAx>
      <c:valAx>
        <c:axId val="659629752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48640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0971651430906"/>
          <c:y val="7.7206463457633712E-2"/>
          <c:w val="0.7280167554141681"/>
          <c:h val="0.684852487020803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广州</c:v>
                </c:pt>
                <c:pt idx="1">
                  <c:v>深圳</c:v>
                </c:pt>
                <c:pt idx="2">
                  <c:v>吉林</c:v>
                </c:pt>
                <c:pt idx="3">
                  <c:v>辽东</c:v>
                </c:pt>
                <c:pt idx="4">
                  <c:v>辽西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6-42B1-843F-8032E90BD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59632888"/>
        <c:axId val="659628576"/>
      </c:barChart>
      <c:catAx>
        <c:axId val="659632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anchor="t" anchorCtr="0"/>
          <a:lstStyle/>
          <a:p>
            <a:pPr>
              <a:defRPr>
                <a:solidFill>
                  <a:schemeClr val="tx1"/>
                </a:solidFill>
              </a:defRPr>
            </a:pPr>
            <a:endParaRPr lang="zh-CN"/>
          </a:p>
        </c:txPr>
        <c:crossAx val="659628576"/>
        <c:crosses val="autoZero"/>
        <c:auto val="1"/>
        <c:lblAlgn val="ctr"/>
        <c:lblOffset val="100"/>
        <c:noMultiLvlLbl val="0"/>
      </c:catAx>
      <c:valAx>
        <c:axId val="659628576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59632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47617188755758"/>
          <c:y val="7.7175029320434366E-2"/>
          <c:w val="0.62275668551116659"/>
          <c:h val="0.661698566353982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Sheet1!$A$2:$A$8</c15:sqref>
                  </c15:fullRef>
                </c:ext>
              </c:extLst>
              <c:f>Sheet1!$A$3:$A$8</c:f>
              <c:strCache>
                <c:ptCount val="6"/>
                <c:pt idx="0">
                  <c:v>东北</c:v>
                </c:pt>
                <c:pt idx="1">
                  <c:v>西北</c:v>
                </c:pt>
                <c:pt idx="2">
                  <c:v>晋冀蒙</c:v>
                </c:pt>
                <c:pt idx="3">
                  <c:v>浙沪</c:v>
                </c:pt>
                <c:pt idx="4">
                  <c:v>华中</c:v>
                </c:pt>
                <c:pt idx="5">
                  <c:v>…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Sheet1!$B$2:$B$8</c15:sqref>
                  </c15:fullRef>
                </c:ext>
              </c:extLst>
              <c:f>Sheet1!$B$3:$B$8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6-4AE9-AC13-F1000A4C1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0387456"/>
        <c:axId val="660391376"/>
      </c:barChart>
      <c:catAx>
        <c:axId val="660387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0391376"/>
        <c:crosses val="autoZero"/>
        <c:auto val="1"/>
        <c:lblAlgn val="r"/>
        <c:lblOffset val="100"/>
        <c:noMultiLvlLbl val="0"/>
      </c:catAx>
      <c:valAx>
        <c:axId val="660391376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6038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冷链</c:v>
                </c:pt>
                <c:pt idx="1">
                  <c:v>促销</c:v>
                </c:pt>
                <c:pt idx="2">
                  <c:v>特通</c:v>
                </c:pt>
                <c:pt idx="3">
                  <c:v>渠道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2.5000000000000001E-2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B-4F31-B888-A7776E6A8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0387064"/>
        <c:axId val="660387848"/>
      </c:barChart>
      <c:catAx>
        <c:axId val="660387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0387848"/>
        <c:crosses val="autoZero"/>
        <c:auto val="1"/>
        <c:lblAlgn val="ctr"/>
        <c:lblOffset val="100"/>
        <c:noMultiLvlLbl val="0"/>
      </c:catAx>
      <c:valAx>
        <c:axId val="660387848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6038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78257210362726"/>
          <c:y val="9.6957273576813566E-2"/>
          <c:w val="0.65776812715224509"/>
          <c:h val="0.59446346015242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陈列费</c:v>
                </c:pt>
                <c:pt idx="1">
                  <c:v>广宣品</c:v>
                </c:pt>
                <c:pt idx="2">
                  <c:v>进店费</c:v>
                </c:pt>
                <c:pt idx="3">
                  <c:v>助陈物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4-4D24-97C2-61B39A8D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0389024"/>
        <c:axId val="486410056"/>
      </c:barChart>
      <c:catAx>
        <c:axId val="66038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/>
          </a:p>
        </c:txPr>
        <c:crossAx val="486410056"/>
        <c:crosses val="autoZero"/>
        <c:auto val="1"/>
        <c:lblAlgn val="ctr"/>
        <c:lblOffset val="100"/>
        <c:noMultiLvlLbl val="0"/>
      </c:catAx>
      <c:valAx>
        <c:axId val="486410056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6038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深圳</c:v>
                </c:pt>
                <c:pt idx="1">
                  <c:v>广州</c:v>
                </c:pt>
                <c:pt idx="2">
                  <c:v>辽东</c:v>
                </c:pt>
                <c:pt idx="3">
                  <c:v>辽西</c:v>
                </c:pt>
                <c:pt idx="4">
                  <c:v>苏州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6-42B1-843F-8032E90BD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6408880"/>
        <c:axId val="486404960"/>
      </c:barChart>
      <c:catAx>
        <c:axId val="486408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anchor="t" anchorCtr="0"/>
          <a:lstStyle/>
          <a:p>
            <a:pPr>
              <a:defRPr b="0">
                <a:solidFill>
                  <a:schemeClr val="tx1"/>
                </a:solidFill>
              </a:defRPr>
            </a:pPr>
            <a:endParaRPr lang="zh-CN"/>
          </a:p>
        </c:txPr>
        <c:crossAx val="486404960"/>
        <c:crosses val="autoZero"/>
        <c:auto val="1"/>
        <c:lblAlgn val="ctr"/>
        <c:lblOffset val="100"/>
        <c:noMultiLvlLbl val="0"/>
      </c:catAx>
      <c:valAx>
        <c:axId val="486404960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4864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832E-2"/>
          <c:y val="4.5887505106991862E-2"/>
          <c:w val="0.79827127102447981"/>
          <c:h val="0.74291447080030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已签批金额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9-41D9-9A3E-A29B0123EA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未结案金额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9-41D9-9A3E-A29B0123EA6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已结案金额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F-43E1-BF71-8FE4B2AD2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6409664"/>
        <c:axId val="48641044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结案率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4D-4EA4-B2B2-618A59A48A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同期结案率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4D-4EA4-B2B2-618A59A48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409664"/>
        <c:axId val="486410448"/>
      </c:lineChart>
      <c:catAx>
        <c:axId val="48640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10448"/>
        <c:crosses val="autoZero"/>
        <c:auto val="1"/>
        <c:lblAlgn val="ctr"/>
        <c:lblOffset val="100"/>
        <c:noMultiLvlLbl val="0"/>
      </c:catAx>
      <c:valAx>
        <c:axId val="48641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640966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15703380776883"/>
          <c:y val="0"/>
          <c:w val="0.16326562278209969"/>
          <c:h val="0.99535785476053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其他</c:v>
                </c:pt>
                <c:pt idx="1">
                  <c:v>全渠道</c:v>
                </c:pt>
                <c:pt idx="2">
                  <c:v>传统渠道</c:v>
                </c:pt>
                <c:pt idx="3">
                  <c:v>现代渠道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4-4D24-97C2-61B39A8D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6410840"/>
        <c:axId val="483127208"/>
      </c:barChart>
      <c:catAx>
        <c:axId val="486410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/>
          </a:p>
        </c:txPr>
        <c:crossAx val="483127208"/>
        <c:crosses val="autoZero"/>
        <c:auto val="1"/>
        <c:lblAlgn val="ctr"/>
        <c:lblOffset val="100"/>
        <c:noMultiLvlLbl val="0"/>
      </c:catAx>
      <c:valAx>
        <c:axId val="483127208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486410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836856607891172"/>
          <c:y val="0.22508181205632818"/>
          <c:w val="0.4098450721567195"/>
          <c:h val="0.6296472411546114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费用支出</c:v>
                </c:pt>
              </c:strCache>
            </c:strRef>
          </c:tx>
          <c:dPt>
            <c:idx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C2-4D75-B6E9-D4DEC4E4CBE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C2-4D75-B6E9-D4DEC4E4CBEE}"/>
              </c:ext>
            </c:extLst>
          </c:dPt>
          <c:dPt>
            <c:idx val="2"/>
            <c:bubble3D val="0"/>
            <c:spPr>
              <a:solidFill>
                <a:srgbClr val="13C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C2-4D75-B6E9-D4DEC4E4CBEE}"/>
              </c:ext>
            </c:extLst>
          </c:dPt>
          <c:dPt>
            <c:idx val="3"/>
            <c:bubble3D val="0"/>
            <c:spPr>
              <a:solidFill>
                <a:srgbClr val="6689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C2-4D75-B6E9-D4DEC4E4CBEE}"/>
              </c:ext>
            </c:extLst>
          </c:dPt>
          <c:dPt>
            <c:idx val="4"/>
            <c:bubble3D val="0"/>
            <c:spPr>
              <a:solidFill>
                <a:srgbClr val="0070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CC2-4D75-B6E9-D4DEC4E4CBEE}"/>
              </c:ext>
            </c:extLst>
          </c:dPt>
          <c:cat>
            <c:strRef>
              <c:f>Sheet1!$A$2:$A$3</c:f>
              <c:strCache>
                <c:ptCount val="2"/>
                <c:pt idx="0">
                  <c:v>发票</c:v>
                </c:pt>
                <c:pt idx="1">
                  <c:v>折价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C2-4D75-B6E9-D4DEC4E4C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802139014728544"/>
          <c:y val="0.24270377349752492"/>
          <c:w val="0.174931702659295"/>
          <c:h val="0.534736776190783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32017042166368E-2"/>
          <c:y val="0.31055654749608858"/>
          <c:w val="0.90966798295783369"/>
          <c:h val="0.595556430738500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201906</c:v>
                </c:pt>
              </c:strCache>
            </c:strRef>
          </c:tx>
          <c:spPr>
            <a:solidFill>
              <a:srgbClr val="0084D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96-4FD3-878F-412875C12125}"/>
              </c:ext>
            </c:extLst>
          </c:dPt>
          <c:dPt>
            <c:idx val="1"/>
            <c:invertIfNegative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96-4FD3-878F-412875C12125}"/>
              </c:ext>
            </c:extLst>
          </c:dPt>
          <c:dPt>
            <c:idx val="2"/>
            <c:invertIfNegative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96-4FD3-878F-412875C12125}"/>
              </c:ext>
            </c:extLst>
          </c:dPt>
          <c:dPt>
            <c:idx val="3"/>
            <c:invertIfNegative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96-4FD3-878F-412875C12125}"/>
              </c:ext>
            </c:extLst>
          </c:dPt>
          <c:cat>
            <c:strRef>
              <c:f>Sheet1!$A$2:$A$12</c:f>
              <c:strCache>
                <c:ptCount val="11"/>
                <c:pt idx="0">
                  <c:v>东北</c:v>
                </c:pt>
                <c:pt idx="1">
                  <c:v>京津</c:v>
                </c:pt>
                <c:pt idx="2">
                  <c:v>山东</c:v>
                </c:pt>
                <c:pt idx="3">
                  <c:v>粤海</c:v>
                </c:pt>
                <c:pt idx="4">
                  <c:v>苏皖</c:v>
                </c:pt>
                <c:pt idx="5">
                  <c:v>浙沪</c:v>
                </c:pt>
                <c:pt idx="6">
                  <c:v>西北</c:v>
                </c:pt>
                <c:pt idx="7">
                  <c:v>西南</c:v>
                </c:pt>
                <c:pt idx="8">
                  <c:v>本部</c:v>
                </c:pt>
                <c:pt idx="9">
                  <c:v>电子商务单元</c:v>
                </c:pt>
                <c:pt idx="10">
                  <c:v>国际业务部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</c:v>
                </c:pt>
                <c:pt idx="1">
                  <c:v>30</c:v>
                </c:pt>
                <c:pt idx="2">
                  <c:v>48</c:v>
                </c:pt>
                <c:pt idx="3">
                  <c:v>50</c:v>
                </c:pt>
                <c:pt idx="4">
                  <c:v>55</c:v>
                </c:pt>
                <c:pt idx="5">
                  <c:v>60</c:v>
                </c:pt>
                <c:pt idx="6">
                  <c:v>65</c:v>
                </c:pt>
                <c:pt idx="7">
                  <c:v>69</c:v>
                </c:pt>
                <c:pt idx="8">
                  <c:v>70</c:v>
                </c:pt>
                <c:pt idx="9">
                  <c:v>79</c:v>
                </c:pt>
                <c:pt idx="1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96-4FD3-878F-412875C12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66858112"/>
        <c:axId val="466857720"/>
      </c:barChart>
      <c:valAx>
        <c:axId val="466857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858112"/>
        <c:crosses val="autoZero"/>
        <c:crossBetween val="between"/>
      </c:valAx>
      <c:catAx>
        <c:axId val="4668581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857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32017042166368E-2"/>
          <c:y val="0.31055654749608858"/>
          <c:w val="0.90966798295783369"/>
          <c:h val="0.595556430738500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月度预算</c:v>
                </c:pt>
              </c:strCache>
            </c:strRef>
          </c:tx>
          <c:spPr>
            <a:solidFill>
              <a:srgbClr val="0084D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F-4C14-BF54-A2E17DF79929}"/>
              </c:ext>
            </c:extLst>
          </c:dPt>
          <c:dPt>
            <c:idx val="1"/>
            <c:invertIfNegative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F-4C14-BF54-A2E17DF79929}"/>
              </c:ext>
            </c:extLst>
          </c:dPt>
          <c:dPt>
            <c:idx val="2"/>
            <c:invertIfNegative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F-4C14-BF54-A2E17DF79929}"/>
              </c:ext>
            </c:extLst>
          </c:dPt>
          <c:dPt>
            <c:idx val="3"/>
            <c:invertIfNegative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64F-4C14-BF54-A2E17DF79929}"/>
              </c:ext>
            </c:extLst>
          </c:dPt>
          <c:cat>
            <c:strRef>
              <c:f>Sheet1!$A$2:$A$6</c:f>
              <c:strCache>
                <c:ptCount val="5"/>
                <c:pt idx="0">
                  <c:v>陈列费</c:v>
                </c:pt>
                <c:pt idx="1">
                  <c:v>导购理货费</c:v>
                </c:pt>
                <c:pt idx="2">
                  <c:v>新鲜度费用</c:v>
                </c:pt>
                <c:pt idx="3">
                  <c:v>终端建设费用</c:v>
                </c:pt>
                <c:pt idx="4">
                  <c:v>其他费用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48</c:v>
                </c:pt>
                <c:pt idx="3">
                  <c:v>50</c:v>
                </c:pt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4F-4C14-BF54-A2E17DF79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66865168"/>
        <c:axId val="466863600"/>
      </c:barChart>
      <c:valAx>
        <c:axId val="46686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865168"/>
        <c:crosses val="autoZero"/>
        <c:crossBetween val="between"/>
      </c:valAx>
      <c:catAx>
        <c:axId val="466865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8636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39875314667046E-2"/>
          <c:y val="5.723589546930976E-2"/>
          <c:w val="0.74934984276266914"/>
          <c:h val="0.796204977433406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年度费用预算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2.5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同期营销费用</c:v>
                </c:pt>
              </c:strCache>
            </c:strRef>
          </c:tx>
          <c:spPr>
            <a:solidFill>
              <a:srgbClr val="6D67F8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4.5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6A-45C9-8172-27DD556825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前年营销费用</c:v>
                </c:pt>
              </c:strCache>
            </c:strRef>
          </c:tx>
          <c:spPr>
            <a:solidFill>
              <a:srgbClr val="29328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FD-4A6C-AE66-100276BD0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75772080"/>
        <c:axId val="475768552"/>
      </c:barChart>
      <c:catAx>
        <c:axId val="47577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768552"/>
        <c:crosses val="autoZero"/>
        <c:auto val="1"/>
        <c:lblAlgn val="ctr"/>
        <c:lblOffset val="100"/>
        <c:noMultiLvlLbl val="0"/>
      </c:catAx>
      <c:valAx>
        <c:axId val="4757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77208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11579068399944"/>
          <c:y val="8.602837786015595E-2"/>
          <c:w val="0.13926945186708861"/>
          <c:h val="0.765504085585895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51092843304152E-2"/>
          <c:y val="0.30396616823109629"/>
          <c:w val="0.91267883357510793"/>
          <c:h val="0.516501235962929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3.1065035540000001</c:v>
                </c:pt>
                <c:pt idx="1">
                  <c:v>1.5730088659999999</c:v>
                </c:pt>
                <c:pt idx="2">
                  <c:v>6.5245506769999997</c:v>
                </c:pt>
                <c:pt idx="3">
                  <c:v>5.7523224419999996</c:v>
                </c:pt>
                <c:pt idx="4">
                  <c:v>8.6210042179999995</c:v>
                </c:pt>
                <c:pt idx="5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同期营销费用率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1.815598743</c:v>
                </c:pt>
                <c:pt idx="1">
                  <c:v>9.1676047969999992</c:v>
                </c:pt>
                <c:pt idx="2">
                  <c:v>2.3752322979999998</c:v>
                </c:pt>
                <c:pt idx="3">
                  <c:v>3.8772885229999998</c:v>
                </c:pt>
                <c:pt idx="4">
                  <c:v>2.352652644</c:v>
                </c:pt>
                <c:pt idx="5">
                  <c:v>2.6315179799999999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5772864"/>
        <c:axId val="475773256"/>
      </c:lineChart>
      <c:catAx>
        <c:axId val="47577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773256"/>
        <c:crosses val="autoZero"/>
        <c:auto val="1"/>
        <c:lblAlgn val="ctr"/>
        <c:lblOffset val="100"/>
        <c:noMultiLvlLbl val="0"/>
      </c:catAx>
      <c:valAx>
        <c:axId val="475773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77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99489580349578E-2"/>
          <c:y val="0.1552649909261099"/>
          <c:w val="0.9075243392776392"/>
          <c:h val="0.681854149864520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2382C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405</c:v>
                </c:pt>
                <c:pt idx="1">
                  <c:v>411</c:v>
                </c:pt>
                <c:pt idx="2">
                  <c:v>426</c:v>
                </c:pt>
                <c:pt idx="3">
                  <c:v>421</c:v>
                </c:pt>
                <c:pt idx="4">
                  <c:v>412</c:v>
                </c:pt>
                <c:pt idx="5">
                  <c:v>422.2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C-4F09-BE0E-FE4D4E742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768944"/>
        <c:axId val="4668612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销售达成</c:v>
                </c:pt>
              </c:strCache>
            </c:strRef>
          </c:tx>
          <c:spPr>
            <a:ln w="28575" cap="rnd">
              <a:solidFill>
                <a:srgbClr val="6567B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  <c:pt idx="5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6C-4F09-BE0E-FE4D4E7422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费用进度</c:v>
                </c:pt>
              </c:strCache>
            </c:strRef>
          </c:tx>
          <c:spPr>
            <a:ln w="28575" cap="rnd">
              <a:solidFill>
                <a:srgbClr val="2FBDA7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6C-4F09-BE0E-FE4D4E742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128384"/>
        <c:axId val="466858504"/>
      </c:lineChart>
      <c:catAx>
        <c:axId val="475768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861248"/>
        <c:crosses val="autoZero"/>
        <c:auto val="1"/>
        <c:lblAlgn val="ctr"/>
        <c:lblOffset val="100"/>
        <c:noMultiLvlLbl val="0"/>
      </c:catAx>
      <c:valAx>
        <c:axId val="466861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5768944"/>
        <c:crosses val="autoZero"/>
        <c:crossBetween val="between"/>
      </c:valAx>
      <c:valAx>
        <c:axId val="4668585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28384"/>
        <c:crosses val="max"/>
        <c:crossBetween val="between"/>
      </c:valAx>
      <c:catAx>
        <c:axId val="4831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6858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98599605373829E-2"/>
          <c:y val="6.7725058562541698E-2"/>
          <c:w val="0.72910812588859364"/>
          <c:h val="0.7088879322380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营销费用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同期营销费用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4.5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3130736"/>
        <c:axId val="483131520"/>
      </c:barChart>
      <c:catAx>
        <c:axId val="48313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1520"/>
        <c:crosses val="autoZero"/>
        <c:auto val="1"/>
        <c:lblAlgn val="ctr"/>
        <c:lblOffset val="100"/>
        <c:noMultiLvlLbl val="0"/>
      </c:catAx>
      <c:valAx>
        <c:axId val="483131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313073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0.32472</cdr:x>
      <cdr:y>0.44717</cdr:y>
    </cdr:from>
    <cdr:to>
      <cdr:x>0.48403</cdr:x>
      <cdr:y>0.4935</cdr:y>
    </cdr:to>
    <cdr:cxnSp macro="">
      <cdr:nvCxnSpPr>
        <cdr:cNvPr id="3" name="直接箭头连接符 2">
          <a:extLst xmlns:a="http://schemas.openxmlformats.org/drawingml/2006/main">
            <a:ext uri="{FF2B5EF4-FFF2-40B4-BE49-F238E27FC236}">
              <a16:creationId xmlns:a16="http://schemas.microsoft.com/office/drawing/2014/main" id="{CD9F3EEA-76BC-42DC-B6E2-A0D2FAC88145}"/>
            </a:ext>
          </a:extLst>
        </cdr:cNvPr>
        <cdr:cNvCxnSpPr/>
      </cdr:nvCxnSpPr>
      <cdr:spPr>
        <a:xfrm xmlns:a="http://schemas.openxmlformats.org/drawingml/2006/main" flipH="1" flipV="1">
          <a:off x="533778" y="694978"/>
          <a:ext cx="261885" cy="72000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171" y="0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pPr>
                <a:defRPr/>
              </a:pPr>
              <a:t>2019/11/13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27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171" y="6457727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068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171" y="0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pPr>
                <a:defRPr/>
              </a:pPr>
              <a:t>2019/11/13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5763" y="509588"/>
            <a:ext cx="407828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982" y="3229650"/>
            <a:ext cx="7943850" cy="305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27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171" y="6457727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978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-122"/>
        <a:cs typeface="宋体" charset="-122"/>
      </a:defRPr>
    </a:lvl1pPr>
    <a:lvl2pPr marL="45689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91377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37066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82755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4441" algn="l" defTabSz="4568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330" algn="l" defTabSz="4568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224" algn="l" defTabSz="4568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115" algn="l" defTabSz="4568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5763" y="509588"/>
            <a:ext cx="4078287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745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10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95131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509588"/>
            <a:ext cx="407987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8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12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843625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509588"/>
            <a:ext cx="407987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客户建议在专题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8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509588"/>
            <a:ext cx="407987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，毛利率是固定值还是可变值，可变值要不定期刷新，映射表需要入湖。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，与财务经理确认费用分摊逻辑是否有（譬如：物流费用、管理费用、日常费用等），若无，则本页取消。其他费用是否可以分摊；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，释放的预算要释放到下月 费用三大块：营销费用、从科目提取的费用（比如市场研究费用等）、分摊费用。成本</a:t>
            </a:r>
            <a:r>
              <a:rPr lang="en-US" altLang="zh-CN" dirty="0"/>
              <a:t>=</a:t>
            </a:r>
            <a:r>
              <a:rPr lang="zh-CN" altLang="en-US" dirty="0"/>
              <a:t>单吨成本（手工）*销量（</a:t>
            </a:r>
            <a:r>
              <a:rPr lang="en-US" altLang="zh-CN" dirty="0"/>
              <a:t>ERP</a:t>
            </a:r>
            <a:r>
              <a:rPr lang="zh-CN" altLang="en-US" dirty="0"/>
              <a:t>） ，按产品编码对应。有预算用预算，无预算用实际 ，特列：巧丝绒  收入：折前收入 费用：日常费用、营销费用（</a:t>
            </a:r>
            <a:r>
              <a:rPr lang="en-US" altLang="zh-CN" dirty="0"/>
              <a:t>TPM</a:t>
            </a:r>
            <a:r>
              <a:rPr lang="zh-CN" altLang="en-US" dirty="0"/>
              <a:t>）、管理费用按大区预算收入占比分摊、研发费用销售费用从科目提取：销售部从科目提取、市场部等费用按预算收入占比到大区，物流部费用目前直到大区待确认反馈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8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5900" y="876300"/>
            <a:ext cx="37846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15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8523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16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64650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5900" y="876300"/>
            <a:ext cx="37846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17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55327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18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090620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DCAE8-E451-4E1C-A0B0-58D21161C9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8963" y="849313"/>
            <a:ext cx="3671887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9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5900" y="876300"/>
            <a:ext cx="37846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等线" panose="02010600030101010101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等线" panose="0201060003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0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等线" panose="02010600030101010101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等线" panose="0201060003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23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5900" y="876300"/>
            <a:ext cx="37846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5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8461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6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9686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5900" y="876300"/>
            <a:ext cx="37846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7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4883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8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7124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5900" y="876300"/>
            <a:ext cx="37846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>
                <a:solidFill>
                  <a:prstClr val="black"/>
                </a:solidFill>
                <a:ea typeface="等线" panose="02010600030101010101"/>
              </a:rPr>
              <a:pPr/>
              <a:t>9</a:t>
            </a:fld>
            <a:endParaRPr lang="zh-CN" altLang="en-US">
              <a:solidFill>
                <a:prstClr val="black"/>
              </a:solidFill>
              <a:ea typeface="等线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34282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8.bin"/></Relationships>
</file>

<file path=ppt/slideLayouts/_rels/slideLayout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Master" Target="../slideMasters/slideMaster11.xml"/><Relationship Id="rId7" Type="http://schemas.openxmlformats.org/officeDocument/2006/relationships/image" Target="../media/image15.png"/><Relationship Id="rId2" Type="http://schemas.openxmlformats.org/officeDocument/2006/relationships/tags" Target="../tags/tag4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9.bin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Layouts/_rels/slideLayout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1.bin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5.emf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6.xml"/><Relationship Id="rId11" Type="http://schemas.openxmlformats.org/officeDocument/2006/relationships/oleObject" Target="../embeddings/oleObject5.bin"/><Relationship Id="rId5" Type="http://schemas.openxmlformats.org/officeDocument/2006/relationships/tags" Target="../tags/tag1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6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5.emf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6" Type="http://schemas.openxmlformats.org/officeDocument/2006/relationships/tags" Target="../tags/tag28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2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15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6.bin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7.bin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6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9120" y="3022408"/>
            <a:ext cx="2057400" cy="304271"/>
          </a:xfrm>
          <a:prstGeom prst="rect">
            <a:avLst/>
          </a:prstGeom>
        </p:spPr>
        <p:txBody>
          <a:bodyPr vert="horz" lIns="71294" tIns="35648" rIns="71294" bIns="356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06353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06353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6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2748" y="3072639"/>
            <a:ext cx="8612749" cy="173834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42739" y="3036174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995108"/>
            <a:ext cx="8629694" cy="630245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42739" y="493036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9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6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01543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3" y="1324"/>
          <a:ext cx="1191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2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3" y="1324"/>
                        <a:ext cx="1191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10" y="0"/>
            <a:ext cx="119063" cy="132292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 defTabSz="712947" fontAlgn="auto">
              <a:lnSpc>
                <a:spcPct val="90000"/>
              </a:lnSpc>
            </a:pPr>
            <a:endParaRPr lang="en-US" altLang="zh-CN" sz="2800" dirty="0" err="1">
              <a:solidFill>
                <a:prstClr val="white"/>
              </a:solidFill>
              <a:latin typeface="Arial" pitchFamily="34" charset="0"/>
              <a:ea typeface="华文楷体" panose="02010600040101010101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11" y="5294439"/>
            <a:ext cx="3311525" cy="161583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100"/>
            </a:lvl1pPr>
            <a:lvl2pPr marL="142589" indent="0">
              <a:buNone/>
              <a:defRPr sz="800"/>
            </a:lvl2pPr>
            <a:lvl3pPr marL="252008" indent="0">
              <a:buNone/>
              <a:defRPr sz="800"/>
            </a:lvl3pPr>
            <a:lvl4pPr marL="398061" indent="0">
              <a:buNone/>
              <a:defRPr sz="800"/>
            </a:lvl4pPr>
            <a:lvl5pPr marL="510943" indent="0">
              <a:buNone/>
              <a:defRPr sz="8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244802" y="4227869"/>
            <a:ext cx="3967917" cy="1523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40114" indent="-140114">
              <a:buNone/>
              <a:defRPr lang="en-US" sz="11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244800" y="4048404"/>
            <a:ext cx="3966838" cy="161583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1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9144000" cy="60198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4800" y="3070860"/>
            <a:ext cx="8642350" cy="4154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2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2956560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44800" y="2628911"/>
            <a:ext cx="8642350" cy="2077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702"/>
              </a:spcBef>
              <a:buNone/>
              <a:defRPr sz="14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56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5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2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8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1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111054493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721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758803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7518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3774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0737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6767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305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81556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14894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496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670570"/>
            <a:ext cx="8640000" cy="2769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10196083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198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8878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8601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38819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04081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9632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79090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81621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9120" y="3022398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06353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06353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4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2738" y="3072638"/>
            <a:ext cx="8612749" cy="173834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42738" y="3036174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995108"/>
            <a:ext cx="8629694" cy="630245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42738" y="493036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13857378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30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670570"/>
            <a:ext cx="8640000" cy="2769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3304838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970012" y="1273879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78576" y="1341036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78575" y="157713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773423" y="1290616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81987" y="135777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81986" y="1593877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5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4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840104" y="1264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61605" y="1332068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61604" y="1568171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4320128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681084" y="123807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7417" y="1228811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15980" y="129596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15980" y="1532072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477515" y="1238078"/>
            <a:ext cx="1098689" cy="398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8607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607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1019" y="1689837"/>
            <a:ext cx="4266000" cy="19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7200" y="1689837"/>
            <a:ext cx="4266000" cy="19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0896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0129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3744297"/>
            <a:ext cx="8629694" cy="1717936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3922081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004908" y="122518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13092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4919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3892465" y="1215222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13965" y="129687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13965" y="152580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216649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133239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9887"/>
            <a:ext cx="8619820" cy="10774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039139"/>
            <a:ext cx="4266000" cy="1585433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039139"/>
            <a:ext cx="4266000" cy="158543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682989"/>
            <a:ext cx="8629694" cy="98094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62909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5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1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0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7" y="1392905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7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5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0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09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79" y="1392905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3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3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6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5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8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8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5526628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28597" y="3608332"/>
            <a:ext cx="8619820" cy="115820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91422" y="359529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8" y="4792018"/>
            <a:ext cx="8640126" cy="871920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9172" y="474157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5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1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0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7" y="1392905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7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5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0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09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79" y="1392905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3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3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6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5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8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8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17081" y="1872978"/>
            <a:ext cx="8689977" cy="78315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12026" y="1803391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180277" y="2721653"/>
            <a:ext cx="6594421" cy="78315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6883261" y="2709532"/>
            <a:ext cx="2023797" cy="795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0331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5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3111831" y="1874928"/>
            <a:ext cx="2835000" cy="13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74928"/>
            <a:ext cx="2835000" cy="13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35849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5990535" y="1874928"/>
            <a:ext cx="2835000" cy="1380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078185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394259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4719" y="4415118"/>
            <a:ext cx="4289612" cy="1241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990121" y="2618471"/>
            <a:ext cx="2807407" cy="1540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5901408" y="2621874"/>
            <a:ext cx="3106270" cy="1537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4518211" y="4415117"/>
            <a:ext cx="4437530" cy="1241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90121" y="2449863"/>
            <a:ext cx="2807407" cy="161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4719" y="4253814"/>
            <a:ext cx="4289612" cy="161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01409" y="2451356"/>
            <a:ext cx="3106270" cy="1598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18211" y="4246758"/>
            <a:ext cx="4437530" cy="166865"/>
          </a:xfrm>
          <a:prstGeom prst="rect">
            <a:avLst/>
          </a:prstGeom>
        </p:spPr>
      </p:pic>
      <p:sp>
        <p:nvSpPr>
          <p:cNvPr id="12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834" y="2618471"/>
            <a:ext cx="2807407" cy="1540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834" y="2457169"/>
            <a:ext cx="2807407" cy="1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12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8730" y="4198472"/>
            <a:ext cx="8827008" cy="14505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8730" y="2528795"/>
            <a:ext cx="8827009" cy="1606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8730" y="1329766"/>
            <a:ext cx="8827009" cy="11355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1026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467" y="994757"/>
            <a:ext cx="9144467" cy="4720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641" y="740757"/>
            <a:ext cx="1763586" cy="2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446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46052" y="3718775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/>
        </p:nvSpPr>
        <p:spPr>
          <a:xfrm>
            <a:off x="252964" y="2426912"/>
            <a:ext cx="8619820" cy="31909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196" y="1407304"/>
            <a:ext cx="987269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761" y="1407447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760" y="1642496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062537" y="1407304"/>
            <a:ext cx="98746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1102" y="1407447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1101" y="1642496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124653" y="1397420"/>
            <a:ext cx="999820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8101" y="1435500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09305" y="162407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5193095" y="1403166"/>
            <a:ext cx="95197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60895" y="1411542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0894" y="1646591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090027" y="1398649"/>
            <a:ext cx="98746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98591" y="1398792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98590" y="1633841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6174684" y="1395695"/>
            <a:ext cx="93780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74685" y="139583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74685" y="163088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7150369" y="1398649"/>
            <a:ext cx="961735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174305" y="1398792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174304" y="1633841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8185176" y="1403166"/>
            <a:ext cx="954802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02179" y="140330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02178" y="163835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726481" y="1927923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5045" y="1928066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35045" y="2163115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809371" y="1927923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17936" y="1928066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17935" y="2163115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047723" y="1927281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56288" y="1927424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56287" y="2162473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925214" y="1927923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33778" y="1928066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033777" y="2163115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132189" y="1927281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40754" y="1927424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240753" y="2162473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220976" y="1927281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329540" y="1927424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329539" y="2162473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306972" y="1927281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415536" y="1927424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415536" y="2162473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8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193277" y="1405018"/>
            <a:ext cx="95197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9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197546" y="1405085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0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99602" y="163088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1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252963" y="2428141"/>
            <a:ext cx="8619820" cy="135087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2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252963" y="3998897"/>
            <a:ext cx="8619820" cy="135087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8062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101940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536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9120" y="3022399"/>
            <a:ext cx="2057400" cy="304271"/>
          </a:xfrm>
          <a:prstGeom prst="rect">
            <a:avLst/>
          </a:prstGeom>
        </p:spPr>
        <p:txBody>
          <a:bodyPr vert="horz" lIns="71320" tIns="35661" rIns="71320" bIns="3566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06353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06353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5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2739" y="3072639"/>
            <a:ext cx="8612749" cy="173834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42739" y="3036174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995108"/>
            <a:ext cx="8629694" cy="630245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42739" y="493036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5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2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1434300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35068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97473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25294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800092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2899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166229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28362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30448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619283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93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970012" y="1273880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78576" y="1341037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78575" y="157713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773423" y="129061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81987" y="135777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81986" y="1593877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57"/>
            <a:ext cx="2057400" cy="304271"/>
          </a:xfrm>
          <a:prstGeom prst="rect">
            <a:avLst/>
          </a:prstGeom>
        </p:spPr>
        <p:txBody>
          <a:bodyPr vert="horz" lIns="71320" tIns="35661" rIns="71320" bIns="3566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5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0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2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840104" y="126491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61605" y="133206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61604" y="1568171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547284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3325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7878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521354"/>
            <a:ext cx="3886200" cy="36261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521354"/>
            <a:ext cx="3886200" cy="36261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4179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9983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525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7691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3928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6227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5702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304272"/>
            <a:ext cx="5800725" cy="48431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6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701151" y="1269977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29243" y="1283939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15980" y="129596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15980" y="1532072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496023" y="1267460"/>
            <a:ext cx="1098689" cy="398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8607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607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1019" y="1689837"/>
            <a:ext cx="4266000" cy="19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7200" y="1689837"/>
            <a:ext cx="4266000" cy="19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0896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0130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0" y="3744298"/>
            <a:ext cx="8629694" cy="1717936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2" y="3922081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014611" y="1279095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13092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4919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3903379" y="1290372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13965" y="129687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13965" y="152580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21478960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9120" y="3022399"/>
            <a:ext cx="2057400" cy="30427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81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81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06353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06353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5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2739" y="3072639"/>
            <a:ext cx="8612749" cy="173834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42739" y="3036174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995108"/>
            <a:ext cx="8629694" cy="630245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42739" y="493036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5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2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03029132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90216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970012" y="1273880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78576" y="1341037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78575" y="157713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773423" y="129061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81987" y="1357774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81986" y="1593877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57"/>
            <a:ext cx="2057400" cy="30427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81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81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5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0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2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840104" y="126491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61605" y="1332069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61604" y="1568171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36923916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681085" y="1238079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05236"/>
            <a:ext cx="918582" cy="148888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7418" y="1228812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15980" y="1295969"/>
            <a:ext cx="918582" cy="148888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15980" y="1532072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477516" y="1238078"/>
            <a:ext cx="1098689" cy="398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86078" y="1305236"/>
            <a:ext cx="918582" cy="148888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607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1019" y="1689837"/>
            <a:ext cx="4266000" cy="19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7200" y="1689837"/>
            <a:ext cx="4266000" cy="19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0896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0130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0" y="3744298"/>
            <a:ext cx="8629694" cy="1717936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2" y="3922081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004909" y="1225189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13092"/>
            <a:ext cx="918582" cy="148888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4919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3892466" y="1215223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13965" y="1296879"/>
            <a:ext cx="918582" cy="148888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13965" y="152580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558315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133240"/>
            <a:ext cx="2057400" cy="30427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81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81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8" y="1899888"/>
            <a:ext cx="8619820" cy="10774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039139"/>
            <a:ext cx="4266000" cy="1585433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039139"/>
            <a:ext cx="4266000" cy="158543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0" y="4682990"/>
            <a:ext cx="8629694" cy="98094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2" y="462909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6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2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1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8" y="1392906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3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8" y="1392906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3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6" y="1392906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1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10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80" y="1392906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4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4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7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6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3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9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9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8776558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28597" y="3608333"/>
            <a:ext cx="8619820" cy="115820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91423" y="359529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8" y="4792018"/>
            <a:ext cx="8640126" cy="871920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9172" y="474157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6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2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1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8" y="1392906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3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8" y="1392906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3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6" y="1392906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1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10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80" y="1392906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4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4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7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6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3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9" y="139304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9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17082" y="1872978"/>
            <a:ext cx="8689977" cy="78315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12027" y="1803391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180278" y="2721653"/>
            <a:ext cx="6594421" cy="78315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6883262" y="2709532"/>
            <a:ext cx="2023797" cy="795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299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57"/>
            <a:ext cx="2057400" cy="30427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81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81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3111831" y="1874928"/>
            <a:ext cx="2835000" cy="13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74928"/>
            <a:ext cx="2835000" cy="13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35849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0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2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5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2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5990535" y="1874928"/>
            <a:ext cx="2835000" cy="1380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620">
                <a:solidFill>
                  <a:prstClr val="white"/>
                </a:solidFill>
              </a:endParaRPr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078185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945"/>
            </a:lvl1pPr>
            <a:lvl2pPr marL="308610" indent="0">
              <a:buNone/>
              <a:defRPr sz="945"/>
            </a:lvl2pPr>
            <a:lvl3pPr>
              <a:defRPr sz="945"/>
            </a:lvl3pPr>
            <a:lvl4pPr>
              <a:defRPr sz="945"/>
            </a:lvl4pPr>
            <a:lvl5pPr>
              <a:defRPr sz="945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980977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834" y="4139725"/>
            <a:ext cx="8928844" cy="1526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990122" y="2618472"/>
            <a:ext cx="2807407" cy="13191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  <p:sp>
        <p:nvSpPr>
          <p:cNvPr id="7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5901408" y="2621875"/>
            <a:ext cx="3106270" cy="1315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90122" y="2449864"/>
            <a:ext cx="2807407" cy="161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834" y="3978421"/>
            <a:ext cx="8928844" cy="198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01410" y="2451357"/>
            <a:ext cx="3106270" cy="159809"/>
          </a:xfrm>
          <a:prstGeom prst="rect">
            <a:avLst/>
          </a:prstGeom>
        </p:spPr>
      </p:pic>
      <p:sp>
        <p:nvSpPr>
          <p:cNvPr id="12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835" y="2618472"/>
            <a:ext cx="2807407" cy="13191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835" y="2457169"/>
            <a:ext cx="2807407" cy="1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5193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8730" y="4198473"/>
            <a:ext cx="8827008" cy="14505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8731" y="2528795"/>
            <a:ext cx="8827009" cy="1606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  <p:sp>
        <p:nvSpPr>
          <p:cNvPr id="2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8731" y="1329767"/>
            <a:ext cx="8827009" cy="11355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1026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466" y="994758"/>
            <a:ext cx="9144467" cy="4720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641" y="740757"/>
            <a:ext cx="1763586" cy="2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0098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46052" y="3718776"/>
            <a:ext cx="2057400" cy="30427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81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81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/>
        </p:nvSpPr>
        <p:spPr>
          <a:xfrm>
            <a:off x="252965" y="2426913"/>
            <a:ext cx="8619820" cy="31909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197" y="1407304"/>
            <a:ext cx="987269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762" y="1407448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761" y="16424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062538" y="1407304"/>
            <a:ext cx="98746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1103" y="1407448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1102" y="16424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124653" y="1397421"/>
            <a:ext cx="999820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8102" y="1435500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09306" y="162407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5193096" y="1403167"/>
            <a:ext cx="95197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60896" y="1411543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0895" y="1646592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090028" y="1398649"/>
            <a:ext cx="98746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98592" y="1398793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98591" y="1633842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6174685" y="1395696"/>
            <a:ext cx="93780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74686" y="1395838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74686" y="163088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7150370" y="1398649"/>
            <a:ext cx="961735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174306" y="1398793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174305" y="1633842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8185176" y="1403167"/>
            <a:ext cx="954802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02180" y="1403309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02179" y="163835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726481" y="1927923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5046" y="1928067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35046" y="2163115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809372" y="1927923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17936" y="1928067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17936" y="2163115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047724" y="1927282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56289" y="1927424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56288" y="2162474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925215" y="1927923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33779" y="1928067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033778" y="2163115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132189" y="1927282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0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40755" y="1927424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240754" y="2162474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220976" y="1927282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0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329541" y="1927424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329540" y="2162474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306972" y="1927282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0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415537" y="1927424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415537" y="2162474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8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193278" y="1405018"/>
            <a:ext cx="95197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prstClr val="white"/>
              </a:solidFill>
            </a:endParaRPr>
          </a:p>
        </p:txBody>
      </p:sp>
      <p:sp>
        <p:nvSpPr>
          <p:cNvPr id="109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197547" y="1405085"/>
            <a:ext cx="878897" cy="169723"/>
          </a:xfrm>
        </p:spPr>
        <p:txBody>
          <a:bodyPr/>
          <a:lstStyle>
            <a:lvl1pPr marL="0" indent="0" algn="ctr">
              <a:buNone/>
              <a:defRPr sz="81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0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99603" y="163088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945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1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252963" y="2428142"/>
            <a:ext cx="8619820" cy="135087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  <p:sp>
        <p:nvSpPr>
          <p:cNvPr id="112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252963" y="3998897"/>
            <a:ext cx="8619820" cy="135087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2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4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133240"/>
            <a:ext cx="2057400" cy="304271"/>
          </a:xfrm>
          <a:prstGeom prst="rect">
            <a:avLst/>
          </a:prstGeom>
        </p:spPr>
        <p:txBody>
          <a:bodyPr vert="horz" lIns="71320" tIns="35661" rIns="71320" bIns="3566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8" y="1899888"/>
            <a:ext cx="8619820" cy="10774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039139"/>
            <a:ext cx="4266000" cy="1585433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039139"/>
            <a:ext cx="4266000" cy="158543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0" y="4682990"/>
            <a:ext cx="8629694" cy="98094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2" y="462909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6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1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8" y="1392906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3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8" y="1392906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3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6" y="1392906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1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10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80" y="1392906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4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4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7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6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3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9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9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4434115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0414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5612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7698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6106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7320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6616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5982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9623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8227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67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28597" y="3608333"/>
            <a:ext cx="8619820" cy="115820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91423" y="359529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8" y="4792018"/>
            <a:ext cx="8640126" cy="871920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9172" y="474157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6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1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8" y="1392906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3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8" y="1392906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3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6" y="1392906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1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10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80" y="1392906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4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4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7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6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3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2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6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9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9" y="162809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17082" y="1872978"/>
            <a:ext cx="8689977" cy="78315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12027" y="1803391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180278" y="2721653"/>
            <a:ext cx="6594421" cy="78315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6883262" y="2709532"/>
            <a:ext cx="2023797" cy="795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6493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/>
                </a:solidFill>
              </a:rPr>
              <a:t>11/13/2019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9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3141954" y="3449600"/>
            <a:ext cx="2835000" cy="1496045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47059" y="3425988"/>
            <a:ext cx="2835000" cy="1526431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47241" y="3517428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44977" y="1939886"/>
            <a:ext cx="4266000" cy="1413891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16210" y="1951224"/>
            <a:ext cx="4266000" cy="1402554"/>
            <a:chOff x="6158918" y="1631576"/>
            <a:chExt cx="5688000" cy="272954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4"/>
              <a:ext cx="5688000" cy="2451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65667" y="193934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571649" y="2144281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9989" y="3517428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0" y="5070368"/>
            <a:ext cx="8644171" cy="593569"/>
            <a:chOff x="6158918" y="2645710"/>
            <a:chExt cx="5697542" cy="149636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3057624"/>
              <a:ext cx="5688000" cy="108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8460" y="2645710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8597" y="5016816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5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2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0" tIns="35661" rIns="71320" bIns="35661" rtlCol="0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6014024" y="3425988"/>
            <a:ext cx="2835000" cy="1521938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3203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089577" y="3517428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602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980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324"/>
          <a:ext cx="1191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2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2" y="1324"/>
                        <a:ext cx="1191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19063" cy="132292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 defTabSz="713203" fontAlgn="auto">
              <a:lnSpc>
                <a:spcPct val="90000"/>
              </a:lnSpc>
            </a:pPr>
            <a:endParaRPr lang="en-US" altLang="zh-CN" sz="2800" dirty="0" err="1">
              <a:solidFill>
                <a:prstClr val="white"/>
              </a:solidFill>
              <a:latin typeface="Arial" pitchFamily="34" charset="0"/>
              <a:ea typeface="华文楷体" panose="02010600040101010101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2" y="5294438"/>
            <a:ext cx="3311525" cy="161583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100"/>
            </a:lvl1pPr>
            <a:lvl2pPr marL="142640" indent="0">
              <a:buNone/>
              <a:defRPr sz="800"/>
            </a:lvl2pPr>
            <a:lvl3pPr marL="252098" indent="0">
              <a:buNone/>
              <a:defRPr sz="800"/>
            </a:lvl3pPr>
            <a:lvl4pPr marL="398205" indent="0">
              <a:buNone/>
              <a:defRPr sz="800"/>
            </a:lvl4pPr>
            <a:lvl5pPr marL="511129" indent="0">
              <a:buNone/>
              <a:defRPr sz="8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244802" y="4227867"/>
            <a:ext cx="3967917" cy="1523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40164" indent="-140164">
              <a:buNone/>
              <a:defRPr lang="en-US" sz="11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244800" y="4048402"/>
            <a:ext cx="3966838" cy="161583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1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9144000" cy="60198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4800" y="3070860"/>
            <a:ext cx="8642350" cy="4154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2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2956560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44800" y="2628902"/>
            <a:ext cx="8642350" cy="2077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702"/>
              </a:spcBef>
              <a:buNone/>
              <a:defRPr sz="14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56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19207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55672" y="1883963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4236" y="1914418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4235" y="2149943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41557" y="1831588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0121" y="1922273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0121" y="2157799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99060" y="1831588"/>
            <a:ext cx="1296000" cy="5364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07624" y="1914418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7624" y="2149943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75478" y="1838339"/>
            <a:ext cx="1296000" cy="5229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86453" y="1914418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86453" y="2149943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9120" y="3022408"/>
            <a:ext cx="2057400" cy="304271"/>
          </a:xfrm>
          <a:prstGeom prst="rect">
            <a:avLst/>
          </a:prstGeom>
        </p:spPr>
        <p:txBody>
          <a:bodyPr vert="horz" lIns="71294" tIns="35648" rIns="71294" bIns="356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55674" y="2480388"/>
            <a:ext cx="8612749" cy="3113416"/>
            <a:chOff x="6158918" y="1631576"/>
            <a:chExt cx="5688000" cy="526592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4987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24216" y="24966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17975" y="1834015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26539" y="1924703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26538" y="2160225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4" y="182373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80985" y="1922273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80984" y="2157799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55673" y="1258949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4237" y="1289404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4236" y="1524929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41558" y="1266805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850122" y="1297259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850122" y="1532785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99061" y="1258949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07625" y="1289404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07625" y="1524929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77890" y="1258949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186454" y="1289404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186454" y="1524929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17976" y="1269232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326540" y="1299689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326539" y="1535211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72422" y="1266805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986" y="1297259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985" y="1532785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93075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670562"/>
            <a:ext cx="8640000" cy="2769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499528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670562"/>
            <a:ext cx="8640000" cy="2769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928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0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7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6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83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8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499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2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30428" y="1826031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992" y="1856486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991" y="2092011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16313" y="1773656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24877" y="1864341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24877" y="2099867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73816" y="1826031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82380" y="1856486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82380" y="2092011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52645" y="1826031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1209" y="1856486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61209" y="2092011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9120" y="3022408"/>
            <a:ext cx="2057400" cy="304271"/>
          </a:xfrm>
          <a:prstGeom prst="rect">
            <a:avLst/>
          </a:prstGeom>
        </p:spPr>
        <p:txBody>
          <a:bodyPr vert="horz" lIns="71294" tIns="35648" rIns="71294" bIns="356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6578" y="2369276"/>
            <a:ext cx="4266000" cy="106353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18377" y="2369276"/>
            <a:ext cx="4266000" cy="106353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87056" y="232267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16287" y="232267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192731" y="1776083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01295" y="1866771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01294" y="2102293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47177" y="1773656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55741" y="1864341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55740" y="2099867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3364" y="1241395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51928" y="1271850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51927" y="1507375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9249" y="1249251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837813" y="1279705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837813" y="1515231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752" y="1241395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695316" y="1271850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695316" y="1507375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5581" y="1241395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174145" y="1271850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174145" y="1507375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667" y="1251678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314231" y="1282135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314230" y="1517657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60113" y="1249251"/>
            <a:ext cx="1296000" cy="4840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68677" y="1279705"/>
            <a:ext cx="1053000" cy="189175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68676" y="1515231"/>
            <a:ext cx="1053000" cy="18453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86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16287" y="3506572"/>
            <a:ext cx="4266000" cy="1063530"/>
            <a:chOff x="6158918" y="1631576"/>
            <a:chExt cx="5688000" cy="2510497"/>
          </a:xfrm>
        </p:grpSpPr>
        <p:sp>
          <p:nvSpPr>
            <p:cNvPr id="87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8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16287" y="4651345"/>
            <a:ext cx="4266000" cy="1063530"/>
            <a:chOff x="6158918" y="1631576"/>
            <a:chExt cx="5688000" cy="2510497"/>
          </a:xfrm>
        </p:grpSpPr>
        <p:sp>
          <p:nvSpPr>
            <p:cNvPr id="90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1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4596578" y="3506572"/>
            <a:ext cx="4266000" cy="1063530"/>
            <a:chOff x="6158918" y="1631576"/>
            <a:chExt cx="5688000" cy="2510497"/>
          </a:xfrm>
        </p:grpSpPr>
        <p:sp>
          <p:nvSpPr>
            <p:cNvPr id="93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4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4603786" y="4651345"/>
            <a:ext cx="4266000" cy="1063530"/>
            <a:chOff x="6158918" y="1631576"/>
            <a:chExt cx="5688000" cy="2510497"/>
          </a:xfrm>
        </p:grpSpPr>
        <p:sp>
          <p:nvSpPr>
            <p:cNvPr id="96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7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669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6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34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D8437FA3-2714-4775-AC33-D8FFD492F84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/>
          <a:p>
            <a:fld id="{9B01574F-65B7-4147-BE13-9812E6EA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7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93247" y="1392905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1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0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276137" y="1392905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3511467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4601445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0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09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11194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4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2391979" y="1392905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3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3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5685911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6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5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35041" y="3254917"/>
            <a:ext cx="4263887" cy="1248620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1845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>
            <a:extLst>
              <a:ext uri="{FF2B5EF4-FFF2-40B4-BE49-F238E27FC236}">
                <a16:creationId xmlns:a16="http://schemas.microsoft.com/office/drawing/2014/main" id="{6CCE213C-8A66-4193-8DC2-EF280265DA65}"/>
              </a:ext>
            </a:extLst>
          </p:cNvPr>
          <p:cNvGrpSpPr/>
          <p:nvPr userDrawn="1"/>
        </p:nvGrpSpPr>
        <p:grpSpPr>
          <a:xfrm>
            <a:off x="4572001" y="3247061"/>
            <a:ext cx="4283486" cy="1248620"/>
            <a:chOff x="6158918" y="1631576"/>
            <a:chExt cx="5688000" cy="251049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DFBEA0A-FDF0-4767-B62E-C5A6C7462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70C6134-1909-4F84-AB80-A1FAA9AD8B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内容占位符 21">
            <a:extLst>
              <a:ext uri="{FF2B5EF4-FFF2-40B4-BE49-F238E27FC236}">
                <a16:creationId xmlns:a16="http://schemas.microsoft.com/office/drawing/2014/main" id="{499B68B9-BA02-4DC2-9FE1-C3596028B27A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599364" y="3202642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E29CBB-173D-44F7-A77F-62C35764A796}"/>
              </a:ext>
            </a:extLst>
          </p:cNvPr>
          <p:cNvSpPr/>
          <p:nvPr userDrawn="1"/>
        </p:nvSpPr>
        <p:spPr>
          <a:xfrm>
            <a:off x="6774698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3B754C00-FED3-412C-922E-D53F168C20F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94726042-90EA-45FC-9BC8-82BC1021739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EE083A-44D3-49CD-AC31-F64047F0570F}"/>
              </a:ext>
            </a:extLst>
          </p:cNvPr>
          <p:cNvSpPr/>
          <p:nvPr userDrawn="1"/>
        </p:nvSpPr>
        <p:spPr>
          <a:xfrm>
            <a:off x="7860694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890473FD-07F8-4BB5-BF04-46018C31004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8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F68BA40A-418A-400C-8C43-EDDEECA141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8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184103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85799" y="1396570"/>
            <a:ext cx="891622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4364" y="1396713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4363" y="1631762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11194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541032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6"/>
            <a:ext cx="4266000" cy="1553344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804831"/>
            <a:ext cx="8629694" cy="802243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1293" y="4799617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30417" y="3508947"/>
            <a:ext cx="8620446" cy="1213756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03181" y="346913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38182" y="1410381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181" y="1645430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20824" y="140906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20823" y="164411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145337" y="141475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145337" y="164980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169851" y="1400040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169850" y="1635089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56781" y="1414213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156780" y="1649262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5191014" y="18518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83241" y="142656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083240" y="166161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107754" y="143225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07754" y="166730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132268" y="1417540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32267" y="1652589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382478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85799" y="1396570"/>
            <a:ext cx="891622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4364" y="1396713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4363" y="1631762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11194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2755" y="1896883"/>
            <a:ext cx="2879272" cy="1541032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6"/>
            <a:ext cx="2869397" cy="1553344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804831"/>
            <a:ext cx="8776234" cy="802243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1293" y="4799617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30416" y="3508947"/>
            <a:ext cx="8771610" cy="1213756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03181" y="346913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38182" y="1410381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181" y="1645430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20824" y="140906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20823" y="164411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145337" y="141475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145337" y="164980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169851" y="1400040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169850" y="1635089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56781" y="1414213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156780" y="1649262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22755" y="1875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83241" y="142656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083240" y="166161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107754" y="143225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07754" y="166730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132268" y="1417540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32267" y="1652589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0410" y="1896201"/>
            <a:ext cx="2906999" cy="1553344"/>
            <a:chOff x="6158918" y="1631576"/>
            <a:chExt cx="5688000" cy="2510497"/>
          </a:xfrm>
        </p:grpSpPr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3167973" y="190639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88343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87406" y="1868773"/>
            <a:ext cx="8949017" cy="1562336"/>
            <a:chOff x="6158918" y="1631576"/>
            <a:chExt cx="5688000" cy="222249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87406" y="3508947"/>
            <a:ext cx="8949017" cy="2138818"/>
            <a:chOff x="6158918" y="1631576"/>
            <a:chExt cx="5688000" cy="266637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95138" y="347125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95137" y="1298867"/>
            <a:ext cx="8639393" cy="5022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6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11194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4863" y="1330544"/>
            <a:ext cx="4266000" cy="174567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1043" y="1330544"/>
            <a:ext cx="4266000" cy="1745679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3972" y="126769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31043" y="3158351"/>
            <a:ext cx="8620446" cy="255664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03181" y="346913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5186389" y="128519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3312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681084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661878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70442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70442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053931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62495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2495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3590365" y="1899885"/>
            <a:ext cx="5553635" cy="2770772"/>
            <a:chOff x="6158918" y="1631576"/>
            <a:chExt cx="5688000" cy="35131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8" y="1899885"/>
            <a:ext cx="3247121" cy="2778628"/>
            <a:chOff x="6158918" y="1631576"/>
            <a:chExt cx="5688000" cy="352309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678240" y="1907741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9988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8" y="4744489"/>
            <a:ext cx="8913872" cy="919449"/>
            <a:chOff x="6158918" y="2724885"/>
            <a:chExt cx="5691651" cy="141718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5668" y="4721027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6972670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58942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6210" y="1399356"/>
            <a:ext cx="4266000" cy="152164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42390" y="1399356"/>
            <a:ext cx="4266000" cy="1521644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6087" y="139935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5320" y="139935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2516" y="3012180"/>
            <a:ext cx="8629694" cy="2575821"/>
            <a:chOff x="6158918" y="1494142"/>
            <a:chExt cx="5688000" cy="334781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94784" y="3421552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519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970012" y="1273889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78576" y="134103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78575" y="157713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773423" y="1290626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81987" y="135777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81986" y="1593877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66"/>
            <a:ext cx="2057400" cy="304271"/>
          </a:xfrm>
          <a:prstGeom prst="rect">
            <a:avLst/>
          </a:prstGeom>
        </p:spPr>
        <p:txBody>
          <a:bodyPr vert="horz" lIns="71294" tIns="35648" rIns="71294" bIns="356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6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1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3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840104" y="126492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61605" y="133206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61604" y="1568171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6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9712125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133239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9887"/>
            <a:ext cx="8619820" cy="125789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3077772" y="3183479"/>
            <a:ext cx="2816969" cy="124862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183479"/>
            <a:ext cx="2816969" cy="124862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147015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068028" y="313906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416539"/>
            <a:ext cx="8629694" cy="124739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42484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0264" y="3175623"/>
            <a:ext cx="2935223" cy="1248620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5910519" y="3131204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2799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14978" y="3381350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9886"/>
            <a:ext cx="8619820" cy="148186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28596" y="3431590"/>
            <a:ext cx="4054571" cy="2382108"/>
            <a:chOff x="6158918" y="1631576"/>
            <a:chExt cx="5688000" cy="478950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28596" y="3395126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4444532" y="3423735"/>
            <a:ext cx="4404510" cy="2389963"/>
            <a:chOff x="6158918" y="1631578"/>
            <a:chExt cx="5688000" cy="48053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5904074" y="3379315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83758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56869" y="125285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5433" y="132000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432" y="1556113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108316" y="1260999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16880" y="1328156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16879" y="156425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3933944" y="1260575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42508" y="1327732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42507" y="1563835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634503" y="125285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43067" y="132000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43066" y="1556113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67455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43F410-7216-4BD5-8600-9D26FC85BDBF}"/>
              </a:ext>
            </a:extLst>
          </p:cNvPr>
          <p:cNvSpPr/>
          <p:nvPr/>
        </p:nvSpPr>
        <p:spPr>
          <a:xfrm>
            <a:off x="235667" y="1899888"/>
            <a:ext cx="8619820" cy="144304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3077772" y="3417696"/>
            <a:ext cx="2816969" cy="124862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417696"/>
            <a:ext cx="2816969" cy="124862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38123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068028" y="337327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703469"/>
            <a:ext cx="8634605" cy="960468"/>
            <a:chOff x="6158918" y="2103228"/>
            <a:chExt cx="5691237" cy="203884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42484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305975" y="125285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414539" y="132000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414538" y="1556113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0264" y="3409840"/>
            <a:ext cx="2935223" cy="1248620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5910519" y="3365421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8493" y="1833625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2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3084842" y="1883866"/>
            <a:ext cx="2816969" cy="1430715"/>
            <a:chOff x="6158918" y="1631576"/>
            <a:chExt cx="5688000" cy="2876620"/>
          </a:xfrm>
        </p:grpSpPr>
        <p:sp>
          <p:nvSpPr>
            <p:cNvPr id="57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2111" y="1883866"/>
            <a:ext cx="2816969" cy="1430715"/>
            <a:chOff x="6158918" y="1631576"/>
            <a:chExt cx="5688000" cy="2876620"/>
          </a:xfrm>
        </p:grpSpPr>
        <p:sp>
          <p:nvSpPr>
            <p:cNvPr id="77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42111" y="184740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3075098" y="183944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7334" y="1876010"/>
            <a:ext cx="2935223" cy="1422760"/>
            <a:chOff x="6158918" y="1631576"/>
            <a:chExt cx="5688000" cy="2860626"/>
          </a:xfrm>
        </p:grpSpPr>
        <p:sp>
          <p:nvSpPr>
            <p:cNvPr id="82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917589" y="1831591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99025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670561"/>
            <a:ext cx="8640000" cy="2769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770969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681084" y="123807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7417" y="1228811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15980" y="129596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15980" y="1532072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477515" y="1238078"/>
            <a:ext cx="1098689" cy="398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8607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607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1019" y="1689837"/>
            <a:ext cx="4266000" cy="19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7200" y="1689837"/>
            <a:ext cx="4266000" cy="19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0896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0129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3744297"/>
            <a:ext cx="8629694" cy="1717936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3922081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004908" y="122518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13092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4919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3892465" y="1215222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13965" y="129687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13965" y="152580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26962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88855" y="124111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97419" y="1308275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7417" y="1544377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716129" y="123209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4693" y="1299252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24691" y="153535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748334" y="1260916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56898" y="132807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56898" y="1564175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63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6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1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3" y="456427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815016" y="12352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36517" y="1302373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36516" y="153846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96128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0618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4691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2548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63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681086" y="123808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7427" y="1228821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15980" y="129596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15980" y="1532072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477525" y="1238078"/>
            <a:ext cx="1098689" cy="398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8607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607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1019" y="1689837"/>
            <a:ext cx="4266000" cy="19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7200" y="1689837"/>
            <a:ext cx="4266000" cy="19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0896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0130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1" y="3744300"/>
            <a:ext cx="8629694" cy="1717936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3" y="3922081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004918" y="122519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13092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4919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3892475" y="1215232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13965" y="129687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13965" y="152580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726428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6156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5291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46154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79049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651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38826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9395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9786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9120" y="3022398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06353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06353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4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2738" y="3072638"/>
            <a:ext cx="8612749" cy="173834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42738" y="3036174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995108"/>
            <a:ext cx="8629694" cy="630245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42738" y="493036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2235618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65844" y="1301182"/>
            <a:ext cx="8589642" cy="5233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970012" y="1273879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78576" y="1341036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78575" y="157713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773423" y="1290616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81987" y="135777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81986" y="1593877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5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4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840104" y="1264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61605" y="1332068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61604" y="1568171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329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133249"/>
            <a:ext cx="2057400" cy="304271"/>
          </a:xfrm>
          <a:prstGeom prst="rect">
            <a:avLst/>
          </a:prstGeom>
        </p:spPr>
        <p:txBody>
          <a:bodyPr vert="horz" lIns="71294" tIns="35648" rIns="71294" bIns="356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8" y="1899889"/>
            <a:ext cx="8619820" cy="10774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039139"/>
            <a:ext cx="4266000" cy="1585433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039139"/>
            <a:ext cx="4266000" cy="158543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1" y="4682999"/>
            <a:ext cx="8629694" cy="98094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3" y="462909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8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21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20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8" y="1392908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1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11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9" y="1392908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4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41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7" y="1392908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20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19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89" y="1392908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8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8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8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8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82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8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7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71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8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68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68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8749965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681084" y="123807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7417" y="1228811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15980" y="129596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15980" y="1532072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477515" y="1238078"/>
            <a:ext cx="1098689" cy="398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8607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607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1019" y="1689837"/>
            <a:ext cx="4266000" cy="19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7200" y="1689837"/>
            <a:ext cx="4266000" cy="19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0896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0129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3744297"/>
            <a:ext cx="8629694" cy="1717936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3922081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004908" y="122518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13092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4919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3892465" y="1215222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13965" y="129687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13965" y="152580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955579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133239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9887"/>
            <a:ext cx="8619820" cy="10774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039139"/>
            <a:ext cx="4266000" cy="1585433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039139"/>
            <a:ext cx="4266000" cy="158543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682989"/>
            <a:ext cx="8629694" cy="98094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62909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5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1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0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7" y="1392905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7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5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0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09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79" y="1392905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3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3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6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5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8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8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2592387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28597" y="3608332"/>
            <a:ext cx="8619820" cy="115820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91422" y="359529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8" y="4792018"/>
            <a:ext cx="8640126" cy="871920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9172" y="474157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5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1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0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7" y="1392905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7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5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0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09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79" y="1392905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3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3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6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5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8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8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17081" y="1872978"/>
            <a:ext cx="8689977" cy="78315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12026" y="1803391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180277" y="2721653"/>
            <a:ext cx="6594421" cy="78315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6883261" y="2709532"/>
            <a:ext cx="2023797" cy="795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616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5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3111831" y="1874928"/>
            <a:ext cx="2835000" cy="13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74928"/>
            <a:ext cx="2835000" cy="13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35849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5990535" y="1874928"/>
            <a:ext cx="2835000" cy="1380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078185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70545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3046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1" y="1324"/>
          <a:ext cx="1191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0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1" y="1324"/>
                        <a:ext cx="1191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32292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 fontAlgn="auto">
              <a:lnSpc>
                <a:spcPct val="90000"/>
              </a:lnSpc>
            </a:pPr>
            <a:endParaRPr lang="en-US" altLang="zh-CN" sz="2700" dirty="0" err="1">
              <a:solidFill>
                <a:prstClr val="white"/>
              </a:solidFill>
              <a:latin typeface="Arial" pitchFamily="34" charset="0"/>
              <a:ea typeface="华文楷体" panose="02010600040101010101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1" y="5294437"/>
            <a:ext cx="3311525" cy="161583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050"/>
            </a:lvl1pPr>
            <a:lvl2pPr marL="137160" indent="0">
              <a:buNone/>
              <a:defRPr sz="750"/>
            </a:lvl2pPr>
            <a:lvl3pPr marL="242411" indent="0">
              <a:buNone/>
              <a:defRPr sz="750"/>
            </a:lvl3pPr>
            <a:lvl4pPr marL="382905" indent="0">
              <a:buNone/>
              <a:defRPr sz="750"/>
            </a:lvl4pPr>
            <a:lvl5pPr marL="491490" indent="0">
              <a:buNone/>
              <a:defRPr sz="75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244801" y="4227866"/>
            <a:ext cx="3967917" cy="145424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34779" indent="-134779">
              <a:buNone/>
              <a:defRPr lang="en-US" sz="105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244800" y="4048401"/>
            <a:ext cx="3966838" cy="161583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5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9144000" cy="60198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4800" y="3070860"/>
            <a:ext cx="8642350" cy="4154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27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2956560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44800" y="2628901"/>
            <a:ext cx="8642350" cy="2077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675"/>
              </a:spcBef>
              <a:buNone/>
              <a:defRPr sz="135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6364777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670561"/>
            <a:ext cx="8640000" cy="2769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0116162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670561"/>
            <a:ext cx="8640000" cy="2769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3997475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670561"/>
            <a:ext cx="8640000" cy="2769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/>
        </p:nvSpPr>
        <p:spPr>
          <a:xfrm>
            <a:off x="244800" y="1344633"/>
            <a:ext cx="8619820" cy="41818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04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4719" y="4415118"/>
            <a:ext cx="4289612" cy="1241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990121" y="2618471"/>
            <a:ext cx="2807407" cy="1540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5901408" y="2621874"/>
            <a:ext cx="3106270" cy="1537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4518211" y="4415117"/>
            <a:ext cx="4437530" cy="1241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90121" y="2449863"/>
            <a:ext cx="2807407" cy="161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4719" y="4253814"/>
            <a:ext cx="4289612" cy="161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01409" y="2451356"/>
            <a:ext cx="3106270" cy="1598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18211" y="4246758"/>
            <a:ext cx="4437530" cy="166865"/>
          </a:xfrm>
          <a:prstGeom prst="rect">
            <a:avLst/>
          </a:prstGeom>
        </p:spPr>
      </p:pic>
      <p:sp>
        <p:nvSpPr>
          <p:cNvPr id="12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834" y="2618471"/>
            <a:ext cx="2807407" cy="15405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834" y="2457169"/>
            <a:ext cx="2807407" cy="1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1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28597" y="3608334"/>
            <a:ext cx="8619820" cy="115820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91424" y="359529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8" y="4792018"/>
            <a:ext cx="8640126" cy="871920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9172" y="474157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8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21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20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8" y="1392908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1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11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9" y="1392908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4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41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7" y="1392908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20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19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89" y="1392908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8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8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8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8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82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8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72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71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8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68" y="139304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68" y="162809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17082" y="1872978"/>
            <a:ext cx="8689977" cy="78315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12027" y="1803391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180287" y="2721653"/>
            <a:ext cx="6594421" cy="78315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6883262" y="2709532"/>
            <a:ext cx="2023797" cy="795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987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880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576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9120" y="3022398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06353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06353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4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2738" y="3072638"/>
            <a:ext cx="8612749" cy="173834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42738" y="3036174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995108"/>
            <a:ext cx="8629694" cy="630245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42738" y="493036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2344225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4855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970012" y="1273879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78576" y="1341036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078575" y="157713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773423" y="1290616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81987" y="135777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81986" y="1593877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5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4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840104" y="1264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61605" y="1332068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61604" y="1568171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974579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681084" y="123807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7417" y="1228811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15980" y="129596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15980" y="1532072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477515" y="1238078"/>
            <a:ext cx="1098689" cy="398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8607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607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1019" y="1689837"/>
            <a:ext cx="4266000" cy="19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7200" y="1689837"/>
            <a:ext cx="4266000" cy="19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0896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0129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3744297"/>
            <a:ext cx="8629694" cy="1717936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3922081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004908" y="122518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13092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4919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3892465" y="1215222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13965" y="129687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13965" y="152580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9992837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133239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9887"/>
            <a:ext cx="8619820" cy="10774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039139"/>
            <a:ext cx="4266000" cy="1585433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039139"/>
            <a:ext cx="4266000" cy="1585433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2989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682989"/>
            <a:ext cx="8629694" cy="98094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62909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5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1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0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7" y="1392905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7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5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0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09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79" y="1392905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3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3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6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5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8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8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9470471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28597" y="3608332"/>
            <a:ext cx="8619820" cy="115820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91422" y="359529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8" y="4792018"/>
            <a:ext cx="8640126" cy="871920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9172" y="4741570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193247" y="1392905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1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0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276137" y="1392905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511467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601445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0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09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391979" y="1392905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3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3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685911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6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5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774698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860694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8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8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17081" y="1872978"/>
            <a:ext cx="8689977" cy="78315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12026" y="1803391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180277" y="2721653"/>
            <a:ext cx="6594421" cy="78315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6883261" y="2709532"/>
            <a:ext cx="2023797" cy="795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52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5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3111831" y="1874928"/>
            <a:ext cx="2835000" cy="13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74928"/>
            <a:ext cx="2835000" cy="13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35849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5990535" y="1874928"/>
            <a:ext cx="2835000" cy="1380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078185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29582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834" y="4139724"/>
            <a:ext cx="8928844" cy="1526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990121" y="2618471"/>
            <a:ext cx="2807407" cy="13191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5901408" y="2621875"/>
            <a:ext cx="3106270" cy="13157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90121" y="2449863"/>
            <a:ext cx="2807407" cy="161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834" y="3978421"/>
            <a:ext cx="8928844" cy="198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01409" y="2451356"/>
            <a:ext cx="3106270" cy="159809"/>
          </a:xfrm>
          <a:prstGeom prst="rect">
            <a:avLst/>
          </a:prstGeom>
        </p:spPr>
      </p:pic>
      <p:sp>
        <p:nvSpPr>
          <p:cNvPr id="12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834" y="2618471"/>
            <a:ext cx="2807407" cy="13191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834" y="2457169"/>
            <a:ext cx="2807407" cy="1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6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66"/>
            <a:ext cx="2057400" cy="304271"/>
          </a:xfrm>
          <a:prstGeom prst="rect">
            <a:avLst/>
          </a:prstGeom>
        </p:spPr>
        <p:txBody>
          <a:bodyPr vert="horz" lIns="71294" tIns="35648" rIns="71294" bIns="3564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3111831" y="1874928"/>
            <a:ext cx="2835000" cy="13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74928"/>
            <a:ext cx="2835000" cy="13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35849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1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3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9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6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4" tIns="35648" rIns="71294" bIns="35648" rtlCol="0" anchor="ctr"/>
          <a:lstStyle/>
          <a:p>
            <a:pPr algn="ctr" defTabSz="712947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5990535" y="1874928"/>
            <a:ext cx="2835000" cy="1380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12947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078185" y="1819937"/>
            <a:ext cx="1296000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56476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5291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8730" y="4198472"/>
            <a:ext cx="8827008" cy="14505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8730" y="2528795"/>
            <a:ext cx="8827009" cy="1606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28730" y="1329766"/>
            <a:ext cx="8827009" cy="11355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1026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467" y="994757"/>
            <a:ext cx="9144467" cy="4720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641" y="740757"/>
            <a:ext cx="1763586" cy="2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411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46052" y="3718775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/>
        </p:nvSpPr>
        <p:spPr>
          <a:xfrm>
            <a:off x="252964" y="2426912"/>
            <a:ext cx="8619820" cy="31909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196" y="1407304"/>
            <a:ext cx="987269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761" y="1407447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760" y="1642496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062537" y="1407304"/>
            <a:ext cx="98746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1102" y="1407447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1101" y="1642496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3124653" y="1397420"/>
            <a:ext cx="999820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8101" y="1435500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09305" y="1624079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5193095" y="1403166"/>
            <a:ext cx="95197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60895" y="1411542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0894" y="1646591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090027" y="1398649"/>
            <a:ext cx="98746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98591" y="1398792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98590" y="1633841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6174684" y="1395695"/>
            <a:ext cx="93780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74685" y="139583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74685" y="163088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7150369" y="1398649"/>
            <a:ext cx="961735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174305" y="1398792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174304" y="1633841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8185176" y="1403166"/>
            <a:ext cx="954802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02179" y="1403309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02178" y="1638358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726481" y="1927923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5045" y="1928066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35045" y="2163115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809371" y="1927923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17936" y="1928066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17935" y="2163115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047723" y="1927281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56288" y="1927424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56287" y="2162473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925214" y="1927923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33778" y="1928066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033777" y="2163115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5132189" y="1927281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40754" y="1927424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240753" y="2162473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6220976" y="1927281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329540" y="1927424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329539" y="2162473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7306972" y="1927281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415536" y="1927424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415536" y="2162473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8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4193277" y="1405018"/>
            <a:ext cx="95197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9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197546" y="1405085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0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99602" y="163088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1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252963" y="2428141"/>
            <a:ext cx="8619820" cy="135087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2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252963" y="3998897"/>
            <a:ext cx="8619820" cy="135087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406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93247" y="1392905"/>
            <a:ext cx="103442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1811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1810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276137" y="1392905"/>
            <a:ext cx="105693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470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470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3511467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2003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2003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4601445" y="1392905"/>
            <a:ext cx="1060533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0010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0009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11194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4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56413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2391979" y="1392905"/>
            <a:ext cx="1050011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00543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00543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5685911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794476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475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35041" y="3254917"/>
            <a:ext cx="4263887" cy="1248620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1845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>
            <a:extLst>
              <a:ext uri="{FF2B5EF4-FFF2-40B4-BE49-F238E27FC236}">
                <a16:creationId xmlns:a16="http://schemas.microsoft.com/office/drawing/2014/main" id="{6CCE213C-8A66-4193-8DC2-EF280265DA65}"/>
              </a:ext>
            </a:extLst>
          </p:cNvPr>
          <p:cNvGrpSpPr/>
          <p:nvPr userDrawn="1"/>
        </p:nvGrpSpPr>
        <p:grpSpPr>
          <a:xfrm>
            <a:off x="4572001" y="3247061"/>
            <a:ext cx="4283486" cy="1248620"/>
            <a:chOff x="6158918" y="1631576"/>
            <a:chExt cx="5688000" cy="251049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DFBEA0A-FDF0-4767-B62E-C5A6C7462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70C6134-1909-4F84-AB80-A1FAA9AD8B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内容占位符 21">
            <a:extLst>
              <a:ext uri="{FF2B5EF4-FFF2-40B4-BE49-F238E27FC236}">
                <a16:creationId xmlns:a16="http://schemas.microsoft.com/office/drawing/2014/main" id="{499B68B9-BA02-4DC2-9FE1-C3596028B27A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599364" y="3202642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E29CBB-173D-44F7-A77F-62C35764A796}"/>
              </a:ext>
            </a:extLst>
          </p:cNvPr>
          <p:cNvSpPr/>
          <p:nvPr userDrawn="1"/>
        </p:nvSpPr>
        <p:spPr>
          <a:xfrm>
            <a:off x="6774698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3B754C00-FED3-412C-922E-D53F168C20F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3262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94726042-90EA-45FC-9BC8-82BC1021739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3261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EE083A-44D3-49CD-AC31-F64047F0570F}"/>
              </a:ext>
            </a:extLst>
          </p:cNvPr>
          <p:cNvSpPr/>
          <p:nvPr userDrawn="1"/>
        </p:nvSpPr>
        <p:spPr>
          <a:xfrm>
            <a:off x="7860694" y="1392905"/>
            <a:ext cx="1046364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890473FD-07F8-4BB5-BF04-46018C31004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69258" y="1393048"/>
            <a:ext cx="87889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F68BA40A-418A-400C-8C43-EDDEECA141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9258" y="1628097"/>
            <a:ext cx="87889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5198506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85799" y="1396570"/>
            <a:ext cx="891622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4364" y="1396713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4363" y="1631762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11194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541032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6"/>
            <a:ext cx="4266000" cy="1553344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804831"/>
            <a:ext cx="8629694" cy="802243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1293" y="4799617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30417" y="3508947"/>
            <a:ext cx="8620446" cy="1213756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03181" y="346913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38182" y="1410381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181" y="1645430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20824" y="140906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20823" y="164411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145337" y="141475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145337" y="164980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169851" y="1400040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169850" y="1635089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56781" y="1414213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156780" y="1649262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5191014" y="18518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83241" y="142656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083240" y="166161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107754" y="143225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07754" y="166730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132268" y="1417540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32267" y="1652589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233263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85799" y="1396570"/>
            <a:ext cx="8916228" cy="4343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4364" y="1396713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4363" y="1631762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11194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2755" y="1896883"/>
            <a:ext cx="2879272" cy="1541032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6"/>
            <a:ext cx="2869397" cy="1553344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25793" y="4804831"/>
            <a:ext cx="8776234" cy="802243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1293" y="4799617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30416" y="3508947"/>
            <a:ext cx="8771610" cy="1213756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03181" y="346913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38182" y="1410381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181" y="1645430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20824" y="140906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20823" y="164411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145337" y="141475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145337" y="164980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169851" y="1400040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169850" y="1635089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56781" y="1414213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156780" y="1649262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22755" y="187589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83241" y="142656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083240" y="166161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107754" y="1432252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07754" y="1667301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132268" y="1417540"/>
            <a:ext cx="806957" cy="16972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32267" y="1652589"/>
            <a:ext cx="806957" cy="165563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0410" y="1896201"/>
            <a:ext cx="2906999" cy="1553344"/>
            <a:chOff x="6158918" y="1631576"/>
            <a:chExt cx="5688000" cy="2510497"/>
          </a:xfrm>
        </p:grpSpPr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3167973" y="190639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3658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87406" y="1868773"/>
            <a:ext cx="8949017" cy="1562336"/>
            <a:chOff x="6158918" y="1631576"/>
            <a:chExt cx="5688000" cy="222249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87406" y="3508947"/>
            <a:ext cx="8949017" cy="2138818"/>
            <a:chOff x="6158918" y="1631576"/>
            <a:chExt cx="5688000" cy="266637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95138" y="347125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95137" y="1298867"/>
            <a:ext cx="8639393" cy="5022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819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11194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4863" y="1330544"/>
            <a:ext cx="4266000" cy="174567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1043" y="1330544"/>
            <a:ext cx="4266000" cy="1745679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3972" y="126769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6421423" y="3204676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31043" y="3158351"/>
            <a:ext cx="8620446" cy="255664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03181" y="346913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5186389" y="128519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42883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681084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661878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70442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70442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053931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62495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2495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3590365" y="1899885"/>
            <a:ext cx="5553635" cy="2770772"/>
            <a:chOff x="6158918" y="1631576"/>
            <a:chExt cx="5688000" cy="35131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8" y="1899885"/>
            <a:ext cx="3247121" cy="2778628"/>
            <a:chOff x="6158918" y="1631576"/>
            <a:chExt cx="5688000" cy="352309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678240" y="1907741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9988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8" y="4744489"/>
            <a:ext cx="8913872" cy="919449"/>
            <a:chOff x="6158918" y="2724885"/>
            <a:chExt cx="5691651" cy="141718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5668" y="4721027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6972670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2289677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6210" y="1399356"/>
            <a:ext cx="4266000" cy="152164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42390" y="1399356"/>
            <a:ext cx="4266000" cy="1521644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6087" y="139935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5320" y="1399358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2516" y="3012180"/>
            <a:ext cx="8629694" cy="2575821"/>
            <a:chOff x="6158918" y="1494142"/>
            <a:chExt cx="5688000" cy="334781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94784" y="3421552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672229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133239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9887"/>
            <a:ext cx="8619820" cy="125789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3077772" y="3183479"/>
            <a:ext cx="2816969" cy="124862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183479"/>
            <a:ext cx="2816969" cy="124862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147015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068028" y="313906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416539"/>
            <a:ext cx="8629694" cy="124739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42484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0264" y="3175623"/>
            <a:ext cx="2935223" cy="1248620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5910519" y="3131204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505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5667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42738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1302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1301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28623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37187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7187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586126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94690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94690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064955" y="128290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3519" y="135005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3519" y="1586162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14978" y="3381350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9886"/>
            <a:ext cx="8619820" cy="148186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28596" y="3431590"/>
            <a:ext cx="4054571" cy="2382108"/>
            <a:chOff x="6158918" y="1631576"/>
            <a:chExt cx="5688000" cy="478950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28596" y="3395126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205041" y="129318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13605" y="1360341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3604" y="159644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59487" y="129075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68051" y="135791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68050" y="1594018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4444532" y="3423735"/>
            <a:ext cx="4404510" cy="2389963"/>
            <a:chOff x="6158918" y="1631578"/>
            <a:chExt cx="5688000" cy="48053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5904074" y="3379315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0103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56869" y="125285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5433" y="132000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432" y="1556113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108316" y="1260999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16880" y="1328156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16879" y="156425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3933944" y="1260575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42508" y="1327732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42507" y="1563835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634503" y="125285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43067" y="132000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43066" y="1556113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367455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43F410-7216-4BD5-8600-9D26FC85BDBF}"/>
              </a:ext>
            </a:extLst>
          </p:cNvPr>
          <p:cNvSpPr/>
          <p:nvPr/>
        </p:nvSpPr>
        <p:spPr>
          <a:xfrm>
            <a:off x="235667" y="1899888"/>
            <a:ext cx="8619820" cy="144304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3077772" y="3417696"/>
            <a:ext cx="2816969" cy="124862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417696"/>
            <a:ext cx="2816969" cy="124862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38123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068028" y="337327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5607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4703469"/>
            <a:ext cx="8634605" cy="960468"/>
            <a:chOff x="6158918" y="2103228"/>
            <a:chExt cx="5691237" cy="203884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442484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305975" y="1252852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414539" y="1320009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414538" y="1556113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0264" y="3409840"/>
            <a:ext cx="2935223" cy="1248620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5910519" y="3365421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8493" y="1833625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2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3084842" y="1883866"/>
            <a:ext cx="2816969" cy="1430715"/>
            <a:chOff x="6158918" y="1631576"/>
            <a:chExt cx="5688000" cy="2876620"/>
          </a:xfrm>
        </p:grpSpPr>
        <p:sp>
          <p:nvSpPr>
            <p:cNvPr id="57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2111" y="1883866"/>
            <a:ext cx="2816969" cy="1430715"/>
            <a:chOff x="6158918" y="1631576"/>
            <a:chExt cx="5688000" cy="2876620"/>
          </a:xfrm>
        </p:grpSpPr>
        <p:sp>
          <p:nvSpPr>
            <p:cNvPr id="77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42111" y="1847402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3075098" y="1839447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7334" y="1876010"/>
            <a:ext cx="2935223" cy="1422760"/>
            <a:chOff x="6158918" y="1631576"/>
            <a:chExt cx="5688000" cy="2860626"/>
          </a:xfrm>
        </p:grpSpPr>
        <p:sp>
          <p:nvSpPr>
            <p:cNvPr id="82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917589" y="1831591"/>
            <a:ext cx="1782612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864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324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324"/>
                        <a:ext cx="1587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670561"/>
            <a:ext cx="8640000" cy="2769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099909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681084" y="123807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64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964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7417" y="1228811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15980" y="129596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15980" y="1532072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477515" y="1238078"/>
            <a:ext cx="1098689" cy="398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86078" y="1305236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86077" y="1541339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91019" y="1689837"/>
            <a:ext cx="4266000" cy="198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7200" y="1689837"/>
            <a:ext cx="4266000" cy="198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00896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0129" y="1689839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29" y="3744297"/>
            <a:ext cx="8629694" cy="1717936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1" y="3922081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004908" y="1225188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1234" y="1313092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1233" y="154919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3892465" y="1215222"/>
            <a:ext cx="1130563" cy="3809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13965" y="1296879"/>
            <a:ext cx="918582" cy="148888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13965" y="1525804"/>
            <a:ext cx="918582" cy="14523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900676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88855" y="1241117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97419" y="1308275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7417" y="1544377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716129" y="1232094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4693" y="1299252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24691" y="1535354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748334" y="1260916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56898" y="1328074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56898" y="1564175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6421423" y="3239763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589487" y="1897187"/>
            <a:ext cx="4266000" cy="1290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235667" y="1897187"/>
            <a:ext cx="4266000" cy="1290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99366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589487" y="3289997"/>
            <a:ext cx="4266000" cy="1290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35041" y="3289997"/>
            <a:ext cx="4266000" cy="1290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5041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6434" y="3253533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28597" y="1834340"/>
            <a:ext cx="1874044" cy="23207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230131" y="4597184"/>
            <a:ext cx="8629694" cy="1066753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8063" y="4564274"/>
            <a:ext cx="1874044" cy="18872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815016" y="1235211"/>
            <a:ext cx="1296000" cy="5443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36517" y="1302373"/>
            <a:ext cx="1053000" cy="212713"/>
          </a:xfrm>
        </p:spPr>
        <p:txBody>
          <a:bodyPr/>
          <a:lstStyle>
            <a:lvl1pPr marL="0" indent="0" algn="ctr">
              <a:buNone/>
              <a:defRPr sz="9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36516" y="1538469"/>
            <a:ext cx="1053000" cy="207498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906066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22027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1052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1958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9973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304C88A-AEEF-4580-A745-0DB48B50437C}" type="datetimeFigureOut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11/13/2019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40F970A-12FC-4770-8762-A2BB7681F4C3}" type="slidenum">
              <a:rPr lang="en-US" smtClean="0">
                <a:solidFill>
                  <a:prstClr val="black"/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7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image" Target="../media/image1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theme" Target="../theme/theme14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image" Target="../media/image1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71294" tIns="35648" rIns="71294" bIns="35648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71294" tIns="35648" rIns="71294" bIns="35648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69"/>
            <a:ext cx="2057400" cy="304271"/>
          </a:xfrm>
          <a:prstGeom prst="rect">
            <a:avLst/>
          </a:prstGeom>
        </p:spPr>
        <p:txBody>
          <a:bodyPr vert="horz" lIns="71294" tIns="35648" rIns="71294" bIns="3564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2947" fontAlgn="auto">
              <a:spcBef>
                <a:spcPts val="0"/>
              </a:spcBef>
              <a:spcAft>
                <a:spcPts val="0"/>
              </a:spcAft>
            </a:pPr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 defTabSz="712947" fontAlgn="auto">
                <a:spcBef>
                  <a:spcPts val="0"/>
                </a:spcBef>
                <a:spcAft>
                  <a:spcPts val="0"/>
                </a:spcAft>
              </a:p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69"/>
            <a:ext cx="3086100" cy="304271"/>
          </a:xfrm>
          <a:prstGeom prst="rect">
            <a:avLst/>
          </a:prstGeom>
        </p:spPr>
        <p:txBody>
          <a:bodyPr vert="horz" lIns="71294" tIns="35648" rIns="71294" bIns="3564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2947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69"/>
            <a:ext cx="2057400" cy="304271"/>
          </a:xfrm>
          <a:prstGeom prst="rect">
            <a:avLst/>
          </a:prstGeom>
        </p:spPr>
        <p:txBody>
          <a:bodyPr vert="horz" lIns="71294" tIns="35648" rIns="71294" bIns="3564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2947"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 defTabSz="71294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" y="0"/>
            <a:ext cx="9136568" cy="571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/>
          <a:srcRect t="1" b="3710"/>
          <a:stretch/>
        </p:blipFill>
        <p:spPr>
          <a:xfrm>
            <a:off x="3719" y="0"/>
            <a:ext cx="9136568" cy="5127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/>
          <a:srcRect l="2076"/>
          <a:stretch/>
        </p:blipFill>
        <p:spPr>
          <a:xfrm>
            <a:off x="0" y="4488391"/>
            <a:ext cx="9140286" cy="12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46" r:id="rId2"/>
    <p:sldLayoutId id="2147484247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3" r:id="rId12"/>
  </p:sldLayoutIdLst>
  <p:txStyles>
    <p:titleStyle>
      <a:lvl1pPr algn="l" defTabSz="712947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238" indent="-178238" algn="l" defTabSz="712947" rtl="0" eaLnBrk="1" latinLnBrk="0" hangingPunct="1">
        <a:lnSpc>
          <a:spcPct val="90000"/>
        </a:lnSpc>
        <a:spcBef>
          <a:spcPts val="78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713" indent="-178238" algn="l" defTabSz="712947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184" indent="-178238" algn="l" defTabSz="712947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7656" indent="-178238" algn="l" defTabSz="712947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131" indent="-178238" algn="l" defTabSz="712947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60606" indent="-178238" algn="l" defTabSz="712947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080" indent="-178238" algn="l" defTabSz="712947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3550" indent="-178238" algn="l" defTabSz="712947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024" indent="-178238" algn="l" defTabSz="712947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29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476" algn="l" defTabSz="7129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2947" algn="l" defTabSz="7129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421" algn="l" defTabSz="7129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894" algn="l" defTabSz="7129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369" algn="l" defTabSz="7129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8843" algn="l" defTabSz="7129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313" algn="l" defTabSz="7129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1788" algn="l" defTabSz="7129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2"/>
          <a:srcRect t="1" b="3710"/>
          <a:stretch/>
        </p:blipFill>
        <p:spPr>
          <a:xfrm>
            <a:off x="0" y="0"/>
            <a:ext cx="9144000" cy="56938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029892"/>
            <a:ext cx="9144000" cy="453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31574" y="1092730"/>
            <a:ext cx="684501" cy="32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3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6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2"/>
          <a:srcRect t="1" b="3710"/>
          <a:stretch/>
        </p:blipFill>
        <p:spPr>
          <a:xfrm>
            <a:off x="0" y="0"/>
            <a:ext cx="9144000" cy="56938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029892"/>
            <a:ext cx="9144000" cy="453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31574" y="1092730"/>
            <a:ext cx="684501" cy="32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62" r:id="rId2"/>
    <p:sldLayoutId id="2147484463" r:id="rId3"/>
    <p:sldLayoutId id="2147484464" r:id="rId4"/>
    <p:sldLayoutId id="2147484465" r:id="rId5"/>
    <p:sldLayoutId id="2147484466" r:id="rId6"/>
    <p:sldLayoutId id="2147484467" r:id="rId7"/>
    <p:sldLayoutId id="2147484468" r:id="rId8"/>
    <p:sldLayoutId id="2147484469" r:id="rId9"/>
    <p:sldLayoutId id="2147484470" r:id="rId10"/>
  </p:sldLayoutIdLs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3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71320" tIns="35661" rIns="71320" bIns="35661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71320" tIns="35661" rIns="71320" bIns="35661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71320" tIns="35661" rIns="71320" bIns="356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3203" fontAlgn="auto">
              <a:spcBef>
                <a:spcPts val="0"/>
              </a:spcBef>
              <a:spcAft>
                <a:spcPts val="0"/>
              </a:spcAft>
            </a:pPr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 defTabSz="713203" fontAlgn="auto">
                <a:spcBef>
                  <a:spcPts val="0"/>
                </a:spcBef>
                <a:spcAft>
                  <a:spcPts val="0"/>
                </a:spcAft>
              </a:p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71320" tIns="35661" rIns="71320" bIns="356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3203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71320" tIns="35661" rIns="71320" bIns="356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3203"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DengXian"/>
                <a:ea typeface="DengXian"/>
              </a:rPr>
              <a:pPr defTabSz="713203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DengXian"/>
              <a:ea typeface="DengXian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" y="0"/>
            <a:ext cx="9136568" cy="571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2"/>
          <a:srcRect t="1" b="3710"/>
          <a:stretch/>
        </p:blipFill>
        <p:spPr>
          <a:xfrm>
            <a:off x="3719" y="0"/>
            <a:ext cx="9136568" cy="5127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/>
          <a:srcRect l="2076"/>
          <a:stretch/>
        </p:blipFill>
        <p:spPr>
          <a:xfrm>
            <a:off x="0" y="4488391"/>
            <a:ext cx="9140286" cy="12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0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2" r:id="rId7"/>
    <p:sldLayoutId id="2147484243" r:id="rId8"/>
    <p:sldLayoutId id="2147484245" r:id="rId9"/>
  </p:sldLayoutIdLst>
  <p:txStyles>
    <p:titleStyle>
      <a:lvl1pPr algn="l" defTabSz="713203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1" indent="-178301" algn="l" defTabSz="713203" rtl="0" eaLnBrk="1" latinLnBrk="0" hangingPunct="1">
        <a:lnSpc>
          <a:spcPct val="90000"/>
        </a:lnSpc>
        <a:spcBef>
          <a:spcPts val="780"/>
        </a:spcBef>
        <a:buFont typeface="Arial" panose="020B0604020202020204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03" indent="-178301" algn="l" defTabSz="713203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04" indent="-178301" algn="l" defTabSz="713203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06" indent="-178301" algn="l" defTabSz="713203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708" indent="-178301" algn="l" defTabSz="713203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61309" indent="-178301" algn="l" defTabSz="713203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911" indent="-178301" algn="l" defTabSz="713203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513" indent="-178301" algn="l" defTabSz="713203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115" indent="-178301" algn="l" defTabSz="713203" rtl="0" eaLnBrk="1" latinLnBrk="0" hangingPunct="1">
        <a:lnSpc>
          <a:spcPct val="90000"/>
        </a:lnSpc>
        <a:spcBef>
          <a:spcPts val="390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2" algn="l" defTabSz="7132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03" algn="l" defTabSz="7132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05" algn="l" defTabSz="7132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07" algn="l" defTabSz="7132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09" algn="l" defTabSz="7132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10" algn="l" defTabSz="7132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212" algn="l" defTabSz="7132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814" algn="l" defTabSz="71320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764" y="0"/>
            <a:ext cx="914476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" y="0"/>
            <a:ext cx="9136568" cy="571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7"/>
          <a:srcRect t="1" b="3710"/>
          <a:stretch/>
        </p:blipFill>
        <p:spPr>
          <a:xfrm>
            <a:off x="0" y="0"/>
            <a:ext cx="9144000" cy="56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7" r:id="rId6"/>
    <p:sldLayoutId id="2147484268" r:id="rId7"/>
    <p:sldLayoutId id="2147484269" r:id="rId8"/>
    <p:sldLayoutId id="2147484270" r:id="rId9"/>
    <p:sldLayoutId id="2147484272" r:id="rId10"/>
    <p:sldLayoutId id="2147484273" r:id="rId11"/>
    <p:sldLayoutId id="2147484274" r:id="rId12"/>
    <p:sldLayoutId id="2147484276" r:id="rId13"/>
    <p:sldLayoutId id="214748427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" y="0"/>
            <a:ext cx="9136568" cy="571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7"/>
          <a:srcRect t="1" b="3710"/>
          <a:stretch/>
        </p:blipFill>
        <p:spPr>
          <a:xfrm>
            <a:off x="0" y="0"/>
            <a:ext cx="9144000" cy="56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5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1" r:id="rId10"/>
    <p:sldLayoutId id="2147484322" r:id="rId11"/>
    <p:sldLayoutId id="2147484323" r:id="rId12"/>
    <p:sldLayoutId id="2147484324" r:id="rId13"/>
    <p:sldLayoutId id="2147484325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2"/>
          <a:srcRect t="1" b="3710"/>
          <a:stretch/>
        </p:blipFill>
        <p:spPr>
          <a:xfrm>
            <a:off x="0" y="0"/>
            <a:ext cx="9144000" cy="56938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029892"/>
            <a:ext cx="9144000" cy="453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31574" y="1092730"/>
            <a:ext cx="684501" cy="32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ea typeface="DengXian" panose="02010600030101010101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ea typeface="DengXian" panose="02010600030101010101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" y="0"/>
            <a:ext cx="9136568" cy="571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7"/>
          <a:srcRect t="1" b="3710"/>
          <a:stretch/>
        </p:blipFill>
        <p:spPr>
          <a:xfrm>
            <a:off x="0" y="0"/>
            <a:ext cx="9144000" cy="56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3" r:id="rId6"/>
    <p:sldLayoutId id="2147484364" r:id="rId7"/>
    <p:sldLayoutId id="2147484365" r:id="rId8"/>
    <p:sldLayoutId id="2147484366" r:id="rId9"/>
    <p:sldLayoutId id="2147484368" r:id="rId10"/>
    <p:sldLayoutId id="2147484369" r:id="rId11"/>
    <p:sldLayoutId id="2147484370" r:id="rId12"/>
    <p:sldLayoutId id="2147484372" r:id="rId13"/>
    <p:sldLayoutId id="2147484374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44.xml"/><Relationship Id="rId7" Type="http://schemas.openxmlformats.org/officeDocument/2006/relationships/image" Target="../media/image17.emf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1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20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image" Target="../media/image26.png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0.xml"/><Relationship Id="rId6" Type="http://schemas.openxmlformats.org/officeDocument/2006/relationships/chart" Target="../charts/chart18.xml"/><Relationship Id="rId5" Type="http://schemas.openxmlformats.org/officeDocument/2006/relationships/image" Target="../media/image22.png"/><Relationship Id="rId4" Type="http://schemas.openxmlformats.org/officeDocument/2006/relationships/chart" Target="../charts/chart17.xml"/><Relationship Id="rId9" Type="http://schemas.openxmlformats.org/officeDocument/2006/relationships/chart" Target="../charts/char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image" Target="../media/image26.png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1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10" Type="http://schemas.openxmlformats.org/officeDocument/2006/relationships/chart" Target="../charts/chart27.xml"/><Relationship Id="rId4" Type="http://schemas.openxmlformats.org/officeDocument/2006/relationships/chart" Target="../charts/chart22.xml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hart" Target="../charts/chart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22.png"/><Relationship Id="rId9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9.xml"/><Relationship Id="rId5" Type="http://schemas.openxmlformats.org/officeDocument/2006/relationships/image" Target="../media/image22.png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22.png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/>
          <p:nvPr>
            <p:custDataLst>
              <p:tags r:id="rId2"/>
            </p:custDataLst>
          </p:nvPr>
        </p:nvGraphicFramePr>
        <p:xfrm>
          <a:off x="1143011" y="0"/>
          <a:ext cx="119063" cy="13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8" name="think-cell Slide" r:id="rId6" imgW="12700" imgH="12700" progId="TCLayout.ActiveDocument.1">
                  <p:embed/>
                </p:oleObj>
              </mc:Choice>
              <mc:Fallback>
                <p:oleObj name="think-cell Slide" r:id="rId6" imgW="12700" imgH="1270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11" y="0"/>
                        <a:ext cx="119063" cy="132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1" y="0"/>
            <a:ext cx="119063" cy="132292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 defTabSz="712918" fontAlgn="auto">
              <a:lnSpc>
                <a:spcPct val="90000"/>
              </a:lnSpc>
            </a:pPr>
            <a:endParaRPr lang="en-US" altLang="zh-CN" sz="2500" dirty="0">
              <a:solidFill>
                <a:prstClr val="white"/>
              </a:solidFill>
              <a:latin typeface="Arial" pitchFamily="34" charset="0"/>
              <a:ea typeface="华文楷体" panose="02010600040101010101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 bwMode="gray">
          <a:xfrm>
            <a:off x="244812" y="5294439"/>
            <a:ext cx="3311525" cy="16158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伊利大数据平台建设项目组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244802" y="4227869"/>
            <a:ext cx="3967917" cy="161583"/>
          </a:xfrm>
        </p:spPr>
        <p:txBody>
          <a:bodyPr>
            <a:noAutofit/>
          </a:bodyPr>
          <a:lstStyle/>
          <a:p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 bwMode="gray"/>
        <p:txBody>
          <a:bodyPr>
            <a:noAutofit/>
          </a:bodyPr>
          <a:lstStyle/>
          <a:p>
            <a:r>
              <a:rPr lang="zh-CN" altLang="en-US" sz="2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大数据平台建设 </a:t>
            </a:r>
            <a:r>
              <a:rPr lang="en-US" altLang="zh-CN" sz="25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25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费用模块需求明细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 bwMode="gray"/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内蒙古伊利实业集团股份有限公司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0" y="0"/>
            <a:ext cx="9144000" cy="2310000"/>
            <a:chOff x="1523492" y="692697"/>
            <a:chExt cx="9145017" cy="2079171"/>
          </a:xfrm>
        </p:grpSpPr>
        <p:pic>
          <p:nvPicPr>
            <p:cNvPr id="149533" name="Picture 29"/>
            <p:cNvPicPr>
              <a:picLocks noChangeAspect="1" noChangeArrowheads="1"/>
            </p:cNvPicPr>
            <p:nvPr/>
          </p:nvPicPr>
          <p:blipFill rotWithShape="1">
            <a:blip r:embed="rId8" cstate="email"/>
            <a:srcRect/>
            <a:stretch>
              <a:fillRect/>
            </a:stretch>
          </p:blipFill>
          <p:spPr bwMode="auto">
            <a:xfrm>
              <a:off x="1523492" y="692697"/>
              <a:ext cx="2591780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6" name="Picture 32"/>
            <p:cNvPicPr>
              <a:picLocks noChangeAspect="1" noChangeArrowheads="1"/>
            </p:cNvPicPr>
            <p:nvPr/>
          </p:nvPicPr>
          <p:blipFill rotWithShape="1">
            <a:blip r:embed="rId9" cstate="email"/>
            <a:srcRect/>
            <a:stretch>
              <a:fillRect/>
            </a:stretch>
          </p:blipFill>
          <p:spPr bwMode="auto">
            <a:xfrm>
              <a:off x="5555941" y="692697"/>
              <a:ext cx="2541139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5" name="Picture 31"/>
            <p:cNvPicPr>
              <a:picLocks noChangeAspect="1" noChangeArrowheads="1"/>
            </p:cNvPicPr>
            <p:nvPr/>
          </p:nvPicPr>
          <p:blipFill rotWithShape="1">
            <a:blip r:embed="rId10" cstate="email"/>
            <a:srcRect/>
            <a:stretch>
              <a:fillRect/>
            </a:stretch>
          </p:blipFill>
          <p:spPr bwMode="auto">
            <a:xfrm>
              <a:off x="8097080" y="692697"/>
              <a:ext cx="2571429" cy="2079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2" name="Picture 28"/>
            <p:cNvPicPr>
              <a:picLocks noChangeAspect="1" noChangeArrowheads="1"/>
            </p:cNvPicPr>
            <p:nvPr/>
          </p:nvPicPr>
          <p:blipFill rotWithShape="1">
            <a:blip r:embed="rId11" cstate="email"/>
            <a:srcRect/>
            <a:stretch>
              <a:fillRect/>
            </a:stretch>
          </p:blipFill>
          <p:spPr bwMode="auto">
            <a:xfrm>
              <a:off x="4115272" y="692697"/>
              <a:ext cx="1440668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244803" y="3997628"/>
            <a:ext cx="2975938" cy="16158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冷饮事业部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00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8639175" cy="2488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职能费用分析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41841"/>
              </p:ext>
            </p:extLst>
          </p:nvPr>
        </p:nvGraphicFramePr>
        <p:xfrm>
          <a:off x="0" y="610792"/>
          <a:ext cx="9144000" cy="5051677"/>
        </p:xfrm>
        <a:graphic>
          <a:graphicData uri="http://schemas.openxmlformats.org/drawingml/2006/table">
            <a:tbl>
              <a:tblPr firstRow="1" bandRow="1"/>
              <a:tblGrid>
                <a:gridCol w="1806010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7337990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197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1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2162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9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34587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时间筛选器：默认显示为当月，数据为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  职能分类筛选器：默认：全部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历史趋势图的横、纵坐标支持拖动，灵活展现数据，保证可以展示图表中的最大值和最小值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明细表：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、表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按费用占比降序，表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折前收入降序。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9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9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4164304" y="2425452"/>
            <a:ext cx="163640" cy="128300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2843808" y="1777380"/>
            <a:ext cx="144016" cy="108012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8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968"/>
              </p:ext>
            </p:extLst>
          </p:nvPr>
        </p:nvGraphicFramePr>
        <p:xfrm>
          <a:off x="4742377" y="2675307"/>
          <a:ext cx="4093732" cy="724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6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客户规模</a:t>
                      </a:r>
                      <a:endParaRPr lang="zh-CN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2947" rtl="0" eaLnBrk="1" fontAlgn="ctr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销售任务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2947" rtl="0" eaLnBrk="1" fontAlgn="ctr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折前收入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2947" rtl="0" eaLnBrk="1" fontAlgn="ctr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任务达成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费用支出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2947" rtl="0" eaLnBrk="1" fontAlgn="ctr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费用率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2947" rtl="0" eaLnBrk="1" fontAlgn="ctr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费用率同比增减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0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0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Oval 4"/>
          <p:cNvSpPr/>
          <p:nvPr/>
        </p:nvSpPr>
        <p:spPr>
          <a:xfrm>
            <a:off x="27738" y="2430351"/>
            <a:ext cx="243237" cy="212067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7" name="Oval 4"/>
          <p:cNvSpPr/>
          <p:nvPr/>
        </p:nvSpPr>
        <p:spPr>
          <a:xfrm>
            <a:off x="36846" y="1222526"/>
            <a:ext cx="233438" cy="211847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2" name="文本框 77"/>
          <p:cNvSpPr txBox="1"/>
          <p:nvPr/>
        </p:nvSpPr>
        <p:spPr>
          <a:xfrm>
            <a:off x="4989274" y="2531343"/>
            <a:ext cx="1814552" cy="12465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经销商规模等级费用分析表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88532"/>
              </p:ext>
            </p:extLst>
          </p:nvPr>
        </p:nvGraphicFramePr>
        <p:xfrm>
          <a:off x="368968" y="2685699"/>
          <a:ext cx="4261082" cy="720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0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科目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费用预算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营销费用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费用率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费用率同比增减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导购理货申请 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29">
                <a:tc>
                  <a:txBody>
                    <a:bodyPr/>
                    <a:lstStyle/>
                    <a:p>
                      <a:pPr marL="0" marR="0" lvl="0" indent="0" algn="l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新鲜度调整申请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729">
                <a:tc>
                  <a:txBody>
                    <a:bodyPr/>
                    <a:lstStyle/>
                    <a:p>
                      <a:pPr marL="0" marR="0" indent="0" algn="l" defTabSz="9141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促销物料申请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本框 77"/>
          <p:cNvSpPr txBox="1"/>
          <p:nvPr/>
        </p:nvSpPr>
        <p:spPr>
          <a:xfrm>
            <a:off x="349403" y="2509219"/>
            <a:ext cx="1814552" cy="12465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9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科目费用</a:t>
            </a:r>
          </a:p>
        </p:txBody>
      </p:sp>
      <p:sp>
        <p:nvSpPr>
          <p:cNvPr id="33" name="Oval 4"/>
          <p:cNvSpPr/>
          <p:nvPr/>
        </p:nvSpPr>
        <p:spPr>
          <a:xfrm>
            <a:off x="4648544" y="2440868"/>
            <a:ext cx="260215" cy="19581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Oval 4"/>
          <p:cNvSpPr/>
          <p:nvPr/>
        </p:nvSpPr>
        <p:spPr>
          <a:xfrm>
            <a:off x="56398" y="3379357"/>
            <a:ext cx="242491" cy="23676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08987"/>
              </p:ext>
            </p:extLst>
          </p:nvPr>
        </p:nvGraphicFramePr>
        <p:xfrm>
          <a:off x="4724470" y="4646495"/>
          <a:ext cx="4111639" cy="1018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8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780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客户级别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销售任务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折前收入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任务达成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营销费用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费用率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费用率同比增减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64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一星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二星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三星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290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330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7.59%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Wingdings 3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四星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9.06%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Wingdings 3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45984"/>
              </p:ext>
            </p:extLst>
          </p:nvPr>
        </p:nvGraphicFramePr>
        <p:xfrm>
          <a:off x="294235" y="4648491"/>
          <a:ext cx="4285085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8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渠道类型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销售任务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折前收入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任务达成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营销费用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费用率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费用率同比增减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传统渠道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现代渠道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370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特通渠道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290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330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7.59%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Wingdings 3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兼营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94%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9.06%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Wingdings 3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65557"/>
              </p:ext>
            </p:extLst>
          </p:nvPr>
        </p:nvGraphicFramePr>
        <p:xfrm>
          <a:off x="4742377" y="3594375"/>
          <a:ext cx="4093732" cy="87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72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市场级别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销售任务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折前收入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任务达成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营销费用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费用率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费用率同比增减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特大城市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一级城市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二级城市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290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7.59%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Wingdings 3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三级城市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94%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9.06%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Wingdings 3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39460"/>
              </p:ext>
            </p:extLst>
          </p:nvPr>
        </p:nvGraphicFramePr>
        <p:xfrm>
          <a:off x="310918" y="3571701"/>
          <a:ext cx="4277744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2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客户类型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销售任务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折前收入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任务达成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营销费用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费用率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费用率同比增减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配送站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10.24%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经销商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11.08%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-10.00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营销商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</a:rPr>
                        <a:t>290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7.59%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zh-CN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Wingdings 3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直营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94%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9.06%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7129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5.00%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TextBox 1">
            <a:extLst>
              <a:ext uri="{FF2B5EF4-FFF2-40B4-BE49-F238E27FC236}">
                <a16:creationId xmlns:a16="http://schemas.microsoft.com/office/drawing/2014/main" id="{20FC84C4-3041-413C-BC28-9491E4B311DA}"/>
              </a:ext>
            </a:extLst>
          </p:cNvPr>
          <p:cNvSpPr txBox="1"/>
          <p:nvPr/>
        </p:nvSpPr>
        <p:spPr>
          <a:xfrm>
            <a:off x="227400" y="3367221"/>
            <a:ext cx="2592288" cy="230770"/>
          </a:xfrm>
          <a:prstGeom prst="rect">
            <a:avLst/>
          </a:prstGeom>
          <a:noFill/>
        </p:spPr>
        <p:txBody>
          <a:bodyPr wrap="square" lIns="91379" tIns="45689" rIns="91379" bIns="4568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客户类型费用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zh-CN" altLang="en-US" sz="1000" b="1" dirty="0"/>
              <a:t>折前收入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364238" y="2163339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1814012" y="1925191"/>
            <a:ext cx="1209711" cy="128722"/>
          </a:xfrm>
        </p:spPr>
        <p:txBody>
          <a:bodyPr>
            <a:noAutofit/>
          </a:bodyPr>
          <a:lstStyle/>
          <a:p>
            <a:r>
              <a:rPr lang="zh-CN" altLang="en-US" b="1" dirty="0"/>
              <a:t>任务未达成客户数量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1936539" y="2205882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720554" y="1891905"/>
            <a:ext cx="1053000" cy="189175"/>
          </a:xfrm>
        </p:spPr>
        <p:txBody>
          <a:bodyPr>
            <a:noAutofit/>
          </a:bodyPr>
          <a:lstStyle/>
          <a:p>
            <a:r>
              <a:rPr lang="zh-CN" altLang="en-US" b="1" dirty="0"/>
              <a:t>未达成客户总收入占比</a:t>
            </a:r>
          </a:p>
          <a:p>
            <a:endParaRPr lang="zh-CN" altLang="en-US" b="1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7"/>
          </p:nvPr>
        </p:nvSpPr>
        <p:spPr>
          <a:xfrm>
            <a:off x="4774557" y="2207841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3600" b="1" dirty="0"/>
              <a:t>未达成客户平均费用率</a:t>
            </a:r>
          </a:p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9"/>
          </p:nvPr>
        </p:nvSpPr>
        <p:spPr>
          <a:xfrm>
            <a:off x="6204903" y="2200669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3"/>
          </p:nvPr>
        </p:nvSpPr>
        <p:spPr>
          <a:xfrm>
            <a:off x="3303609" y="1924703"/>
            <a:ext cx="1177988" cy="154905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3600" b="1" dirty="0"/>
              <a:t>未达成客户数量占比</a:t>
            </a:r>
          </a:p>
          <a:p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34"/>
          </p:nvPr>
        </p:nvSpPr>
        <p:spPr>
          <a:xfrm>
            <a:off x="3355548" y="2181973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35"/>
          </p:nvPr>
        </p:nvSpPr>
        <p:spPr>
          <a:xfrm>
            <a:off x="7693923" y="1877718"/>
            <a:ext cx="1053000" cy="189175"/>
          </a:xfrm>
        </p:spPr>
        <p:txBody>
          <a:bodyPr>
            <a:noAutofit/>
          </a:bodyPr>
          <a:lstStyle/>
          <a:p>
            <a:r>
              <a:rPr lang="zh-CN" altLang="en-US" b="1" dirty="0"/>
              <a:t>未达成客户平均费用率同比</a:t>
            </a:r>
          </a:p>
          <a:p>
            <a:endParaRPr lang="zh-CN" altLang="en-US" b="1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36"/>
          </p:nvPr>
        </p:nvSpPr>
        <p:spPr>
          <a:xfrm>
            <a:off x="7693923" y="2218841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37"/>
          </p:nvPr>
        </p:nvSpPr>
        <p:spPr>
          <a:xfrm>
            <a:off x="364236" y="1304725"/>
            <a:ext cx="1053000" cy="189175"/>
          </a:xfrm>
        </p:spPr>
        <p:txBody>
          <a:bodyPr>
            <a:noAutofit/>
          </a:bodyPr>
          <a:lstStyle/>
          <a:p>
            <a:r>
              <a:rPr lang="zh-CN" altLang="en-US" sz="1000" b="1" dirty="0"/>
              <a:t>客户总数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38"/>
          </p:nvPr>
        </p:nvSpPr>
        <p:spPr>
          <a:xfrm>
            <a:off x="388189" y="1546746"/>
            <a:ext cx="1053000" cy="1845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39"/>
          </p:nvPr>
        </p:nvSpPr>
        <p:spPr>
          <a:xfrm>
            <a:off x="1838578" y="1312928"/>
            <a:ext cx="1159877" cy="181320"/>
          </a:xfrm>
        </p:spPr>
        <p:txBody>
          <a:bodyPr>
            <a:noAutofit/>
          </a:bodyPr>
          <a:lstStyle/>
          <a:p>
            <a:r>
              <a:rPr lang="zh-CN" altLang="en-US" b="1" dirty="0"/>
              <a:t>任务达成客户数量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40"/>
          </p:nvPr>
        </p:nvSpPr>
        <p:spPr>
          <a:xfrm>
            <a:off x="1898417" y="1555288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41"/>
          </p:nvPr>
        </p:nvSpPr>
        <p:spPr>
          <a:xfrm>
            <a:off x="4680087" y="1311759"/>
            <a:ext cx="1216463" cy="197030"/>
          </a:xfrm>
        </p:spPr>
        <p:txBody>
          <a:bodyPr>
            <a:noAutofit/>
          </a:bodyPr>
          <a:lstStyle/>
          <a:p>
            <a:r>
              <a:rPr lang="zh-CN" altLang="en-US" b="1" dirty="0"/>
              <a:t>达成客户总收入占比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42"/>
          </p:nvPr>
        </p:nvSpPr>
        <p:spPr>
          <a:xfrm>
            <a:off x="4742377" y="1576577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43"/>
          </p:nvPr>
        </p:nvSpPr>
        <p:spPr>
          <a:xfrm>
            <a:off x="6133417" y="1318762"/>
            <a:ext cx="1225260" cy="204844"/>
          </a:xfrm>
        </p:spPr>
        <p:txBody>
          <a:bodyPr>
            <a:noAutofit/>
          </a:bodyPr>
          <a:lstStyle/>
          <a:p>
            <a:r>
              <a:rPr lang="zh-CN" altLang="en-US" b="1" dirty="0"/>
              <a:t>达成客户平均费用率</a:t>
            </a: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45"/>
          </p:nvPr>
        </p:nvSpPr>
        <p:spPr>
          <a:xfrm>
            <a:off x="3303609" y="1317954"/>
            <a:ext cx="1128024" cy="185384"/>
          </a:xfrm>
        </p:spPr>
        <p:txBody>
          <a:bodyPr>
            <a:noAutofit/>
          </a:bodyPr>
          <a:lstStyle/>
          <a:p>
            <a:r>
              <a:rPr lang="zh-CN" altLang="en-US" b="1" dirty="0"/>
              <a:t>达成客户数量占比</a:t>
            </a:r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46"/>
          </p:nvPr>
        </p:nvSpPr>
        <p:spPr>
          <a:xfrm>
            <a:off x="3365511" y="1568876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9" name="文本占位符 68"/>
          <p:cNvSpPr>
            <a:spLocks noGrp="1"/>
          </p:cNvSpPr>
          <p:nvPr>
            <p:ph type="body" sz="quarter" idx="47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达成客户平均费用率同比</a:t>
            </a:r>
          </a:p>
        </p:txBody>
      </p:sp>
      <p:sp>
        <p:nvSpPr>
          <p:cNvPr id="70" name="文本占位符 69"/>
          <p:cNvSpPr>
            <a:spLocks noGrp="1"/>
          </p:cNvSpPr>
          <p:nvPr>
            <p:ph type="body" sz="quarter" idx="48"/>
          </p:nvPr>
        </p:nvSpPr>
        <p:spPr>
          <a:xfrm>
            <a:off x="7727122" y="1592072"/>
            <a:ext cx="1053000" cy="1845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4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0" y="572226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冷饮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kumimoji="1" lang="zh-CN" altLang="en-US" sz="1200" noProof="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经销商费用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79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349403" y="859625"/>
            <a:ext cx="1068216" cy="291949"/>
            <a:chOff x="304798" y="1047755"/>
            <a:chExt cx="1068216" cy="291949"/>
          </a:xfrm>
        </p:grpSpPr>
        <p:sp>
          <p:nvSpPr>
            <p:cNvPr id="80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1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82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3" name="Group 87">
            <a:extLst>
              <a:ext uri="{FF2B5EF4-FFF2-40B4-BE49-F238E27FC236}">
                <a16:creationId xmlns:a16="http://schemas.microsoft.com/office/drawing/2014/main" id="{85AB5248-FAEC-4248-A9AC-DEDC12745B81}"/>
              </a:ext>
            </a:extLst>
          </p:cNvPr>
          <p:cNvGrpSpPr/>
          <p:nvPr/>
        </p:nvGrpSpPr>
        <p:grpSpPr>
          <a:xfrm>
            <a:off x="7320986" y="855950"/>
            <a:ext cx="720000" cy="287867"/>
            <a:chOff x="10952441" y="1047755"/>
            <a:chExt cx="720000" cy="287867"/>
          </a:xfrm>
        </p:grpSpPr>
        <p:sp>
          <p:nvSpPr>
            <p:cNvPr id="94" name="矩形 57">
              <a:extLst>
                <a:ext uri="{FF2B5EF4-FFF2-40B4-BE49-F238E27FC236}">
                  <a16:creationId xmlns:a16="http://schemas.microsoft.com/office/drawing/2014/main" id="{217831C0-F9FD-4C52-82A6-341EEA74B03D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文本框 58">
              <a:extLst>
                <a:ext uri="{FF2B5EF4-FFF2-40B4-BE49-F238E27FC236}">
                  <a16:creationId xmlns:a16="http://schemas.microsoft.com/office/drawing/2014/main" id="{4FFEA512-A55C-4EB5-AC2D-0A15A5A3BF82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1871045" y="834646"/>
            <a:ext cx="1068216" cy="291949"/>
            <a:chOff x="304798" y="1047755"/>
            <a:chExt cx="1068216" cy="291949"/>
          </a:xfrm>
        </p:grpSpPr>
        <p:sp>
          <p:nvSpPr>
            <p:cNvPr id="97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8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9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00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3350295" y="816579"/>
            <a:ext cx="1068216" cy="302423"/>
            <a:chOff x="304798" y="1037281"/>
            <a:chExt cx="1068216" cy="302423"/>
          </a:xfrm>
        </p:grpSpPr>
        <p:sp>
          <p:nvSpPr>
            <p:cNvPr id="101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2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37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3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61" name="Oval 4"/>
          <p:cNvSpPr/>
          <p:nvPr/>
        </p:nvSpPr>
        <p:spPr>
          <a:xfrm>
            <a:off x="4634771" y="3383314"/>
            <a:ext cx="273988" cy="21089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2" name="Oval 4"/>
          <p:cNvSpPr/>
          <p:nvPr/>
        </p:nvSpPr>
        <p:spPr>
          <a:xfrm>
            <a:off x="42829" y="4444131"/>
            <a:ext cx="228747" cy="224933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3" name="Oval 4"/>
          <p:cNvSpPr/>
          <p:nvPr/>
        </p:nvSpPr>
        <p:spPr>
          <a:xfrm>
            <a:off x="4611324" y="4474119"/>
            <a:ext cx="225654" cy="216506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7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1" name="TextBox 1">
            <a:extLst>
              <a:ext uri="{FF2B5EF4-FFF2-40B4-BE49-F238E27FC236}">
                <a16:creationId xmlns:a16="http://schemas.microsoft.com/office/drawing/2014/main" id="{20FC84C4-3041-413C-BC28-9491E4B311DA}"/>
              </a:ext>
            </a:extLst>
          </p:cNvPr>
          <p:cNvSpPr txBox="1"/>
          <p:nvPr/>
        </p:nvSpPr>
        <p:spPr>
          <a:xfrm>
            <a:off x="4836978" y="3389118"/>
            <a:ext cx="2592288" cy="230770"/>
          </a:xfrm>
          <a:prstGeom prst="rect">
            <a:avLst/>
          </a:prstGeom>
          <a:noFill/>
        </p:spPr>
        <p:txBody>
          <a:bodyPr wrap="square" lIns="91379" tIns="45689" rIns="91379" bIns="4568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市场级别费用</a:t>
            </a:r>
          </a:p>
        </p:txBody>
      </p:sp>
      <p:sp>
        <p:nvSpPr>
          <p:cNvPr id="72" name="TextBox 1">
            <a:extLst>
              <a:ext uri="{FF2B5EF4-FFF2-40B4-BE49-F238E27FC236}">
                <a16:creationId xmlns:a16="http://schemas.microsoft.com/office/drawing/2014/main" id="{20FC84C4-3041-413C-BC28-9491E4B311DA}"/>
              </a:ext>
            </a:extLst>
          </p:cNvPr>
          <p:cNvSpPr txBox="1"/>
          <p:nvPr/>
        </p:nvSpPr>
        <p:spPr>
          <a:xfrm>
            <a:off x="4778651" y="4474119"/>
            <a:ext cx="2592288" cy="230770"/>
          </a:xfrm>
          <a:prstGeom prst="rect">
            <a:avLst/>
          </a:prstGeom>
          <a:noFill/>
        </p:spPr>
        <p:txBody>
          <a:bodyPr wrap="square" lIns="91379" tIns="45689" rIns="91379" bIns="4568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客户级别费用</a:t>
            </a:r>
          </a:p>
        </p:txBody>
      </p:sp>
      <p:sp>
        <p:nvSpPr>
          <p:cNvPr id="73" name="TextBox 1">
            <a:extLst>
              <a:ext uri="{FF2B5EF4-FFF2-40B4-BE49-F238E27FC236}">
                <a16:creationId xmlns:a16="http://schemas.microsoft.com/office/drawing/2014/main" id="{20FC84C4-3041-413C-BC28-9491E4B311DA}"/>
              </a:ext>
            </a:extLst>
          </p:cNvPr>
          <p:cNvSpPr txBox="1"/>
          <p:nvPr/>
        </p:nvSpPr>
        <p:spPr>
          <a:xfrm>
            <a:off x="249857" y="4474119"/>
            <a:ext cx="2592288" cy="230770"/>
          </a:xfrm>
          <a:prstGeom prst="rect">
            <a:avLst/>
          </a:prstGeom>
          <a:noFill/>
        </p:spPr>
        <p:txBody>
          <a:bodyPr wrap="square" lIns="91379" tIns="45689" rIns="91379" bIns="4568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渠道类型费用</a:t>
            </a:r>
          </a:p>
        </p:txBody>
      </p:sp>
      <p:sp>
        <p:nvSpPr>
          <p:cNvPr id="7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174034" y="1105764"/>
            <a:ext cx="918055" cy="298964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</a:rPr>
              <a:t>默认：上月</a:t>
            </a:r>
          </a:p>
        </p:txBody>
      </p:sp>
    </p:spTree>
    <p:extLst>
      <p:ext uri="{BB962C8B-B14F-4D97-AF65-F5344CB8AC3E}">
        <p14:creationId xmlns:p14="http://schemas.microsoft.com/office/powerpoint/2010/main" val="90427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8639175" cy="2488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经销商费用分析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85350"/>
              </p:ext>
            </p:extLst>
          </p:nvPr>
        </p:nvGraphicFramePr>
        <p:xfrm>
          <a:off x="0" y="610792"/>
          <a:ext cx="9144000" cy="4568117"/>
        </p:xfrm>
        <a:graphic>
          <a:graphicData uri="http://schemas.openxmlformats.org/drawingml/2006/table">
            <a:tbl>
              <a:tblPr firstRow="1" bandRow="1"/>
              <a:tblGrid>
                <a:gridCol w="1806010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7337990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197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1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2162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9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304500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时间筛选器：默认显示为当月，数据为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大区筛选器：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区域筛选器：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明细表：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r>
                        <a:rPr lang="en-US" altLang="zh-CN" sz="9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</a:t>
                      </a: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9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8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4"/>
          <p:cNvSpPr/>
          <p:nvPr/>
        </p:nvSpPr>
        <p:spPr>
          <a:xfrm>
            <a:off x="125742" y="1532358"/>
            <a:ext cx="288000" cy="240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3" name="Oval 4"/>
          <p:cNvSpPr/>
          <p:nvPr/>
        </p:nvSpPr>
        <p:spPr>
          <a:xfrm>
            <a:off x="4489774" y="1511662"/>
            <a:ext cx="288000" cy="240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3726"/>
              </p:ext>
            </p:extLst>
          </p:nvPr>
        </p:nvGraphicFramePr>
        <p:xfrm>
          <a:off x="487562" y="1822510"/>
          <a:ext cx="3868416" cy="170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46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客户类型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市场级别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销售收入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收入达成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费用支出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费用率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经销商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特大城市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410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69%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10.24%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一级城市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370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57%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11.08%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二级城市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290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77%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7.59%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三级城市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81%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9.06%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配送站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特大城市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410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69%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rgbClr val="71A200"/>
                          </a:solidFill>
                          <a:effectLst/>
                        </a:rPr>
                        <a:t>10.24%</a:t>
                      </a:r>
                      <a:endParaRPr lang="en-US" altLang="zh-CN" sz="900" b="0" i="0" u="none" strike="noStrike" dirty="0">
                        <a:solidFill>
                          <a:srgbClr val="71A200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一级城市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370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57%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rgbClr val="71A200"/>
                          </a:solidFill>
                          <a:effectLst/>
                        </a:rPr>
                        <a:t>11.08%</a:t>
                      </a:r>
                      <a:endParaRPr lang="en-US" altLang="zh-CN" sz="900" b="0" i="0" u="none" strike="noStrike" dirty="0">
                        <a:solidFill>
                          <a:srgbClr val="71A200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二级城市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290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77%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rgbClr val="71A200"/>
                          </a:solidFill>
                          <a:effectLst/>
                        </a:rPr>
                        <a:t>7.59%</a:t>
                      </a:r>
                      <a:endParaRPr lang="en-US" altLang="zh-CN" sz="900" b="0" i="0" u="none" strike="noStrike" dirty="0">
                        <a:solidFill>
                          <a:srgbClr val="71A200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三级城市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81%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rgbClr val="71A200"/>
                          </a:solidFill>
                          <a:effectLst/>
                        </a:rPr>
                        <a:t>9.06%</a:t>
                      </a:r>
                      <a:endParaRPr lang="en-US" altLang="zh-CN" sz="900" b="0" i="0" u="none" strike="noStrike" dirty="0">
                        <a:solidFill>
                          <a:srgbClr val="71A200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营销商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6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直营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5069" marR="5069" marT="506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4211960" y="1988389"/>
            <a:ext cx="0" cy="14400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11960" y="2155632"/>
            <a:ext cx="0" cy="14400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11960" y="2299640"/>
            <a:ext cx="0" cy="14400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11960" y="2443640"/>
            <a:ext cx="0" cy="14400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211960" y="2628440"/>
            <a:ext cx="0" cy="144000"/>
          </a:xfrm>
          <a:prstGeom prst="straightConnector1">
            <a:avLst/>
          </a:prstGeom>
          <a:ln w="12700">
            <a:solidFill>
              <a:srgbClr val="71A200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208160" y="2770900"/>
            <a:ext cx="0" cy="144000"/>
          </a:xfrm>
          <a:prstGeom prst="straightConnector1">
            <a:avLst/>
          </a:prstGeom>
          <a:ln w="12700">
            <a:solidFill>
              <a:srgbClr val="71A200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211960" y="2916440"/>
            <a:ext cx="0" cy="144000"/>
          </a:xfrm>
          <a:prstGeom prst="straightConnector1">
            <a:avLst/>
          </a:prstGeom>
          <a:ln w="12700">
            <a:solidFill>
              <a:srgbClr val="71A200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211960" y="3060440"/>
            <a:ext cx="0" cy="144000"/>
          </a:xfrm>
          <a:prstGeom prst="straightConnector1">
            <a:avLst/>
          </a:prstGeom>
          <a:ln w="12700">
            <a:solidFill>
              <a:srgbClr val="71A200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61641" y="2650088"/>
            <a:ext cx="1229229" cy="70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14" tIns="45706" rIns="91414" bIns="45706" rtlCol="0">
            <a:spAutoFit/>
          </a:bodyPr>
          <a:lstStyle/>
          <a:p>
            <a:pPr algn="ctr"/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任务达成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80%-100%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（不含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）的经销商</a:t>
            </a: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平均费用率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15%</a:t>
            </a:r>
          </a:p>
          <a:p>
            <a:pPr algn="ctr"/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83255" y="2666969"/>
            <a:ext cx="1134869" cy="70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14" tIns="45706" rIns="91414" bIns="45706" rtlCol="0">
            <a:spAutoFit/>
          </a:bodyPr>
          <a:lstStyle/>
          <a:p>
            <a:pPr algn="ctr"/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任务达成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以上的</a:t>
            </a: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经销商的平均费用率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14%</a:t>
            </a:r>
          </a:p>
          <a:p>
            <a:pPr algn="ctr"/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2850" y="2770615"/>
            <a:ext cx="1298215" cy="70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14" tIns="45706" rIns="91414" bIns="45706" rtlCol="0">
            <a:spAutoFit/>
          </a:bodyPr>
          <a:lstStyle/>
          <a:p>
            <a:pPr algn="ctr"/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任务达成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以下的经销商</a:t>
            </a: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平均费用率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11%</a:t>
            </a:r>
          </a:p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</a:p>
          <a:p>
            <a:pPr algn="ctr"/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文本框 77"/>
          <p:cNvSpPr txBox="1"/>
          <p:nvPr/>
        </p:nvSpPr>
        <p:spPr>
          <a:xfrm>
            <a:off x="525201" y="1583115"/>
            <a:ext cx="1814552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经销商费用交叉分析表</a:t>
            </a:r>
          </a:p>
        </p:txBody>
      </p:sp>
      <p:sp>
        <p:nvSpPr>
          <p:cNvPr id="63" name="文本框 77"/>
          <p:cNvSpPr txBox="1"/>
          <p:nvPr/>
        </p:nvSpPr>
        <p:spPr>
          <a:xfrm>
            <a:off x="4777657" y="1579554"/>
            <a:ext cx="1814552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经销商任务达成与费用率关系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96190" y="4149451"/>
            <a:ext cx="1215433" cy="328000"/>
            <a:chOff x="654199" y="1673802"/>
            <a:chExt cx="1215433" cy="328000"/>
          </a:xfrm>
        </p:grpSpPr>
        <p:sp>
          <p:nvSpPr>
            <p:cNvPr id="50" name="圆角矩形 49"/>
            <p:cNvSpPr/>
            <p:nvPr/>
          </p:nvSpPr>
          <p:spPr>
            <a:xfrm>
              <a:off x="1171508" y="1673805"/>
              <a:ext cx="698124" cy="324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6" rIns="91414" bIns="4570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654199" y="1673802"/>
              <a:ext cx="702313" cy="32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90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6" rIns="91414" bIns="4570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毛利率</a:t>
              </a:r>
              <a:endParaRPr lang="en-US" sz="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96190" y="4473716"/>
            <a:ext cx="1215433" cy="328000"/>
            <a:chOff x="654199" y="1983187"/>
            <a:chExt cx="1215433" cy="328000"/>
          </a:xfrm>
        </p:grpSpPr>
        <p:sp>
          <p:nvSpPr>
            <p:cNvPr id="60" name="圆角矩形 59"/>
            <p:cNvSpPr/>
            <p:nvPr/>
          </p:nvSpPr>
          <p:spPr>
            <a:xfrm>
              <a:off x="1171508" y="1983199"/>
              <a:ext cx="698124" cy="324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6" rIns="91414" bIns="4570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654199" y="1983187"/>
              <a:ext cx="702313" cy="32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90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6" rIns="91414" bIns="4570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费用率</a:t>
              </a:r>
              <a:endParaRPr lang="en-US" sz="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88228" y="4779946"/>
            <a:ext cx="1223394" cy="328000"/>
            <a:chOff x="657282" y="2311175"/>
            <a:chExt cx="1223394" cy="328000"/>
          </a:xfrm>
        </p:grpSpPr>
        <p:sp>
          <p:nvSpPr>
            <p:cNvPr id="69" name="圆角矩形 68"/>
            <p:cNvSpPr/>
            <p:nvPr/>
          </p:nvSpPr>
          <p:spPr>
            <a:xfrm>
              <a:off x="1231996" y="2311187"/>
              <a:ext cx="648680" cy="324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6" rIns="91414" bIns="4570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30%</a:t>
              </a:r>
              <a:endParaRPr 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57282" y="2311175"/>
              <a:ext cx="702313" cy="32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90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6" rIns="91414" bIns="45706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收入占比</a:t>
              </a:r>
              <a:endParaRPr lang="en-US" sz="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51730" y="3955809"/>
            <a:ext cx="542131" cy="1134210"/>
            <a:chOff x="2121326" y="1490658"/>
            <a:chExt cx="542131" cy="1134210"/>
          </a:xfrm>
        </p:grpSpPr>
        <p:sp>
          <p:nvSpPr>
            <p:cNvPr id="72" name="矩形 71"/>
            <p:cNvSpPr/>
            <p:nvPr/>
          </p:nvSpPr>
          <p:spPr>
            <a:xfrm>
              <a:off x="2197599" y="1683730"/>
              <a:ext cx="270848" cy="923930"/>
            </a:xfrm>
            <a:prstGeom prst="rect">
              <a:avLst/>
            </a:prstGeom>
            <a:solidFill>
              <a:schemeClr val="accent3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zh-CN" alt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1727497"/>
              <a:ext cx="230477" cy="2492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 cap="flat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endPara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95736" y="2375569"/>
              <a:ext cx="230477" cy="2492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 cap="flat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95736" y="2065412"/>
              <a:ext cx="230477" cy="2492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 cap="flat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endParaRPr lang="zh-CN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10189" y="1748271"/>
              <a:ext cx="216024" cy="152349"/>
            </a:xfrm>
            <a:prstGeom prst="rect">
              <a:avLst/>
            </a:prstGeom>
            <a:solidFill>
              <a:srgbClr val="00B0F0"/>
            </a:solidFill>
            <a:ln w="6350" cap="flat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en-US" altLang="zh-CN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0189" y="2068652"/>
              <a:ext cx="216024" cy="152349"/>
            </a:xfrm>
            <a:prstGeom prst="rect">
              <a:avLst/>
            </a:prstGeom>
            <a:solidFill>
              <a:srgbClr val="00B0F0"/>
            </a:solidFill>
            <a:ln w="6350" cap="flat">
              <a:solidFill>
                <a:srgbClr val="289055"/>
              </a:solidFill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en-US" altLang="zh-CN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95736" y="2375569"/>
              <a:ext cx="216024" cy="152349"/>
            </a:xfrm>
            <a:prstGeom prst="rect">
              <a:avLst/>
            </a:prstGeom>
            <a:solidFill>
              <a:srgbClr val="00B0F0"/>
            </a:solidFill>
            <a:ln w="6350" cap="flat">
              <a:solidFill>
                <a:srgbClr val="289055"/>
              </a:solidFill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en-US" altLang="zh-CN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21326" y="1490658"/>
              <a:ext cx="542131" cy="124650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zh-CN" altLang="en-US" sz="900" b="1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权重分配</a:t>
              </a:r>
            </a:p>
          </p:txBody>
        </p:sp>
      </p:grpSp>
      <p:sp>
        <p:nvSpPr>
          <p:cNvPr id="81" name="文本框 77"/>
          <p:cNvSpPr txBox="1"/>
          <p:nvPr/>
        </p:nvSpPr>
        <p:spPr>
          <a:xfrm>
            <a:off x="539552" y="3667796"/>
            <a:ext cx="2512092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1400" dirty="0">
                <a:solidFill>
                  <a:schemeClr val="tx1"/>
                </a:solidFill>
              </a:rPr>
              <a:t>经销商贡献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人机交互分析</a:t>
            </a:r>
          </a:p>
        </p:txBody>
      </p:sp>
      <p:sp>
        <p:nvSpPr>
          <p:cNvPr id="82" name="Oval 4"/>
          <p:cNvSpPr/>
          <p:nvPr/>
        </p:nvSpPr>
        <p:spPr>
          <a:xfrm>
            <a:off x="179544" y="3643810"/>
            <a:ext cx="288000" cy="240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10721" y="3955821"/>
            <a:ext cx="1113017" cy="12465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zh-CN" altLang="en-US" sz="9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维度分配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5304918" y="1772360"/>
            <a:ext cx="1025199" cy="245700"/>
          </a:xfrm>
          <a:prstGeom prst="wedgeRectCallout">
            <a:avLst>
              <a:gd name="adj1" fmla="val -58314"/>
              <a:gd name="adj2" fmla="val 832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4" tIns="45701" rIns="91404" bIns="45701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/>
              </a:rPr>
              <a:t>本段平均值</a:t>
            </a:r>
            <a:r>
              <a:rPr lang="en-US" altLang="zh-CN" sz="800" dirty="0">
                <a:solidFill>
                  <a:schemeClr val="tx1"/>
                </a:solidFill>
                <a:latin typeface="微软雅黑"/>
              </a:rPr>
              <a:t>%</a:t>
            </a:r>
            <a:endParaRPr lang="zh-CN" altLang="en-US" sz="800" dirty="0" err="1">
              <a:solidFill>
                <a:schemeClr val="tx1"/>
              </a:solidFill>
              <a:latin typeface="微软雅黑"/>
            </a:endParaRPr>
          </a:p>
        </p:txBody>
      </p:sp>
      <p:sp>
        <p:nvSpPr>
          <p:cNvPr id="85" name="矩形标注 84"/>
          <p:cNvSpPr/>
          <p:nvPr/>
        </p:nvSpPr>
        <p:spPr>
          <a:xfrm>
            <a:off x="7115862" y="1779951"/>
            <a:ext cx="995637" cy="172142"/>
          </a:xfrm>
          <a:prstGeom prst="wedgeRectCallout">
            <a:avLst>
              <a:gd name="adj1" fmla="val -58314"/>
              <a:gd name="adj2" fmla="val 832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4" tIns="45701" rIns="91404" bIns="45701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/>
              </a:rPr>
              <a:t>本段平均值</a:t>
            </a:r>
            <a:r>
              <a:rPr lang="en-US" altLang="zh-CN" sz="800" dirty="0">
                <a:solidFill>
                  <a:schemeClr val="tx1"/>
                </a:solidFill>
                <a:latin typeface="微软雅黑"/>
              </a:rPr>
              <a:t>%</a:t>
            </a:r>
            <a:endParaRPr lang="zh-CN" altLang="en-US" sz="800" dirty="0" err="1">
              <a:solidFill>
                <a:schemeClr val="tx1"/>
              </a:solidFill>
              <a:latin typeface="微软雅黑"/>
            </a:endParaRPr>
          </a:p>
        </p:txBody>
      </p:sp>
      <p:sp>
        <p:nvSpPr>
          <p:cNvPr id="89" name="右箭头 88"/>
          <p:cNvSpPr/>
          <p:nvPr/>
        </p:nvSpPr>
        <p:spPr>
          <a:xfrm rot="5400000">
            <a:off x="6132117" y="2955589"/>
            <a:ext cx="180000" cy="216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6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71" tIns="35637" rIns="71271" bIns="35637" rtlCol="0" anchor="ctr"/>
          <a:lstStyle/>
          <a:p>
            <a:pPr algn="ctr" defTabSz="712624" fontAlgn="auto">
              <a:spcBef>
                <a:spcPts val="0"/>
              </a:spcBef>
              <a:spcAft>
                <a:spcPts val="0"/>
              </a:spcAft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5" name="图表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372065"/>
              </p:ext>
            </p:extLst>
          </p:nvPr>
        </p:nvGraphicFramePr>
        <p:xfrm>
          <a:off x="4599352" y="1892910"/>
          <a:ext cx="1643823" cy="164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6" name="图表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633674"/>
              </p:ext>
            </p:extLst>
          </p:nvPr>
        </p:nvGraphicFramePr>
        <p:xfrm>
          <a:off x="6112939" y="1730486"/>
          <a:ext cx="1569138" cy="174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8" name="图表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10197"/>
              </p:ext>
            </p:extLst>
          </p:nvPr>
        </p:nvGraphicFramePr>
        <p:xfrm>
          <a:off x="7412332" y="1668619"/>
          <a:ext cx="1513728" cy="145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6" name="矩形标注 85"/>
          <p:cNvSpPr/>
          <p:nvPr/>
        </p:nvSpPr>
        <p:spPr>
          <a:xfrm>
            <a:off x="8523540" y="1895210"/>
            <a:ext cx="589167" cy="318607"/>
          </a:xfrm>
          <a:prstGeom prst="wedgeRectCallout">
            <a:avLst>
              <a:gd name="adj1" fmla="val -58314"/>
              <a:gd name="adj2" fmla="val 832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4" tIns="45701" rIns="91404" bIns="45701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/>
              </a:rPr>
              <a:t>本段平均值</a:t>
            </a:r>
            <a:r>
              <a:rPr lang="en-US" altLang="zh-CN" sz="800" dirty="0">
                <a:solidFill>
                  <a:schemeClr val="bg1"/>
                </a:solidFill>
                <a:latin typeface="微软雅黑"/>
              </a:rPr>
              <a:t>%</a:t>
            </a:r>
            <a:endParaRPr lang="zh-CN" altLang="en-US" sz="800" dirty="0" err="1">
              <a:solidFill>
                <a:schemeClr val="bg1"/>
              </a:solidFill>
              <a:latin typeface="微软雅黑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267229" y="2461485"/>
            <a:ext cx="209743" cy="2007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876256" y="2371640"/>
            <a:ext cx="239606" cy="216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43511" y="573558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冷饮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kumimoji="1" lang="zh-CN" altLang="en-US" sz="1200" noProof="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经销商贡献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100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43511" y="905058"/>
            <a:ext cx="1068216" cy="291949"/>
            <a:chOff x="304798" y="1047755"/>
            <a:chExt cx="1068216" cy="291949"/>
          </a:xfrm>
        </p:grpSpPr>
        <p:sp>
          <p:nvSpPr>
            <p:cNvPr id="101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2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103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04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860466" y="790838"/>
            <a:ext cx="610530" cy="173400"/>
          </a:xfrm>
          <a:prstGeom prst="wedgeRoundRectCallout">
            <a:avLst>
              <a:gd name="adj1" fmla="val -56841"/>
              <a:gd name="adj2" fmla="val 17875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年、月</a:t>
            </a:r>
          </a:p>
        </p:txBody>
      </p:sp>
      <p:grpSp>
        <p:nvGrpSpPr>
          <p:cNvPr id="109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1415444" y="903015"/>
            <a:ext cx="1068216" cy="291949"/>
            <a:chOff x="304798" y="1047755"/>
            <a:chExt cx="1068216" cy="291949"/>
          </a:xfrm>
        </p:grpSpPr>
        <p:sp>
          <p:nvSpPr>
            <p:cNvPr id="110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1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2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13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4068993" y="902794"/>
            <a:ext cx="1093358" cy="302423"/>
            <a:chOff x="279656" y="1037281"/>
            <a:chExt cx="1093358" cy="302423"/>
          </a:xfrm>
        </p:grpSpPr>
        <p:sp>
          <p:nvSpPr>
            <p:cNvPr id="114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5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279656" y="103728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客户属性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6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17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2696462" y="908449"/>
            <a:ext cx="1068216" cy="291949"/>
            <a:chOff x="304798" y="1047755"/>
            <a:chExt cx="1068216" cy="291949"/>
          </a:xfrm>
        </p:grpSpPr>
        <p:sp>
          <p:nvSpPr>
            <p:cNvPr id="118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9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0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2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4869212" y="705592"/>
            <a:ext cx="478634" cy="173400"/>
          </a:xfrm>
          <a:prstGeom prst="wedgeRoundRectCallout">
            <a:avLst>
              <a:gd name="adj1" fmla="val -56841"/>
              <a:gd name="adj2" fmla="val 17875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4</a:t>
            </a:r>
            <a:r>
              <a:rPr lang="zh-CN" altLang="en-US" sz="1050" dirty="0"/>
              <a:t>个</a:t>
            </a:r>
          </a:p>
        </p:txBody>
      </p:sp>
      <p:sp>
        <p:nvSpPr>
          <p:cNvPr id="91" name="矩形标注 90"/>
          <p:cNvSpPr/>
          <p:nvPr/>
        </p:nvSpPr>
        <p:spPr>
          <a:xfrm>
            <a:off x="5829909" y="2018060"/>
            <a:ext cx="626286" cy="409664"/>
          </a:xfrm>
          <a:prstGeom prst="wedgeRectCallout">
            <a:avLst>
              <a:gd name="adj1" fmla="val -55129"/>
              <a:gd name="adj2" fmla="val -793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4" tIns="45701" rIns="91404" bIns="45701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/>
              </a:rPr>
              <a:t>该类客户平均费用率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5460" y="742481"/>
            <a:ext cx="369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放到专题做</a:t>
            </a:r>
            <a:endParaRPr 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90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77"/>
          <p:cNvSpPr txBox="1"/>
          <p:nvPr/>
        </p:nvSpPr>
        <p:spPr>
          <a:xfrm>
            <a:off x="421157" y="1902921"/>
            <a:ext cx="2303371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大区域模拟利润分析</a:t>
            </a:r>
          </a:p>
        </p:txBody>
      </p:sp>
      <p:sp>
        <p:nvSpPr>
          <p:cNvPr id="23" name="文本框 77"/>
          <p:cNvSpPr txBox="1"/>
          <p:nvPr/>
        </p:nvSpPr>
        <p:spPr>
          <a:xfrm>
            <a:off x="332328" y="4590610"/>
            <a:ext cx="1482392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大区域利润分析明细</a:t>
            </a:r>
          </a:p>
        </p:txBody>
      </p:sp>
      <p:sp>
        <p:nvSpPr>
          <p:cNvPr id="28" name="Oval 4"/>
          <p:cNvSpPr/>
          <p:nvPr/>
        </p:nvSpPr>
        <p:spPr>
          <a:xfrm>
            <a:off x="74044" y="1848836"/>
            <a:ext cx="288000" cy="240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文本框 77"/>
          <p:cNvSpPr txBox="1"/>
          <p:nvPr/>
        </p:nvSpPr>
        <p:spPr>
          <a:xfrm>
            <a:off x="5148064" y="1968836"/>
            <a:ext cx="1482392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模拟利润率趋势</a:t>
            </a:r>
          </a:p>
        </p:txBody>
      </p:sp>
      <p:sp>
        <p:nvSpPr>
          <p:cNvPr id="42" name="Oval 4"/>
          <p:cNvSpPr/>
          <p:nvPr/>
        </p:nvSpPr>
        <p:spPr>
          <a:xfrm>
            <a:off x="74237" y="1304470"/>
            <a:ext cx="288000" cy="240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3" name="Oval 4"/>
          <p:cNvSpPr/>
          <p:nvPr/>
        </p:nvSpPr>
        <p:spPr>
          <a:xfrm>
            <a:off x="4560903" y="1874974"/>
            <a:ext cx="241167" cy="22814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Oval 4"/>
          <p:cNvSpPr/>
          <p:nvPr/>
        </p:nvSpPr>
        <p:spPr>
          <a:xfrm>
            <a:off x="-6938" y="4480826"/>
            <a:ext cx="288000" cy="248283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3845961186"/>
              </p:ext>
            </p:extLst>
          </p:nvPr>
        </p:nvGraphicFramePr>
        <p:xfrm>
          <a:off x="4661698" y="1998794"/>
          <a:ext cx="4230781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文本框 77"/>
          <p:cNvSpPr txBox="1"/>
          <p:nvPr/>
        </p:nvSpPr>
        <p:spPr>
          <a:xfrm>
            <a:off x="4835034" y="3141110"/>
            <a:ext cx="1482392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区域模拟利润达成预警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65099"/>
              </p:ext>
            </p:extLst>
          </p:nvPr>
        </p:nvGraphicFramePr>
        <p:xfrm>
          <a:off x="4634525" y="3297315"/>
          <a:ext cx="4185948" cy="1262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00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大区</a:t>
                      </a:r>
                      <a:endParaRPr lang="zh-CN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华文楷体"/>
                      </a:endParaRPr>
                    </a:p>
                  </a:txBody>
                  <a:tcPr marL="7620" marR="7620" marT="762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销售费用同比</a:t>
                      </a:r>
                      <a:endParaRPr lang="zh-CN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华文楷体"/>
                      </a:endParaRPr>
                    </a:p>
                  </a:txBody>
                  <a:tcPr marL="7620" marR="7620" marT="762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楷体"/>
                        </a:rPr>
                        <a:t>目标利润</a:t>
                      </a:r>
                    </a:p>
                  </a:txBody>
                  <a:tcPr marL="7620" marR="7620" marT="762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楷体"/>
                        </a:rPr>
                        <a:t>模拟利润</a:t>
                      </a:r>
                    </a:p>
                  </a:txBody>
                  <a:tcPr marL="7620" marR="7620" marT="762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32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利润差距排行</a:t>
                      </a:r>
                    </a:p>
                  </a:txBody>
                  <a:tcPr marL="7620" marR="7620" marT="7620" marB="0" anchor="ctr">
                    <a:solidFill>
                      <a:srgbClr val="006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36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津京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华文楷体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130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1220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1090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万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0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鲁豫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华文楷体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570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550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万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00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华北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万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780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万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万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00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华文楷体"/>
                        </a:rPr>
                        <a:t>华南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万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980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万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960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万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00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云贵广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华文楷体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1140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万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1130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万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100" b="1" dirty="0"/>
              <a:t>销售收入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100" b="1" dirty="0"/>
              <a:t>销售费用同比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100" b="1" dirty="0"/>
              <a:t>模拟利润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100" b="1" dirty="0"/>
              <a:t>目标利润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1100" b="1" dirty="0"/>
              <a:t>模拟利润率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6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35978" y="565595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冷饮</a:t>
            </a:r>
            <a:r>
              <a:rPr lang="en-US" altLang="zh-CN" sz="12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模拟利润总览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47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286870" y="885639"/>
            <a:ext cx="1068216" cy="291949"/>
            <a:chOff x="304798" y="1047755"/>
            <a:chExt cx="1068216" cy="291949"/>
          </a:xfrm>
        </p:grpSpPr>
        <p:sp>
          <p:nvSpPr>
            <p:cNvPr id="48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9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50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57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073524" y="949998"/>
            <a:ext cx="610530" cy="173400"/>
          </a:xfrm>
          <a:prstGeom prst="wedgeRoundRectCallout">
            <a:avLst>
              <a:gd name="adj1" fmla="val -71818"/>
              <a:gd name="adj2" fmla="val 1615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年、月</a:t>
            </a:r>
          </a:p>
        </p:txBody>
      </p:sp>
      <p:grpSp>
        <p:nvGrpSpPr>
          <p:cNvPr id="71" name="Group 87">
            <a:extLst>
              <a:ext uri="{FF2B5EF4-FFF2-40B4-BE49-F238E27FC236}">
                <a16:creationId xmlns:a16="http://schemas.microsoft.com/office/drawing/2014/main" id="{85AB5248-FAEC-4248-A9AC-DEDC12745B81}"/>
              </a:ext>
            </a:extLst>
          </p:cNvPr>
          <p:cNvGrpSpPr/>
          <p:nvPr/>
        </p:nvGrpSpPr>
        <p:grpSpPr>
          <a:xfrm>
            <a:off x="7533622" y="859325"/>
            <a:ext cx="720000" cy="287867"/>
            <a:chOff x="10952441" y="1047755"/>
            <a:chExt cx="720000" cy="287867"/>
          </a:xfrm>
        </p:grpSpPr>
        <p:sp>
          <p:nvSpPr>
            <p:cNvPr id="72" name="矩形 57">
              <a:extLst>
                <a:ext uri="{FF2B5EF4-FFF2-40B4-BE49-F238E27FC236}">
                  <a16:creationId xmlns:a16="http://schemas.microsoft.com/office/drawing/2014/main" id="{217831C0-F9FD-4C52-82A6-341EEA74B03D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文本框 58">
              <a:extLst>
                <a:ext uri="{FF2B5EF4-FFF2-40B4-BE49-F238E27FC236}">
                  <a16:creationId xmlns:a16="http://schemas.microsoft.com/office/drawing/2014/main" id="{4FFEA512-A55C-4EB5-AC2D-0A15A5A3BF82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39372"/>
              </p:ext>
            </p:extLst>
          </p:nvPr>
        </p:nvGraphicFramePr>
        <p:xfrm>
          <a:off x="300640" y="4779867"/>
          <a:ext cx="8519835" cy="800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63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  <a:endParaRPr lang="zh-CN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销售收入</a:t>
                      </a:r>
                      <a:endParaRPr lang="zh-CN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产品成本</a:t>
                      </a: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费用总额</a:t>
                      </a: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其中：营销费用</a:t>
                      </a:r>
                      <a:endParaRPr lang="zh-CN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其中：日常费用</a:t>
                      </a: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其中：分摊费用</a:t>
                      </a: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模拟利润</a:t>
                      </a:r>
                      <a:endParaRPr lang="zh-CN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利润目标</a:t>
                      </a: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目标差异（目标</a:t>
                      </a:r>
                      <a:r>
                        <a:rPr lang="en-US" altLang="zh-CN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模拟）</a:t>
                      </a:r>
                    </a:p>
                  </a:txBody>
                  <a:tcPr marL="0" marR="0" marT="0" marB="0" anchor="ctr">
                    <a:solidFill>
                      <a:srgbClr val="006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2,078 </a:t>
                      </a: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1,915 </a:t>
                      </a: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1,863 </a:t>
                      </a: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1,625 </a:t>
                      </a: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Oval 4"/>
          <p:cNvSpPr/>
          <p:nvPr/>
        </p:nvSpPr>
        <p:spPr>
          <a:xfrm>
            <a:off x="4551161" y="3071125"/>
            <a:ext cx="250909" cy="259235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01" tIns="73101" rIns="73101" bIns="73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53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" t="672" r="-1703" b="4859"/>
          <a:stretch/>
        </p:blipFill>
        <p:spPr>
          <a:xfrm>
            <a:off x="253894" y="2098026"/>
            <a:ext cx="4307009" cy="2359484"/>
          </a:xfrm>
          <a:prstGeom prst="rect">
            <a:avLst/>
          </a:prstGeom>
        </p:spPr>
      </p:pic>
      <p:grpSp>
        <p:nvGrpSpPr>
          <p:cNvPr id="35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1944064" y="901001"/>
            <a:ext cx="1068216" cy="291949"/>
            <a:chOff x="304798" y="1047755"/>
            <a:chExt cx="1068216" cy="291949"/>
          </a:xfrm>
        </p:grpSpPr>
        <p:sp>
          <p:nvSpPr>
            <p:cNvPr id="36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8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9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01520" y="759163"/>
            <a:ext cx="781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涉及分摊，需要和管会沟通</a:t>
            </a:r>
            <a:endParaRPr 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5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0" y="1345332"/>
            <a:ext cx="8881185" cy="51610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26738" y="1455099"/>
            <a:ext cx="1051061" cy="2127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4200" b="1" dirty="0">
                <a:latin typeface="+mn-ea"/>
              </a:rPr>
              <a:t>总活动份数</a:t>
            </a:r>
            <a:endParaRPr lang="en-US" altLang="zh-CN" sz="4200" b="1" dirty="0">
              <a:latin typeface="+mn-ea"/>
            </a:endParaRPr>
          </a:p>
          <a:p>
            <a:pPr marL="0" indent="0">
              <a:buNone/>
            </a:pPr>
            <a:r>
              <a:rPr lang="en-US" sz="4200" b="1" dirty="0">
                <a:latin typeface="+mn-ea"/>
              </a:rPr>
              <a:t>    12</a:t>
            </a:r>
            <a:endParaRPr lang="en-SG" sz="4200" b="1" dirty="0">
              <a:latin typeface="+mn-ea"/>
            </a:endParaRPr>
          </a:p>
          <a:p>
            <a:endParaRPr lang="en-US" sz="1050" b="1" dirty="0">
              <a:latin typeface="+mn-e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370544" y="1415980"/>
            <a:ext cx="1053703" cy="372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050" b="1" dirty="0">
                <a:latin typeface="+mn-ea"/>
              </a:rPr>
              <a:t>结案金额</a:t>
            </a:r>
            <a:endParaRPr lang="en-US" altLang="zh-CN" sz="1050" b="1" dirty="0">
              <a:latin typeface="+mn-ea"/>
            </a:endParaRPr>
          </a:p>
          <a:p>
            <a:pPr marL="0" indent="0">
              <a:buNone/>
            </a:pPr>
            <a:r>
              <a:rPr lang="en-US" sz="1050" b="1" dirty="0">
                <a:latin typeface="+mn-ea"/>
              </a:rPr>
              <a:t>  100</a:t>
            </a:r>
            <a:endParaRPr lang="en-SG" sz="1050" b="1" dirty="0">
              <a:latin typeface="+mn-ea"/>
            </a:endParaRPr>
          </a:p>
          <a:p>
            <a:endParaRPr lang="en-US" sz="1050" b="1" dirty="0">
              <a:latin typeface="+mn-e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7927857" y="1406105"/>
            <a:ext cx="1052513" cy="474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050" b="1" dirty="0">
                <a:latin typeface="+mn-ea"/>
              </a:rPr>
              <a:t>结案差异率</a:t>
            </a:r>
            <a:endParaRPr lang="en-US" altLang="zh-CN" sz="1050" b="1" dirty="0">
              <a:latin typeface="+mn-ea"/>
            </a:endParaRPr>
          </a:p>
          <a:p>
            <a:pPr marL="0" indent="0">
              <a:buNone/>
            </a:pPr>
            <a:r>
              <a:rPr lang="en-US" sz="1050" b="1" dirty="0">
                <a:latin typeface="+mn-ea"/>
              </a:rPr>
              <a:t>    50</a:t>
            </a:r>
            <a:r>
              <a:rPr lang="en-US" altLang="zh-CN" sz="1050" b="1" dirty="0">
                <a:latin typeface="+mn-ea"/>
              </a:rPr>
              <a:t>%</a:t>
            </a:r>
            <a:endParaRPr lang="en-SG" sz="1050" b="1" dirty="0">
              <a:latin typeface="+mn-ea"/>
            </a:endParaRPr>
          </a:p>
          <a:p>
            <a:endParaRPr lang="en-US" sz="1050" b="1" dirty="0">
              <a:latin typeface="+mn-e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2503889" y="1437115"/>
            <a:ext cx="1057958" cy="42505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+mn-ea"/>
              </a:rPr>
              <a:t>已签批金额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sz="2000" b="1" dirty="0">
                <a:latin typeface="+mn-ea"/>
              </a:rPr>
              <a:t>   100</a:t>
            </a:r>
            <a:endParaRPr lang="en-SG" sz="2000" b="1" dirty="0">
              <a:latin typeface="+mn-ea"/>
            </a:endParaRPr>
          </a:p>
          <a:p>
            <a:endParaRPr lang="en-US" sz="1050" b="1" dirty="0">
              <a:latin typeface="+mn-ea"/>
            </a:endParaRPr>
          </a:p>
        </p:txBody>
      </p:sp>
      <p:sp>
        <p:nvSpPr>
          <p:cNvPr id="3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40207" y="674864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首页 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 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销售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冷饮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kumimoji="1" lang="zh-CN" altLang="en-US" sz="9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结案差异率</a:t>
            </a:r>
          </a:p>
        </p:txBody>
      </p:sp>
      <p:grpSp>
        <p:nvGrpSpPr>
          <p:cNvPr id="33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52697" y="966846"/>
            <a:ext cx="801162" cy="234909"/>
            <a:chOff x="304798" y="1047755"/>
            <a:chExt cx="1068216" cy="313211"/>
          </a:xfrm>
        </p:grpSpPr>
        <p:sp>
          <p:nvSpPr>
            <p:cNvPr id="34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90"/>
              <a:ext cx="101566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9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时间（月）</a:t>
              </a:r>
            </a:p>
          </p:txBody>
        </p:sp>
        <p:sp>
          <p:nvSpPr>
            <p:cNvPr id="36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44">
            <a:extLst>
              <a:ext uri="{FF2B5EF4-FFF2-40B4-BE49-F238E27FC236}">
                <a16:creationId xmlns:a16="http://schemas.microsoft.com/office/drawing/2014/main" id="{4B4C8064-6658-4841-96FA-01BA1A74B9EA}"/>
              </a:ext>
            </a:extLst>
          </p:cNvPr>
          <p:cNvGrpSpPr/>
          <p:nvPr/>
        </p:nvGrpSpPr>
        <p:grpSpPr>
          <a:xfrm>
            <a:off x="1392185" y="966846"/>
            <a:ext cx="801162" cy="234909"/>
            <a:chOff x="304798" y="1047755"/>
            <a:chExt cx="1068216" cy="313211"/>
          </a:xfrm>
        </p:grpSpPr>
        <p:sp>
          <p:nvSpPr>
            <p:cNvPr id="38" name="矩形 60">
              <a:extLst>
                <a:ext uri="{FF2B5EF4-FFF2-40B4-BE49-F238E27FC236}">
                  <a16:creationId xmlns:a16="http://schemas.microsoft.com/office/drawing/2014/main" id="{2D9463EF-74AE-4AB9-AFC8-D73579C11B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文本框 61">
              <a:extLst>
                <a:ext uri="{FF2B5EF4-FFF2-40B4-BE49-F238E27FC236}">
                  <a16:creationId xmlns:a16="http://schemas.microsoft.com/office/drawing/2014/main" id="{B2601D25-74C2-41BB-B072-5930D4DB31C9}"/>
                </a:ext>
              </a:extLst>
            </p:cNvPr>
            <p:cNvSpPr txBox="1"/>
            <p:nvPr/>
          </p:nvSpPr>
          <p:spPr>
            <a:xfrm>
              <a:off x="338999" y="1053190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900" dirty="0">
                  <a:solidFill>
                    <a:srgbClr val="00AAFF"/>
                  </a:solidFill>
                  <a:latin typeface="+mn-ea"/>
                  <a:ea typeface="DengXian" panose="02010600030101010101"/>
                </a:rPr>
                <a:t>大区</a:t>
              </a:r>
            </a:p>
          </p:txBody>
        </p:sp>
        <p:sp>
          <p:nvSpPr>
            <p:cNvPr id="40" name="Right Triangle 25">
              <a:extLst>
                <a:ext uri="{FF2B5EF4-FFF2-40B4-BE49-F238E27FC236}">
                  <a16:creationId xmlns:a16="http://schemas.microsoft.com/office/drawing/2014/main" id="{FB1298DD-5956-486D-8582-E8E62FC6BAD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1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22209"/>
              </p:ext>
            </p:extLst>
          </p:nvPr>
        </p:nvGraphicFramePr>
        <p:xfrm>
          <a:off x="116165" y="5249426"/>
          <a:ext cx="8911664" cy="416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3875585373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69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活动编码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经销商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费用来源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结案方式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开始时间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结束时间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是否超期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已签批金额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结案金额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结案差异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结案差异率</a:t>
                      </a:r>
                    </a:p>
                  </a:txBody>
                  <a:tcPr marL="27000" marR="5201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177730" y="4989106"/>
            <a:ext cx="1756277" cy="2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975" b="1" dirty="0">
                <a:solidFill>
                  <a:prstClr val="black"/>
                </a:solidFill>
              </a:rPr>
              <a:t>结案差异明细表</a:t>
            </a:r>
          </a:p>
        </p:txBody>
      </p:sp>
      <p:sp>
        <p:nvSpPr>
          <p:cNvPr id="42" name="内容占位符 9">
            <a:extLst>
              <a:ext uri="{FF2B5EF4-FFF2-40B4-BE49-F238E27FC236}">
                <a16:creationId xmlns:a16="http://schemas.microsoft.com/office/drawing/2014/main" id="{44E70B86-D9B1-4EF2-8C6E-CEB8E976B485}"/>
              </a:ext>
            </a:extLst>
          </p:cNvPr>
          <p:cNvSpPr txBox="1">
            <a:spLocks/>
          </p:cNvSpPr>
          <p:nvPr/>
        </p:nvSpPr>
        <p:spPr>
          <a:xfrm>
            <a:off x="0" y="1835154"/>
            <a:ext cx="1756277" cy="2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975" b="1" dirty="0">
                <a:solidFill>
                  <a:prstClr val="black"/>
                </a:solidFill>
              </a:rPr>
              <a:t>趋势对比</a:t>
            </a:r>
          </a:p>
        </p:txBody>
      </p:sp>
      <p:sp>
        <p:nvSpPr>
          <p:cNvPr id="50" name="Oval 4"/>
          <p:cNvSpPr/>
          <p:nvPr/>
        </p:nvSpPr>
        <p:spPr>
          <a:xfrm>
            <a:off x="26742" y="1236686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1</a:t>
            </a:r>
            <a:endParaRPr lang="zh-CN" altLang="en-US" sz="1050" b="1" kern="0" dirty="0" err="1">
              <a:solidFill>
                <a:srgbClr val="FFFFFF"/>
              </a:solidFill>
              <a:latin typeface="+mn-ea"/>
              <a:cs typeface="Arial" pitchFamily="34" charset="0"/>
            </a:endParaRPr>
          </a:p>
        </p:txBody>
      </p:sp>
      <p:sp>
        <p:nvSpPr>
          <p:cNvPr id="52" name="Oval 4"/>
          <p:cNvSpPr/>
          <p:nvPr/>
        </p:nvSpPr>
        <p:spPr>
          <a:xfrm>
            <a:off x="8165" y="4976523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753D94-91A8-4D1B-895A-E5FA2B716323}"/>
              </a:ext>
            </a:extLst>
          </p:cNvPr>
          <p:cNvGrpSpPr/>
          <p:nvPr/>
        </p:nvGrpSpPr>
        <p:grpSpPr>
          <a:xfrm>
            <a:off x="7102038" y="969904"/>
            <a:ext cx="540000" cy="238062"/>
            <a:chOff x="10952441" y="1047755"/>
            <a:chExt cx="720000" cy="317417"/>
          </a:xfrm>
        </p:grpSpPr>
        <p:sp>
          <p:nvSpPr>
            <p:cNvPr id="53" name="矩形 57">
              <a:extLst>
                <a:ext uri="{FF2B5EF4-FFF2-40B4-BE49-F238E27FC236}">
                  <a16:creationId xmlns:a16="http://schemas.microsoft.com/office/drawing/2014/main" id="{7A43B58B-6ED7-46C9-BBEF-56ABDF34BDF0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文本框 58">
              <a:extLst>
                <a:ext uri="{FF2B5EF4-FFF2-40B4-BE49-F238E27FC236}">
                  <a16:creationId xmlns:a16="http://schemas.microsoft.com/office/drawing/2014/main" id="{47FC7006-D95D-4D6F-8EC0-3021EA989234}"/>
                </a:ext>
              </a:extLst>
            </p:cNvPr>
            <p:cNvSpPr txBox="1"/>
            <p:nvPr/>
          </p:nvSpPr>
          <p:spPr>
            <a:xfrm>
              <a:off x="11066220" y="1057396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solidFill>
                    <a:prstClr val="white"/>
                  </a:solidFill>
                  <a:ea typeface="DengXian" panose="02010600030101010101"/>
                </a:rPr>
                <a:t>查询</a:t>
              </a:r>
              <a:endParaRPr kumimoji="1" lang="zh-CN" altLang="en-US" sz="900" dirty="0">
                <a:solidFill>
                  <a:prstClr val="white"/>
                </a:solidFill>
                <a:ea typeface="DengXian" panose="02010600030101010101"/>
              </a:endParaRPr>
            </a:p>
          </p:txBody>
        </p:sp>
      </p:grpSp>
      <p:grpSp>
        <p:nvGrpSpPr>
          <p:cNvPr id="61" name="Group 44">
            <a:extLst>
              <a:ext uri="{FF2B5EF4-FFF2-40B4-BE49-F238E27FC236}">
                <a16:creationId xmlns:a16="http://schemas.microsoft.com/office/drawing/2014/main" id="{DB522E27-8A33-44EB-87B1-068C7AF81945}"/>
              </a:ext>
            </a:extLst>
          </p:cNvPr>
          <p:cNvGrpSpPr/>
          <p:nvPr/>
        </p:nvGrpSpPr>
        <p:grpSpPr>
          <a:xfrm>
            <a:off x="1392185" y="966846"/>
            <a:ext cx="801162" cy="234909"/>
            <a:chOff x="304798" y="1047755"/>
            <a:chExt cx="1068216" cy="313211"/>
          </a:xfrm>
        </p:grpSpPr>
        <p:sp>
          <p:nvSpPr>
            <p:cNvPr id="62" name="矩形 60">
              <a:extLst>
                <a:ext uri="{FF2B5EF4-FFF2-40B4-BE49-F238E27FC236}">
                  <a16:creationId xmlns:a16="http://schemas.microsoft.com/office/drawing/2014/main" id="{8CECC4A8-AF63-4810-9B34-618D32145D65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文本框 61">
              <a:extLst>
                <a:ext uri="{FF2B5EF4-FFF2-40B4-BE49-F238E27FC236}">
                  <a16:creationId xmlns:a16="http://schemas.microsoft.com/office/drawing/2014/main" id="{5E74567B-6677-48A4-ADBF-7BCCC4A4DF57}"/>
                </a:ext>
              </a:extLst>
            </p:cNvPr>
            <p:cNvSpPr txBox="1"/>
            <p:nvPr/>
          </p:nvSpPr>
          <p:spPr>
            <a:xfrm>
              <a:off x="338999" y="1053190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900" dirty="0">
                  <a:solidFill>
                    <a:srgbClr val="00AAFF"/>
                  </a:solidFill>
                  <a:latin typeface="+mn-ea"/>
                  <a:ea typeface="DengXian" panose="02010600030101010101"/>
                </a:rPr>
                <a:t>大区</a:t>
              </a:r>
            </a:p>
          </p:txBody>
        </p:sp>
        <p:sp>
          <p:nvSpPr>
            <p:cNvPr id="64" name="Right Triangle 25">
              <a:extLst>
                <a:ext uri="{FF2B5EF4-FFF2-40B4-BE49-F238E27FC236}">
                  <a16:creationId xmlns:a16="http://schemas.microsoft.com/office/drawing/2014/main" id="{61936FB6-F84E-40D9-A17F-41B1A6B1610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5" name="矩形 60">
            <a:extLst>
              <a:ext uri="{FF2B5EF4-FFF2-40B4-BE49-F238E27FC236}">
                <a16:creationId xmlns:a16="http://schemas.microsoft.com/office/drawing/2014/main" id="{BA77AA64-712D-4650-9EB0-7B9D0D189654}"/>
              </a:ext>
            </a:extLst>
          </p:cNvPr>
          <p:cNvSpPr/>
          <p:nvPr/>
        </p:nvSpPr>
        <p:spPr>
          <a:xfrm>
            <a:off x="2580820" y="952122"/>
            <a:ext cx="801162" cy="2189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6" name="文本框 61">
            <a:extLst>
              <a:ext uri="{FF2B5EF4-FFF2-40B4-BE49-F238E27FC236}">
                <a16:creationId xmlns:a16="http://schemas.microsoft.com/office/drawing/2014/main" id="{13AFD0D0-775E-4AC1-AAFA-26D0DA30857D}"/>
              </a:ext>
            </a:extLst>
          </p:cNvPr>
          <p:cNvSpPr txBox="1"/>
          <p:nvPr/>
        </p:nvSpPr>
        <p:spPr>
          <a:xfrm>
            <a:off x="2606471" y="95619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900" dirty="0">
                <a:solidFill>
                  <a:srgbClr val="00AAFF"/>
                </a:solidFill>
                <a:latin typeface="+mn-ea"/>
                <a:ea typeface="DengXian" panose="02010600030101010101"/>
              </a:rPr>
              <a:t>区域</a:t>
            </a:r>
          </a:p>
        </p:txBody>
      </p:sp>
      <p:sp>
        <p:nvSpPr>
          <p:cNvPr id="67" name="Right Triangle 25">
            <a:extLst>
              <a:ext uri="{FF2B5EF4-FFF2-40B4-BE49-F238E27FC236}">
                <a16:creationId xmlns:a16="http://schemas.microsoft.com/office/drawing/2014/main" id="{649CBAA6-510E-4D9D-861B-FE4FAA575906}"/>
              </a:ext>
            </a:extLst>
          </p:cNvPr>
          <p:cNvSpPr/>
          <p:nvPr/>
        </p:nvSpPr>
        <p:spPr>
          <a:xfrm rot="19017570">
            <a:off x="3265302" y="1030316"/>
            <a:ext cx="54000" cy="54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542695EF-BF29-4720-BF95-8DA88035F0CB}"/>
              </a:ext>
            </a:extLst>
          </p:cNvPr>
          <p:cNvSpPr txBox="1">
            <a:spLocks/>
          </p:cNvSpPr>
          <p:nvPr/>
        </p:nvSpPr>
        <p:spPr>
          <a:xfrm>
            <a:off x="5939162" y="1461257"/>
            <a:ext cx="946930" cy="41944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</a:rPr>
              <a:t>结案差异金额</a:t>
            </a:r>
            <a:endParaRPr lang="en-US" altLang="zh-CN" sz="1050" b="1" dirty="0">
              <a:solidFill>
                <a:prstClr val="black"/>
              </a:solidFill>
              <a:latin typeface="+mn-ea"/>
            </a:endParaRPr>
          </a:p>
          <a:p>
            <a:pPr fontAlgn="auto">
              <a:spcAft>
                <a:spcPts val="0"/>
              </a:spcAft>
            </a:pPr>
            <a:r>
              <a:rPr lang="en-US" sz="1050" b="1" dirty="0">
                <a:solidFill>
                  <a:prstClr val="black"/>
                </a:solidFill>
              </a:rPr>
              <a:t>100</a:t>
            </a:r>
            <a:endParaRPr lang="en-SG" sz="1050" b="1" dirty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1050" b="1" dirty="0">
              <a:solidFill>
                <a:prstClr val="black"/>
              </a:solidFill>
            </a:endParaRPr>
          </a:p>
        </p:txBody>
      </p:sp>
      <p:graphicFrame>
        <p:nvGraphicFramePr>
          <p:cNvPr id="87" name="内容占位符 46">
            <a:extLst>
              <a:ext uri="{FF2B5EF4-FFF2-40B4-BE49-F238E27FC236}">
                <a16:creationId xmlns:a16="http://schemas.microsoft.com/office/drawing/2014/main" id="{3DFFFCF1-4A57-46E4-A599-386151EAE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80041"/>
              </p:ext>
            </p:extLst>
          </p:nvPr>
        </p:nvGraphicFramePr>
        <p:xfrm>
          <a:off x="116166" y="2008042"/>
          <a:ext cx="8928649" cy="1274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891502" y="1188056"/>
            <a:ext cx="560766" cy="151834"/>
          </a:xfrm>
          <a:prstGeom prst="wedgeRoundRectCallout">
            <a:avLst>
              <a:gd name="adj1" fmla="val -59416"/>
              <a:gd name="adj2" fmla="val -11127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white"/>
                </a:solidFill>
                <a:latin typeface="+mn-ea"/>
              </a:rPr>
              <a:t>月</a:t>
            </a:r>
          </a:p>
        </p:txBody>
      </p:sp>
      <p:sp>
        <p:nvSpPr>
          <p:cNvPr id="71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216197" y="3243144"/>
            <a:ext cx="1756277" cy="2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975" b="1" dirty="0">
                <a:solidFill>
                  <a:prstClr val="black"/>
                </a:solidFill>
              </a:rPr>
              <a:t>结案差异明细表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35020D-FA43-4CE9-9704-5FC5FEE2D62A}"/>
              </a:ext>
            </a:extLst>
          </p:cNvPr>
          <p:cNvGrpSpPr/>
          <p:nvPr/>
        </p:nvGrpSpPr>
        <p:grpSpPr>
          <a:xfrm>
            <a:off x="5762115" y="925690"/>
            <a:ext cx="1288405" cy="253916"/>
            <a:chOff x="9922743" y="656692"/>
            <a:chExt cx="1717873" cy="338555"/>
          </a:xfrm>
        </p:grpSpPr>
        <p:sp>
          <p:nvSpPr>
            <p:cNvPr id="73" name="Rectangle: Rounded Corners 77">
              <a:extLst>
                <a:ext uri="{FF2B5EF4-FFF2-40B4-BE49-F238E27FC236}">
                  <a16:creationId xmlns:a16="http://schemas.microsoft.com/office/drawing/2014/main" id="{A73C439D-7948-4872-8D35-91704F309F2C}"/>
                </a:ext>
              </a:extLst>
            </p:cNvPr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AFB8A2-11BF-4AC7-930F-778A8F8A2929}"/>
                </a:ext>
              </a:extLst>
            </p:cNvPr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860AE9-51BA-43E3-BA2E-C861056F85CE}"/>
                </a:ext>
              </a:extLst>
            </p:cNvPr>
            <p:cNvSpPr txBox="1"/>
            <p:nvPr/>
          </p:nvSpPr>
          <p:spPr>
            <a:xfrm>
              <a:off x="9922743" y="656692"/>
              <a:ext cx="17178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prstClr val="black"/>
                  </a:solidFill>
                  <a:ea typeface="DengXian" panose="02010600030101010101"/>
                </a:rPr>
                <a:t>月  </a:t>
              </a:r>
              <a:r>
                <a:rPr lang="en-US" altLang="zh-CN" sz="1050" b="1" dirty="0">
                  <a:solidFill>
                    <a:prstClr val="white">
                      <a:lumMod val="65000"/>
                    </a:prstClr>
                  </a:solidFill>
                  <a:ea typeface="DengXian" panose="02010600030101010101"/>
                </a:rPr>
                <a:t>YTD</a:t>
              </a:r>
              <a:endParaRPr lang="zh-CN" altLang="en-US" sz="1050" b="1" dirty="0">
                <a:solidFill>
                  <a:prstClr val="white">
                    <a:lumMod val="65000"/>
                  </a:prstClr>
                </a:solidFill>
                <a:ea typeface="DengXian" panose="02010600030101010101"/>
              </a:endParaRP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834" y="1988777"/>
            <a:ext cx="206981" cy="17386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4" y="3507335"/>
            <a:ext cx="8928649" cy="1458731"/>
          </a:xfrm>
          <a:prstGeom prst="rect">
            <a:avLst/>
          </a:prstGeom>
        </p:spPr>
      </p:pic>
      <p:graphicFrame>
        <p:nvGraphicFramePr>
          <p:cNvPr id="75" name="Chart 43"/>
          <p:cNvGraphicFramePr/>
          <p:nvPr>
            <p:extLst>
              <p:ext uri="{D42A27DB-BD31-4B8C-83A1-F6EECF244321}">
                <p14:modId xmlns:p14="http://schemas.microsoft.com/office/powerpoint/2010/main" val="1172595845"/>
              </p:ext>
            </p:extLst>
          </p:nvPr>
        </p:nvGraphicFramePr>
        <p:xfrm>
          <a:off x="44535" y="3685673"/>
          <a:ext cx="2313206" cy="1333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9" name="Chart 43"/>
          <p:cNvGraphicFramePr/>
          <p:nvPr>
            <p:extLst>
              <p:ext uri="{D42A27DB-BD31-4B8C-83A1-F6EECF244321}">
                <p14:modId xmlns:p14="http://schemas.microsoft.com/office/powerpoint/2010/main" val="913332042"/>
              </p:ext>
            </p:extLst>
          </p:nvPr>
        </p:nvGraphicFramePr>
        <p:xfrm>
          <a:off x="4589619" y="3643037"/>
          <a:ext cx="2296473" cy="1341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0" name="Chart 43"/>
          <p:cNvGraphicFramePr/>
          <p:nvPr>
            <p:extLst>
              <p:ext uri="{D42A27DB-BD31-4B8C-83A1-F6EECF244321}">
                <p14:modId xmlns:p14="http://schemas.microsoft.com/office/powerpoint/2010/main" val="2460883736"/>
              </p:ext>
            </p:extLst>
          </p:nvPr>
        </p:nvGraphicFramePr>
        <p:xfrm>
          <a:off x="6703224" y="3677960"/>
          <a:ext cx="2337156" cy="1308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9" name="Chart 43"/>
          <p:cNvGraphicFramePr/>
          <p:nvPr>
            <p:extLst>
              <p:ext uri="{D42A27DB-BD31-4B8C-83A1-F6EECF244321}">
                <p14:modId xmlns:p14="http://schemas.microsoft.com/office/powerpoint/2010/main" val="273783210"/>
              </p:ext>
            </p:extLst>
          </p:nvPr>
        </p:nvGraphicFramePr>
        <p:xfrm>
          <a:off x="2232760" y="3705680"/>
          <a:ext cx="2356859" cy="131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0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4695584" y="3525338"/>
            <a:ext cx="740587" cy="11426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825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职能结案差异率</a:t>
            </a:r>
          </a:p>
        </p:txBody>
      </p:sp>
      <p:sp>
        <p:nvSpPr>
          <p:cNvPr id="91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6760670" y="3530840"/>
            <a:ext cx="740587" cy="11426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825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科目结案差异率</a:t>
            </a:r>
          </a:p>
        </p:txBody>
      </p:sp>
      <p:sp>
        <p:nvSpPr>
          <p:cNvPr id="92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178169" y="3532814"/>
            <a:ext cx="740587" cy="11426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825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大区结案差异率</a:t>
            </a:r>
          </a:p>
        </p:txBody>
      </p:sp>
      <p:sp>
        <p:nvSpPr>
          <p:cNvPr id="93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2461868" y="3546983"/>
            <a:ext cx="740587" cy="11426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825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区域结案差异率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774" y="3540193"/>
            <a:ext cx="206981" cy="17386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826" y="3532814"/>
            <a:ext cx="206981" cy="173864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439" y="3540193"/>
            <a:ext cx="206981" cy="17386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234" y="3529478"/>
            <a:ext cx="206981" cy="173864"/>
          </a:xfrm>
          <a:prstGeom prst="rect">
            <a:avLst/>
          </a:prstGeom>
        </p:spPr>
      </p:pic>
      <p:sp>
        <p:nvSpPr>
          <p:cNvPr id="5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477635" y="4971521"/>
            <a:ext cx="1258049" cy="302110"/>
          </a:xfrm>
          <a:prstGeom prst="wedgeRoundRectCallout">
            <a:avLst>
              <a:gd name="adj1" fmla="val -76977"/>
              <a:gd name="adj2" fmla="val 36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</a:rPr>
              <a:t>明细表建议通过自助方式实现。</a:t>
            </a:r>
          </a:p>
        </p:txBody>
      </p:sp>
      <p:sp>
        <p:nvSpPr>
          <p:cNvPr id="57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1645991" y="1877625"/>
            <a:ext cx="1152051" cy="546628"/>
          </a:xfrm>
          <a:prstGeom prst="wedgeRoundRectCallout">
            <a:avLst>
              <a:gd name="adj1" fmla="val -74813"/>
              <a:gd name="adj2" fmla="val 6156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结案金额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结案差异金额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结案差异率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448067" y="3161574"/>
            <a:ext cx="1304686" cy="372010"/>
          </a:xfrm>
          <a:prstGeom prst="wedgeRoundRectCallout">
            <a:avLst>
              <a:gd name="adj1" fmla="val -68859"/>
              <a:gd name="adj2" fmla="val 2135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</a:rPr>
              <a:t>光标显示：</a:t>
            </a:r>
            <a:endParaRPr lang="en-US" altLang="zh-CN" sz="600" dirty="0">
              <a:solidFill>
                <a:prstClr val="white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</a:rPr>
              <a:t>结案金额，结案差异金额，结案差异率</a:t>
            </a:r>
            <a:endParaRPr lang="zh-CN" altLang="en-US" sz="788" dirty="0">
              <a:solidFill>
                <a:prstClr val="white"/>
              </a:solidFill>
            </a:endParaRPr>
          </a:p>
        </p:txBody>
      </p:sp>
      <p:sp>
        <p:nvSpPr>
          <p:cNvPr id="51" name="Oval 4"/>
          <p:cNvSpPr/>
          <p:nvPr/>
        </p:nvSpPr>
        <p:spPr>
          <a:xfrm>
            <a:off x="26742" y="1834381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Oval 4"/>
          <p:cNvSpPr/>
          <p:nvPr/>
        </p:nvSpPr>
        <p:spPr>
          <a:xfrm>
            <a:off x="34445" y="3232265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2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8639175" cy="2488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结案差异率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610791"/>
          <a:ext cx="9144000" cy="3924926"/>
        </p:xfrm>
        <a:graphic>
          <a:graphicData uri="http://schemas.openxmlformats.org/drawingml/2006/table">
            <a:tbl>
              <a:tblPr firstRow="1" bandRow="1"/>
              <a:tblGrid>
                <a:gridCol w="1806010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7337990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197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1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2162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9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54050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时间筛选器：默认显示为当月，数据为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大区筛选器：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区域筛选器：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结案差异率表，均按照结案差异率从高到低排序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9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9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4251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，且表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  <a:endParaRPr lang="zh-CN" altLang="en-US" sz="900" b="1" i="0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9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631" y="2095461"/>
            <a:ext cx="206981" cy="1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3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34028" y="716876"/>
            <a:ext cx="2146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首页 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 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销售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冷饮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kumimoji="1" lang="zh-CN" altLang="en-US" sz="9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结案进度分析</a:t>
            </a:r>
          </a:p>
        </p:txBody>
      </p:sp>
      <p:grpSp>
        <p:nvGrpSpPr>
          <p:cNvPr id="33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175221" y="970868"/>
            <a:ext cx="801162" cy="234909"/>
            <a:chOff x="304798" y="1047755"/>
            <a:chExt cx="1068216" cy="313211"/>
          </a:xfrm>
        </p:grpSpPr>
        <p:sp>
          <p:nvSpPr>
            <p:cNvPr id="34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90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9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时间</a:t>
              </a:r>
            </a:p>
          </p:txBody>
        </p:sp>
        <p:sp>
          <p:nvSpPr>
            <p:cNvPr id="36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44">
            <a:extLst>
              <a:ext uri="{FF2B5EF4-FFF2-40B4-BE49-F238E27FC236}">
                <a16:creationId xmlns:a16="http://schemas.microsoft.com/office/drawing/2014/main" id="{4B4C8064-6658-4841-96FA-01BA1A74B9EA}"/>
              </a:ext>
            </a:extLst>
          </p:cNvPr>
          <p:cNvGrpSpPr/>
          <p:nvPr/>
        </p:nvGrpSpPr>
        <p:grpSpPr>
          <a:xfrm>
            <a:off x="1514709" y="970868"/>
            <a:ext cx="801162" cy="234909"/>
            <a:chOff x="304798" y="1047755"/>
            <a:chExt cx="1068216" cy="313211"/>
          </a:xfrm>
        </p:grpSpPr>
        <p:sp>
          <p:nvSpPr>
            <p:cNvPr id="38" name="矩形 60">
              <a:extLst>
                <a:ext uri="{FF2B5EF4-FFF2-40B4-BE49-F238E27FC236}">
                  <a16:creationId xmlns:a16="http://schemas.microsoft.com/office/drawing/2014/main" id="{2D9463EF-74AE-4AB9-AFC8-D73579C11B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文本框 61">
              <a:extLst>
                <a:ext uri="{FF2B5EF4-FFF2-40B4-BE49-F238E27FC236}">
                  <a16:creationId xmlns:a16="http://schemas.microsoft.com/office/drawing/2014/main" id="{B2601D25-74C2-41BB-B072-5930D4DB31C9}"/>
                </a:ext>
              </a:extLst>
            </p:cNvPr>
            <p:cNvSpPr txBox="1"/>
            <p:nvPr/>
          </p:nvSpPr>
          <p:spPr>
            <a:xfrm>
              <a:off x="338999" y="1053190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900" dirty="0">
                  <a:solidFill>
                    <a:srgbClr val="00AAFF"/>
                  </a:solidFill>
                  <a:latin typeface="+mn-ea"/>
                  <a:ea typeface="DengXian" panose="02010600030101010101"/>
                </a:rPr>
                <a:t>大区</a:t>
              </a:r>
            </a:p>
          </p:txBody>
        </p:sp>
        <p:sp>
          <p:nvSpPr>
            <p:cNvPr id="40" name="Right Triangle 25">
              <a:extLst>
                <a:ext uri="{FF2B5EF4-FFF2-40B4-BE49-F238E27FC236}">
                  <a16:creationId xmlns:a16="http://schemas.microsoft.com/office/drawing/2014/main" id="{FB1298DD-5956-486D-8582-E8E62FC6BAD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FA4832-38D5-464D-AB4D-E234D9620B9F}"/>
              </a:ext>
            </a:extLst>
          </p:cNvPr>
          <p:cNvGrpSpPr/>
          <p:nvPr/>
        </p:nvGrpSpPr>
        <p:grpSpPr>
          <a:xfrm>
            <a:off x="7208948" y="952472"/>
            <a:ext cx="540000" cy="238062"/>
            <a:chOff x="10952441" y="1047755"/>
            <a:chExt cx="720000" cy="317417"/>
          </a:xfrm>
        </p:grpSpPr>
        <p:sp>
          <p:nvSpPr>
            <p:cNvPr id="49" name="矩形 57">
              <a:extLst>
                <a:ext uri="{FF2B5EF4-FFF2-40B4-BE49-F238E27FC236}">
                  <a16:creationId xmlns:a16="http://schemas.microsoft.com/office/drawing/2014/main" id="{222E56E2-F0FC-45B6-B630-FD882EDB2919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文本框 58">
              <a:extLst>
                <a:ext uri="{FF2B5EF4-FFF2-40B4-BE49-F238E27FC236}">
                  <a16:creationId xmlns:a16="http://schemas.microsoft.com/office/drawing/2014/main" id="{80639CA1-128F-41E1-B4F3-189DBE2E528D}"/>
                </a:ext>
              </a:extLst>
            </p:cNvPr>
            <p:cNvSpPr txBox="1"/>
            <p:nvPr/>
          </p:nvSpPr>
          <p:spPr>
            <a:xfrm>
              <a:off x="11066220" y="1057396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dirty="0">
                  <a:solidFill>
                    <a:prstClr val="white"/>
                  </a:solidFill>
                  <a:ea typeface="DengXian" panose="02010600030101010101"/>
                </a:rPr>
                <a:t>查询</a:t>
              </a:r>
              <a:endParaRPr kumimoji="1" lang="zh-CN" altLang="en-US" sz="900" dirty="0">
                <a:solidFill>
                  <a:prstClr val="white"/>
                </a:solidFill>
                <a:ea typeface="DengXian" panose="02010600030101010101"/>
              </a:endParaRPr>
            </a:p>
          </p:txBody>
        </p:sp>
      </p:grpSp>
      <p:sp>
        <p:nvSpPr>
          <p:cNvPr id="76" name="矩形 60">
            <a:extLst>
              <a:ext uri="{FF2B5EF4-FFF2-40B4-BE49-F238E27FC236}">
                <a16:creationId xmlns:a16="http://schemas.microsoft.com/office/drawing/2014/main" id="{4134E002-0A09-436C-AECA-DFB046BEDCAF}"/>
              </a:ext>
            </a:extLst>
          </p:cNvPr>
          <p:cNvSpPr/>
          <p:nvPr/>
        </p:nvSpPr>
        <p:spPr>
          <a:xfrm>
            <a:off x="2703345" y="956143"/>
            <a:ext cx="801162" cy="2189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7" name="文本框 61">
            <a:extLst>
              <a:ext uri="{FF2B5EF4-FFF2-40B4-BE49-F238E27FC236}">
                <a16:creationId xmlns:a16="http://schemas.microsoft.com/office/drawing/2014/main" id="{E37EA7FC-44BA-4124-874E-246288C5066F}"/>
              </a:ext>
            </a:extLst>
          </p:cNvPr>
          <p:cNvSpPr txBox="1"/>
          <p:nvPr/>
        </p:nvSpPr>
        <p:spPr>
          <a:xfrm>
            <a:off x="2728995" y="9602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900" dirty="0">
                <a:solidFill>
                  <a:srgbClr val="00AAFF"/>
                </a:solidFill>
                <a:latin typeface="+mn-ea"/>
                <a:ea typeface="DengXian" panose="02010600030101010101"/>
              </a:rPr>
              <a:t>区域</a:t>
            </a:r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742AC3CB-9A07-4C7A-B1B6-50DE336FC58B}"/>
              </a:ext>
            </a:extLst>
          </p:cNvPr>
          <p:cNvSpPr/>
          <p:nvPr/>
        </p:nvSpPr>
        <p:spPr>
          <a:xfrm rot="19017570">
            <a:off x="3387827" y="1034337"/>
            <a:ext cx="54000" cy="54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2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972362" y="1029295"/>
            <a:ext cx="560766" cy="151834"/>
          </a:xfrm>
          <a:prstGeom prst="wedgeRoundRectCallout">
            <a:avLst>
              <a:gd name="adj1" fmla="val -78726"/>
              <a:gd name="adj2" fmla="val -7323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</a:rPr>
              <a:t>月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E35020D-FA43-4CE9-9704-5FC5FEE2D62A}"/>
              </a:ext>
            </a:extLst>
          </p:cNvPr>
          <p:cNvGrpSpPr/>
          <p:nvPr/>
        </p:nvGrpSpPr>
        <p:grpSpPr>
          <a:xfrm>
            <a:off x="5790444" y="945068"/>
            <a:ext cx="1288405" cy="253916"/>
            <a:chOff x="9922743" y="656692"/>
            <a:chExt cx="1717873" cy="338555"/>
          </a:xfrm>
        </p:grpSpPr>
        <p:sp>
          <p:nvSpPr>
            <p:cNvPr id="46" name="Rectangle: Rounded Corners 77">
              <a:extLst>
                <a:ext uri="{FF2B5EF4-FFF2-40B4-BE49-F238E27FC236}">
                  <a16:creationId xmlns:a16="http://schemas.microsoft.com/office/drawing/2014/main" id="{A73C439D-7948-4872-8D35-91704F309F2C}"/>
                </a:ext>
              </a:extLst>
            </p:cNvPr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AFB8A2-11BF-4AC7-930F-778A8F8A2929}"/>
                </a:ext>
              </a:extLst>
            </p:cNvPr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60AE9-51BA-43E3-BA2E-C861056F85CE}"/>
                </a:ext>
              </a:extLst>
            </p:cNvPr>
            <p:cNvSpPr txBox="1"/>
            <p:nvPr/>
          </p:nvSpPr>
          <p:spPr>
            <a:xfrm>
              <a:off x="9922743" y="656692"/>
              <a:ext cx="17178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prstClr val="black"/>
                  </a:solidFill>
                  <a:ea typeface="DengXian" panose="02010600030101010101"/>
                </a:rPr>
                <a:t>月  </a:t>
              </a:r>
              <a:r>
                <a:rPr lang="en-US" altLang="zh-CN" sz="1050" b="1" dirty="0">
                  <a:solidFill>
                    <a:prstClr val="white">
                      <a:lumMod val="65000"/>
                    </a:prstClr>
                  </a:solidFill>
                  <a:ea typeface="DengXian" panose="02010600030101010101"/>
                </a:rPr>
                <a:t>YTD</a:t>
              </a:r>
              <a:endParaRPr lang="zh-CN" altLang="en-US" sz="1050" b="1" dirty="0">
                <a:solidFill>
                  <a:prstClr val="white">
                    <a:lumMod val="65000"/>
                  </a:prstClr>
                </a:solidFill>
                <a:ea typeface="DengXian" panose="02010600030101010101"/>
              </a:endParaRP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3" y="3899463"/>
            <a:ext cx="8956714" cy="176948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3" y="1361574"/>
            <a:ext cx="8913473" cy="461531"/>
          </a:xfrm>
          <a:prstGeom prst="rect">
            <a:avLst/>
          </a:prstGeom>
        </p:spPr>
      </p:pic>
      <p:sp>
        <p:nvSpPr>
          <p:cNvPr id="97" name="Text Placeholder 3"/>
          <p:cNvSpPr txBox="1">
            <a:spLocks/>
          </p:cNvSpPr>
          <p:nvPr/>
        </p:nvSpPr>
        <p:spPr>
          <a:xfrm>
            <a:off x="934024" y="1423788"/>
            <a:ext cx="1051061" cy="212732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/>
              <a:buNone/>
            </a:pPr>
            <a:r>
              <a:rPr lang="zh-CN" altLang="en-US" sz="4200" b="1" dirty="0">
                <a:solidFill>
                  <a:prstClr val="black"/>
                </a:solidFill>
                <a:latin typeface="+mn-ea"/>
              </a:rPr>
              <a:t>已签批金额</a:t>
            </a:r>
            <a:endParaRPr lang="en-US" altLang="zh-CN" sz="4200" b="1" dirty="0">
              <a:solidFill>
                <a:prstClr val="black"/>
              </a:solidFill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Arial" panose="020B0604020202020204"/>
              <a:buNone/>
            </a:pPr>
            <a:r>
              <a:rPr lang="en-US" sz="4200" b="1" dirty="0">
                <a:solidFill>
                  <a:prstClr val="black"/>
                </a:solidFill>
                <a:ea typeface="微软雅黑" panose="020B0503020204020204" pitchFamily="34" charset="-122"/>
              </a:rPr>
              <a:t>    </a:t>
            </a:r>
            <a:r>
              <a:rPr lang="en-US" altLang="zh-CN" sz="4200" b="1" dirty="0">
                <a:solidFill>
                  <a:prstClr val="black"/>
                </a:solidFill>
                <a:ea typeface="微软雅黑" panose="020B0503020204020204" pitchFamily="34" charset="-122"/>
              </a:rPr>
              <a:t>200</a:t>
            </a:r>
            <a:endParaRPr lang="en-SG" sz="42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endParaRPr lang="en-US" sz="750" b="1" dirty="0">
              <a:solidFill>
                <a:prstClr val="black"/>
              </a:solidFill>
            </a:endParaRPr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4377831" y="1384669"/>
            <a:ext cx="1053703" cy="3727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/>
              <a:buNone/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</a:rPr>
              <a:t>已结案金额</a:t>
            </a:r>
            <a:endParaRPr lang="en-US" altLang="zh-CN" sz="1050" b="1" dirty="0">
              <a:solidFill>
                <a:prstClr val="black"/>
              </a:solidFill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Arial" panose="020B0604020202020204"/>
              <a:buNone/>
            </a:pPr>
            <a:r>
              <a:rPr lang="en-US" sz="1050" b="1" dirty="0">
                <a:solidFill>
                  <a:prstClr val="black"/>
                </a:solidFill>
              </a:rPr>
              <a:t>  100</a:t>
            </a:r>
            <a:endParaRPr lang="en-SG" sz="1050" b="1" dirty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99" name="Text Placeholder 10"/>
          <p:cNvSpPr txBox="1">
            <a:spLocks/>
          </p:cNvSpPr>
          <p:nvPr/>
        </p:nvSpPr>
        <p:spPr>
          <a:xfrm>
            <a:off x="7935143" y="1374795"/>
            <a:ext cx="1052513" cy="4741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/>
              <a:buNone/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</a:rPr>
              <a:t>同期结案率</a:t>
            </a:r>
            <a:endParaRPr lang="en-US" altLang="zh-CN" sz="1050" b="1" dirty="0">
              <a:solidFill>
                <a:prstClr val="black"/>
              </a:solidFill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Arial" panose="020B0604020202020204"/>
              <a:buNone/>
            </a:pPr>
            <a:r>
              <a:rPr lang="en-US" sz="1050" b="1" dirty="0">
                <a:solidFill>
                  <a:prstClr val="black"/>
                </a:solidFill>
              </a:rPr>
              <a:t>    </a:t>
            </a:r>
            <a:r>
              <a:rPr lang="en-US" altLang="zh-CN" sz="1050" b="1" dirty="0">
                <a:solidFill>
                  <a:prstClr val="black"/>
                </a:solidFill>
              </a:rPr>
              <a:t>48</a:t>
            </a:r>
            <a:r>
              <a:rPr lang="en-US" altLang="zh-CN" sz="1050" b="1" dirty="0">
                <a:solidFill>
                  <a:prstClr val="black"/>
                </a:solidFill>
                <a:latin typeface="+mn-ea"/>
              </a:rPr>
              <a:t>%</a:t>
            </a:r>
            <a:endParaRPr lang="en-SG" sz="1050" b="1" dirty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00" name="Text Placeholder 12"/>
          <p:cNvSpPr txBox="1">
            <a:spLocks/>
          </p:cNvSpPr>
          <p:nvPr/>
        </p:nvSpPr>
        <p:spPr>
          <a:xfrm>
            <a:off x="2504254" y="1413159"/>
            <a:ext cx="1053704" cy="386689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/>
              <a:buNone/>
            </a:pPr>
            <a:r>
              <a:rPr lang="zh-CN" altLang="en-US" sz="4400" b="1" dirty="0">
                <a:solidFill>
                  <a:prstClr val="black"/>
                </a:solidFill>
                <a:latin typeface="+mn-ea"/>
              </a:rPr>
              <a:t>未结案金额</a:t>
            </a:r>
            <a:endParaRPr lang="en-US" altLang="zh-CN" sz="4400" b="1" dirty="0">
              <a:solidFill>
                <a:prstClr val="black"/>
              </a:solidFill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Arial" panose="020B0604020202020204"/>
              <a:buNone/>
            </a:pPr>
            <a:r>
              <a:rPr lang="en-US" sz="4400" b="1" dirty="0">
                <a:solidFill>
                  <a:prstClr val="black"/>
                </a:solidFill>
                <a:latin typeface="+mn-ea"/>
              </a:rPr>
              <a:t>   100</a:t>
            </a:r>
            <a:endParaRPr lang="en-SG" sz="4400" b="1" dirty="0">
              <a:solidFill>
                <a:prstClr val="black"/>
              </a:solidFill>
              <a:latin typeface="+mn-ea"/>
            </a:endParaRPr>
          </a:p>
          <a:p>
            <a:pPr fontAlgn="auto">
              <a:spcAft>
                <a:spcPts val="0"/>
              </a:spcAft>
            </a:pPr>
            <a:endParaRPr lang="en-US" sz="750" b="1" dirty="0">
              <a:solidFill>
                <a:prstClr val="black"/>
              </a:solidFill>
            </a:endParaRPr>
          </a:p>
        </p:txBody>
      </p:sp>
      <p:sp>
        <p:nvSpPr>
          <p:cNvPr id="103" name="内容占位符 9">
            <a:extLst>
              <a:ext uri="{FF2B5EF4-FFF2-40B4-BE49-F238E27FC236}">
                <a16:creationId xmlns:a16="http://schemas.microsoft.com/office/drawing/2014/main" id="{44E70B86-D9B1-4EF2-8C6E-CEB8E976B485}"/>
              </a:ext>
            </a:extLst>
          </p:cNvPr>
          <p:cNvSpPr txBox="1">
            <a:spLocks/>
          </p:cNvSpPr>
          <p:nvPr/>
        </p:nvSpPr>
        <p:spPr>
          <a:xfrm>
            <a:off x="-29598" y="1799848"/>
            <a:ext cx="1756277" cy="293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975" b="1" dirty="0">
                <a:solidFill>
                  <a:prstClr val="black"/>
                </a:solidFill>
              </a:rPr>
              <a:t>趋势对比</a:t>
            </a:r>
          </a:p>
        </p:txBody>
      </p:sp>
      <p:sp>
        <p:nvSpPr>
          <p:cNvPr id="104" name="Oval 4"/>
          <p:cNvSpPr/>
          <p:nvPr/>
        </p:nvSpPr>
        <p:spPr>
          <a:xfrm>
            <a:off x="12661" y="3721021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" name="Oval 4"/>
          <p:cNvSpPr/>
          <p:nvPr/>
        </p:nvSpPr>
        <p:spPr>
          <a:xfrm>
            <a:off x="21540" y="1252353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8" name="Text Placeholder 7">
            <a:extLst>
              <a:ext uri="{FF2B5EF4-FFF2-40B4-BE49-F238E27FC236}">
                <a16:creationId xmlns:a16="http://schemas.microsoft.com/office/drawing/2014/main" id="{542695EF-BF29-4720-BF95-8DA88035F0CB}"/>
              </a:ext>
            </a:extLst>
          </p:cNvPr>
          <p:cNvSpPr txBox="1">
            <a:spLocks/>
          </p:cNvSpPr>
          <p:nvPr/>
        </p:nvSpPr>
        <p:spPr>
          <a:xfrm>
            <a:off x="5772029" y="1429946"/>
            <a:ext cx="1121349" cy="419442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4200" b="1" dirty="0">
                <a:solidFill>
                  <a:prstClr val="black"/>
                </a:solidFill>
                <a:latin typeface="+mn-ea"/>
              </a:rPr>
              <a:t>结案率</a:t>
            </a:r>
            <a:endParaRPr lang="en-US" altLang="zh-CN" sz="4200" b="1" dirty="0">
              <a:solidFill>
                <a:prstClr val="black"/>
              </a:solidFill>
              <a:latin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4200" b="1" dirty="0">
                <a:solidFill>
                  <a:prstClr val="black"/>
                </a:solidFill>
              </a:rPr>
              <a:t>50%</a:t>
            </a:r>
            <a:endParaRPr lang="en-SG" sz="4200" b="1" dirty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4200" b="1" dirty="0">
              <a:solidFill>
                <a:prstClr val="black"/>
              </a:solidFill>
            </a:endParaRPr>
          </a:p>
        </p:txBody>
      </p:sp>
      <p:graphicFrame>
        <p:nvGraphicFramePr>
          <p:cNvPr id="109" name="Chart 43"/>
          <p:cNvGraphicFramePr/>
          <p:nvPr>
            <p:extLst>
              <p:ext uri="{D42A27DB-BD31-4B8C-83A1-F6EECF244321}">
                <p14:modId xmlns:p14="http://schemas.microsoft.com/office/powerpoint/2010/main" val="2429612213"/>
              </p:ext>
            </p:extLst>
          </p:nvPr>
        </p:nvGraphicFramePr>
        <p:xfrm>
          <a:off x="-52917" y="4144291"/>
          <a:ext cx="2177470" cy="148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0" name="Chart 43"/>
          <p:cNvGraphicFramePr/>
          <p:nvPr>
            <p:extLst>
              <p:ext uri="{D42A27DB-BD31-4B8C-83A1-F6EECF244321}">
                <p14:modId xmlns:p14="http://schemas.microsoft.com/office/powerpoint/2010/main" val="1795059018"/>
              </p:ext>
            </p:extLst>
          </p:nvPr>
        </p:nvGraphicFramePr>
        <p:xfrm>
          <a:off x="3640561" y="4113266"/>
          <a:ext cx="1990186" cy="1392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1" name="Chart 43"/>
          <p:cNvGraphicFramePr/>
          <p:nvPr>
            <p:extLst>
              <p:ext uri="{D42A27DB-BD31-4B8C-83A1-F6EECF244321}">
                <p14:modId xmlns:p14="http://schemas.microsoft.com/office/powerpoint/2010/main" val="3607868398"/>
              </p:ext>
            </p:extLst>
          </p:nvPr>
        </p:nvGraphicFramePr>
        <p:xfrm>
          <a:off x="7089975" y="4121284"/>
          <a:ext cx="1979842" cy="1490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2" name="Chart 43"/>
          <p:cNvGraphicFramePr/>
          <p:nvPr>
            <p:extLst>
              <p:ext uri="{D42A27DB-BD31-4B8C-83A1-F6EECF244321}">
                <p14:modId xmlns:p14="http://schemas.microsoft.com/office/powerpoint/2010/main" val="1264682065"/>
              </p:ext>
            </p:extLst>
          </p:nvPr>
        </p:nvGraphicFramePr>
        <p:xfrm>
          <a:off x="1753402" y="4126042"/>
          <a:ext cx="2151461" cy="1381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3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753647" y="3955445"/>
            <a:ext cx="548227" cy="12465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9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职能</a:t>
            </a:r>
            <a:r>
              <a:rPr lang="zh-CN" altLang="en-US" sz="825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结案率</a:t>
            </a:r>
          </a:p>
        </p:txBody>
      </p:sp>
      <p:sp>
        <p:nvSpPr>
          <p:cNvPr id="114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7340941" y="3955456"/>
            <a:ext cx="548227" cy="12465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9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科目</a:t>
            </a:r>
            <a:r>
              <a:rPr lang="zh-CN" altLang="en-US" sz="825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结案率</a:t>
            </a:r>
          </a:p>
        </p:txBody>
      </p:sp>
      <p:sp>
        <p:nvSpPr>
          <p:cNvPr id="115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120661" y="3984579"/>
            <a:ext cx="528991" cy="11426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825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大区结案率</a:t>
            </a:r>
          </a:p>
        </p:txBody>
      </p:sp>
      <p:sp>
        <p:nvSpPr>
          <p:cNvPr id="116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1923533" y="3968040"/>
            <a:ext cx="528991" cy="11426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825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区域结案率</a:t>
            </a:r>
          </a:p>
        </p:txBody>
      </p:sp>
      <p:graphicFrame>
        <p:nvGraphicFramePr>
          <p:cNvPr id="117" name="内容占位符 46">
            <a:extLst>
              <a:ext uri="{FF2B5EF4-FFF2-40B4-BE49-F238E27FC236}">
                <a16:creationId xmlns:a16="http://schemas.microsoft.com/office/drawing/2014/main" id="{3DFFFCF1-4A57-46E4-A599-386151EAE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104749"/>
              </p:ext>
            </p:extLst>
          </p:nvPr>
        </p:nvGraphicFramePr>
        <p:xfrm>
          <a:off x="74183" y="2027255"/>
          <a:ext cx="8913473" cy="1694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19" name="Picture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4920" y="3912295"/>
            <a:ext cx="206981" cy="173864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3040" y="3947420"/>
            <a:ext cx="206981" cy="173864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040" y="3963772"/>
            <a:ext cx="206981" cy="17386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652" y="3978689"/>
            <a:ext cx="206981" cy="173864"/>
          </a:xfrm>
          <a:prstGeom prst="rect">
            <a:avLst/>
          </a:prstGeom>
        </p:spPr>
      </p:pic>
      <p:sp>
        <p:nvSpPr>
          <p:cNvPr id="124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210961" y="3724526"/>
            <a:ext cx="1756277" cy="20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/>
              <a:buNone/>
            </a:pPr>
            <a:r>
              <a:rPr lang="zh-CN" altLang="en-US" sz="975" b="1" dirty="0">
                <a:solidFill>
                  <a:prstClr val="black"/>
                </a:solidFill>
              </a:rPr>
              <a:t>结案率明细表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5145" y="2087895"/>
            <a:ext cx="206981" cy="173864"/>
          </a:xfrm>
          <a:prstGeom prst="rect">
            <a:avLst/>
          </a:prstGeom>
        </p:spPr>
      </p:pic>
      <p:graphicFrame>
        <p:nvGraphicFramePr>
          <p:cNvPr id="52" name="Chart 43"/>
          <p:cNvGraphicFramePr/>
          <p:nvPr>
            <p:extLst>
              <p:ext uri="{D42A27DB-BD31-4B8C-83A1-F6EECF244321}">
                <p14:modId xmlns:p14="http://schemas.microsoft.com/office/powerpoint/2010/main" val="2211982777"/>
              </p:ext>
            </p:extLst>
          </p:nvPr>
        </p:nvGraphicFramePr>
        <p:xfrm>
          <a:off x="5411505" y="4140447"/>
          <a:ext cx="2088279" cy="1582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3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5473305" y="3953491"/>
            <a:ext cx="548227" cy="12465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auto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B1717"/>
              </a:buClr>
              <a:defRPr/>
            </a:pPr>
            <a:r>
              <a:rPr lang="zh-CN" altLang="en-US" sz="9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渠道</a:t>
            </a:r>
            <a:r>
              <a:rPr lang="zh-CN" altLang="en-US" sz="825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结案率</a:t>
            </a:r>
          </a:p>
        </p:txBody>
      </p:sp>
      <p:sp>
        <p:nvSpPr>
          <p:cNvPr id="54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946036" y="1871479"/>
            <a:ext cx="775746" cy="613340"/>
          </a:xfrm>
          <a:prstGeom prst="wedgeRoundRectCallout">
            <a:avLst>
              <a:gd name="adj1" fmla="val -74813"/>
              <a:gd name="adj2" fmla="val 6156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已签批金额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未结案金额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已结案金额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结案率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同期结案率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5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1311179" y="3409199"/>
            <a:ext cx="665557" cy="584976"/>
          </a:xfrm>
          <a:prstGeom prst="wedgeRoundRectCallout">
            <a:avLst>
              <a:gd name="adj1" fmla="val 92375"/>
              <a:gd name="adj2" fmla="val 1994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已签批金额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未结案金额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已结案金额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结案率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prstClr val="white"/>
                </a:solidFill>
                <a:latin typeface="+mn-ea"/>
              </a:rPr>
              <a:t>同期结案率</a:t>
            </a:r>
            <a:endParaRPr lang="en-US" altLang="zh-CN" sz="6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6" name="Oval 4"/>
          <p:cNvSpPr/>
          <p:nvPr/>
        </p:nvSpPr>
        <p:spPr>
          <a:xfrm>
            <a:off x="15683" y="1804311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56" name="Picture 119">
            <a:extLst>
              <a:ext uri="{FF2B5EF4-FFF2-40B4-BE49-F238E27FC236}">
                <a16:creationId xmlns:a16="http://schemas.microsoft.com/office/drawing/2014/main" id="{6E22768C-DE18-468C-B0F6-79445AF156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2878" y="3959803"/>
            <a:ext cx="206981" cy="1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8639175" cy="2488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结案进度分析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29478"/>
              </p:ext>
            </p:extLst>
          </p:nvPr>
        </p:nvGraphicFramePr>
        <p:xfrm>
          <a:off x="0" y="610791"/>
          <a:ext cx="9144000" cy="3924926"/>
        </p:xfrm>
        <a:graphic>
          <a:graphicData uri="http://schemas.openxmlformats.org/drawingml/2006/table">
            <a:tbl>
              <a:tblPr firstRow="1" bandRow="1"/>
              <a:tblGrid>
                <a:gridCol w="1806010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7337990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197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1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2162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9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54050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时间筛选器：默认显示为当月，数据为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大区筛选器：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区域筛选器：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结案率表，均按照结案率从高到低排序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9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9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4251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、且表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9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631" y="2095461"/>
            <a:ext cx="206981" cy="1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26512" y="968768"/>
            <a:ext cx="3997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内审签名</a:t>
            </a:r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03015"/>
              </p:ext>
            </p:extLst>
          </p:nvPr>
        </p:nvGraphicFramePr>
        <p:xfrm>
          <a:off x="250901" y="1765693"/>
          <a:ext cx="8633898" cy="283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04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批准签名内容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46">
                <a:tc gridSpan="3"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签署内容：</a:t>
                      </a:r>
                      <a:r>
                        <a:rPr lang="zh-CN" altLang="en-US" sz="12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我同意本文档准确并完整地代表了冷饮事业部销售业务需求，可以为数据分析功能的设计、实施、测试、培训和发布提供全面支持。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5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4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单位及职务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4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日期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4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签名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1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4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冷饮事业部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2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2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1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4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2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2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71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4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35560" marB="35560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2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2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2" y="763684"/>
            <a:ext cx="1653139" cy="287458"/>
          </a:xfrm>
          <a:prstGeom prst="rect">
            <a:avLst/>
          </a:prstGeom>
        </p:spPr>
        <p:txBody>
          <a:bodyPr wrap="square" lIns="71317" tIns="35659" rIns="71317" bIns="35659">
            <a:spAutoFit/>
          </a:bodyPr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费用模块场景结构</a:t>
            </a:r>
          </a:p>
        </p:txBody>
      </p:sp>
      <p:sp>
        <p:nvSpPr>
          <p:cNvPr id="73" name="矩形 13"/>
          <p:cNvSpPr/>
          <p:nvPr/>
        </p:nvSpPr>
        <p:spPr>
          <a:xfrm>
            <a:off x="2725122" y="1360537"/>
            <a:ext cx="1918886" cy="3337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线下费用总览（签批口径）</a:t>
            </a:r>
          </a:p>
        </p:txBody>
      </p:sp>
      <p:sp>
        <p:nvSpPr>
          <p:cNvPr id="74" name="矩形 19"/>
          <p:cNvSpPr/>
          <p:nvPr/>
        </p:nvSpPr>
        <p:spPr>
          <a:xfrm>
            <a:off x="4913939" y="1997930"/>
            <a:ext cx="1954912" cy="3180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职能费用分析</a:t>
            </a:r>
          </a:p>
        </p:txBody>
      </p:sp>
      <p:sp>
        <p:nvSpPr>
          <p:cNvPr id="82" name="矩形 74"/>
          <p:cNvSpPr/>
          <p:nvPr/>
        </p:nvSpPr>
        <p:spPr>
          <a:xfrm>
            <a:off x="1361583" y="1982272"/>
            <a:ext cx="1134126" cy="33374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费用分析</a:t>
            </a:r>
          </a:p>
        </p:txBody>
      </p:sp>
      <p:sp>
        <p:nvSpPr>
          <p:cNvPr id="89" name="矩形 77"/>
          <p:cNvSpPr/>
          <p:nvPr/>
        </p:nvSpPr>
        <p:spPr>
          <a:xfrm>
            <a:off x="2725122" y="2626384"/>
            <a:ext cx="1918886" cy="3337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经销商费用分析</a:t>
            </a:r>
          </a:p>
        </p:txBody>
      </p:sp>
      <p:cxnSp>
        <p:nvCxnSpPr>
          <p:cNvPr id="94" name="直接连接符 85"/>
          <p:cNvCxnSpPr/>
          <p:nvPr/>
        </p:nvCxnSpPr>
        <p:spPr>
          <a:xfrm>
            <a:off x="2608412" y="1278157"/>
            <a:ext cx="0" cy="377797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82"/>
          <p:cNvSpPr/>
          <p:nvPr/>
        </p:nvSpPr>
        <p:spPr>
          <a:xfrm>
            <a:off x="1407999" y="4225652"/>
            <a:ext cx="1134126" cy="33374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活动追踪</a:t>
            </a:r>
          </a:p>
        </p:txBody>
      </p:sp>
      <p:sp>
        <p:nvSpPr>
          <p:cNvPr id="98" name="矩形 83"/>
          <p:cNvSpPr/>
          <p:nvPr/>
        </p:nvSpPr>
        <p:spPr>
          <a:xfrm>
            <a:off x="2741828" y="4224202"/>
            <a:ext cx="1916816" cy="3337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结案差异率</a:t>
            </a:r>
            <a:endParaRPr lang="en-US" altLang="zh-CN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75"/>
          <p:cNvSpPr/>
          <p:nvPr/>
        </p:nvSpPr>
        <p:spPr>
          <a:xfrm>
            <a:off x="2727190" y="3186668"/>
            <a:ext cx="1916817" cy="3337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模拟利润总览</a:t>
            </a:r>
          </a:p>
        </p:txBody>
      </p:sp>
      <p:sp>
        <p:nvSpPr>
          <p:cNvPr id="23" name="矩形 77"/>
          <p:cNvSpPr/>
          <p:nvPr/>
        </p:nvSpPr>
        <p:spPr>
          <a:xfrm>
            <a:off x="4924635" y="2626385"/>
            <a:ext cx="1944216" cy="3337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经销商贡献分析</a:t>
            </a:r>
          </a:p>
        </p:txBody>
      </p:sp>
      <p:sp>
        <p:nvSpPr>
          <p:cNvPr id="17" name="矩形 13"/>
          <p:cNvSpPr/>
          <p:nvPr/>
        </p:nvSpPr>
        <p:spPr>
          <a:xfrm>
            <a:off x="4924635" y="1361612"/>
            <a:ext cx="1944216" cy="3337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线下费用总览（入账口径）</a:t>
            </a:r>
          </a:p>
        </p:txBody>
      </p:sp>
      <p:sp>
        <p:nvSpPr>
          <p:cNvPr id="16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7236296" y="2173199"/>
            <a:ext cx="936104" cy="256647"/>
          </a:xfrm>
          <a:prstGeom prst="wedgeRoundRectCallout">
            <a:avLst>
              <a:gd name="adj1" fmla="val 74040"/>
              <a:gd name="adj2" fmla="val 156794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prstClr val="white"/>
                </a:solidFill>
                <a:latin typeface="+mn-ea"/>
              </a:rPr>
              <a:t>放到专题做</a:t>
            </a:r>
            <a:endParaRPr lang="en-US" altLang="zh-CN" sz="10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" name="Speech Bubble: Rectangle with Corners Rounded 321">
            <a:extLst>
              <a:ext uri="{FF2B5EF4-FFF2-40B4-BE49-F238E27FC236}">
                <a16:creationId xmlns:a16="http://schemas.microsoft.com/office/drawing/2014/main" id="{F1BCC7AC-78D8-43B9-8B57-C872587BF595}"/>
              </a:ext>
            </a:extLst>
          </p:cNvPr>
          <p:cNvSpPr/>
          <p:nvPr/>
        </p:nvSpPr>
        <p:spPr>
          <a:xfrm flipH="1">
            <a:off x="5076056" y="3340395"/>
            <a:ext cx="1296144" cy="360040"/>
          </a:xfrm>
          <a:prstGeom prst="wedgeRoundRectCallout">
            <a:avLst>
              <a:gd name="adj1" fmla="val 79914"/>
              <a:gd name="adj2" fmla="val -34534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prstClr val="white"/>
                </a:solidFill>
                <a:latin typeface="+mn-ea"/>
              </a:rPr>
              <a:t>涉及到分摊，需沟通上线时间点</a:t>
            </a:r>
            <a:endParaRPr lang="en-US" altLang="zh-CN" sz="10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8" name="矩形 83"/>
          <p:cNvSpPr/>
          <p:nvPr/>
        </p:nvSpPr>
        <p:spPr>
          <a:xfrm>
            <a:off x="4952035" y="4224201"/>
            <a:ext cx="1916816" cy="3337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结案进度分析</a:t>
            </a:r>
            <a:endParaRPr lang="en-US" altLang="zh-CN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74"/>
          <p:cNvSpPr/>
          <p:nvPr/>
        </p:nvSpPr>
        <p:spPr>
          <a:xfrm>
            <a:off x="1361583" y="1360536"/>
            <a:ext cx="1134126" cy="33374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费用总览</a:t>
            </a:r>
          </a:p>
        </p:txBody>
      </p:sp>
      <p:sp>
        <p:nvSpPr>
          <p:cNvPr id="20" name="矩形 19"/>
          <p:cNvSpPr/>
          <p:nvPr/>
        </p:nvSpPr>
        <p:spPr>
          <a:xfrm>
            <a:off x="2741828" y="1997930"/>
            <a:ext cx="1914860" cy="3337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 defTabSz="713174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大区</a:t>
            </a:r>
            <a:r>
              <a:rPr lang="en-US" altLang="zh-CN" sz="11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区域费用分析</a:t>
            </a:r>
          </a:p>
        </p:txBody>
      </p:sp>
    </p:spTree>
    <p:extLst>
      <p:ext uri="{BB962C8B-B14F-4D97-AF65-F5344CB8AC3E}">
        <p14:creationId xmlns:p14="http://schemas.microsoft.com/office/powerpoint/2010/main" val="4079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67616" y="742085"/>
            <a:ext cx="248016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1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首页 </a:t>
            </a:r>
            <a:r>
              <a:rPr lang="en-US" altLang="zh-CN" sz="81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/ </a:t>
            </a:r>
            <a:r>
              <a:rPr lang="zh-CN" altLang="en-US" sz="81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销售</a:t>
            </a:r>
            <a:r>
              <a:rPr lang="en-US" altLang="zh-CN" sz="81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/</a:t>
            </a:r>
            <a:r>
              <a:rPr lang="zh-CN" altLang="en-US" sz="81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费用</a:t>
            </a:r>
            <a:r>
              <a:rPr lang="en-US" altLang="zh-CN" sz="81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/</a:t>
            </a:r>
            <a:r>
              <a:rPr lang="zh-CN" altLang="en-US" sz="81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冷饮</a:t>
            </a:r>
            <a:r>
              <a:rPr lang="en-US" altLang="zh-CN" sz="81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/</a:t>
            </a:r>
            <a:r>
              <a:rPr kumimoji="1" lang="zh-CN" altLang="en-US" sz="81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线下费用总览（签批口径）</a:t>
            </a:r>
            <a:endParaRPr lang="zh-CN" altLang="en-US" sz="810" dirty="0">
              <a:solidFill>
                <a:srgbClr val="00AA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7070093" y="1240115"/>
            <a:ext cx="39305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10" dirty="0">
                <a:solidFill>
                  <a:prstClr val="white"/>
                </a:solidFill>
                <a:ea typeface="DengXian" panose="02010600030101010101"/>
              </a:rPr>
              <a:t>查询</a:t>
            </a:r>
            <a:endParaRPr kumimoji="1" lang="zh-CN" altLang="en-US" sz="810" dirty="0">
              <a:solidFill>
                <a:prstClr val="white"/>
              </a:solidFill>
              <a:ea typeface="DengXian" panose="02010600030101010101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228818" y="1089625"/>
            <a:ext cx="826250" cy="269068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1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默认：当月，数据为</a:t>
            </a:r>
            <a:r>
              <a:rPr lang="en-US" altLang="zh-CN" sz="71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T-1</a:t>
            </a:r>
            <a:endParaRPr lang="zh-CN" altLang="en-US" sz="710" dirty="0">
              <a:solidFill>
                <a:prstClr val="white"/>
              </a:solidFill>
              <a:latin typeface="DengXian"/>
              <a:ea typeface="DengXian" panose="02010600030101010101" pitchFamily="2" charset="-122"/>
            </a:endParaRP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C607D753-AC95-4BD5-9215-6B39C74733A6}"/>
              </a:ext>
            </a:extLst>
          </p:cNvPr>
          <p:cNvGrpSpPr/>
          <p:nvPr/>
        </p:nvGrpSpPr>
        <p:grpSpPr>
          <a:xfrm>
            <a:off x="138492" y="1103681"/>
            <a:ext cx="801162" cy="234909"/>
            <a:chOff x="304798" y="1047755"/>
            <a:chExt cx="1068216" cy="313211"/>
          </a:xfrm>
        </p:grpSpPr>
        <p:sp>
          <p:nvSpPr>
            <p:cNvPr id="72" name="矩形 60">
              <a:extLst>
                <a:ext uri="{FF2B5EF4-FFF2-40B4-BE49-F238E27FC236}">
                  <a16:creationId xmlns:a16="http://schemas.microsoft.com/office/drawing/2014/main" id="{3A9D7D74-42F0-4F82-9113-AA9E7984E144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350">
                <a:solidFill>
                  <a:prstClr val="white"/>
                </a:solidFill>
                <a:latin typeface="DengXian"/>
                <a:ea typeface="DengXian" panose="02010600030101010101" pitchFamily="2" charset="-122"/>
              </a:endParaRPr>
            </a:p>
          </p:txBody>
        </p:sp>
        <p:sp>
          <p:nvSpPr>
            <p:cNvPr id="73" name="文本框 61">
              <a:extLst>
                <a:ext uri="{FF2B5EF4-FFF2-40B4-BE49-F238E27FC236}">
                  <a16:creationId xmlns:a16="http://schemas.microsoft.com/office/drawing/2014/main" id="{56950159-3230-457D-A30C-FE84AE2AFFA6}"/>
                </a:ext>
              </a:extLst>
            </p:cNvPr>
            <p:cNvSpPr txBox="1"/>
            <p:nvPr/>
          </p:nvSpPr>
          <p:spPr>
            <a:xfrm>
              <a:off x="338999" y="1053190"/>
              <a:ext cx="101566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9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时间（月）</a:t>
              </a:r>
            </a:p>
          </p:txBody>
        </p:sp>
        <p:sp>
          <p:nvSpPr>
            <p:cNvPr id="74" name="Right Triangle 25">
              <a:extLst>
                <a:ext uri="{FF2B5EF4-FFF2-40B4-BE49-F238E27FC236}">
                  <a16:creationId xmlns:a16="http://schemas.microsoft.com/office/drawing/2014/main" id="{E61A40CF-9ED2-4612-AEC4-07FB915F3036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  <a:latin typeface="DengXian"/>
                <a:ea typeface="DengXian" panose="02010600030101010101" pitchFamily="2" charset="-122"/>
              </a:endParaRPr>
            </a:p>
          </p:txBody>
        </p:sp>
      </p:grpSp>
      <p:sp>
        <p:nvSpPr>
          <p:cNvPr id="75" name="Rectangle 3">
            <a:extLst>
              <a:ext uri="{FF2B5EF4-FFF2-40B4-BE49-F238E27FC236}">
                <a16:creationId xmlns:a16="http://schemas.microsoft.com/office/drawing/2014/main" id="{73D6D206-1188-42DA-9EF1-7E61C9F520C1}"/>
              </a:ext>
            </a:extLst>
          </p:cNvPr>
          <p:cNvSpPr/>
          <p:nvPr/>
        </p:nvSpPr>
        <p:spPr>
          <a:xfrm>
            <a:off x="134694" y="1563956"/>
            <a:ext cx="8988095" cy="563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 fontAlgn="auto">
              <a:spcBef>
                <a:spcPts val="0"/>
              </a:spcBef>
              <a:spcAft>
                <a:spcPts val="0"/>
              </a:spcAft>
            </a:pPr>
            <a:endParaRPr lang="en-US" sz="1620">
              <a:solidFill>
                <a:prstClr val="white"/>
              </a:solidFill>
              <a:latin typeface="DengXian"/>
            </a:endParaRPr>
          </a:p>
        </p:txBody>
      </p:sp>
      <p:sp>
        <p:nvSpPr>
          <p:cNvPr id="76" name="Text Placeholder 40">
            <a:extLst>
              <a:ext uri="{FF2B5EF4-FFF2-40B4-BE49-F238E27FC236}">
                <a16:creationId xmlns:a16="http://schemas.microsoft.com/office/drawing/2014/main" id="{5E030D36-21CF-41BF-A090-D8CC234B948F}"/>
              </a:ext>
            </a:extLst>
          </p:cNvPr>
          <p:cNvSpPr txBox="1">
            <a:spLocks/>
          </p:cNvSpPr>
          <p:nvPr/>
        </p:nvSpPr>
        <p:spPr>
          <a:xfrm>
            <a:off x="3510303" y="1628436"/>
            <a:ext cx="1216873" cy="5531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05740" indent="-205740" algn="l" defTabSz="82296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6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zh-CN" altLang="en-US" sz="108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月度预算</a:t>
            </a:r>
            <a:endParaRPr lang="en-US" altLang="zh-CN" sz="108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80" dirty="0">
                <a:solidFill>
                  <a:prstClr val="black"/>
                </a:solidFill>
                <a:latin typeface="DengXian"/>
              </a:rPr>
              <a:t>     </a:t>
            </a:r>
            <a:r>
              <a:rPr lang="en-US" altLang="zh-CN" sz="108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400</a:t>
            </a:r>
            <a:endParaRPr lang="en-US" sz="108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78" name="Text Placeholder 42">
            <a:extLst>
              <a:ext uri="{FF2B5EF4-FFF2-40B4-BE49-F238E27FC236}">
                <a16:creationId xmlns:a16="http://schemas.microsoft.com/office/drawing/2014/main" id="{ECF7192E-54F8-46B3-B1A1-07D6E5684A5B}"/>
              </a:ext>
            </a:extLst>
          </p:cNvPr>
          <p:cNvSpPr txBox="1">
            <a:spLocks/>
          </p:cNvSpPr>
          <p:nvPr/>
        </p:nvSpPr>
        <p:spPr>
          <a:xfrm>
            <a:off x="2338999" y="1624028"/>
            <a:ext cx="1135089" cy="6055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05740" indent="-205740" algn="l" defTabSz="82296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6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zh-CN" altLang="en-US" sz="108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差异释放</a:t>
            </a:r>
            <a:endParaRPr lang="en-US" altLang="zh-CN" sz="108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80" dirty="0">
                <a:solidFill>
                  <a:prstClr val="black"/>
                </a:solidFill>
                <a:latin typeface="DengXian"/>
              </a:rPr>
              <a:t>      </a:t>
            </a:r>
            <a:r>
              <a:rPr lang="en-US" altLang="zh-CN" sz="108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50</a:t>
            </a:r>
            <a:endParaRPr lang="en-US" sz="108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79" name="Text Placeholder 54">
            <a:extLst>
              <a:ext uri="{FF2B5EF4-FFF2-40B4-BE49-F238E27FC236}">
                <a16:creationId xmlns:a16="http://schemas.microsoft.com/office/drawing/2014/main" id="{0C56CE20-03D3-4DAF-9951-94E7C21FF160}"/>
              </a:ext>
            </a:extLst>
          </p:cNvPr>
          <p:cNvSpPr txBox="1">
            <a:spLocks/>
          </p:cNvSpPr>
          <p:nvPr/>
        </p:nvSpPr>
        <p:spPr>
          <a:xfrm>
            <a:off x="8009736" y="1625819"/>
            <a:ext cx="999570" cy="5214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05740" indent="-205740" algn="l" defTabSz="82296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6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zh-CN" altLang="en-US" sz="108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预算进度</a:t>
            </a:r>
            <a:endParaRPr lang="en-US" altLang="zh-CN" sz="945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altLang="zh-CN" sz="945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  75</a:t>
            </a:r>
            <a:r>
              <a:rPr lang="en-US" altLang="zh-CN" sz="108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%</a:t>
            </a: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80" b="1" dirty="0">
                <a:solidFill>
                  <a:prstClr val="black"/>
                </a:solidFill>
                <a:latin typeface="DengXian"/>
              </a:rPr>
              <a:t>  </a:t>
            </a:r>
          </a:p>
        </p:txBody>
      </p:sp>
      <p:sp>
        <p:nvSpPr>
          <p:cNvPr id="80" name="Oval 4">
            <a:extLst>
              <a:ext uri="{FF2B5EF4-FFF2-40B4-BE49-F238E27FC236}">
                <a16:creationId xmlns:a16="http://schemas.microsoft.com/office/drawing/2014/main" id="{4E6EAC77-A32F-41AA-93E9-48A87F9A45C3}"/>
              </a:ext>
            </a:extLst>
          </p:cNvPr>
          <p:cNvSpPr/>
          <p:nvPr/>
        </p:nvSpPr>
        <p:spPr>
          <a:xfrm>
            <a:off x="41292" y="1495446"/>
            <a:ext cx="194400" cy="1944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49378" rIns="49378" bIns="49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960" fontAlgn="auto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defRPr/>
            </a:pPr>
            <a:r>
              <a:rPr lang="en-US" altLang="zh-CN" sz="945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1</a:t>
            </a:r>
            <a:endParaRPr lang="zh-CN" altLang="en-US" sz="945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B24E47DC-EEFC-4DDF-A16D-0BD730E7B402}"/>
              </a:ext>
            </a:extLst>
          </p:cNvPr>
          <p:cNvSpPr txBox="1">
            <a:spLocks/>
          </p:cNvSpPr>
          <p:nvPr/>
        </p:nvSpPr>
        <p:spPr>
          <a:xfrm>
            <a:off x="318495" y="1624521"/>
            <a:ext cx="841715" cy="668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05740" indent="-205740" algn="l" defTabSz="82296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6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zh-CN" altLang="en-US" sz="108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初始预算</a:t>
            </a:r>
            <a:endParaRPr lang="en-US" altLang="zh-CN" sz="108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80" b="1" dirty="0">
                <a:solidFill>
                  <a:prstClr val="black"/>
                </a:solidFill>
                <a:latin typeface="DengXian"/>
              </a:rPr>
              <a:t>  3</a:t>
            </a:r>
            <a:r>
              <a:rPr lang="en-US" altLang="zh-CN" sz="108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00</a:t>
            </a:r>
            <a:endParaRPr lang="en-US" sz="1080" b="1" dirty="0">
              <a:solidFill>
                <a:prstClr val="black"/>
              </a:solidFill>
              <a:latin typeface="DengXian"/>
            </a:endParaRP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80" b="1" dirty="0">
                <a:solidFill>
                  <a:prstClr val="black"/>
                </a:solidFill>
                <a:latin typeface="DengXian"/>
              </a:rPr>
              <a:t>  </a:t>
            </a:r>
          </a:p>
        </p:txBody>
      </p:sp>
      <p:sp>
        <p:nvSpPr>
          <p:cNvPr id="82" name="Text Placeholder 32">
            <a:extLst>
              <a:ext uri="{FF2B5EF4-FFF2-40B4-BE49-F238E27FC236}">
                <a16:creationId xmlns:a16="http://schemas.microsoft.com/office/drawing/2014/main" id="{085ED4F2-AEF3-4F53-804F-6733342CA40F}"/>
              </a:ext>
            </a:extLst>
          </p:cNvPr>
          <p:cNvSpPr txBox="1">
            <a:spLocks/>
          </p:cNvSpPr>
          <p:nvPr/>
        </p:nvSpPr>
        <p:spPr>
          <a:xfrm>
            <a:off x="1319771" y="1616211"/>
            <a:ext cx="791007" cy="6242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05740" indent="-205740" algn="l" defTabSz="82296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6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zh-CN" altLang="en-US" sz="108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本月调整</a:t>
            </a:r>
            <a:endParaRPr lang="en-US" altLang="zh-CN" sz="108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80" b="1" dirty="0">
                <a:solidFill>
                  <a:prstClr val="black"/>
                </a:solidFill>
                <a:latin typeface="DengXian"/>
              </a:rPr>
              <a:t>    </a:t>
            </a:r>
            <a:r>
              <a:rPr lang="en-US" altLang="zh-CN" sz="108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50</a:t>
            </a:r>
          </a:p>
        </p:txBody>
      </p:sp>
      <p:sp>
        <p:nvSpPr>
          <p:cNvPr id="83" name="Text Placeholder 48">
            <a:extLst>
              <a:ext uri="{FF2B5EF4-FFF2-40B4-BE49-F238E27FC236}">
                <a16:creationId xmlns:a16="http://schemas.microsoft.com/office/drawing/2014/main" id="{73B24079-9C59-48DE-A1C5-D95EE9F0403C}"/>
              </a:ext>
            </a:extLst>
          </p:cNvPr>
          <p:cNvSpPr txBox="1">
            <a:spLocks/>
          </p:cNvSpPr>
          <p:nvPr/>
        </p:nvSpPr>
        <p:spPr>
          <a:xfrm>
            <a:off x="4613115" y="1624028"/>
            <a:ext cx="1017821" cy="6863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05740" indent="-205740" algn="l" defTabSz="82296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6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zh-CN" altLang="en-US" sz="108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已签批金额</a:t>
            </a:r>
            <a:endParaRPr lang="en-US" sz="1080">
              <a:solidFill>
                <a:prstClr val="black"/>
              </a:solidFill>
              <a:latin typeface="DengXian"/>
            </a:endParaRP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80">
                <a:solidFill>
                  <a:prstClr val="black"/>
                </a:solidFill>
                <a:latin typeface="DengXian"/>
              </a:rPr>
              <a:t>     </a:t>
            </a:r>
            <a:r>
              <a:rPr lang="en-US" altLang="zh-CN" sz="1080" b="1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200</a:t>
            </a:r>
            <a:endParaRPr lang="en-US" sz="108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84" name="Text Placeholder 48">
            <a:extLst>
              <a:ext uri="{FF2B5EF4-FFF2-40B4-BE49-F238E27FC236}">
                <a16:creationId xmlns:a16="http://schemas.microsoft.com/office/drawing/2014/main" id="{1378EF00-C403-4BE8-B74E-CFC499BA2B95}"/>
              </a:ext>
            </a:extLst>
          </p:cNvPr>
          <p:cNvSpPr txBox="1">
            <a:spLocks/>
          </p:cNvSpPr>
          <p:nvPr/>
        </p:nvSpPr>
        <p:spPr>
          <a:xfrm>
            <a:off x="5694374" y="1613051"/>
            <a:ext cx="1443105" cy="686326"/>
          </a:xfrm>
          <a:prstGeom prst="rect">
            <a:avLst/>
          </a:prstGeom>
        </p:spPr>
        <p:txBody>
          <a:bodyPr vert="horz" lIns="82296" tIns="41148" rIns="82296" bIns="41148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zh-CN" altLang="en-US" sz="108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已提交未签批金额</a:t>
            </a:r>
            <a:endParaRPr lang="en-US" sz="1080" dirty="0">
              <a:solidFill>
                <a:prstClr val="black"/>
              </a:solidFill>
              <a:latin typeface="DengXian"/>
            </a:endParaRP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80" dirty="0">
                <a:solidFill>
                  <a:prstClr val="black"/>
                </a:solidFill>
                <a:latin typeface="DengXian"/>
              </a:rPr>
              <a:t>     </a:t>
            </a:r>
            <a:r>
              <a:rPr lang="en-US" altLang="zh-CN" sz="108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100</a:t>
            </a:r>
            <a:endParaRPr lang="en-US" sz="108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85" name="Text Placeholder 48">
            <a:extLst>
              <a:ext uri="{FF2B5EF4-FFF2-40B4-BE49-F238E27FC236}">
                <a16:creationId xmlns:a16="http://schemas.microsoft.com/office/drawing/2014/main" id="{8ABB18A7-2BCB-473D-9BCC-003E2243A558}"/>
              </a:ext>
            </a:extLst>
          </p:cNvPr>
          <p:cNvSpPr txBox="1">
            <a:spLocks/>
          </p:cNvSpPr>
          <p:nvPr/>
        </p:nvSpPr>
        <p:spPr>
          <a:xfrm>
            <a:off x="7059849" y="1634703"/>
            <a:ext cx="1195185" cy="686326"/>
          </a:xfrm>
          <a:prstGeom prst="rect">
            <a:avLst/>
          </a:prstGeom>
        </p:spPr>
        <p:txBody>
          <a:bodyPr vert="horz" lIns="82296" tIns="41148" rIns="82296" bIns="41148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zh-CN" altLang="en-US" sz="108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剩余预算</a:t>
            </a:r>
            <a:endParaRPr lang="en-US" altLang="zh-CN" sz="108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0" indent="0" defTabSz="617220" fontAlgn="auto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80" dirty="0">
                <a:solidFill>
                  <a:prstClr val="black"/>
                </a:solidFill>
                <a:latin typeface="DengXian"/>
              </a:rPr>
              <a:t>     </a:t>
            </a:r>
            <a:r>
              <a:rPr lang="en-US" altLang="zh-CN" sz="108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100</a:t>
            </a:r>
            <a:endParaRPr lang="en-US" sz="108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86" name="TextBox 45">
            <a:extLst>
              <a:ext uri="{FF2B5EF4-FFF2-40B4-BE49-F238E27FC236}">
                <a16:creationId xmlns:a16="http://schemas.microsoft.com/office/drawing/2014/main" id="{D310C1DE-7E9C-4F84-B226-C929B47D7938}"/>
              </a:ext>
            </a:extLst>
          </p:cNvPr>
          <p:cNvSpPr txBox="1"/>
          <p:nvPr/>
        </p:nvSpPr>
        <p:spPr>
          <a:xfrm>
            <a:off x="278037" y="2130189"/>
            <a:ext cx="1525908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1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预算使用进度明细（预算组织）</a:t>
            </a:r>
            <a:endParaRPr lang="en-US" sz="81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87" name="TextBox 54">
            <a:extLst>
              <a:ext uri="{FF2B5EF4-FFF2-40B4-BE49-F238E27FC236}">
                <a16:creationId xmlns:a16="http://schemas.microsoft.com/office/drawing/2014/main" id="{BB2AA5A7-FDE5-487E-8231-EA81761449C7}"/>
              </a:ext>
            </a:extLst>
          </p:cNvPr>
          <p:cNvSpPr txBox="1"/>
          <p:nvPr/>
        </p:nvSpPr>
        <p:spPr>
          <a:xfrm>
            <a:off x="6699154" y="2120688"/>
            <a:ext cx="1092857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1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账务处理方式</a:t>
            </a:r>
            <a:endParaRPr lang="en-US" sz="81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88" name="TextBox 37">
            <a:extLst>
              <a:ext uri="{FF2B5EF4-FFF2-40B4-BE49-F238E27FC236}">
                <a16:creationId xmlns:a16="http://schemas.microsoft.com/office/drawing/2014/main" id="{D5FD65FB-1498-4A83-B258-CC8CABD36E90}"/>
              </a:ext>
            </a:extLst>
          </p:cNvPr>
          <p:cNvSpPr txBox="1"/>
          <p:nvPr/>
        </p:nvSpPr>
        <p:spPr>
          <a:xfrm>
            <a:off x="4140675" y="2114244"/>
            <a:ext cx="1092857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1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职能费用</a:t>
            </a:r>
            <a:endParaRPr lang="en-US" sz="81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91" name="Oval 4">
            <a:extLst>
              <a:ext uri="{FF2B5EF4-FFF2-40B4-BE49-F238E27FC236}">
                <a16:creationId xmlns:a16="http://schemas.microsoft.com/office/drawing/2014/main" id="{E1797DCC-1F8A-4F02-A1CD-730EA44FBC20}"/>
              </a:ext>
            </a:extLst>
          </p:cNvPr>
          <p:cNvSpPr/>
          <p:nvPr/>
        </p:nvSpPr>
        <p:spPr>
          <a:xfrm>
            <a:off x="3936320" y="2109241"/>
            <a:ext cx="194400" cy="1944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49378" rIns="49378" bIns="49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960" fontAlgn="auto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defRPr/>
            </a:pPr>
            <a:r>
              <a:rPr lang="en-US" altLang="zh-CN" sz="945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3</a:t>
            </a:r>
            <a:endParaRPr lang="zh-CN" altLang="en-US" sz="945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2" name="Oval 4">
            <a:extLst>
              <a:ext uri="{FF2B5EF4-FFF2-40B4-BE49-F238E27FC236}">
                <a16:creationId xmlns:a16="http://schemas.microsoft.com/office/drawing/2014/main" id="{FB20F2F6-2576-4139-9514-02BD96A39636}"/>
              </a:ext>
            </a:extLst>
          </p:cNvPr>
          <p:cNvSpPr/>
          <p:nvPr/>
        </p:nvSpPr>
        <p:spPr>
          <a:xfrm>
            <a:off x="6540162" y="2111358"/>
            <a:ext cx="194400" cy="1944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49378" rIns="49378" bIns="49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960" fontAlgn="auto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defRPr/>
            </a:pPr>
            <a:r>
              <a:rPr lang="en-US" altLang="zh-CN" sz="945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4</a:t>
            </a:r>
            <a:endParaRPr lang="zh-CN" altLang="en-US" sz="945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4" name="Rectangle 3">
            <a:extLst>
              <a:ext uri="{FF2B5EF4-FFF2-40B4-BE49-F238E27FC236}">
                <a16:creationId xmlns:a16="http://schemas.microsoft.com/office/drawing/2014/main" id="{27D155A4-6E84-479A-91A5-5887423DC6A7}"/>
              </a:ext>
            </a:extLst>
          </p:cNvPr>
          <p:cNvSpPr/>
          <p:nvPr/>
        </p:nvSpPr>
        <p:spPr>
          <a:xfrm>
            <a:off x="77953" y="2297136"/>
            <a:ext cx="3870248" cy="157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 fontAlgn="auto">
              <a:spcBef>
                <a:spcPts val="0"/>
              </a:spcBef>
              <a:spcAft>
                <a:spcPts val="0"/>
              </a:spcAft>
            </a:pPr>
            <a:endParaRPr lang="en-US" sz="1620">
              <a:solidFill>
                <a:prstClr val="white"/>
              </a:solidFill>
              <a:latin typeface="DengXian"/>
            </a:endParaRPr>
          </a:p>
        </p:txBody>
      </p:sp>
      <p:sp>
        <p:nvSpPr>
          <p:cNvPr id="138" name="Rectangle 3">
            <a:extLst>
              <a:ext uri="{FF2B5EF4-FFF2-40B4-BE49-F238E27FC236}">
                <a16:creationId xmlns:a16="http://schemas.microsoft.com/office/drawing/2014/main" id="{E279EB37-91EF-4BAA-94A8-7F07267991C6}"/>
              </a:ext>
            </a:extLst>
          </p:cNvPr>
          <p:cNvSpPr/>
          <p:nvPr/>
        </p:nvSpPr>
        <p:spPr>
          <a:xfrm>
            <a:off x="4020960" y="2305758"/>
            <a:ext cx="2591452" cy="155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 fontAlgn="auto">
              <a:spcBef>
                <a:spcPts val="0"/>
              </a:spcBef>
              <a:spcAft>
                <a:spcPts val="0"/>
              </a:spcAft>
            </a:pPr>
            <a:endParaRPr lang="en-US" sz="1620">
              <a:solidFill>
                <a:prstClr val="white"/>
              </a:solidFill>
              <a:latin typeface="DengXian"/>
            </a:endParaRPr>
          </a:p>
        </p:txBody>
      </p:sp>
      <p:graphicFrame>
        <p:nvGraphicFramePr>
          <p:cNvPr id="139" name="Chart 77">
            <a:extLst>
              <a:ext uri="{FF2B5EF4-FFF2-40B4-BE49-F238E27FC236}">
                <a16:creationId xmlns:a16="http://schemas.microsoft.com/office/drawing/2014/main" id="{03EF02DF-5D74-4043-98AE-6513385CE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7980"/>
              </p:ext>
            </p:extLst>
          </p:nvPr>
        </p:nvGraphicFramePr>
        <p:xfrm>
          <a:off x="107588" y="2334372"/>
          <a:ext cx="3815362" cy="151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0" name="Picture 73">
            <a:extLst>
              <a:ext uri="{FF2B5EF4-FFF2-40B4-BE49-F238E27FC236}">
                <a16:creationId xmlns:a16="http://schemas.microsoft.com/office/drawing/2014/main" id="{436960E6-D0EA-44C8-A4C2-EB958D089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293" y="2293019"/>
            <a:ext cx="186283" cy="156478"/>
          </a:xfrm>
          <a:prstGeom prst="rect">
            <a:avLst/>
          </a:prstGeom>
        </p:spPr>
      </p:pic>
      <p:sp>
        <p:nvSpPr>
          <p:cNvPr id="90" name="Oval 4">
            <a:extLst>
              <a:ext uri="{FF2B5EF4-FFF2-40B4-BE49-F238E27FC236}">
                <a16:creationId xmlns:a16="http://schemas.microsoft.com/office/drawing/2014/main" id="{7487127D-8668-4983-AF33-212B8ADC0E8A}"/>
              </a:ext>
            </a:extLst>
          </p:cNvPr>
          <p:cNvSpPr/>
          <p:nvPr/>
        </p:nvSpPr>
        <p:spPr>
          <a:xfrm>
            <a:off x="26590" y="2129025"/>
            <a:ext cx="194400" cy="1944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49378" rIns="49378" bIns="49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960" fontAlgn="auto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defRPr/>
            </a:pPr>
            <a:r>
              <a:rPr lang="en-US" altLang="zh-CN" sz="945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2</a:t>
            </a:r>
            <a:endParaRPr lang="zh-CN" altLang="en-US" sz="945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41" name="Rectangle 3">
            <a:extLst>
              <a:ext uri="{FF2B5EF4-FFF2-40B4-BE49-F238E27FC236}">
                <a16:creationId xmlns:a16="http://schemas.microsoft.com/office/drawing/2014/main" id="{952312F5-7FC6-4D35-A130-D0921FA320FF}"/>
              </a:ext>
            </a:extLst>
          </p:cNvPr>
          <p:cNvSpPr/>
          <p:nvPr/>
        </p:nvSpPr>
        <p:spPr>
          <a:xfrm>
            <a:off x="6679503" y="2293020"/>
            <a:ext cx="2396882" cy="1562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 fontAlgn="auto">
              <a:spcBef>
                <a:spcPts val="0"/>
              </a:spcBef>
              <a:spcAft>
                <a:spcPts val="0"/>
              </a:spcAft>
            </a:pPr>
            <a:endParaRPr lang="en-US" sz="1620">
              <a:solidFill>
                <a:prstClr val="white"/>
              </a:solidFill>
              <a:latin typeface="DengXian"/>
            </a:endParaRPr>
          </a:p>
        </p:txBody>
      </p:sp>
      <p:sp>
        <p:nvSpPr>
          <p:cNvPr id="142" name="Rectangle 3">
            <a:extLst>
              <a:ext uri="{FF2B5EF4-FFF2-40B4-BE49-F238E27FC236}">
                <a16:creationId xmlns:a16="http://schemas.microsoft.com/office/drawing/2014/main" id="{6EAEB7A0-D9D0-478F-A32F-BE1F993629E9}"/>
              </a:ext>
            </a:extLst>
          </p:cNvPr>
          <p:cNvSpPr/>
          <p:nvPr/>
        </p:nvSpPr>
        <p:spPr>
          <a:xfrm>
            <a:off x="67616" y="4012709"/>
            <a:ext cx="9008768" cy="161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 fontAlgn="auto">
              <a:spcBef>
                <a:spcPts val="0"/>
              </a:spcBef>
              <a:spcAft>
                <a:spcPts val="0"/>
              </a:spcAft>
            </a:pPr>
            <a:endParaRPr lang="en-US" sz="1620">
              <a:solidFill>
                <a:prstClr val="white"/>
              </a:solidFill>
              <a:latin typeface="DengXian"/>
            </a:endParaRPr>
          </a:p>
        </p:txBody>
      </p:sp>
      <p:sp>
        <p:nvSpPr>
          <p:cNvPr id="145" name="Speech Bubble: Rectangle with Corners Rounded 321">
            <a:extLst>
              <a:ext uri="{FF2B5EF4-FFF2-40B4-BE49-F238E27FC236}">
                <a16:creationId xmlns:a16="http://schemas.microsoft.com/office/drawing/2014/main" id="{0CD11283-7A9B-4E67-BCF8-B09192C2FF15}"/>
              </a:ext>
            </a:extLst>
          </p:cNvPr>
          <p:cNvSpPr/>
          <p:nvPr/>
        </p:nvSpPr>
        <p:spPr>
          <a:xfrm flipH="1">
            <a:off x="4845528" y="2042984"/>
            <a:ext cx="650667" cy="225860"/>
          </a:xfrm>
          <a:prstGeom prst="wedgeRoundRectCallout">
            <a:avLst>
              <a:gd name="adj1" fmla="val 75233"/>
              <a:gd name="adj2" fmla="val 1472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初始预算，待更新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146" name="图表 2">
            <a:extLst>
              <a:ext uri="{FF2B5EF4-FFF2-40B4-BE49-F238E27FC236}">
                <a16:creationId xmlns:a16="http://schemas.microsoft.com/office/drawing/2014/main" id="{AFBD3283-C085-4F40-847B-BC4791192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742801"/>
              </p:ext>
            </p:extLst>
          </p:nvPr>
        </p:nvGraphicFramePr>
        <p:xfrm>
          <a:off x="4025693" y="2320325"/>
          <a:ext cx="2542071" cy="148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7" name="Speech Bubble: Rectangle with Corners Rounded 321">
            <a:extLst>
              <a:ext uri="{FF2B5EF4-FFF2-40B4-BE49-F238E27FC236}">
                <a16:creationId xmlns:a16="http://schemas.microsoft.com/office/drawing/2014/main" id="{942C2DFE-6058-4CDF-879A-EC07DB072E33}"/>
              </a:ext>
            </a:extLst>
          </p:cNvPr>
          <p:cNvSpPr/>
          <p:nvPr/>
        </p:nvSpPr>
        <p:spPr>
          <a:xfrm flipH="1">
            <a:off x="4023748" y="2998208"/>
            <a:ext cx="636566" cy="433465"/>
          </a:xfrm>
          <a:prstGeom prst="wedgeRoundRectCallout">
            <a:avLst>
              <a:gd name="adj1" fmla="val -75311"/>
              <a:gd name="adj2" fmla="val -4832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光标显示：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占用预算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剩余预算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预算进度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148" name="图表 2">
            <a:extLst>
              <a:ext uri="{FF2B5EF4-FFF2-40B4-BE49-F238E27FC236}">
                <a16:creationId xmlns:a16="http://schemas.microsoft.com/office/drawing/2014/main" id="{0FBF74CD-DA81-4551-85FD-F946B503C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084675"/>
              </p:ext>
            </p:extLst>
          </p:nvPr>
        </p:nvGraphicFramePr>
        <p:xfrm>
          <a:off x="6679504" y="2315026"/>
          <a:ext cx="2355290" cy="1533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9" name="Speech Bubble: Rectangle with Corners Rounded 321">
            <a:extLst>
              <a:ext uri="{FF2B5EF4-FFF2-40B4-BE49-F238E27FC236}">
                <a16:creationId xmlns:a16="http://schemas.microsoft.com/office/drawing/2014/main" id="{42DBC476-9257-4F86-AAEC-7CF6AA6C8ACF}"/>
              </a:ext>
            </a:extLst>
          </p:cNvPr>
          <p:cNvSpPr/>
          <p:nvPr/>
        </p:nvSpPr>
        <p:spPr>
          <a:xfrm flipH="1">
            <a:off x="7920647" y="2181225"/>
            <a:ext cx="564079" cy="329763"/>
          </a:xfrm>
          <a:prstGeom prst="wedgeRoundRectCallout">
            <a:avLst>
              <a:gd name="adj1" fmla="val 68063"/>
              <a:gd name="adj2" fmla="val 10194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营销费用占比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50" name="Picture 73">
            <a:extLst>
              <a:ext uri="{FF2B5EF4-FFF2-40B4-BE49-F238E27FC236}">
                <a16:creationId xmlns:a16="http://schemas.microsoft.com/office/drawing/2014/main" id="{73989676-9B37-4F6E-A6AF-70FE7F71E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854" y="2336684"/>
            <a:ext cx="186283" cy="156478"/>
          </a:xfrm>
          <a:prstGeom prst="rect">
            <a:avLst/>
          </a:prstGeom>
        </p:spPr>
      </p:pic>
      <p:pic>
        <p:nvPicPr>
          <p:cNvPr id="151" name="Picture 73">
            <a:extLst>
              <a:ext uri="{FF2B5EF4-FFF2-40B4-BE49-F238E27FC236}">
                <a16:creationId xmlns:a16="http://schemas.microsoft.com/office/drawing/2014/main" id="{470D3178-BD2B-4697-B1C0-E7004637E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101" y="2312876"/>
            <a:ext cx="186283" cy="156478"/>
          </a:xfrm>
          <a:prstGeom prst="rect">
            <a:avLst/>
          </a:prstGeom>
        </p:spPr>
      </p:pic>
      <p:pic>
        <p:nvPicPr>
          <p:cNvPr id="163" name="Picture 2">
            <a:extLst>
              <a:ext uri="{FF2B5EF4-FFF2-40B4-BE49-F238E27FC236}">
                <a16:creationId xmlns:a16="http://schemas.microsoft.com/office/drawing/2014/main" id="{273005F5-2266-47F2-91D0-BC3D8BB62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576" y="4277089"/>
            <a:ext cx="389793" cy="1055027"/>
          </a:xfrm>
          <a:prstGeom prst="rect">
            <a:avLst/>
          </a:prstGeom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B0643115-FA6B-49C2-B8AF-4D0D8A79B9AF}"/>
              </a:ext>
            </a:extLst>
          </p:cNvPr>
          <p:cNvSpPr txBox="1"/>
          <p:nvPr/>
        </p:nvSpPr>
        <p:spPr>
          <a:xfrm>
            <a:off x="3208100" y="3869557"/>
            <a:ext cx="1092857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1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大区费用</a:t>
            </a:r>
            <a:endParaRPr lang="en-US" sz="81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165" name="TextBox 13">
            <a:extLst>
              <a:ext uri="{FF2B5EF4-FFF2-40B4-BE49-F238E27FC236}">
                <a16:creationId xmlns:a16="http://schemas.microsoft.com/office/drawing/2014/main" id="{64188F5E-B5B3-492B-9984-6F228F2CC537}"/>
              </a:ext>
            </a:extLst>
          </p:cNvPr>
          <p:cNvSpPr txBox="1"/>
          <p:nvPr/>
        </p:nvSpPr>
        <p:spPr>
          <a:xfrm>
            <a:off x="320795" y="3832984"/>
            <a:ext cx="1092857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10" b="1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科目费用</a:t>
            </a:r>
            <a:endParaRPr lang="en-US" sz="810" b="1" dirty="0">
              <a:solidFill>
                <a:prstClr val="black"/>
              </a:solidFill>
              <a:latin typeface="DengXian"/>
            </a:endParaRPr>
          </a:p>
        </p:txBody>
      </p:sp>
      <p:sp>
        <p:nvSpPr>
          <p:cNvPr id="166" name="TextBox 23">
            <a:extLst>
              <a:ext uri="{FF2B5EF4-FFF2-40B4-BE49-F238E27FC236}">
                <a16:creationId xmlns:a16="http://schemas.microsoft.com/office/drawing/2014/main" id="{1F598DF5-C498-4FCA-AB27-938AD55E1143}"/>
              </a:ext>
            </a:extLst>
          </p:cNvPr>
          <p:cNvSpPr txBox="1"/>
          <p:nvPr/>
        </p:nvSpPr>
        <p:spPr>
          <a:xfrm>
            <a:off x="6297699" y="3856228"/>
            <a:ext cx="1092857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10" b="1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/>
              </a:rPr>
              <a:t>大区费用总览</a:t>
            </a:r>
            <a:endParaRPr lang="en-US" sz="810" b="1" dirty="0">
              <a:solidFill>
                <a:prstClr val="black"/>
              </a:solidFill>
              <a:latin typeface="DengXian"/>
            </a:endParaRPr>
          </a:p>
        </p:txBody>
      </p:sp>
      <p:graphicFrame>
        <p:nvGraphicFramePr>
          <p:cNvPr id="167" name="内容占位符 146">
            <a:extLst>
              <a:ext uri="{FF2B5EF4-FFF2-40B4-BE49-F238E27FC236}">
                <a16:creationId xmlns:a16="http://schemas.microsoft.com/office/drawing/2014/main" id="{0A0E79B9-818E-4686-BEAB-1FFA7C9AD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890051"/>
              </p:ext>
            </p:extLst>
          </p:nvPr>
        </p:nvGraphicFramePr>
        <p:xfrm>
          <a:off x="6159123" y="4057969"/>
          <a:ext cx="2912082" cy="148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9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2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43200" marR="8321" marT="6241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初始预算</a:t>
                      </a:r>
                    </a:p>
                  </a:txBody>
                  <a:tcPr marL="6858" marR="6858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本月调整</a:t>
                      </a:r>
                    </a:p>
                  </a:txBody>
                  <a:tcPr marL="6858" marR="6858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差异释放</a:t>
                      </a:r>
                    </a:p>
                  </a:txBody>
                  <a:tcPr marL="6858" marR="6858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月度预算</a:t>
                      </a:r>
                    </a:p>
                  </a:txBody>
                  <a:tcPr marL="6858" marR="6858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已签批金额</a:t>
                      </a:r>
                    </a:p>
                  </a:txBody>
                  <a:tcPr marL="6858" marR="6858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已提交未签批金额</a:t>
                      </a:r>
                    </a:p>
                  </a:txBody>
                  <a:tcPr marL="6858" marR="6858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剩余预算</a:t>
                      </a:r>
                    </a:p>
                  </a:txBody>
                  <a:tcPr marL="6858" marR="6858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预算进度</a:t>
                      </a:r>
                    </a:p>
                  </a:txBody>
                  <a:tcPr marL="6858" marR="6858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3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东北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京津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浙沪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32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8" name="十字箭头 33">
            <a:extLst>
              <a:ext uri="{FF2B5EF4-FFF2-40B4-BE49-F238E27FC236}">
                <a16:creationId xmlns:a16="http://schemas.microsoft.com/office/drawing/2014/main" id="{2BBF1D00-77C1-42E9-ADFA-BB8D1A5D921B}"/>
              </a:ext>
            </a:extLst>
          </p:cNvPr>
          <p:cNvSpPr/>
          <p:nvPr/>
        </p:nvSpPr>
        <p:spPr>
          <a:xfrm>
            <a:off x="6367343" y="4292577"/>
            <a:ext cx="172819" cy="129614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endParaRPr lang="zh-CN" altLang="en-US" sz="1620">
              <a:solidFill>
                <a:srgbClr val="FFFFFF"/>
              </a:solidFill>
              <a:latin typeface="DengXian"/>
              <a:ea typeface="DengXian" panose="02010600030101010101" pitchFamily="2" charset="-122"/>
            </a:endParaRPr>
          </a:p>
        </p:txBody>
      </p:sp>
      <p:sp>
        <p:nvSpPr>
          <p:cNvPr id="169" name="Oval 4">
            <a:extLst>
              <a:ext uri="{FF2B5EF4-FFF2-40B4-BE49-F238E27FC236}">
                <a16:creationId xmlns:a16="http://schemas.microsoft.com/office/drawing/2014/main" id="{012773C2-FD2C-4831-BB36-964502420FB6}"/>
              </a:ext>
            </a:extLst>
          </p:cNvPr>
          <p:cNvSpPr/>
          <p:nvPr/>
        </p:nvSpPr>
        <p:spPr>
          <a:xfrm>
            <a:off x="76198" y="3825147"/>
            <a:ext cx="194400" cy="1944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49378" rIns="49378" bIns="49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960" fontAlgn="auto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defRPr/>
            </a:pPr>
            <a:r>
              <a:rPr lang="en-US" altLang="zh-CN" sz="945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5</a:t>
            </a:r>
            <a:endParaRPr lang="zh-CN" altLang="en-US" sz="945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70" name="Oval 4">
            <a:extLst>
              <a:ext uri="{FF2B5EF4-FFF2-40B4-BE49-F238E27FC236}">
                <a16:creationId xmlns:a16="http://schemas.microsoft.com/office/drawing/2014/main" id="{E1D2379E-F433-417E-991A-21620D791B08}"/>
              </a:ext>
            </a:extLst>
          </p:cNvPr>
          <p:cNvSpPr/>
          <p:nvPr/>
        </p:nvSpPr>
        <p:spPr>
          <a:xfrm>
            <a:off x="3048413" y="3858194"/>
            <a:ext cx="194400" cy="1944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49378" rIns="49378" bIns="49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960" fontAlgn="auto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defRPr/>
            </a:pPr>
            <a:r>
              <a:rPr lang="en-US" altLang="zh-CN" sz="945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lang="zh-CN" altLang="en-US" sz="945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71" name="Oval 4">
            <a:extLst>
              <a:ext uri="{FF2B5EF4-FFF2-40B4-BE49-F238E27FC236}">
                <a16:creationId xmlns:a16="http://schemas.microsoft.com/office/drawing/2014/main" id="{B9854E87-E84D-4010-ADDD-83F7E0F106FB}"/>
              </a:ext>
            </a:extLst>
          </p:cNvPr>
          <p:cNvSpPr/>
          <p:nvPr/>
        </p:nvSpPr>
        <p:spPr>
          <a:xfrm>
            <a:off x="6053102" y="3834517"/>
            <a:ext cx="194400" cy="1944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49378" rIns="49378" bIns="49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2960" fontAlgn="auto">
              <a:lnSpc>
                <a:spcPct val="90000"/>
              </a:lnSpc>
              <a:spcBef>
                <a:spcPts val="608"/>
              </a:spcBef>
              <a:spcAft>
                <a:spcPts val="0"/>
              </a:spcAft>
              <a:defRPr/>
            </a:pPr>
            <a:r>
              <a:rPr lang="en-US" altLang="zh-CN" sz="945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lang="zh-CN" altLang="en-US" sz="945" b="1" kern="0" dirty="0" err="1">
              <a:solidFill>
                <a:srgbClr val="FFFFFF"/>
              </a:solidFill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pic>
        <p:nvPicPr>
          <p:cNvPr id="173" name="Picture 75">
            <a:extLst>
              <a:ext uri="{FF2B5EF4-FFF2-40B4-BE49-F238E27FC236}">
                <a16:creationId xmlns:a16="http://schemas.microsoft.com/office/drawing/2014/main" id="{7214E2A0-F8E7-4676-AEFA-3634F25B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909" y="4019066"/>
            <a:ext cx="186283" cy="156478"/>
          </a:xfrm>
          <a:prstGeom prst="rect">
            <a:avLst/>
          </a:prstGeom>
        </p:spPr>
      </p:pic>
      <p:pic>
        <p:nvPicPr>
          <p:cNvPr id="174" name="Picture 76">
            <a:extLst>
              <a:ext uri="{FF2B5EF4-FFF2-40B4-BE49-F238E27FC236}">
                <a16:creationId xmlns:a16="http://schemas.microsoft.com/office/drawing/2014/main" id="{232F6921-40FE-43AE-BF3E-715D4001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103" y="4022201"/>
            <a:ext cx="186283" cy="156478"/>
          </a:xfrm>
          <a:prstGeom prst="rect">
            <a:avLst/>
          </a:prstGeom>
        </p:spPr>
      </p:pic>
      <p:graphicFrame>
        <p:nvGraphicFramePr>
          <p:cNvPr id="178" name="Chart 32">
            <a:extLst>
              <a:ext uri="{FF2B5EF4-FFF2-40B4-BE49-F238E27FC236}">
                <a16:creationId xmlns:a16="http://schemas.microsoft.com/office/drawing/2014/main" id="{00E15595-DD1A-47A3-AC5D-3F7F02B9F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57402"/>
              </p:ext>
            </p:extLst>
          </p:nvPr>
        </p:nvGraphicFramePr>
        <p:xfrm>
          <a:off x="3127718" y="3741503"/>
          <a:ext cx="2912079" cy="185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2" name="Speech Bubble: Rectangle with Corners Rounded 321">
            <a:extLst>
              <a:ext uri="{FF2B5EF4-FFF2-40B4-BE49-F238E27FC236}">
                <a16:creationId xmlns:a16="http://schemas.microsoft.com/office/drawing/2014/main" id="{DE539A0E-BED9-4A83-8C72-FDFF49C81DB3}"/>
              </a:ext>
            </a:extLst>
          </p:cNvPr>
          <p:cNvSpPr/>
          <p:nvPr/>
        </p:nvSpPr>
        <p:spPr>
          <a:xfrm>
            <a:off x="5185431" y="4804602"/>
            <a:ext cx="789484" cy="497598"/>
          </a:xfrm>
          <a:prstGeom prst="wedgeRoundRectCallout">
            <a:avLst>
              <a:gd name="adj1" fmla="val -46056"/>
              <a:gd name="adj2" fmla="val -10884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光标显示：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占用预算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剩余预算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预算进度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179" name="Chart 77">
            <a:extLst>
              <a:ext uri="{FF2B5EF4-FFF2-40B4-BE49-F238E27FC236}">
                <a16:creationId xmlns:a16="http://schemas.microsoft.com/office/drawing/2014/main" id="{4820736E-FC98-4DE8-AD7E-2676B777C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80708"/>
              </p:ext>
            </p:extLst>
          </p:nvPr>
        </p:nvGraphicFramePr>
        <p:xfrm>
          <a:off x="102564" y="3861932"/>
          <a:ext cx="2872448" cy="1610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75" name="Speech Bubble: Rectangle with Corners Rounded 321">
            <a:extLst>
              <a:ext uri="{FF2B5EF4-FFF2-40B4-BE49-F238E27FC236}">
                <a16:creationId xmlns:a16="http://schemas.microsoft.com/office/drawing/2014/main" id="{9DF15199-CC46-4CFB-B7E0-BD19B2B8E048}"/>
              </a:ext>
            </a:extLst>
          </p:cNvPr>
          <p:cNvSpPr/>
          <p:nvPr/>
        </p:nvSpPr>
        <p:spPr>
          <a:xfrm flipH="1">
            <a:off x="2435976" y="4804602"/>
            <a:ext cx="736164" cy="457910"/>
          </a:xfrm>
          <a:prstGeom prst="wedgeRoundRectCallout">
            <a:avLst>
              <a:gd name="adj1" fmla="val 49819"/>
              <a:gd name="adj2" fmla="val -8583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光标显示：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占用预算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剩余预算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预算进度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6" name="Speech Bubble: Rectangle with Corners Rounded 321">
            <a:extLst>
              <a:ext uri="{FF2B5EF4-FFF2-40B4-BE49-F238E27FC236}">
                <a16:creationId xmlns:a16="http://schemas.microsoft.com/office/drawing/2014/main" id="{FCE40F7A-C563-4C3E-9C4A-E714056BA047}"/>
              </a:ext>
            </a:extLst>
          </p:cNvPr>
          <p:cNvSpPr/>
          <p:nvPr/>
        </p:nvSpPr>
        <p:spPr>
          <a:xfrm flipH="1">
            <a:off x="1048198" y="3899436"/>
            <a:ext cx="431675" cy="278566"/>
          </a:xfrm>
          <a:prstGeom prst="wedgeRoundRectCallout">
            <a:avLst>
              <a:gd name="adj1" fmla="val 103937"/>
              <a:gd name="adj2" fmla="val -3537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月度预算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1" name="Speech Bubble: Rectangle with Corners Rounded 321">
            <a:extLst>
              <a:ext uri="{FF2B5EF4-FFF2-40B4-BE49-F238E27FC236}">
                <a16:creationId xmlns:a16="http://schemas.microsoft.com/office/drawing/2014/main" id="{392C01E4-2190-4459-AD5E-B51B22D3EA55}"/>
              </a:ext>
            </a:extLst>
          </p:cNvPr>
          <p:cNvSpPr/>
          <p:nvPr/>
        </p:nvSpPr>
        <p:spPr>
          <a:xfrm flipH="1">
            <a:off x="3874720" y="3757582"/>
            <a:ext cx="512000" cy="278467"/>
          </a:xfrm>
          <a:prstGeom prst="wedgeRoundRectCallout">
            <a:avLst>
              <a:gd name="adj1" fmla="val 86264"/>
              <a:gd name="adj2" fmla="val 316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296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1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月度预算</a:t>
            </a:r>
            <a:endParaRPr lang="en-US" altLang="zh-CN" sz="710" dirty="0">
              <a:solidFill>
                <a:prstClr val="whit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02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26558"/>
              </p:ext>
            </p:extLst>
          </p:nvPr>
        </p:nvGraphicFramePr>
        <p:xfrm>
          <a:off x="457200" y="835878"/>
          <a:ext cx="8229601" cy="4757924"/>
        </p:xfrm>
        <a:graphic>
          <a:graphicData uri="http://schemas.openxmlformats.org/drawingml/2006/table">
            <a:tbl>
              <a:tblPr firstRow="1" bandRow="1"/>
              <a:tblGrid>
                <a:gridCol w="699815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7529786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192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000" b="1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48006" marT="24003" marB="24003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000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8006" marR="48006" marT="24003" marB="2400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3263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8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48006" marT="24003" marB="24003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8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8006" marR="48006" marT="24003" marB="2400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0753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8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48006" marT="24003" marB="24003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800" b="1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8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时间筛选器：默认为当月，数据为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8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8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明细表：</a:t>
                      </a:r>
                      <a:endParaRPr lang="en-US" altLang="zh-CN" sz="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默认每页显示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条后分页显示</a:t>
                      </a: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8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排序：</a:t>
                      </a:r>
                      <a:endParaRPr lang="en-US" altLang="zh-CN" sz="8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大区、科目费用，按照费用高低降序</a:t>
                      </a: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8006" marR="48006" marT="24003" marB="2400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96680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8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48006" marT="24003" marB="24003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筛选器筛选：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marR="0" lvl="0" indent="-97212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006" marR="48006" marT="24003" marB="24003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46434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8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48006" marT="24003" marB="24003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006" marR="48006" marT="24003" marB="24003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457201" y="611922"/>
            <a:ext cx="7775258" cy="22395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10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</a:t>
            </a:r>
            <a:r>
              <a:rPr lang="en-US" altLang="zh-CN" sz="10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签批口径</a:t>
            </a:r>
            <a:r>
              <a:rPr lang="en-US" altLang="zh-CN" sz="108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8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2081179" y="1863067"/>
            <a:ext cx="129614" cy="97211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 fontAlgn="auto">
              <a:spcBef>
                <a:spcPts val="0"/>
              </a:spcBef>
              <a:spcAft>
                <a:spcPts val="0"/>
              </a:spcAft>
            </a:pPr>
            <a:endParaRPr lang="zh-CN" altLang="en-US" sz="162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3313954" y="2446322"/>
            <a:ext cx="147276" cy="1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9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803028" y="2318272"/>
            <a:ext cx="4249532" cy="1382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911" y="2329754"/>
            <a:ext cx="4631279" cy="136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135" y="3558001"/>
            <a:ext cx="4639238" cy="136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47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295065"/>
              </p:ext>
            </p:extLst>
          </p:nvPr>
        </p:nvGraphicFramePr>
        <p:xfrm>
          <a:off x="102305" y="2330649"/>
          <a:ext cx="8836324" cy="1162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Rectangle 45"/>
          <p:cNvSpPr/>
          <p:nvPr/>
        </p:nvSpPr>
        <p:spPr>
          <a:xfrm>
            <a:off x="4784974" y="3589513"/>
            <a:ext cx="4253726" cy="1357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-10008" y="744250"/>
            <a:ext cx="3358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首页 </a:t>
            </a:r>
            <a:r>
              <a:rPr lang="en-US" altLang="zh-CN" sz="9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9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销售 </a:t>
            </a:r>
            <a:r>
              <a:rPr lang="en-US" altLang="zh-CN" sz="9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lang="zh-CN" altLang="en-US" sz="1000" dirty="0">
                <a:latin typeface="DengXian" panose="02010600030101010101" pitchFamily="2" charset="-122"/>
                <a:ea typeface="DengXian" panose="02010600030101010101" pitchFamily="2" charset="-122"/>
              </a:rPr>
              <a:t>营销费用</a:t>
            </a:r>
            <a:r>
              <a:rPr lang="zh-CN" altLang="en-US" sz="1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9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冷饮 </a:t>
            </a:r>
            <a:r>
              <a:rPr lang="en-US" altLang="zh-CN" sz="9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 </a:t>
            </a:r>
            <a:r>
              <a:rPr kumimoji="1" lang="zh-CN" altLang="en-US" sz="9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线下费用总览</a:t>
            </a:r>
            <a:r>
              <a:rPr kumimoji="1" lang="en-US" altLang="zh-CN" sz="9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zh-CN" altLang="en-US" sz="9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入账口径</a:t>
            </a:r>
            <a:r>
              <a:rPr kumimoji="1" lang="en-US" altLang="zh-CN" sz="9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lang="zh-CN" altLang="en-US" sz="900" dirty="0">
              <a:solidFill>
                <a:srgbClr val="00AA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0391" y="3467604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费用趋势图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-11002" y="2271684"/>
            <a:ext cx="1293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年度预算支出进度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2558" y="1506571"/>
            <a:ext cx="8997649" cy="75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 Placeholder 23"/>
          <p:cNvSpPr txBox="1">
            <a:spLocks/>
          </p:cNvSpPr>
          <p:nvPr/>
        </p:nvSpPr>
        <p:spPr>
          <a:xfrm>
            <a:off x="1657773" y="1525374"/>
            <a:ext cx="1111179" cy="68314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dirty="0">
                <a:solidFill>
                  <a:prstClr val="black"/>
                </a:solidFill>
              </a:rPr>
              <a:t>  销售达成</a:t>
            </a:r>
            <a:endParaRPr lang="en-US" altLang="zh-CN" sz="105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dirty="0">
                <a:solidFill>
                  <a:prstClr val="black"/>
                </a:solidFill>
              </a:rPr>
              <a:t>    </a:t>
            </a:r>
            <a:r>
              <a:rPr lang="en-US" altLang="zh-CN" sz="1050" b="1" dirty="0">
                <a:solidFill>
                  <a:prstClr val="black"/>
                </a:solidFill>
              </a:rPr>
              <a:t>12%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b="1" dirty="0">
                <a:solidFill>
                  <a:prstClr val="black"/>
                </a:solidFill>
              </a:rPr>
              <a:t>    23%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9" name="Text Placeholder 25"/>
          <p:cNvSpPr txBox="1">
            <a:spLocks/>
          </p:cNvSpPr>
          <p:nvPr/>
        </p:nvSpPr>
        <p:spPr>
          <a:xfrm>
            <a:off x="2527474" y="1523813"/>
            <a:ext cx="1298413" cy="74277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dirty="0">
                <a:solidFill>
                  <a:prstClr val="black"/>
                </a:solidFill>
              </a:rPr>
              <a:t>  年度费用预算</a:t>
            </a:r>
            <a:endParaRPr lang="en-US" altLang="zh-CN" sz="105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</a:t>
            </a:r>
            <a:r>
              <a:rPr lang="en-US" altLang="zh-CN" sz="1050" b="1" dirty="0">
                <a:solidFill>
                  <a:prstClr val="black"/>
                </a:solidFill>
              </a:rPr>
              <a:t>400</a:t>
            </a:r>
            <a:endParaRPr lang="en-US" sz="105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500</a:t>
            </a: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7072334" y="1507131"/>
            <a:ext cx="1082078" cy="6935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dirty="0">
                <a:solidFill>
                  <a:prstClr val="black"/>
                </a:solidFill>
              </a:rPr>
              <a:t>     费用率</a:t>
            </a:r>
            <a:endParaRPr lang="en-US" altLang="zh-CN" sz="105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</a:t>
            </a:r>
            <a:r>
              <a:rPr lang="en-US" altLang="zh-CN" sz="1050" b="1" dirty="0">
                <a:solidFill>
                  <a:prstClr val="black"/>
                </a:solidFill>
              </a:rPr>
              <a:t>10%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</a:t>
            </a:r>
            <a:r>
              <a:rPr lang="en-US" altLang="zh-CN" sz="1050" b="1" dirty="0">
                <a:solidFill>
                  <a:prstClr val="black"/>
                </a:solidFill>
              </a:rPr>
              <a:t>10%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68" name="Text Placeholder 42"/>
          <p:cNvSpPr txBox="1">
            <a:spLocks/>
          </p:cNvSpPr>
          <p:nvPr/>
        </p:nvSpPr>
        <p:spPr>
          <a:xfrm>
            <a:off x="7934733" y="1491208"/>
            <a:ext cx="1279992" cy="67278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dirty="0">
                <a:solidFill>
                  <a:prstClr val="black"/>
                </a:solidFill>
              </a:rPr>
              <a:t>  同期费用率</a:t>
            </a:r>
            <a:endParaRPr lang="en-US" altLang="zh-CN" sz="105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dirty="0">
                <a:solidFill>
                  <a:prstClr val="black"/>
                </a:solidFill>
              </a:rPr>
              <a:t>      </a:t>
            </a:r>
            <a:r>
              <a:rPr lang="en-US" sz="1050" b="1" dirty="0"/>
              <a:t>10</a:t>
            </a:r>
            <a:r>
              <a:rPr lang="en-US" altLang="zh-CN" sz="1050" b="1" dirty="0"/>
              <a:t>%</a:t>
            </a:r>
            <a:endParaRPr lang="en-US" sz="1050" b="1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/>
              <a:t>      20</a:t>
            </a:r>
            <a:r>
              <a:rPr lang="en-US" altLang="zh-CN" sz="1050" b="1" dirty="0"/>
              <a:t>%</a:t>
            </a:r>
            <a:endParaRPr 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17076" y="1802073"/>
            <a:ext cx="504718" cy="485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ea typeface="DengXian" panose="02010600030101010101"/>
              </a:rPr>
              <a:t>本月</a:t>
            </a:r>
            <a:endParaRPr lang="en-US" altLang="zh-CN" sz="1050" b="1" dirty="0">
              <a:solidFill>
                <a:prstClr val="black"/>
              </a:solidFill>
              <a:ea typeface="DengXian" panose="02010600030101010101"/>
            </a:endParaRPr>
          </a:p>
          <a:p>
            <a:pPr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sz="1050" b="1" dirty="0">
                <a:solidFill>
                  <a:prstClr val="black"/>
                </a:solidFill>
                <a:ea typeface="+mn-ea"/>
              </a:rPr>
              <a:t>YTD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28587" y="1009490"/>
            <a:ext cx="1138783" cy="457271"/>
            <a:chOff x="589823" y="1556418"/>
            <a:chExt cx="1518377" cy="609694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823" y="1745008"/>
              <a:ext cx="1518377" cy="421104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589823" y="1556418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</a:t>
              </a:r>
              <a:endParaRPr 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451442" y="1161671"/>
            <a:ext cx="744293" cy="170062"/>
          </a:xfrm>
          <a:prstGeom prst="wedgeRoundRectCallout">
            <a:avLst>
              <a:gd name="adj1" fmla="val -80033"/>
              <a:gd name="adj2" fmla="val 127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</a:rPr>
              <a:t>默认上月</a:t>
            </a:r>
          </a:p>
        </p:txBody>
      </p:sp>
      <p:graphicFrame>
        <p:nvGraphicFramePr>
          <p:cNvPr id="44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181293"/>
              </p:ext>
            </p:extLst>
          </p:nvPr>
        </p:nvGraphicFramePr>
        <p:xfrm>
          <a:off x="4899534" y="3734680"/>
          <a:ext cx="3860920" cy="112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714997" y="3425564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费用率趋势图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graphicFrame>
        <p:nvGraphicFramePr>
          <p:cNvPr id="49" name="内容占位符 48">
            <a:extLst>
              <a:ext uri="{FF2B5EF4-FFF2-40B4-BE49-F238E27FC236}">
                <a16:creationId xmlns:a16="http://schemas.microsoft.com/office/drawing/2014/main" id="{14BA92DD-D2C5-47F4-9199-D447C6729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863661"/>
              </p:ext>
            </p:extLst>
          </p:nvPr>
        </p:nvGraphicFramePr>
        <p:xfrm>
          <a:off x="136597" y="3823473"/>
          <a:ext cx="4412136" cy="102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8557" y="2413411"/>
            <a:ext cx="200143" cy="1681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605" y="3535898"/>
            <a:ext cx="181258" cy="15225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789" y="3547656"/>
            <a:ext cx="206981" cy="173864"/>
          </a:xfrm>
          <a:prstGeom prst="rect">
            <a:avLst/>
          </a:prstGeom>
        </p:spPr>
      </p:pic>
      <p:graphicFrame>
        <p:nvGraphicFramePr>
          <p:cNvPr id="54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389265"/>
              </p:ext>
            </p:extLst>
          </p:nvPr>
        </p:nvGraphicFramePr>
        <p:xfrm>
          <a:off x="54913" y="4988633"/>
          <a:ext cx="8997648" cy="635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9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3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9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9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676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销售达成</a:t>
                      </a: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年度费用预算</a:t>
                      </a: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费用进度</a:t>
                      </a: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同期费用进度</a:t>
                      </a: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剩余预算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</a:t>
                      </a: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同期费用率</a:t>
                      </a:r>
                    </a:p>
                  </a:txBody>
                  <a:tcPr marL="48000" marR="9245" marT="693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东北</a:t>
                      </a:r>
                    </a:p>
                  </a:txBody>
                  <a:tcPr marL="8467" marR="8467" marT="635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京津</a:t>
                      </a:r>
                    </a:p>
                  </a:txBody>
                  <a:tcPr marL="8467" marR="8467" marT="635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8467" marR="8467" marT="635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Text Placeholder 32"/>
          <p:cNvSpPr txBox="1">
            <a:spLocks/>
          </p:cNvSpPr>
          <p:nvPr/>
        </p:nvSpPr>
        <p:spPr>
          <a:xfrm>
            <a:off x="3523929" y="1518916"/>
            <a:ext cx="1082078" cy="6935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dirty="0">
                <a:solidFill>
                  <a:prstClr val="black"/>
                </a:solidFill>
              </a:rPr>
              <a:t>    </a:t>
            </a:r>
            <a:r>
              <a:rPr lang="zh-CN" altLang="en-US" sz="1050" dirty="0"/>
              <a:t>营销费用</a:t>
            </a:r>
            <a:endParaRPr lang="en-US" altLang="zh-CN" sz="105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</a:t>
            </a:r>
            <a:r>
              <a:rPr lang="en-US" altLang="zh-CN" sz="1050" b="1" dirty="0">
                <a:solidFill>
                  <a:prstClr val="black"/>
                </a:solidFill>
              </a:rPr>
              <a:t>300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4</a:t>
            </a:r>
            <a:r>
              <a:rPr lang="en-US" altLang="zh-CN" sz="1050" b="1" dirty="0">
                <a:solidFill>
                  <a:prstClr val="black"/>
                </a:solidFill>
              </a:rPr>
              <a:t>00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67" name="Text Placeholder 32"/>
          <p:cNvSpPr txBox="1">
            <a:spLocks/>
          </p:cNvSpPr>
          <p:nvPr/>
        </p:nvSpPr>
        <p:spPr>
          <a:xfrm>
            <a:off x="932533" y="1523922"/>
            <a:ext cx="1082078" cy="6935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dirty="0">
                <a:solidFill>
                  <a:prstClr val="black"/>
                </a:solidFill>
              </a:rPr>
              <a:t>折前收入</a:t>
            </a:r>
            <a:endParaRPr lang="en-US" altLang="zh-CN" sz="105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</a:t>
            </a:r>
            <a:r>
              <a:rPr lang="en-US" altLang="zh-CN" sz="1050" b="1" dirty="0">
                <a:solidFill>
                  <a:prstClr val="black"/>
                </a:solidFill>
              </a:rPr>
              <a:t>3000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</a:t>
            </a:r>
            <a:r>
              <a:rPr lang="en-US" altLang="zh-CN" sz="1050" b="1" dirty="0">
                <a:solidFill>
                  <a:prstClr val="black"/>
                </a:solidFill>
              </a:rPr>
              <a:t>5000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8" name="十字箭头 33"/>
          <p:cNvSpPr/>
          <p:nvPr/>
        </p:nvSpPr>
        <p:spPr>
          <a:xfrm>
            <a:off x="655693" y="508407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490671" y="999814"/>
            <a:ext cx="1138783" cy="457271"/>
            <a:chOff x="589823" y="1556418"/>
            <a:chExt cx="1518377" cy="609694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823" y="1745008"/>
              <a:ext cx="1518377" cy="42110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589823" y="1556418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大区</a:t>
              </a:r>
              <a:endParaRPr 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47472" y="1007761"/>
            <a:ext cx="1138783" cy="457271"/>
            <a:chOff x="589823" y="1556418"/>
            <a:chExt cx="1518377" cy="60969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823" y="1745008"/>
              <a:ext cx="1518377" cy="421104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589823" y="1556418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</a:t>
              </a:r>
              <a:endParaRPr 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Oval 4"/>
          <p:cNvSpPr/>
          <p:nvPr/>
        </p:nvSpPr>
        <p:spPr>
          <a:xfrm>
            <a:off x="-5695" y="1518240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0" name="Oval 4"/>
          <p:cNvSpPr/>
          <p:nvPr/>
        </p:nvSpPr>
        <p:spPr>
          <a:xfrm>
            <a:off x="-15387" y="2089200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1" name="Oval 4"/>
          <p:cNvSpPr/>
          <p:nvPr/>
        </p:nvSpPr>
        <p:spPr>
          <a:xfrm>
            <a:off x="-1407" y="3289404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3" name="Oval 4"/>
          <p:cNvSpPr/>
          <p:nvPr/>
        </p:nvSpPr>
        <p:spPr>
          <a:xfrm>
            <a:off x="4560332" y="3478254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5" name="Oval 4"/>
          <p:cNvSpPr/>
          <p:nvPr/>
        </p:nvSpPr>
        <p:spPr>
          <a:xfrm>
            <a:off x="-15387" y="4781094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3" name="Text Placeholder 32"/>
          <p:cNvSpPr txBox="1">
            <a:spLocks/>
          </p:cNvSpPr>
          <p:nvPr/>
        </p:nvSpPr>
        <p:spPr>
          <a:xfrm>
            <a:off x="6155945" y="1503604"/>
            <a:ext cx="1082078" cy="6935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dirty="0"/>
              <a:t>    剩余预算</a:t>
            </a:r>
            <a:endParaRPr lang="en-US" altLang="zh-CN" sz="105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</a:t>
            </a:r>
            <a:r>
              <a:rPr lang="en-US" altLang="zh-CN" sz="1050" b="1" dirty="0">
                <a:solidFill>
                  <a:prstClr val="black"/>
                </a:solidFill>
              </a:rPr>
              <a:t>100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</a:t>
            </a:r>
            <a:r>
              <a:rPr lang="en-US" altLang="zh-CN" sz="1050" b="1" dirty="0">
                <a:solidFill>
                  <a:prstClr val="black"/>
                </a:solidFill>
              </a:rPr>
              <a:t>100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56" name="Text Placeholder 32"/>
          <p:cNvSpPr txBox="1">
            <a:spLocks/>
          </p:cNvSpPr>
          <p:nvPr/>
        </p:nvSpPr>
        <p:spPr>
          <a:xfrm>
            <a:off x="4350209" y="1511569"/>
            <a:ext cx="1082078" cy="6935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dirty="0"/>
              <a:t>    费用进度</a:t>
            </a:r>
            <a:endParaRPr lang="en-US" altLang="zh-CN" sz="105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</a:t>
            </a:r>
            <a:r>
              <a:rPr lang="en-US" altLang="zh-CN" sz="1050" b="1" dirty="0">
                <a:solidFill>
                  <a:prstClr val="black"/>
                </a:solidFill>
              </a:rPr>
              <a:t>7</a:t>
            </a:r>
            <a:r>
              <a:rPr lang="en-US" sz="1050" b="1" dirty="0">
                <a:solidFill>
                  <a:prstClr val="black"/>
                </a:solidFill>
              </a:rPr>
              <a:t>5</a:t>
            </a:r>
            <a:r>
              <a:rPr lang="en-US" altLang="zh-CN" sz="1050" b="1" dirty="0">
                <a:solidFill>
                  <a:prstClr val="black"/>
                </a:solidFill>
              </a:rPr>
              <a:t>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</a:t>
            </a:r>
            <a:r>
              <a:rPr lang="en-US" altLang="zh-CN" sz="1050" b="1" dirty="0">
                <a:solidFill>
                  <a:prstClr val="black"/>
                </a:solidFill>
              </a:rPr>
              <a:t>80%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5244586" y="1511569"/>
            <a:ext cx="1082078" cy="6935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dirty="0"/>
              <a:t>  同期费用进度</a:t>
            </a:r>
            <a:endParaRPr lang="en-US" altLang="zh-CN" sz="105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</a:t>
            </a:r>
            <a:r>
              <a:rPr lang="en-US" altLang="zh-CN" sz="1050" b="1" dirty="0">
                <a:solidFill>
                  <a:prstClr val="black"/>
                </a:solidFill>
              </a:rPr>
              <a:t>7</a:t>
            </a:r>
            <a:r>
              <a:rPr lang="en-US" sz="1050" b="1" dirty="0">
                <a:solidFill>
                  <a:prstClr val="black"/>
                </a:solidFill>
              </a:rPr>
              <a:t>5</a:t>
            </a:r>
            <a:r>
              <a:rPr lang="en-US" altLang="zh-CN" sz="1050" b="1" dirty="0">
                <a:solidFill>
                  <a:prstClr val="black"/>
                </a:solidFill>
              </a:rPr>
              <a:t>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</a:t>
            </a:r>
            <a:r>
              <a:rPr lang="en-US" altLang="zh-CN" sz="1050" b="1" dirty="0">
                <a:solidFill>
                  <a:prstClr val="black"/>
                </a:solidFill>
              </a:rPr>
              <a:t>80%</a:t>
            </a:r>
            <a:endParaRPr lang="en-US" sz="1050" b="1" dirty="0">
              <a:solidFill>
                <a:prstClr val="black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701402" y="1083033"/>
            <a:ext cx="1717873" cy="323591"/>
            <a:chOff x="9922743" y="656692"/>
            <a:chExt cx="1717873" cy="323591"/>
          </a:xfrm>
        </p:grpSpPr>
        <p:sp>
          <p:nvSpPr>
            <p:cNvPr id="58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4" name="Speech Bubble: Rectangle with Corners Rounded 321"/>
          <p:cNvSpPr/>
          <p:nvPr/>
        </p:nvSpPr>
        <p:spPr>
          <a:xfrm>
            <a:off x="270952" y="2494137"/>
            <a:ext cx="1594273" cy="408936"/>
          </a:xfrm>
          <a:prstGeom prst="wedgeRoundRectCallout">
            <a:avLst>
              <a:gd name="adj1" fmla="val 3596"/>
              <a:gd name="adj2" fmla="val -12647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本月和</a:t>
            </a:r>
            <a:r>
              <a:rPr lang="en-US" altLang="zh-CN" sz="1200" dirty="0"/>
              <a:t>YTD</a:t>
            </a:r>
            <a:r>
              <a:rPr lang="zh-CN" altLang="en-US" sz="1200" dirty="0"/>
              <a:t>不同时出现，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中仅做展示</a:t>
            </a:r>
          </a:p>
        </p:txBody>
      </p:sp>
      <p:sp>
        <p:nvSpPr>
          <p:cNvPr id="63" name="Speech Bubble: Rectangle with Corners Rounded 321"/>
          <p:cNvSpPr/>
          <p:nvPr/>
        </p:nvSpPr>
        <p:spPr>
          <a:xfrm>
            <a:off x="4883696" y="234030"/>
            <a:ext cx="2058990" cy="687894"/>
          </a:xfrm>
          <a:prstGeom prst="wedgeRoundRectCallout">
            <a:avLst>
              <a:gd name="adj1" fmla="val 46178"/>
              <a:gd name="adj2" fmla="val 7690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所有报表均支持通过切换胶囊按钮来切换仪表盘中的“本月”或者“</a:t>
            </a:r>
            <a:r>
              <a:rPr lang="en-US" altLang="zh-CN" sz="1200" dirty="0"/>
              <a:t>YTD </a:t>
            </a:r>
            <a:r>
              <a:rPr lang="zh-CN" altLang="en-US" sz="1200" dirty="0"/>
              <a:t>”数据</a:t>
            </a:r>
          </a:p>
        </p:txBody>
      </p:sp>
      <p:sp>
        <p:nvSpPr>
          <p:cNvPr id="65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3845333" y="3739485"/>
            <a:ext cx="817960" cy="508788"/>
          </a:xfrm>
          <a:prstGeom prst="wedgeRoundRectCallout">
            <a:avLst>
              <a:gd name="adj1" fmla="val 53545"/>
              <a:gd name="adj2" fmla="val 9089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营销费用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任务达成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费用进度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6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6192036" y="2193569"/>
            <a:ext cx="1090740" cy="649429"/>
          </a:xfrm>
          <a:prstGeom prst="wedgeRoundRectCallout">
            <a:avLst>
              <a:gd name="adj1" fmla="val 53545"/>
              <a:gd name="adj2" fmla="val 9089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年度费用预算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剩余预算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营销费用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费用率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9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8289054" y="3796538"/>
            <a:ext cx="743302" cy="508788"/>
          </a:xfrm>
          <a:prstGeom prst="wedgeRoundRectCallout">
            <a:avLst>
              <a:gd name="adj1" fmla="val 53545"/>
              <a:gd name="adj2" fmla="val 9089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营销费用率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同期营销费用率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3" name="TextBox 3">
            <a:extLst>
              <a:ext uri="{FF2B5EF4-FFF2-40B4-BE49-F238E27FC236}">
                <a16:creationId xmlns:a16="http://schemas.microsoft.com/office/drawing/2014/main" id="{34CA2E9C-3F60-4F82-94A3-C327CE6A21B4}"/>
              </a:ext>
            </a:extLst>
          </p:cNvPr>
          <p:cNvSpPr txBox="1"/>
          <p:nvPr/>
        </p:nvSpPr>
        <p:spPr>
          <a:xfrm>
            <a:off x="159602" y="4762716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大区费用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39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45837"/>
              </p:ext>
            </p:extLst>
          </p:nvPr>
        </p:nvGraphicFramePr>
        <p:xfrm>
          <a:off x="0" y="611254"/>
          <a:ext cx="9144000" cy="5042398"/>
        </p:xfrm>
        <a:graphic>
          <a:graphicData uri="http://schemas.openxmlformats.org/drawingml/2006/table">
            <a:tbl>
              <a:tblPr firstRow="1" bandRow="1"/>
              <a:tblGrid>
                <a:gridCol w="777572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8366428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197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1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100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34810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93598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时间筛选器：默认为当月，数据为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大区筛选器：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区域筛选器：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明细表：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默认每页显示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条后分页显示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4251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筛选器筛选：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marR="0" lvl="0" indent="-97212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362413"/>
            <a:ext cx="8639175" cy="248841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入账口径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1835696" y="2065412"/>
            <a:ext cx="144016" cy="108012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3131840" y="2713484"/>
            <a:ext cx="163640" cy="12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1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-17304" y="733018"/>
            <a:ext cx="2435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首页 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 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销售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冷饮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kumimoji="1" lang="zh-CN" altLang="en-US" sz="900" dirty="0">
                <a:solidFill>
                  <a:srgbClr val="00AAFF"/>
                </a:solidFill>
                <a:latin typeface="+mn-ea"/>
                <a:ea typeface="DengXian" panose="02010600030101010101" pitchFamily="2" charset="-122"/>
              </a:rPr>
              <a:t>大区</a:t>
            </a:r>
            <a:r>
              <a:rPr kumimoji="1" lang="en-US" altLang="zh-CN" sz="900" dirty="0">
                <a:solidFill>
                  <a:srgbClr val="00AAFF"/>
                </a:solidFill>
                <a:latin typeface="+mn-ea"/>
                <a:ea typeface="DengXian" panose="02010600030101010101" pitchFamily="2" charset="-122"/>
              </a:rPr>
              <a:t>-</a:t>
            </a:r>
            <a:r>
              <a:rPr kumimoji="1" lang="zh-CN" altLang="en-US" sz="900" dirty="0">
                <a:solidFill>
                  <a:srgbClr val="00AAFF"/>
                </a:solidFill>
                <a:latin typeface="+mn-ea"/>
                <a:ea typeface="DengXian" panose="02010600030101010101" pitchFamily="2" charset="-122"/>
              </a:rPr>
              <a:t>区域</a:t>
            </a:r>
            <a:r>
              <a:rPr kumimoji="1" lang="zh-CN" altLang="en-US" sz="9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费用分析</a:t>
            </a:r>
            <a:endParaRPr lang="zh-CN" altLang="en-US" sz="900" dirty="0">
              <a:solidFill>
                <a:srgbClr val="00AA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7347659" y="106040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prstClr val="white"/>
                </a:solidFill>
                <a:ea typeface="DengXian" panose="02010600030101010101"/>
              </a:rPr>
              <a:t>查询</a:t>
            </a:r>
            <a:endParaRPr kumimoji="1" lang="zh-CN" altLang="en-US" sz="900" dirty="0">
              <a:solidFill>
                <a:prstClr val="white"/>
              </a:solidFill>
              <a:ea typeface="DengXian" panose="02010600030101010101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593670" y="1119782"/>
            <a:ext cx="918055" cy="298964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</a:rPr>
              <a:t>默认：当月，数据为</a:t>
            </a:r>
            <a:r>
              <a:rPr lang="en-US" altLang="zh-CN" sz="788" dirty="0">
                <a:solidFill>
                  <a:prstClr val="white"/>
                </a:solidFill>
              </a:rPr>
              <a:t>T-1</a:t>
            </a:r>
            <a:endParaRPr lang="zh-CN" altLang="en-US" sz="788" dirty="0">
              <a:solidFill>
                <a:prstClr val="white"/>
              </a:solidFill>
            </a:endParaRP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65536" y="1202901"/>
            <a:ext cx="801162" cy="234909"/>
            <a:chOff x="304798" y="1047755"/>
            <a:chExt cx="1068216" cy="313211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90"/>
              <a:ext cx="101566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900" dirty="0">
                  <a:solidFill>
                    <a:srgbClr val="00AAFF"/>
                  </a:solidFill>
                  <a:latin typeface="+mn-ea"/>
                  <a:ea typeface="DengXian" panose="02010600030101010101"/>
                </a:rPr>
                <a:t>时间（月）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2862089" y="1228886"/>
            <a:ext cx="801162" cy="234909"/>
            <a:chOff x="304798" y="1047755"/>
            <a:chExt cx="1068216" cy="313211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90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900" dirty="0">
                  <a:solidFill>
                    <a:srgbClr val="00AAFF"/>
                  </a:solidFill>
                  <a:latin typeface="+mn-ea"/>
                  <a:ea typeface="DengXian" panose="02010600030101010101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0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93315"/>
              </p:ext>
            </p:extLst>
          </p:nvPr>
        </p:nvGraphicFramePr>
        <p:xfrm>
          <a:off x="4766133" y="4775713"/>
          <a:ext cx="4268144" cy="69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472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028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2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27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产品促销费用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渠道激励费用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3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aphicFrame>
        <p:nvGraphicFramePr>
          <p:cNvPr id="44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71071"/>
              </p:ext>
            </p:extLst>
          </p:nvPr>
        </p:nvGraphicFramePr>
        <p:xfrm>
          <a:off x="4789725" y="3856565"/>
          <a:ext cx="4244552" cy="643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87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022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61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87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冷链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渠道</a:t>
                      </a: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7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促销</a:t>
                      </a:r>
                    </a:p>
                  </a:txBody>
                  <a:tcPr marL="6350" marR="6350" marT="4763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90070" y="1219425"/>
            <a:ext cx="801162" cy="234909"/>
            <a:chOff x="304798" y="1047755"/>
            <a:chExt cx="1068216" cy="313211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90"/>
              <a:ext cx="63094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900" dirty="0">
                  <a:solidFill>
                    <a:srgbClr val="00AAFF"/>
                  </a:solidFill>
                  <a:latin typeface="+mn-ea"/>
                  <a:ea typeface="DengXian" panose="02010600030101010101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7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768056"/>
              </p:ext>
            </p:extLst>
          </p:nvPr>
        </p:nvGraphicFramePr>
        <p:xfrm>
          <a:off x="149203" y="3832626"/>
          <a:ext cx="4414187" cy="1701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59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36000" marR="6934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折前收入同比</a:t>
                      </a:r>
                    </a:p>
                  </a:txBody>
                  <a:tcPr marL="36000" marR="6934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36000" marR="6934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36000" marR="6934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36000" marR="6934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36000" marR="6934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10.06%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1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5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" name="Rectangle 109"/>
          <p:cNvSpPr/>
          <p:nvPr/>
        </p:nvSpPr>
        <p:spPr>
          <a:xfrm>
            <a:off x="4733851" y="2642098"/>
            <a:ext cx="4325585" cy="92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08578" y="2445125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900" dirty="0">
              <a:solidFill>
                <a:prstClr val="black"/>
              </a:solidFill>
              <a:latin typeface="+mn-ea"/>
              <a:ea typeface="DengXian" panose="02010600030101010101"/>
            </a:endParaRPr>
          </a:p>
        </p:txBody>
      </p:sp>
      <p:graphicFrame>
        <p:nvGraphicFramePr>
          <p:cNvPr id="11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724485"/>
              </p:ext>
            </p:extLst>
          </p:nvPr>
        </p:nvGraphicFramePr>
        <p:xfrm>
          <a:off x="92635" y="2635471"/>
          <a:ext cx="4471954" cy="93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63538" y="2374540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费用趋势图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graphicFrame>
        <p:nvGraphicFramePr>
          <p:cNvPr id="114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887277"/>
              </p:ext>
            </p:extLst>
          </p:nvPr>
        </p:nvGraphicFramePr>
        <p:xfrm>
          <a:off x="4733852" y="2703328"/>
          <a:ext cx="4179684" cy="89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4776224" y="2384339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费用率趋势图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6001" y="1666634"/>
            <a:ext cx="8997650" cy="75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7" name="Text Placeholder 23"/>
          <p:cNvSpPr txBox="1">
            <a:spLocks/>
          </p:cNvSpPr>
          <p:nvPr/>
        </p:nvSpPr>
        <p:spPr>
          <a:xfrm>
            <a:off x="855530" y="1706669"/>
            <a:ext cx="1111179" cy="68314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</a:rPr>
              <a:t>  折前收入</a:t>
            </a:r>
            <a:endParaRPr lang="en-US" altLang="zh-CN" sz="105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b="1" dirty="0">
                <a:solidFill>
                  <a:prstClr val="black"/>
                </a:solidFill>
              </a:rPr>
              <a:t>    1200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b="1" dirty="0">
                <a:solidFill>
                  <a:prstClr val="black"/>
                </a:solidFill>
              </a:rPr>
              <a:t>    2300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8" name="Text Placeholder 25"/>
          <p:cNvSpPr txBox="1">
            <a:spLocks/>
          </p:cNvSpPr>
          <p:nvPr/>
        </p:nvSpPr>
        <p:spPr>
          <a:xfrm>
            <a:off x="3592797" y="1707329"/>
            <a:ext cx="1045307" cy="74277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b="1" dirty="0">
                <a:solidFill>
                  <a:prstClr val="black"/>
                </a:solidFill>
              </a:rPr>
              <a:t> 营销费用</a:t>
            </a:r>
            <a:endParaRPr lang="en-US" altLang="zh-CN" sz="105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353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500</a:t>
            </a:r>
          </a:p>
        </p:txBody>
      </p:sp>
      <p:sp>
        <p:nvSpPr>
          <p:cNvPr id="119" name="Text Placeholder 32"/>
          <p:cNvSpPr txBox="1">
            <a:spLocks/>
          </p:cNvSpPr>
          <p:nvPr/>
        </p:nvSpPr>
        <p:spPr>
          <a:xfrm>
            <a:off x="6351961" y="1690743"/>
            <a:ext cx="1082078" cy="6935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b="1" dirty="0">
                <a:solidFill>
                  <a:prstClr val="black"/>
                </a:solidFill>
              </a:rPr>
              <a:t>    费用率</a:t>
            </a:r>
            <a:endParaRPr lang="en-US" altLang="zh-CN" sz="105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34</a:t>
            </a:r>
            <a:r>
              <a:rPr lang="en-US" altLang="zh-CN" sz="1050" b="1" dirty="0">
                <a:solidFill>
                  <a:prstClr val="black"/>
                </a:solidFill>
              </a:rPr>
              <a:t>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30</a:t>
            </a:r>
            <a:r>
              <a:rPr lang="en-US" altLang="zh-CN" sz="1050" b="1" dirty="0">
                <a:solidFill>
                  <a:prstClr val="black"/>
                </a:solidFill>
              </a:rPr>
              <a:t>%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7275" y="1969090"/>
            <a:ext cx="504719" cy="485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ea typeface="DengXian" panose="02010600030101010101"/>
              </a:rPr>
              <a:t>本月</a:t>
            </a:r>
            <a:endParaRPr lang="en-US" altLang="zh-CN" sz="1050" b="1" dirty="0">
              <a:solidFill>
                <a:prstClr val="black"/>
              </a:solidFill>
              <a:ea typeface="DengXian" panose="02010600030101010101"/>
            </a:endParaRPr>
          </a:p>
          <a:p>
            <a:pPr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sz="1050" b="1" dirty="0">
                <a:solidFill>
                  <a:prstClr val="black"/>
                </a:solidFill>
                <a:ea typeface="+mn-ea"/>
              </a:rPr>
              <a:t>YTD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7754286" y="1672585"/>
            <a:ext cx="1279992" cy="672781"/>
            <a:chOff x="8179871" y="1564933"/>
            <a:chExt cx="1706656" cy="897041"/>
          </a:xfrm>
        </p:grpSpPr>
        <p:sp>
          <p:nvSpPr>
            <p:cNvPr id="122" name="Text Placeholder 42"/>
            <p:cNvSpPr txBox="1">
              <a:spLocks/>
            </p:cNvSpPr>
            <p:nvPr/>
          </p:nvSpPr>
          <p:spPr>
            <a:xfrm>
              <a:off x="8179871" y="1564933"/>
              <a:ext cx="1706656" cy="89704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zh-CN" altLang="en-US" sz="1050" b="1" dirty="0">
                  <a:solidFill>
                    <a:prstClr val="black"/>
                  </a:solidFill>
                </a:rPr>
                <a:t>  费用率同比</a:t>
              </a:r>
              <a:endParaRPr lang="en-US" altLang="zh-CN" sz="1050" b="1" dirty="0">
                <a:solidFill>
                  <a:prstClr val="black"/>
                </a:solidFill>
              </a:endParaRP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prstClr val="black"/>
                  </a:solidFill>
                </a:rPr>
                <a:t>     </a:t>
              </a:r>
              <a:r>
                <a:rPr lang="en-US" sz="105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050" b="1" dirty="0">
                  <a:solidFill>
                    <a:srgbClr val="F15E64"/>
                  </a:solidFill>
                </a:rPr>
                <a:t>%</a:t>
              </a:r>
              <a:endParaRPr lang="en-US" sz="1050" b="1" dirty="0">
                <a:solidFill>
                  <a:srgbClr val="F15E64"/>
                </a:solidFill>
              </a:endParaRP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050" b="1" dirty="0">
                  <a:solidFill>
                    <a:srgbClr val="5AB545"/>
                  </a:solidFill>
                </a:rPr>
                <a:t>-</a:t>
              </a:r>
              <a:r>
                <a:rPr lang="en-US" sz="105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050" b="1" dirty="0">
                  <a:solidFill>
                    <a:srgbClr val="5AB545"/>
                  </a:solidFill>
                </a:rPr>
                <a:t>%</a:t>
              </a:r>
              <a:endParaRPr lang="en-US" sz="1050" b="1" dirty="0">
                <a:solidFill>
                  <a:srgbClr val="5AB545"/>
                </a:solidFill>
              </a:endParaRPr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124" name="Down Arrow 123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129" name="Oval 4"/>
          <p:cNvSpPr/>
          <p:nvPr/>
        </p:nvSpPr>
        <p:spPr>
          <a:xfrm>
            <a:off x="30904" y="1686716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0" name="Oval 4"/>
          <p:cNvSpPr/>
          <p:nvPr/>
        </p:nvSpPr>
        <p:spPr>
          <a:xfrm>
            <a:off x="8255" y="2365169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1" name="Oval 4"/>
          <p:cNvSpPr/>
          <p:nvPr/>
        </p:nvSpPr>
        <p:spPr>
          <a:xfrm>
            <a:off x="4570422" y="2364741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78461" y="3570707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大区费用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733852" y="3563525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职能费用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43576" y="4515664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科目费用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35" name="Oval 4"/>
          <p:cNvSpPr/>
          <p:nvPr/>
        </p:nvSpPr>
        <p:spPr>
          <a:xfrm>
            <a:off x="9431" y="3592123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6" name="Oval 4"/>
          <p:cNvSpPr/>
          <p:nvPr/>
        </p:nvSpPr>
        <p:spPr>
          <a:xfrm>
            <a:off x="4612988" y="3508157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7" name="Oval 4"/>
          <p:cNvSpPr/>
          <p:nvPr/>
        </p:nvSpPr>
        <p:spPr>
          <a:xfrm>
            <a:off x="4595483" y="4528986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0" name="Speech Bubble: Rectangle with Corners Rounded 321">
            <a:extLst>
              <a:ext uri="{FF2B5EF4-FFF2-40B4-BE49-F238E27FC236}">
                <a16:creationId xmlns:a16="http://schemas.microsoft.com/office/drawing/2014/main" id="{EAA2FCFB-5B78-4B44-8A7B-79C6D4A4155E}"/>
              </a:ext>
            </a:extLst>
          </p:cNvPr>
          <p:cNvSpPr/>
          <p:nvPr/>
        </p:nvSpPr>
        <p:spPr>
          <a:xfrm>
            <a:off x="3225738" y="2544138"/>
            <a:ext cx="918055" cy="298964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</a:rPr>
              <a:t>趋势图滚动显示</a:t>
            </a:r>
            <a:r>
              <a:rPr lang="en-US" altLang="zh-CN" sz="788" dirty="0">
                <a:solidFill>
                  <a:prstClr val="white"/>
                </a:solidFill>
              </a:rPr>
              <a:t>12</a:t>
            </a:r>
            <a:r>
              <a:rPr lang="zh-CN" altLang="en-US" sz="788" dirty="0">
                <a:solidFill>
                  <a:prstClr val="white"/>
                </a:solidFill>
              </a:rPr>
              <a:t>个月的数据</a:t>
            </a:r>
          </a:p>
        </p:txBody>
      </p:sp>
      <p:sp>
        <p:nvSpPr>
          <p:cNvPr id="52" name="十字箭头 33"/>
          <p:cNvSpPr/>
          <p:nvPr/>
        </p:nvSpPr>
        <p:spPr>
          <a:xfrm>
            <a:off x="622101" y="3976901"/>
            <a:ext cx="144016" cy="108012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17048" y="1672334"/>
            <a:ext cx="1279992" cy="706065"/>
            <a:chOff x="8212262" y="1529607"/>
            <a:chExt cx="1706656" cy="941419"/>
          </a:xfrm>
        </p:grpSpPr>
        <p:sp>
          <p:nvSpPr>
            <p:cNvPr id="54" name="Text Placeholder 42"/>
            <p:cNvSpPr txBox="1">
              <a:spLocks/>
            </p:cNvSpPr>
            <p:nvPr/>
          </p:nvSpPr>
          <p:spPr>
            <a:xfrm>
              <a:off x="8212262" y="1529607"/>
              <a:ext cx="1706656" cy="89704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zh-CN" altLang="en-US" sz="1050" b="1" dirty="0">
                  <a:solidFill>
                    <a:prstClr val="black"/>
                  </a:solidFill>
                </a:rPr>
                <a:t>   费用同比</a:t>
              </a:r>
              <a:endParaRPr lang="en-US" altLang="zh-CN" sz="1050" b="1" dirty="0">
                <a:solidFill>
                  <a:prstClr val="black"/>
                </a:solidFill>
              </a:endParaRP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prstClr val="black"/>
                  </a:solidFill>
                </a:rPr>
                <a:t>     </a:t>
              </a:r>
              <a:r>
                <a:rPr lang="en-US" sz="105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050" b="1" dirty="0">
                  <a:solidFill>
                    <a:srgbClr val="F15E64"/>
                  </a:solidFill>
                </a:rPr>
                <a:t>%</a:t>
              </a:r>
              <a:endParaRPr lang="en-US" sz="1050" b="1" dirty="0">
                <a:solidFill>
                  <a:srgbClr val="F15E64"/>
                </a:solidFill>
              </a:endParaRP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050" b="1" dirty="0">
                  <a:solidFill>
                    <a:srgbClr val="5AB545"/>
                  </a:solidFill>
                </a:rPr>
                <a:t>-</a:t>
              </a:r>
              <a:r>
                <a:rPr lang="en-US" sz="105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050" b="1" dirty="0">
                  <a:solidFill>
                    <a:srgbClr val="5AB545"/>
                  </a:solidFill>
                </a:rPr>
                <a:t>%</a:t>
              </a:r>
              <a:endParaRPr lang="en-US" sz="1050" b="1" dirty="0">
                <a:solidFill>
                  <a:srgbClr val="5AB545"/>
                </a:solidFill>
              </a:endParaRPr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9210542" y="228916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 flipV="1">
              <a:off x="9195838" y="1957429"/>
              <a:ext cx="212019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1">
                <a:solidFill>
                  <a:prstClr val="white"/>
                </a:solidFill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427" y="2673655"/>
            <a:ext cx="206981" cy="17386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463" y="2674098"/>
            <a:ext cx="206981" cy="173864"/>
          </a:xfrm>
          <a:prstGeom prst="rect">
            <a:avLst/>
          </a:prstGeom>
        </p:spPr>
      </p:pic>
      <p:sp>
        <p:nvSpPr>
          <p:cNvPr id="59" name="Text Placeholder 23">
            <a:extLst>
              <a:ext uri="{FF2B5EF4-FFF2-40B4-BE49-F238E27FC236}">
                <a16:creationId xmlns:a16="http://schemas.microsoft.com/office/drawing/2014/main" id="{352A2C19-4AAE-40D2-A850-E11291935066}"/>
              </a:ext>
            </a:extLst>
          </p:cNvPr>
          <p:cNvSpPr txBox="1">
            <a:spLocks/>
          </p:cNvSpPr>
          <p:nvPr/>
        </p:nvSpPr>
        <p:spPr>
          <a:xfrm>
            <a:off x="2073517" y="1699744"/>
            <a:ext cx="1111179" cy="68314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b="1" dirty="0">
                <a:solidFill>
                  <a:prstClr val="black"/>
                </a:solidFill>
              </a:rPr>
              <a:t>  折前收入同比</a:t>
            </a:r>
            <a:endParaRPr lang="en-US" altLang="zh-CN" sz="105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b="1" dirty="0">
                <a:solidFill>
                  <a:prstClr val="black"/>
                </a:solidFill>
              </a:rPr>
              <a:t>    12%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b="1" dirty="0">
                <a:solidFill>
                  <a:prstClr val="black"/>
                </a:solidFill>
              </a:rPr>
              <a:t>    23%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648455" y="1105174"/>
            <a:ext cx="1717873" cy="323591"/>
            <a:chOff x="9922743" y="656692"/>
            <a:chExt cx="1717873" cy="323591"/>
          </a:xfrm>
        </p:grpSpPr>
        <p:sp>
          <p:nvSpPr>
            <p:cNvPr id="66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9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7993850" y="2895750"/>
            <a:ext cx="988140" cy="508788"/>
          </a:xfrm>
          <a:prstGeom prst="wedgeRoundRectCallout">
            <a:avLst>
              <a:gd name="adj1" fmla="val 57401"/>
              <a:gd name="adj2" fmla="val 6094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营销费用率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同期营销费用率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0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1386565" y="2325647"/>
            <a:ext cx="988140" cy="508788"/>
          </a:xfrm>
          <a:prstGeom prst="wedgeRoundRectCallout">
            <a:avLst>
              <a:gd name="adj1" fmla="val -49017"/>
              <a:gd name="adj2" fmla="val 9389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折前收入、营销费用、费用率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同期营销费用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331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8639175" cy="2488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线下费用明细（大区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05021"/>
              </p:ext>
            </p:extLst>
          </p:nvPr>
        </p:nvGraphicFramePr>
        <p:xfrm>
          <a:off x="0" y="610792"/>
          <a:ext cx="9144000" cy="4994781"/>
        </p:xfrm>
        <a:graphic>
          <a:graphicData uri="http://schemas.openxmlformats.org/drawingml/2006/table">
            <a:tbl>
              <a:tblPr firstRow="1" bandRow="1"/>
              <a:tblGrid>
                <a:gridCol w="1806010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7337990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1973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1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1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2162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9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325831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时间筛选器：默认显示为当月，数据为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大区筛选器：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区域筛选器：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明细表：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</a:t>
                      </a:r>
                      <a:endParaRPr lang="en-US" altLang="zh-CN" sz="9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建议按费用率降序；  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9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53340" marR="53340" marT="26670" marB="2667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9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9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9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53340" marT="26670" marB="2667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9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</a:p>
                  </a:txBody>
                  <a:tcPr marL="53340" marR="53340" marT="26670" marB="2667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4155948" y="2526362"/>
            <a:ext cx="163640" cy="128300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2843949" y="1910197"/>
            <a:ext cx="144016" cy="108012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6572" y="688278"/>
            <a:ext cx="2146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首页 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 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销售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冷饮</a:t>
            </a:r>
            <a:r>
              <a:rPr lang="en-US" altLang="zh-CN" sz="900" dirty="0">
                <a:solidFill>
                  <a:prstClr val="black"/>
                </a:solidFill>
                <a:latin typeface="+mn-ea"/>
                <a:ea typeface="DengXian" panose="02010600030101010101"/>
              </a:rPr>
              <a:t>/</a:t>
            </a:r>
            <a:r>
              <a:rPr kumimoji="1" lang="zh-CN" altLang="en-US" sz="900" dirty="0">
                <a:solidFill>
                  <a:srgbClr val="00AAFF"/>
                </a:solidFill>
                <a:latin typeface="+mn-ea"/>
                <a:ea typeface="DengXian" panose="02010600030101010101" pitchFamily="2" charset="-122"/>
              </a:rPr>
              <a:t>职能费用分析</a:t>
            </a:r>
            <a:endParaRPr lang="zh-CN" altLang="en-US" sz="900" dirty="0">
              <a:solidFill>
                <a:srgbClr val="00AA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7347659" y="106040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prstClr val="white"/>
                </a:solidFill>
                <a:ea typeface="DengXian" panose="02010600030101010101"/>
              </a:rPr>
              <a:t>查询</a:t>
            </a:r>
            <a:endParaRPr kumimoji="1" lang="zh-CN" altLang="en-US" sz="900" dirty="0">
              <a:solidFill>
                <a:prstClr val="white"/>
              </a:solidFill>
              <a:ea typeface="DengXian" panose="02010600030101010101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91464" y="2504025"/>
            <a:ext cx="4475899" cy="948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4987" y="233002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900" dirty="0">
              <a:solidFill>
                <a:prstClr val="black"/>
              </a:solidFill>
              <a:latin typeface="+mn-ea"/>
              <a:ea typeface="DengXian" panose="02010600030101010101"/>
            </a:endParaRPr>
          </a:p>
        </p:txBody>
      </p:sp>
      <p:graphicFrame>
        <p:nvGraphicFramePr>
          <p:cNvPr id="40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966492"/>
              </p:ext>
            </p:extLst>
          </p:nvPr>
        </p:nvGraphicFramePr>
        <p:xfrm>
          <a:off x="4591464" y="4688179"/>
          <a:ext cx="4422420" cy="880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0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职能分类</a:t>
                      </a:r>
                    </a:p>
                  </a:txBody>
                  <a:tcPr marL="36000" marR="6934" marT="5201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36000" marR="6934" marT="5201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折前收入同比</a:t>
                      </a:r>
                    </a:p>
                  </a:txBody>
                  <a:tcPr marL="36000" marR="6934" marT="5201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营销费用</a:t>
                      </a:r>
                    </a:p>
                  </a:txBody>
                  <a:tcPr marL="36000" marR="6934" marT="5201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</a:t>
                      </a:r>
                    </a:p>
                  </a:txBody>
                  <a:tcPr marL="36000" marR="6934" marT="5201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36000" marR="6934" marT="5201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2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促销</a:t>
                      </a:r>
                    </a:p>
                  </a:txBody>
                  <a:tcPr marL="6350" marR="6350" marT="4763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2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6350" marR="6350" marT="4763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2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渠道</a:t>
                      </a:r>
                    </a:p>
                  </a:txBody>
                  <a:tcPr marL="6350" marR="6350" marT="4763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62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冷链</a:t>
                      </a:r>
                    </a:p>
                  </a:txBody>
                  <a:tcPr marL="6350" marR="6350" marT="4763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6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6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453787"/>
              </p:ext>
            </p:extLst>
          </p:nvPr>
        </p:nvGraphicFramePr>
        <p:xfrm>
          <a:off x="59043" y="2520366"/>
          <a:ext cx="4471954" cy="93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29946" y="2259435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费用趋势图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graphicFrame>
        <p:nvGraphicFramePr>
          <p:cNvPr id="56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494569"/>
              </p:ext>
            </p:extLst>
          </p:nvPr>
        </p:nvGraphicFramePr>
        <p:xfrm>
          <a:off x="4522681" y="2519426"/>
          <a:ext cx="4504351" cy="91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742632" y="2269234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费用率趋势图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482393" y="921725"/>
            <a:ext cx="918055" cy="298964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</a:rPr>
              <a:t>默认：当月，数据为</a:t>
            </a:r>
            <a:r>
              <a:rPr lang="en-US" altLang="zh-CN" sz="788" dirty="0">
                <a:solidFill>
                  <a:prstClr val="white"/>
                </a:solidFill>
              </a:rPr>
              <a:t>T-1</a:t>
            </a:r>
            <a:endParaRPr lang="zh-CN" altLang="en-US" sz="788" dirty="0">
              <a:solidFill>
                <a:prstClr val="white"/>
              </a:solidFill>
            </a:endParaRP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297320" y="931559"/>
            <a:ext cx="801162" cy="234909"/>
            <a:chOff x="304798" y="1047755"/>
            <a:chExt cx="1068216" cy="313211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90"/>
              <a:ext cx="101566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900" dirty="0">
                  <a:solidFill>
                    <a:srgbClr val="00AAFF"/>
                  </a:solidFill>
                  <a:latin typeface="+mn-ea"/>
                  <a:ea typeface="DengXian" panose="02010600030101010101"/>
                </a:rPr>
                <a:t>时间（月）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2645711" y="952146"/>
            <a:ext cx="801162" cy="234908"/>
            <a:chOff x="304798" y="1047755"/>
            <a:chExt cx="1068216" cy="313210"/>
          </a:xfrm>
        </p:grpSpPr>
        <p:sp>
          <p:nvSpPr>
            <p:cNvPr id="69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90"/>
              <a:ext cx="938719" cy="307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900" dirty="0">
                  <a:solidFill>
                    <a:srgbClr val="00AAFF"/>
                  </a:solidFill>
                  <a:latin typeface="+mn-ea"/>
                  <a:ea typeface="DengXian" panose="02010600030101010101"/>
                </a:rPr>
                <a:t>职能分类 </a:t>
              </a:r>
            </a:p>
          </p:txBody>
        </p:sp>
        <p:sp>
          <p:nvSpPr>
            <p:cNvPr id="77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59043" y="1456435"/>
            <a:ext cx="8997650" cy="75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b="1" dirty="0">
              <a:solidFill>
                <a:prstClr val="white"/>
              </a:solidFill>
            </a:endParaRPr>
          </a:p>
        </p:txBody>
      </p:sp>
      <p:sp>
        <p:nvSpPr>
          <p:cNvPr id="79" name="Text Placeholder 23"/>
          <p:cNvSpPr txBox="1">
            <a:spLocks/>
          </p:cNvSpPr>
          <p:nvPr/>
        </p:nvSpPr>
        <p:spPr>
          <a:xfrm>
            <a:off x="838571" y="1496470"/>
            <a:ext cx="1111179" cy="68314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</a:rPr>
              <a:t>  折前收入</a:t>
            </a:r>
            <a:endParaRPr lang="en-US" altLang="zh-CN" sz="105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b="1" dirty="0">
                <a:solidFill>
                  <a:prstClr val="black"/>
                </a:solidFill>
              </a:rPr>
              <a:t>    1200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b="1" dirty="0">
                <a:solidFill>
                  <a:prstClr val="black"/>
                </a:solidFill>
              </a:rPr>
              <a:t>    2300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80" name="Text Placeholder 25"/>
          <p:cNvSpPr txBox="1">
            <a:spLocks/>
          </p:cNvSpPr>
          <p:nvPr/>
        </p:nvSpPr>
        <p:spPr>
          <a:xfrm>
            <a:off x="3485200" y="1507063"/>
            <a:ext cx="1045307" cy="74277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b="1" dirty="0">
                <a:solidFill>
                  <a:prstClr val="black"/>
                </a:solidFill>
              </a:rPr>
              <a:t>  营销费用</a:t>
            </a:r>
            <a:endParaRPr lang="en-US" altLang="zh-CN" sz="105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353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500</a:t>
            </a: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>
            <a:off x="6379307" y="1481765"/>
            <a:ext cx="1082078" cy="6935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b="1" dirty="0">
                <a:solidFill>
                  <a:prstClr val="black"/>
                </a:solidFill>
              </a:rPr>
              <a:t>    费用率</a:t>
            </a:r>
            <a:endParaRPr lang="en-US" altLang="zh-CN" sz="105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34</a:t>
            </a:r>
            <a:r>
              <a:rPr lang="en-US" altLang="zh-CN" sz="1050" b="1" dirty="0">
                <a:solidFill>
                  <a:prstClr val="black"/>
                </a:solidFill>
              </a:rPr>
              <a:t>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     30</a:t>
            </a:r>
            <a:r>
              <a:rPr lang="en-US" altLang="zh-CN" sz="1050" b="1" dirty="0">
                <a:solidFill>
                  <a:prstClr val="black"/>
                </a:solidFill>
              </a:rPr>
              <a:t>%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0317" y="1758890"/>
            <a:ext cx="504719" cy="485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ea typeface="DengXian" panose="02010600030101010101"/>
              </a:rPr>
              <a:t>本月</a:t>
            </a:r>
            <a:endParaRPr lang="en-US" altLang="zh-CN" sz="1050" b="1" dirty="0">
              <a:solidFill>
                <a:prstClr val="black"/>
              </a:solidFill>
              <a:ea typeface="DengXian" panose="02010600030101010101"/>
            </a:endParaRPr>
          </a:p>
          <a:p>
            <a:pPr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en-US" sz="1050" b="1" dirty="0">
                <a:solidFill>
                  <a:prstClr val="black"/>
                </a:solidFill>
                <a:ea typeface="+mn-ea"/>
              </a:rPr>
              <a:t>YTD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7699256" y="1476386"/>
            <a:ext cx="1279992" cy="693313"/>
            <a:chOff x="8150256" y="1537464"/>
            <a:chExt cx="1706656" cy="924417"/>
          </a:xfrm>
        </p:grpSpPr>
        <p:sp>
          <p:nvSpPr>
            <p:cNvPr id="84" name="Text Placeholder 42"/>
            <p:cNvSpPr txBox="1">
              <a:spLocks/>
            </p:cNvSpPr>
            <p:nvPr/>
          </p:nvSpPr>
          <p:spPr>
            <a:xfrm>
              <a:off x="8150256" y="1537464"/>
              <a:ext cx="1706656" cy="89704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zh-CN" altLang="en-US" sz="1050" b="1" dirty="0">
                  <a:solidFill>
                    <a:prstClr val="black"/>
                  </a:solidFill>
                </a:rPr>
                <a:t>  费用率同比</a:t>
              </a:r>
              <a:endParaRPr lang="en-US" altLang="zh-CN" sz="1050" b="1" dirty="0">
                <a:solidFill>
                  <a:prstClr val="black"/>
                </a:solidFill>
              </a:endParaRP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prstClr val="black"/>
                  </a:solidFill>
                </a:rPr>
                <a:t>     </a:t>
              </a:r>
              <a:r>
                <a:rPr lang="en-US" sz="105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050" b="1" dirty="0">
                  <a:solidFill>
                    <a:srgbClr val="F15E64"/>
                  </a:solidFill>
                </a:rPr>
                <a:t>%</a:t>
              </a:r>
              <a:endParaRPr lang="en-US" sz="1050" b="1" dirty="0">
                <a:solidFill>
                  <a:srgbClr val="F15E64"/>
                </a:solidFill>
              </a:endParaRP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050" b="1" dirty="0">
                  <a:solidFill>
                    <a:srgbClr val="5AB545"/>
                  </a:solidFill>
                </a:rPr>
                <a:t>-</a:t>
              </a:r>
              <a:r>
                <a:rPr lang="en-US" sz="105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050" b="1" dirty="0">
                  <a:solidFill>
                    <a:srgbClr val="5AB545"/>
                  </a:solidFill>
                </a:rPr>
                <a:t>%</a:t>
              </a:r>
              <a:endParaRPr lang="en-US" sz="1050" b="1" dirty="0">
                <a:solidFill>
                  <a:srgbClr val="5AB545"/>
                </a:solidFill>
              </a:endParaRPr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50" b="1">
                <a:solidFill>
                  <a:prstClr val="white"/>
                </a:solidFill>
              </a:endParaRPr>
            </a:p>
          </p:txBody>
        </p:sp>
        <p:sp>
          <p:nvSpPr>
            <p:cNvPr id="86" name="Down Arrow 85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50" b="1">
                <a:solidFill>
                  <a:prstClr val="white"/>
                </a:solidFill>
              </a:endParaRPr>
            </a:p>
          </p:txBody>
        </p:sp>
      </p:grpSp>
      <p:sp>
        <p:nvSpPr>
          <p:cNvPr id="92" name="Oval 4"/>
          <p:cNvSpPr/>
          <p:nvPr/>
        </p:nvSpPr>
        <p:spPr>
          <a:xfrm>
            <a:off x="13946" y="1476516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3" name="Oval 4"/>
          <p:cNvSpPr/>
          <p:nvPr/>
        </p:nvSpPr>
        <p:spPr>
          <a:xfrm>
            <a:off x="-25337" y="2250065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4" name="Oval 4"/>
          <p:cNvSpPr/>
          <p:nvPr/>
        </p:nvSpPr>
        <p:spPr>
          <a:xfrm>
            <a:off x="4536830" y="2249636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237" y="3758287"/>
            <a:ext cx="206981" cy="173864"/>
          </a:xfrm>
          <a:prstGeom prst="rect">
            <a:avLst/>
          </a:prstGeom>
        </p:spPr>
      </p:pic>
      <p:graphicFrame>
        <p:nvGraphicFramePr>
          <p:cNvPr id="102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86969"/>
              </p:ext>
            </p:extLst>
          </p:nvPr>
        </p:nvGraphicFramePr>
        <p:xfrm>
          <a:off x="4591464" y="3672344"/>
          <a:ext cx="4435567" cy="781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2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57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36000" marR="6934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折前收入同比</a:t>
                      </a:r>
                    </a:p>
                  </a:txBody>
                  <a:tcPr marL="36000" marR="6934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营销费用</a:t>
                      </a:r>
                    </a:p>
                  </a:txBody>
                  <a:tcPr marL="36000" marR="6934" marT="5201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费用率占比同比变化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7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47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7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47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14578" y="3418076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科目费用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1" name="Oval 4"/>
          <p:cNvSpPr/>
          <p:nvPr/>
        </p:nvSpPr>
        <p:spPr>
          <a:xfrm>
            <a:off x="-13153" y="3412263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4" name="Oval 4"/>
          <p:cNvSpPr/>
          <p:nvPr/>
        </p:nvSpPr>
        <p:spPr>
          <a:xfrm>
            <a:off x="4553347" y="3457358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60515" y="3435296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大区费用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30479" y="4430483"/>
            <a:ext cx="1214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  <a:ea typeface="DengXian" panose="02010600030101010101"/>
              </a:rPr>
              <a:t>职能费用</a:t>
            </a:r>
            <a:endParaRPr lang="en-US" sz="105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0" name="Oval 4"/>
          <p:cNvSpPr/>
          <p:nvPr/>
        </p:nvSpPr>
        <p:spPr>
          <a:xfrm>
            <a:off x="4558843" y="4431009"/>
            <a:ext cx="216000" cy="216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54864" rIns="54864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05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444313" y="2238314"/>
            <a:ext cx="1029716" cy="273373"/>
          </a:xfrm>
          <a:prstGeom prst="wedgeRoundRectCallout">
            <a:avLst>
              <a:gd name="adj1" fmla="val -76357"/>
              <a:gd name="adj2" fmla="val -8203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50" dirty="0">
                <a:solidFill>
                  <a:prstClr val="white"/>
                </a:solidFill>
              </a:rPr>
              <a:t>收入为部门总收入</a:t>
            </a:r>
          </a:p>
        </p:txBody>
      </p:sp>
      <p:sp>
        <p:nvSpPr>
          <p:cNvPr id="48" name="Text Placeholder 23">
            <a:extLst>
              <a:ext uri="{FF2B5EF4-FFF2-40B4-BE49-F238E27FC236}">
                <a16:creationId xmlns:a16="http://schemas.microsoft.com/office/drawing/2014/main" id="{51BBD7D9-05BC-49A3-B958-1A9B5B218804}"/>
              </a:ext>
            </a:extLst>
          </p:cNvPr>
          <p:cNvSpPr txBox="1">
            <a:spLocks/>
          </p:cNvSpPr>
          <p:nvPr/>
        </p:nvSpPr>
        <p:spPr>
          <a:xfrm>
            <a:off x="2044398" y="1490070"/>
            <a:ext cx="1111179" cy="68314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050" b="1" dirty="0">
                <a:solidFill>
                  <a:prstClr val="black"/>
                </a:solidFill>
                <a:latin typeface="+mn-ea"/>
              </a:rPr>
              <a:t>  折前收入同比</a:t>
            </a:r>
            <a:endParaRPr lang="en-US" altLang="zh-CN" sz="105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b="1" dirty="0">
                <a:solidFill>
                  <a:prstClr val="black"/>
                </a:solidFill>
              </a:rPr>
              <a:t>    12%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050" b="1" dirty="0">
                <a:solidFill>
                  <a:prstClr val="black"/>
                </a:solidFill>
              </a:rPr>
              <a:t>    23%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050" b="1" dirty="0">
                <a:solidFill>
                  <a:prstClr val="black"/>
                </a:solidFill>
              </a:rPr>
              <a:t> </a:t>
            </a:r>
          </a:p>
        </p:txBody>
      </p:sp>
      <p:graphicFrame>
        <p:nvGraphicFramePr>
          <p:cNvPr id="49" name="表格 45">
            <a:extLst>
              <a:ext uri="{FF2B5EF4-FFF2-40B4-BE49-F238E27FC236}">
                <a16:creationId xmlns:a16="http://schemas.microsoft.com/office/drawing/2014/main" id="{97CCDF84-C159-499D-A570-1CEB91B1D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98817"/>
              </p:ext>
            </p:extLst>
          </p:nvPr>
        </p:nvGraphicFramePr>
        <p:xfrm>
          <a:off x="81662" y="3649980"/>
          <a:ext cx="4411747" cy="1918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212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882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0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7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费用占比同比变化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产品促销费用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渠道激励费用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试饮产品费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冷链费用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销售合同费用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海报促销费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降价费用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形象建设费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内部推广会议费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759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……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6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27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8" name="十字箭头 33"/>
          <p:cNvSpPr/>
          <p:nvPr/>
        </p:nvSpPr>
        <p:spPr>
          <a:xfrm>
            <a:off x="4896827" y="3779455"/>
            <a:ext cx="144016" cy="108012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624" y="2561788"/>
            <a:ext cx="206981" cy="17386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904" y="2523577"/>
            <a:ext cx="206981" cy="173864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4906159" y="1475659"/>
            <a:ext cx="1279992" cy="672781"/>
            <a:chOff x="8070221" y="1572180"/>
            <a:chExt cx="1706656" cy="897041"/>
          </a:xfrm>
        </p:grpSpPr>
        <p:sp>
          <p:nvSpPr>
            <p:cNvPr id="73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zh-CN" altLang="en-US" sz="1050" b="1" dirty="0">
                  <a:solidFill>
                    <a:prstClr val="black"/>
                  </a:solidFill>
                </a:rPr>
                <a:t>  费用同比</a:t>
              </a:r>
              <a:endParaRPr lang="en-US" altLang="zh-CN" sz="1050" b="1" dirty="0">
                <a:solidFill>
                  <a:prstClr val="black"/>
                </a:solidFill>
              </a:endParaRP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prstClr val="black"/>
                  </a:solidFill>
                </a:rPr>
                <a:t>     </a:t>
              </a:r>
              <a:r>
                <a:rPr lang="en-US" sz="105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050" b="1" dirty="0">
                  <a:solidFill>
                    <a:srgbClr val="F15E64"/>
                  </a:solidFill>
                </a:rPr>
                <a:t>%</a:t>
              </a:r>
              <a:endParaRPr lang="en-US" sz="1050" b="1" dirty="0">
                <a:solidFill>
                  <a:srgbClr val="F15E64"/>
                </a:solidFill>
              </a:endParaRP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050" b="1" dirty="0">
                  <a:solidFill>
                    <a:srgbClr val="5AB545"/>
                  </a:solidFill>
                </a:rPr>
                <a:t>-</a:t>
              </a:r>
              <a:r>
                <a:rPr lang="en-US" sz="105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050" b="1" dirty="0">
                  <a:solidFill>
                    <a:srgbClr val="5AB545"/>
                  </a:solidFill>
                </a:rPr>
                <a:t>%</a:t>
              </a:r>
              <a:endParaRPr lang="en-US" sz="1050" b="1" dirty="0">
                <a:solidFill>
                  <a:srgbClr val="5AB545"/>
                </a:solidFill>
              </a:endParaRPr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76" name="Down Arrow 75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1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5AB5248-FAEC-4248-A9AC-DEDC12745B81}"/>
              </a:ext>
            </a:extLst>
          </p:cNvPr>
          <p:cNvGrpSpPr/>
          <p:nvPr/>
        </p:nvGrpSpPr>
        <p:grpSpPr>
          <a:xfrm>
            <a:off x="7101385" y="904522"/>
            <a:ext cx="720000" cy="287867"/>
            <a:chOff x="10952441" y="1047755"/>
            <a:chExt cx="720000" cy="287867"/>
          </a:xfrm>
        </p:grpSpPr>
        <p:sp>
          <p:nvSpPr>
            <p:cNvPr id="90" name="矩形 57">
              <a:extLst>
                <a:ext uri="{FF2B5EF4-FFF2-40B4-BE49-F238E27FC236}">
                  <a16:creationId xmlns:a16="http://schemas.microsoft.com/office/drawing/2014/main" id="{217831C0-F9FD-4C52-82A6-341EEA74B03D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文本框 58">
              <a:extLst>
                <a:ext uri="{FF2B5EF4-FFF2-40B4-BE49-F238E27FC236}">
                  <a16:creationId xmlns:a16="http://schemas.microsoft.com/office/drawing/2014/main" id="{4FFEA512-A55C-4EB5-AC2D-0A15A5A3BF82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56164" y="840466"/>
            <a:ext cx="1717873" cy="323591"/>
            <a:chOff x="9922743" y="656692"/>
            <a:chExt cx="1717873" cy="323591"/>
          </a:xfrm>
        </p:grpSpPr>
        <p:sp>
          <p:nvSpPr>
            <p:cNvPr id="95" name="Rectangle: Rounded Corners 56"/>
            <p:cNvSpPr/>
            <p:nvPr/>
          </p:nvSpPr>
          <p:spPr>
            <a:xfrm>
              <a:off x="9958747" y="682036"/>
              <a:ext cx="709761" cy="2982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0318787" y="723045"/>
              <a:ext cx="0" cy="21600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9922743" y="656692"/>
              <a:ext cx="1717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black"/>
                  </a:solidFill>
                </a:rPr>
                <a:t>月  </a:t>
              </a:r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YTD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8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8098730" y="2269234"/>
            <a:ext cx="988140" cy="508788"/>
          </a:xfrm>
          <a:prstGeom prst="wedgeRoundRectCallout">
            <a:avLst>
              <a:gd name="adj1" fmla="val 57401"/>
              <a:gd name="adj2" fmla="val 6094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营销费用率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同期营销费用率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0" name="Speech Bubble: Rectangle with Corners Rounded 321">
            <a:extLst>
              <a:ext uri="{FF2B5EF4-FFF2-40B4-BE49-F238E27FC236}">
                <a16:creationId xmlns:a16="http://schemas.microsoft.com/office/drawing/2014/main" id="{2D66832F-F936-47E2-9CC9-2E815EE7351E}"/>
              </a:ext>
            </a:extLst>
          </p:cNvPr>
          <p:cNvSpPr/>
          <p:nvPr/>
        </p:nvSpPr>
        <p:spPr>
          <a:xfrm flipH="1">
            <a:off x="2588521" y="2150403"/>
            <a:ext cx="988140" cy="508788"/>
          </a:xfrm>
          <a:prstGeom prst="wedgeRoundRectCallout">
            <a:avLst>
              <a:gd name="adj1" fmla="val -49017"/>
              <a:gd name="adj2" fmla="val 9389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光标显示：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折前收入、营销费用、费用率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88" dirty="0">
                <a:solidFill>
                  <a:prstClr val="white"/>
                </a:solidFill>
                <a:latin typeface="+mn-ea"/>
              </a:rPr>
              <a:t>同期营销费用</a:t>
            </a:r>
            <a:endParaRPr lang="en-US" altLang="zh-CN" sz="788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768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8I4LaEROCQwtabyPMwF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60785</TotalTime>
  <Words>3627</Words>
  <Application>Microsoft Office PowerPoint</Application>
  <PresentationFormat>全屏显示(16:10)</PresentationFormat>
  <Paragraphs>1043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7" baseType="lpstr">
      <vt:lpstr>Yu Gothic Medium</vt:lpstr>
      <vt:lpstr>DengXian</vt:lpstr>
      <vt:lpstr>DengXian</vt:lpstr>
      <vt:lpstr>DengXian Light</vt:lpstr>
      <vt:lpstr>华文楷体</vt:lpstr>
      <vt:lpstr>宋体</vt:lpstr>
      <vt:lpstr>微软雅黑</vt:lpstr>
      <vt:lpstr>Arial</vt:lpstr>
      <vt:lpstr>Calibri</vt:lpstr>
      <vt:lpstr>Calibri Light</vt:lpstr>
      <vt:lpstr>Wingdings</vt:lpstr>
      <vt:lpstr>Wingdings 3</vt:lpstr>
      <vt:lpstr>3_自定义设计方案</vt:lpstr>
      <vt:lpstr>4_自定义设计方案</vt:lpstr>
      <vt:lpstr>Custom Design</vt:lpstr>
      <vt:lpstr>2_自定义设计方案</vt:lpstr>
      <vt:lpstr>1_Custom Design</vt:lpstr>
      <vt:lpstr>1_自定义设计方案</vt:lpstr>
      <vt:lpstr>7_自定义设计方案</vt:lpstr>
      <vt:lpstr>8_自定义设计方案</vt:lpstr>
      <vt:lpstr>3_Custom Design</vt:lpstr>
      <vt:lpstr>5_Custom Design</vt:lpstr>
      <vt:lpstr>5_自定义设计方案</vt:lpstr>
      <vt:lpstr>6_Custom Design</vt:lpstr>
      <vt:lpstr>Office 主题​​</vt:lpstr>
      <vt:lpstr>9_自定义设计方案</vt:lpstr>
      <vt:lpstr>7_Custom Design</vt:lpstr>
      <vt:lpstr>think-cell Slide</vt:lpstr>
      <vt:lpstr>大数据平台建设 – 费用模块需求明细</vt:lpstr>
      <vt:lpstr>PowerPoint 演示文稿</vt:lpstr>
      <vt:lpstr>PowerPoint 演示文稿</vt:lpstr>
      <vt:lpstr>线下费用总览(签批口径)</vt:lpstr>
      <vt:lpstr>PowerPoint 演示文稿</vt:lpstr>
      <vt:lpstr>线下费用总览(入账口径)</vt:lpstr>
      <vt:lpstr>PowerPoint 演示文稿</vt:lpstr>
      <vt:lpstr>线下费用明细（大区-区域）</vt:lpstr>
      <vt:lpstr>PowerPoint 演示文稿</vt:lpstr>
      <vt:lpstr>职能费用分析</vt:lpstr>
      <vt:lpstr>PowerPoint 演示文稿</vt:lpstr>
      <vt:lpstr>经销商费用分析</vt:lpstr>
      <vt:lpstr>PowerPoint 演示文稿</vt:lpstr>
      <vt:lpstr>PowerPoint 演示文稿</vt:lpstr>
      <vt:lpstr>PowerPoint 演示文稿</vt:lpstr>
      <vt:lpstr>结案差异率</vt:lpstr>
      <vt:lpstr>PowerPoint 演示文稿</vt:lpstr>
      <vt:lpstr>结案进度分析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123</dc:creator>
  <cp:lastModifiedBy>fuyang</cp:lastModifiedBy>
  <cp:revision>2456</cp:revision>
  <cp:lastPrinted>2017-07-24T09:45:45Z</cp:lastPrinted>
  <dcterms:created xsi:type="dcterms:W3CDTF">2011-03-15T09:00:44Z</dcterms:created>
  <dcterms:modified xsi:type="dcterms:W3CDTF">2019-11-13T07:04:55Z</dcterms:modified>
</cp:coreProperties>
</file>