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85" r:id="rId3"/>
    <p:sldMasterId id="2147483692" r:id="rId4"/>
    <p:sldMasterId id="2147483704" r:id="rId5"/>
    <p:sldMasterId id="2147483717" r:id="rId6"/>
    <p:sldMasterId id="2147483737" r:id="rId7"/>
    <p:sldMasterId id="2147483754" r:id="rId8"/>
    <p:sldMasterId id="2147483766" r:id="rId9"/>
  </p:sldMasterIdLst>
  <p:notesMasterIdLst>
    <p:notesMasterId r:id="rId31"/>
  </p:notesMasterIdLst>
  <p:handoutMasterIdLst>
    <p:handoutMasterId r:id="rId32"/>
  </p:handoutMasterIdLst>
  <p:sldIdLst>
    <p:sldId id="261" r:id="rId10"/>
    <p:sldId id="260" r:id="rId11"/>
    <p:sldId id="329" r:id="rId12"/>
    <p:sldId id="380" r:id="rId13"/>
    <p:sldId id="430" r:id="rId14"/>
    <p:sldId id="381" r:id="rId15"/>
    <p:sldId id="347" r:id="rId16"/>
    <p:sldId id="383" r:id="rId17"/>
    <p:sldId id="348" r:id="rId18"/>
    <p:sldId id="384" r:id="rId19"/>
    <p:sldId id="349" r:id="rId20"/>
    <p:sldId id="350" r:id="rId21"/>
    <p:sldId id="385" r:id="rId22"/>
    <p:sldId id="378" r:id="rId23"/>
    <p:sldId id="373" r:id="rId24"/>
    <p:sldId id="379" r:id="rId25"/>
    <p:sldId id="293" r:id="rId26"/>
    <p:sldId id="343" r:id="rId27"/>
    <p:sldId id="294" r:id="rId28"/>
    <p:sldId id="344" r:id="rId29"/>
    <p:sldId id="265" r:id="rId30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0B6B12-6083-4410-A2BF-D96C63ACDE85}">
          <p14:sldIdLst>
            <p14:sldId id="261"/>
            <p14:sldId id="260"/>
            <p14:sldId id="329"/>
            <p14:sldId id="380"/>
            <p14:sldId id="430"/>
            <p14:sldId id="381"/>
            <p14:sldId id="347"/>
            <p14:sldId id="383"/>
            <p14:sldId id="348"/>
            <p14:sldId id="384"/>
            <p14:sldId id="349"/>
            <p14:sldId id="350"/>
            <p14:sldId id="385"/>
            <p14:sldId id="378"/>
            <p14:sldId id="373"/>
            <p14:sldId id="379"/>
            <p14:sldId id="293"/>
            <p14:sldId id="343"/>
            <p14:sldId id="294"/>
            <p14:sldId id="34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/>
  <p:cmAuthor id="2" name="Pu Cui Liang" initials="PCL" lastIdx="1" clrIdx="1"/>
  <p:cmAuthor id="3" name="Mao, Shu" initials="MS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CAAE"/>
    <a:srgbClr val="0084D5"/>
    <a:srgbClr val="F0F0F0"/>
    <a:srgbClr val="FFFFFF"/>
    <a:srgbClr val="6D67F8"/>
    <a:srgbClr val="5AB545"/>
    <a:srgbClr val="F15E64"/>
    <a:srgbClr val="F5F7FA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0" autoAdjust="0"/>
    <p:restoredTop sz="95373" autoAdjust="0"/>
  </p:normalViewPr>
  <p:slideViewPr>
    <p:cSldViewPr snapToGrid="0">
      <p:cViewPr varScale="1">
        <p:scale>
          <a:sx n="77" d="100"/>
          <a:sy n="77" d="100"/>
        </p:scale>
        <p:origin x="3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899171808126301E-2"/>
          <c:y val="5.2482269503546099E-2"/>
          <c:w val="0.79335445500528001"/>
          <c:h val="0.75290780141844005"/>
        </c:manualLayout>
      </c:layout>
      <c:barChart>
        <c:barDir val="col"/>
        <c:grouping val="clustered"/>
        <c:varyColors val="0"/>
        <c:ser>
          <c:idx val="4"/>
          <c:order val="4"/>
          <c:tx>
            <c:strRef>
              <c:f>Sheet1!$E$1</c:f>
              <c:strCache>
                <c:ptCount val="1"/>
                <c:pt idx="0">
                  <c:v>实际费用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50</c:v>
                </c:pt>
                <c:pt idx="1">
                  <c:v>77</c:v>
                </c:pt>
                <c:pt idx="2">
                  <c:v>45</c:v>
                </c:pt>
                <c:pt idx="3">
                  <c:v>38</c:v>
                </c:pt>
                <c:pt idx="4">
                  <c:v>84</c:v>
                </c:pt>
                <c:pt idx="5">
                  <c:v>75</c:v>
                </c:pt>
                <c:pt idx="6">
                  <c:v>66</c:v>
                </c:pt>
                <c:pt idx="7">
                  <c:v>48</c:v>
                </c:pt>
                <c:pt idx="8">
                  <c:v>75</c:v>
                </c:pt>
                <c:pt idx="9">
                  <c:v>55</c:v>
                </c:pt>
                <c:pt idx="10">
                  <c:v>88</c:v>
                </c:pt>
                <c:pt idx="1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6-40F1-99D6-3316A4792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5694488"/>
        <c:axId val="715697232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折前任务完成进度</c:v>
                </c:pt>
              </c:strCache>
            </c:strRef>
          </c:tx>
          <c:spPr>
            <a:ln w="28575" cap="rnd">
              <a:solidFill>
                <a:srgbClr val="0084D5"/>
              </a:solidFill>
              <a:round/>
            </a:ln>
            <a:effectLst/>
          </c:spPr>
          <c:marker>
            <c:symbol val="none"/>
          </c:marker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06-40F1-99D6-3316A47921B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费用预算进度</c:v>
                </c:pt>
              </c:strCache>
            </c:strRef>
          </c:tx>
          <c:spPr>
            <a:ln w="28575" cap="rnd">
              <a:solidFill>
                <a:srgbClr val="13CAAE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6-40F1-99D6-3316A47921B9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06-40F1-99D6-3316A47921B9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06-40F1-99D6-3316A47921B9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A06-40F1-99D6-3316A47921B9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A06-40F1-99D6-3316A47921B9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A06-40F1-99D6-3316A47921B9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A06-40F1-99D6-3316A47921B9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A06-40F1-99D6-3316A47921B9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A06-40F1-99D6-3316A47921B9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13CAA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A06-40F1-99D6-3316A47921B9}"/>
              </c:ext>
            </c:extLst>
          </c:dP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40</c:v>
                </c:pt>
                <c:pt idx="5">
                  <c:v>45</c:v>
                </c:pt>
                <c:pt idx="6">
                  <c:v>50</c:v>
                </c:pt>
                <c:pt idx="7">
                  <c:v>55</c:v>
                </c:pt>
                <c:pt idx="8">
                  <c:v>60</c:v>
                </c:pt>
                <c:pt idx="9">
                  <c:v>65</c:v>
                </c:pt>
                <c:pt idx="10">
                  <c:v>70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BA06-40F1-99D6-3316A47921B9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费用使用进度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8</c:v>
                </c:pt>
                <c:pt idx="2">
                  <c:v>15</c:v>
                </c:pt>
                <c:pt idx="3">
                  <c:v>18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42</c:v>
                </c:pt>
                <c:pt idx="9">
                  <c:v>50</c:v>
                </c:pt>
                <c:pt idx="10">
                  <c:v>52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BA06-40F1-99D6-3316A4792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711344"/>
        <c:axId val="7157136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201901</c:v>
                      </c:pt>
                      <c:pt idx="1">
                        <c:v>201902</c:v>
                      </c:pt>
                      <c:pt idx="2">
                        <c:v>201903</c:v>
                      </c:pt>
                      <c:pt idx="3">
                        <c:v>201904</c:v>
                      </c:pt>
                      <c:pt idx="4">
                        <c:v>201905</c:v>
                      </c:pt>
                      <c:pt idx="5">
                        <c:v>201906</c:v>
                      </c:pt>
                      <c:pt idx="6">
                        <c:v>201907</c:v>
                      </c:pt>
                      <c:pt idx="7">
                        <c:v>201908</c:v>
                      </c:pt>
                      <c:pt idx="8">
                        <c:v>201909</c:v>
                      </c:pt>
                      <c:pt idx="9">
                        <c:v>201910</c:v>
                      </c:pt>
                      <c:pt idx="10">
                        <c:v>201911</c:v>
                      </c:pt>
                      <c:pt idx="11">
                        <c:v>201912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8-BA06-40F1-99D6-3316A47921B9}"/>
                  </c:ext>
                </c:extLst>
              </c15:ser>
            </c15:filteredLineSeries>
          </c:ext>
        </c:extLst>
      </c:lineChart>
      <c:catAx>
        <c:axId val="715694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697232"/>
        <c:crosses val="autoZero"/>
        <c:auto val="1"/>
        <c:lblAlgn val="ctr"/>
        <c:lblOffset val="100"/>
        <c:noMultiLvlLbl val="0"/>
      </c:catAx>
      <c:valAx>
        <c:axId val="7156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694488"/>
        <c:crosses val="autoZero"/>
        <c:crossBetween val="between"/>
      </c:valAx>
      <c:catAx>
        <c:axId val="715711344"/>
        <c:scaling>
          <c:orientation val="minMax"/>
        </c:scaling>
        <c:delete val="1"/>
        <c:axPos val="t"/>
        <c:majorTickMark val="out"/>
        <c:minorTickMark val="none"/>
        <c:tickLblPos val="nextTo"/>
        <c:crossAx val="715713696"/>
        <c:crosses val="max"/>
        <c:auto val="1"/>
        <c:lblAlgn val="ctr"/>
        <c:lblOffset val="100"/>
        <c:noMultiLvlLbl val="0"/>
      </c:catAx>
      <c:valAx>
        <c:axId val="7157136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71134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84649122807017496"/>
          <c:y val="9.45626477541371E-2"/>
          <c:w val="0.15179995443153299"/>
          <c:h val="0.773049645390071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7645884857619E-2"/>
          <c:y val="4.49614860892084E-2"/>
          <c:w val="0.85743851130791704"/>
          <c:h val="0.77876712895978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实际费用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4.3</c:v>
                </c:pt>
                <c:pt idx="1">
                  <c:v>6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4.58</c:v>
                </c:pt>
                <c:pt idx="13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D-4C99-8950-FA7282423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63472"/>
        <c:axId val="6745638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ln w="28575" cap="rnd">
              <a:solidFill>
                <a:srgbClr val="13CAA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  <c:pt idx="12">
                  <c:v>2.08</c:v>
                </c:pt>
                <c:pt idx="13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AD-4C99-8950-FA72824232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201805</c:v>
                </c:pt>
                <c:pt idx="1">
                  <c:v>201806</c:v>
                </c:pt>
                <c:pt idx="2">
                  <c:v>201807</c:v>
                </c:pt>
                <c:pt idx="3">
                  <c:v>201808</c:v>
                </c:pt>
                <c:pt idx="4">
                  <c:v>201809</c:v>
                </c:pt>
                <c:pt idx="5">
                  <c:v>201810</c:v>
                </c:pt>
                <c:pt idx="6">
                  <c:v>201811</c:v>
                </c:pt>
                <c:pt idx="7">
                  <c:v>201812</c:v>
                </c:pt>
                <c:pt idx="8">
                  <c:v>201901</c:v>
                </c:pt>
                <c:pt idx="9">
                  <c:v>201902</c:v>
                </c:pt>
                <c:pt idx="10">
                  <c:v>201903</c:v>
                </c:pt>
                <c:pt idx="11">
                  <c:v>201904</c:v>
                </c:pt>
                <c:pt idx="12">
                  <c:v>201905</c:v>
                </c:pt>
                <c:pt idx="13">
                  <c:v>201906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1.5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AD-4C99-8950-FA7282423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563472"/>
        <c:axId val="674563864"/>
      </c:lineChart>
      <c:catAx>
        <c:axId val="674563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63864"/>
        <c:crosses val="autoZero"/>
        <c:auto val="1"/>
        <c:lblAlgn val="ctr"/>
        <c:lblOffset val="100"/>
        <c:noMultiLvlLbl val="0"/>
      </c:catAx>
      <c:valAx>
        <c:axId val="67456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6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3358369795305"/>
          <c:y val="0.171144675308389"/>
          <c:w val="9.8759772270789706E-2"/>
          <c:h val="0.687759307873495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奶粉东北大区</c:v>
                </c:pt>
                <c:pt idx="1">
                  <c:v>奶粉华北大区</c:v>
                </c:pt>
                <c:pt idx="2">
                  <c:v>奶粉华中大区</c:v>
                </c:pt>
                <c:pt idx="3">
                  <c:v>奶粉华南大区</c:v>
                </c:pt>
                <c:pt idx="4">
                  <c:v>奶粉华东大区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A-4952-8902-3F6646CA7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5609032"/>
        <c:axId val="715605896"/>
      </c:barChart>
      <c:catAx>
        <c:axId val="715609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605896"/>
        <c:crosses val="autoZero"/>
        <c:auto val="1"/>
        <c:lblAlgn val="r"/>
        <c:lblOffset val="100"/>
        <c:noMultiLvlLbl val="0"/>
      </c:catAx>
      <c:valAx>
        <c:axId val="71560589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60903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0291850813842"/>
          <c:y val="0.11358256284072672"/>
          <c:w val="0.78587265549207719"/>
          <c:h val="0.589926143385688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市场部费用</c:v>
                </c:pt>
                <c:pt idx="1">
                  <c:v>销售部费用</c:v>
                </c:pt>
                <c:pt idx="2">
                  <c:v>区域费用</c:v>
                </c:pt>
                <c:pt idx="3">
                  <c:v>大区费用</c:v>
                </c:pt>
                <c:pt idx="4">
                  <c:v>…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 formatCode="0%">
                  <c:v>0.04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D-4BD6-A31C-3E1562152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5612168"/>
        <c:axId val="715605112"/>
      </c:barChart>
      <c:catAx>
        <c:axId val="715612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605112"/>
        <c:crosses val="autoZero"/>
        <c:auto val="1"/>
        <c:lblAlgn val="ctr"/>
        <c:lblOffset val="100"/>
        <c:noMultiLvlLbl val="0"/>
      </c:catAx>
      <c:valAx>
        <c:axId val="715605112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61216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06439887351899"/>
          <c:y val="8.1895856843462803E-2"/>
          <c:w val="0.76568749312002304"/>
          <c:h val="0.72304310231119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华润万家</c:v>
                </c:pt>
                <c:pt idx="1">
                  <c:v>5+系统</c:v>
                </c:pt>
                <c:pt idx="2">
                  <c:v>大润发</c:v>
                </c:pt>
                <c:pt idx="3">
                  <c:v>爱家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F-421A-877C-17D912E00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9946272"/>
        <c:axId val="683377136"/>
      </c:barChart>
      <c:catAx>
        <c:axId val="70994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/>
          </a:p>
        </c:txPr>
        <c:crossAx val="683377136"/>
        <c:crosses val="autoZero"/>
        <c:auto val="1"/>
        <c:lblAlgn val="ctr"/>
        <c:lblOffset val="100"/>
        <c:noMultiLvlLbl val="0"/>
      </c:catAx>
      <c:valAx>
        <c:axId val="68337713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994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30825882499425"/>
          <c:y val="7.9619150314914539E-2"/>
          <c:w val="0.79601252292050018"/>
          <c:h val="0.76363941016856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上海</c:v>
                </c:pt>
                <c:pt idx="1">
                  <c:v>云南</c:v>
                </c:pt>
                <c:pt idx="2">
                  <c:v>北京</c:v>
                </c:pt>
                <c:pt idx="3">
                  <c:v>南京</c:v>
                </c:pt>
                <c:pt idx="4">
                  <c:v>合肥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B-4F62-BD9E-2F803ADA7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3377528"/>
        <c:axId val="683379096"/>
      </c:barChart>
      <c:catAx>
        <c:axId val="683377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t" anchorCtr="0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379096"/>
        <c:crosses val="autoZero"/>
        <c:auto val="1"/>
        <c:lblAlgn val="ctr"/>
        <c:lblOffset val="100"/>
        <c:noMultiLvlLbl val="0"/>
      </c:catAx>
      <c:valAx>
        <c:axId val="68337909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37752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798E-2"/>
          <c:y val="4.5887505106991897E-2"/>
          <c:w val="0.79827127102448003"/>
          <c:h val="0.74291447080030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超期结案金额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2-4890-968E-CF10CCAD21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同期超期结案金额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92-4890-968E-CF10CCAD2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12756376"/>
        <c:axId val="8127575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超期结案率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92-4890-968E-CF10CCAD21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同期超期结案率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92-4890-968E-CF10CCAD2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756376"/>
        <c:axId val="812757552"/>
      </c:lineChart>
      <c:catAx>
        <c:axId val="81275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757552"/>
        <c:crosses val="autoZero"/>
        <c:auto val="1"/>
        <c:lblAlgn val="ctr"/>
        <c:lblOffset val="100"/>
        <c:noMultiLvlLbl val="0"/>
      </c:catAx>
      <c:valAx>
        <c:axId val="8127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7563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702"/>
          <c:y val="5.7821656844708101E-2"/>
          <c:w val="0.14028121555060299"/>
          <c:h val="0.7748453245604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798E-2"/>
          <c:y val="4.5887505106991897E-2"/>
          <c:w val="0.79827127102448003"/>
          <c:h val="0.74291447080030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0-4FCE-B373-E8864B0E1E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同期结案差异金额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0-4FCE-B373-E8864B0E1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4562688"/>
        <c:axId val="6745560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结案差异率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10-4FCE-B373-E8864B0E1E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同期结案差异率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0-4FCE-B373-E8864B0E1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562688"/>
        <c:axId val="674556024"/>
      </c:lineChart>
      <c:catAx>
        <c:axId val="6745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56024"/>
        <c:crosses val="autoZero"/>
        <c:auto val="1"/>
        <c:lblAlgn val="ctr"/>
        <c:lblOffset val="100"/>
        <c:noMultiLvlLbl val="0"/>
      </c:catAx>
      <c:valAx>
        <c:axId val="67455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626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702"/>
          <c:y val="5.7821656844708101E-2"/>
          <c:w val="0.14028121555060299"/>
          <c:h val="0.7748453245604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80505143023888"/>
          <c:y val="7.8575936302307553E-2"/>
          <c:w val="0.79390067357806937"/>
          <c:h val="0.56124198351086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奶粉东北大区</c:v>
                </c:pt>
                <c:pt idx="1">
                  <c:v>奶粉华中大区</c:v>
                </c:pt>
                <c:pt idx="2">
                  <c:v>奶粉华东大区</c:v>
                </c:pt>
                <c:pt idx="3">
                  <c:v>奶粉华北大区</c:v>
                </c:pt>
                <c:pt idx="4">
                  <c:v>奶粉华南大区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92-4488-A805-5FD3047F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50928"/>
        <c:axId val="674559944"/>
      </c:barChart>
      <c:catAx>
        <c:axId val="674550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59944"/>
        <c:crosses val="autoZero"/>
        <c:auto val="1"/>
        <c:lblAlgn val="r"/>
        <c:lblOffset val="100"/>
        <c:noMultiLvlLbl val="0"/>
      </c:catAx>
      <c:valAx>
        <c:axId val="674559944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5092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06875875821925"/>
          <c:y val="7.8088011952999623E-2"/>
          <c:w val="0.768760442492185"/>
          <c:h val="0.625420694273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销售部费用</c:v>
                </c:pt>
                <c:pt idx="1">
                  <c:v>市场部费用</c:v>
                </c:pt>
                <c:pt idx="2">
                  <c:v>区域费用</c:v>
                </c:pt>
                <c:pt idx="3">
                  <c:v>大区费用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 formatCode="0%">
                  <c:v>0.04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4-408C-B45E-5AED63B5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61904"/>
        <c:axId val="674562296"/>
      </c:barChart>
      <c:catAx>
        <c:axId val="67456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62296"/>
        <c:crosses val="autoZero"/>
        <c:auto val="1"/>
        <c:lblAlgn val="ctr"/>
        <c:lblOffset val="100"/>
        <c:noMultiLvlLbl val="0"/>
      </c:catAx>
      <c:valAx>
        <c:axId val="67456229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56190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326687862909"/>
          <c:y val="8.8224432828186664E-2"/>
          <c:w val="0.76568749312002304"/>
          <c:h val="0.72304310231119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红孩子</c:v>
                </c:pt>
                <c:pt idx="1">
                  <c:v>合力超市</c:v>
                </c:pt>
                <c:pt idx="2">
                  <c:v>大润发</c:v>
                </c:pt>
                <c:pt idx="3">
                  <c:v>爱家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D-4265-95A9-38E0C51F0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3378312"/>
        <c:axId val="683378704"/>
      </c:barChart>
      <c:catAx>
        <c:axId val="683378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3378704"/>
        <c:crosses val="autoZero"/>
        <c:auto val="1"/>
        <c:lblAlgn val="ctr"/>
        <c:lblOffset val="100"/>
        <c:noMultiLvlLbl val="0"/>
      </c:catAx>
      <c:valAx>
        <c:axId val="683378704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37831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47013101829"/>
          <c:y val="7.5234248051462602E-2"/>
          <c:w val="0.248081659465166"/>
          <c:h val="0.834484654286781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费用出处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6A-4A6B-AE11-0281D89ED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6A-4A6B-AE11-0281D89EDF77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6A-4A6B-AE11-0281D89EDF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大区费用</c:v>
                </c:pt>
                <c:pt idx="1">
                  <c:v>区域费用</c:v>
                </c:pt>
                <c:pt idx="2">
                  <c:v>销售部费用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6A-4A6B-AE11-0281D89EDF7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570494640036"/>
          <c:y val="0.215546147746907"/>
          <c:w val="0.223571806393525"/>
          <c:h val="0.47876442047703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83653968960973"/>
          <c:y val="7.9619150314914539E-2"/>
          <c:w val="0.79601252292050018"/>
          <c:h val="0.76363941016856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上海</c:v>
                </c:pt>
                <c:pt idx="1">
                  <c:v>云南</c:v>
                </c:pt>
                <c:pt idx="2">
                  <c:v>北京</c:v>
                </c:pt>
                <c:pt idx="3">
                  <c:v>南京</c:v>
                </c:pt>
                <c:pt idx="4">
                  <c:v>合肥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9-4CDC-AFEF-153ED783E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3376744"/>
        <c:axId val="712129488"/>
      </c:barChart>
      <c:catAx>
        <c:axId val="683376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t" anchorCtr="0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2129488"/>
        <c:crosses val="autoZero"/>
        <c:auto val="1"/>
        <c:lblAlgn val="ctr"/>
        <c:lblOffset val="100"/>
        <c:noMultiLvlLbl val="0"/>
      </c:catAx>
      <c:valAx>
        <c:axId val="712129488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33767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85115020297697E-2"/>
          <c:y val="0.12526614620298099"/>
          <c:w val="0.902706359945873"/>
          <c:h val="0.70738112136266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同期实际费用</c:v>
                </c:pt>
              </c:strCache>
            </c:strRef>
          </c:tx>
          <c:spPr>
            <a:solidFill>
              <a:srgbClr val="0084D5"/>
            </a:solidFill>
            <a:ln>
              <a:solidFill>
                <a:srgbClr val="0084D5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东北大区</c:v>
                </c:pt>
                <c:pt idx="1">
                  <c:v>华北大区</c:v>
                </c:pt>
                <c:pt idx="2">
                  <c:v>西北大区</c:v>
                </c:pt>
                <c:pt idx="3">
                  <c:v>鲁豫大区</c:v>
                </c:pt>
                <c:pt idx="4">
                  <c:v>西南大区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4.3112234000000003</c:v>
                </c:pt>
                <c:pt idx="1">
                  <c:v>2.5345499999999999</c:v>
                </c:pt>
                <c:pt idx="2">
                  <c:v>3.5668000000000002</c:v>
                </c:pt>
                <c:pt idx="3">
                  <c:v>4.5565670000000003</c:v>
                </c:pt>
                <c:pt idx="4">
                  <c:v>6.5565670000000003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D-44ED-9AE3-6977F6C517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</c:v>
                </c:pt>
              </c:strCache>
            </c:strRef>
          </c:tx>
          <c:spPr>
            <a:solidFill>
              <a:srgbClr val="13CAAE"/>
            </a:solidFill>
            <a:ln>
              <a:solidFill>
                <a:srgbClr val="13CAAE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东北大区</c:v>
                </c:pt>
                <c:pt idx="1">
                  <c:v>华北大区</c:v>
                </c:pt>
                <c:pt idx="2">
                  <c:v>西北大区</c:v>
                </c:pt>
                <c:pt idx="3">
                  <c:v>鲁豫大区</c:v>
                </c:pt>
                <c:pt idx="4">
                  <c:v>西南大区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2.4765700000000002</c:v>
                </c:pt>
                <c:pt idx="1">
                  <c:v>4.4776999999999996</c:v>
                </c:pt>
                <c:pt idx="2">
                  <c:v>1.8777699999999999</c:v>
                </c:pt>
                <c:pt idx="3">
                  <c:v>2.8355350000000001</c:v>
                </c:pt>
                <c:pt idx="4">
                  <c:v>4.8355350000000001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D-44ED-9AE3-6977F6C51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5712912"/>
        <c:axId val="7157070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0084D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东北大区</c:v>
                </c:pt>
                <c:pt idx="1">
                  <c:v>华北大区</c:v>
                </c:pt>
                <c:pt idx="2">
                  <c:v>西北大区</c:v>
                </c:pt>
                <c:pt idx="3">
                  <c:v>鲁豫大区</c:v>
                </c:pt>
                <c:pt idx="4">
                  <c:v>西南大区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3.8</c:v>
                </c:pt>
                <c:pt idx="3">
                  <c:v>5.9</c:v>
                </c:pt>
                <c:pt idx="4">
                  <c:v>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6D-44ED-9AE3-6977F6C517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费用率</c:v>
                </c:pt>
              </c:strCache>
            </c:strRef>
          </c:tx>
          <c:spPr>
            <a:ln w="28575" cap="rnd">
              <a:solidFill>
                <a:srgbClr val="13CAAE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东北大区</c:v>
                </c:pt>
                <c:pt idx="1">
                  <c:v>华北大区</c:v>
                </c:pt>
                <c:pt idx="2">
                  <c:v>西北大区</c:v>
                </c:pt>
                <c:pt idx="3">
                  <c:v>鲁豫大区</c:v>
                </c:pt>
                <c:pt idx="4">
                  <c:v>西南大区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6D-44ED-9AE3-6977F6C51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711736"/>
        <c:axId val="715600016"/>
      </c:lineChart>
      <c:catAx>
        <c:axId val="715712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707032"/>
        <c:crosses val="autoZero"/>
        <c:auto val="1"/>
        <c:lblAlgn val="ctr"/>
        <c:lblOffset val="100"/>
        <c:noMultiLvlLbl val="0"/>
      </c:catAx>
      <c:valAx>
        <c:axId val="715707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712912"/>
        <c:crosses val="autoZero"/>
        <c:crossBetween val="between"/>
      </c:valAx>
      <c:catAx>
        <c:axId val="715711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5600016"/>
        <c:crosses val="autoZero"/>
        <c:auto val="1"/>
        <c:lblAlgn val="ctr"/>
        <c:lblOffset val="100"/>
        <c:noMultiLvlLbl val="0"/>
      </c:catAx>
      <c:valAx>
        <c:axId val="71560001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7117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646843802058987E-2"/>
          <c:y val="3.526093088857546E-3"/>
          <c:w val="0.89999986683551936"/>
          <c:h val="0.10776573414923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产品促销类申请</c:v>
                </c:pt>
                <c:pt idx="1">
                  <c:v>陈列类申请</c:v>
                </c:pt>
                <c:pt idx="2">
                  <c:v>其他类</c:v>
                </c:pt>
                <c:pt idx="3">
                  <c:v>进店类申请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55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8-4783-BB77-AEB87AAAA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5596096"/>
        <c:axId val="715593744"/>
      </c:barChart>
      <c:catAx>
        <c:axId val="7155960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93744"/>
        <c:crosses val="autoZero"/>
        <c:auto val="1"/>
        <c:lblAlgn val="ctr"/>
        <c:lblOffset val="100"/>
        <c:noMultiLvlLbl val="0"/>
      </c:catAx>
      <c:valAx>
        <c:axId val="71559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9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70651018141001"/>
          <c:y val="1.49328023892483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占用预算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...</c:v>
                </c:pt>
                <c:pt idx="1">
                  <c:v>奶粉事业部销售部行销单元</c:v>
                </c:pt>
                <c:pt idx="2">
                  <c:v>奶粉事业部销售部KA单元</c:v>
                </c:pt>
                <c:pt idx="3">
                  <c:v>奶粉事业部销售部东北大区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B-4E99-824A-EC533F0355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...</c:v>
                </c:pt>
                <c:pt idx="1">
                  <c:v>奶粉事业部销售部行销单元</c:v>
                </c:pt>
                <c:pt idx="2">
                  <c:v>奶粉事业部销售部KA单元</c:v>
                </c:pt>
                <c:pt idx="3">
                  <c:v>奶粉事业部销售部东北大区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4B-4E99-824A-EC533F035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2763040"/>
        <c:axId val="812763432"/>
      </c:barChart>
      <c:catAx>
        <c:axId val="81276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763432"/>
        <c:crosses val="autoZero"/>
        <c:auto val="1"/>
        <c:lblAlgn val="ctr"/>
        <c:lblOffset val="100"/>
        <c:noMultiLvlLbl val="0"/>
      </c:catAx>
      <c:valAx>
        <c:axId val="812763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76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98599605373801E-2"/>
          <c:y val="6.7725058562541698E-2"/>
          <c:w val="0.79442631031776101"/>
          <c:h val="0.70888793223809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201806</c:v>
                </c:pt>
                <c:pt idx="1">
                  <c:v>201807</c:v>
                </c:pt>
                <c:pt idx="2">
                  <c:v>201808</c:v>
                </c:pt>
                <c:pt idx="3">
                  <c:v>201809</c:v>
                </c:pt>
                <c:pt idx="4">
                  <c:v>201810</c:v>
                </c:pt>
                <c:pt idx="5">
                  <c:v>201811</c:v>
                </c:pt>
                <c:pt idx="6">
                  <c:v>201812</c:v>
                </c:pt>
                <c:pt idx="7">
                  <c:v>201901</c:v>
                </c:pt>
                <c:pt idx="8">
                  <c:v>201902</c:v>
                </c:pt>
                <c:pt idx="9">
                  <c:v>201903</c:v>
                </c:pt>
                <c:pt idx="10">
                  <c:v>201904</c:v>
                </c:pt>
                <c:pt idx="11">
                  <c:v>201905</c:v>
                </c:pt>
                <c:pt idx="12">
                  <c:v>201906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8.6210042179999995</c:v>
                </c:pt>
                <c:pt idx="1">
                  <c:v>6.3675709119999997</c:v>
                </c:pt>
                <c:pt idx="2">
                  <c:v>3.1065035540000001</c:v>
                </c:pt>
                <c:pt idx="3">
                  <c:v>1.5730088659999999</c:v>
                </c:pt>
                <c:pt idx="4">
                  <c:v>1.8</c:v>
                </c:pt>
                <c:pt idx="5">
                  <c:v>4.4000000000000004</c:v>
                </c:pt>
                <c:pt idx="6">
                  <c:v>1.8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1.8</c:v>
                </c:pt>
                <c:pt idx="10">
                  <c:v>4.4000000000000004</c:v>
                </c:pt>
                <c:pt idx="11">
                  <c:v>4.4000000000000004</c:v>
                </c:pt>
                <c:pt idx="1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45-44F5-A30B-2F30D6BBDD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201806</c:v>
                </c:pt>
                <c:pt idx="1">
                  <c:v>201807</c:v>
                </c:pt>
                <c:pt idx="2">
                  <c:v>201808</c:v>
                </c:pt>
                <c:pt idx="3">
                  <c:v>201809</c:v>
                </c:pt>
                <c:pt idx="4">
                  <c:v>201810</c:v>
                </c:pt>
                <c:pt idx="5">
                  <c:v>201811</c:v>
                </c:pt>
                <c:pt idx="6">
                  <c:v>201812</c:v>
                </c:pt>
                <c:pt idx="7">
                  <c:v>201901</c:v>
                </c:pt>
                <c:pt idx="8">
                  <c:v>201902</c:v>
                </c:pt>
                <c:pt idx="9">
                  <c:v>201903</c:v>
                </c:pt>
                <c:pt idx="10">
                  <c:v>201904</c:v>
                </c:pt>
                <c:pt idx="11">
                  <c:v>201905</c:v>
                </c:pt>
                <c:pt idx="12">
                  <c:v>201906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2.352652644</c:v>
                </c:pt>
                <c:pt idx="1">
                  <c:v>2.6315179799999999</c:v>
                </c:pt>
                <c:pt idx="2">
                  <c:v>1.815598743</c:v>
                </c:pt>
                <c:pt idx="3">
                  <c:v>9.1676047969999992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4.5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45-44F5-A30B-2F30D6BBD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82563616"/>
        <c:axId val="682567144"/>
      </c:barChart>
      <c:catAx>
        <c:axId val="6825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567144"/>
        <c:crosses val="autoZero"/>
        <c:auto val="1"/>
        <c:lblAlgn val="ctr"/>
        <c:lblOffset val="100"/>
        <c:noMultiLvlLbl val="0"/>
      </c:catAx>
      <c:valAx>
        <c:axId val="682567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56361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935536753496195E-2"/>
          <c:y val="6.4529613929869375E-2"/>
          <c:w val="0.91267883357510804"/>
          <c:h val="0.753050028657986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201806</c:v>
                </c:pt>
                <c:pt idx="1">
                  <c:v>201807</c:v>
                </c:pt>
                <c:pt idx="2">
                  <c:v>201808</c:v>
                </c:pt>
                <c:pt idx="3">
                  <c:v>201809</c:v>
                </c:pt>
                <c:pt idx="4">
                  <c:v>201810</c:v>
                </c:pt>
                <c:pt idx="5">
                  <c:v>201811</c:v>
                </c:pt>
                <c:pt idx="6">
                  <c:v>201812</c:v>
                </c:pt>
                <c:pt idx="7">
                  <c:v>201901</c:v>
                </c:pt>
                <c:pt idx="8">
                  <c:v>201902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3.1065035540000001</c:v>
                </c:pt>
                <c:pt idx="8">
                  <c:v>1.5730088659999999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B9-4A12-9899-AC0E436239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201806</c:v>
                </c:pt>
                <c:pt idx="1">
                  <c:v>201807</c:v>
                </c:pt>
                <c:pt idx="2">
                  <c:v>201808</c:v>
                </c:pt>
                <c:pt idx="3">
                  <c:v>201809</c:v>
                </c:pt>
                <c:pt idx="4">
                  <c:v>201810</c:v>
                </c:pt>
                <c:pt idx="5">
                  <c:v>201811</c:v>
                </c:pt>
                <c:pt idx="6">
                  <c:v>201812</c:v>
                </c:pt>
                <c:pt idx="7">
                  <c:v>201901</c:v>
                </c:pt>
                <c:pt idx="8">
                  <c:v>201902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1.0954270349999999</c:v>
                </c:pt>
                <c:pt idx="1">
                  <c:v>3.8193575430000002</c:v>
                </c:pt>
                <c:pt idx="2">
                  <c:v>7.0052537419999998</c:v>
                </c:pt>
                <c:pt idx="3">
                  <c:v>2.3752322979999998</c:v>
                </c:pt>
                <c:pt idx="4">
                  <c:v>3.8772885229999998</c:v>
                </c:pt>
                <c:pt idx="5">
                  <c:v>2.352652644</c:v>
                </c:pt>
                <c:pt idx="6">
                  <c:v>2.6315179799999999</c:v>
                </c:pt>
                <c:pt idx="7">
                  <c:v>1.815598743</c:v>
                </c:pt>
                <c:pt idx="8">
                  <c:v>9.1676047969999992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B9-4A12-9899-AC0E43623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2564008"/>
        <c:axId val="682568320"/>
      </c:lineChart>
      <c:catAx>
        <c:axId val="68256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568320"/>
        <c:crosses val="autoZero"/>
        <c:auto val="1"/>
        <c:lblAlgn val="ctr"/>
        <c:lblOffset val="100"/>
        <c:noMultiLvlLbl val="0"/>
      </c:catAx>
      <c:valAx>
        <c:axId val="68256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256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31188075462164"/>
          <c:y val="0.11439957672349431"/>
          <c:w val="0.63831985109063705"/>
          <c:h val="0.1856423400700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055885806639101E-2"/>
          <c:y val="0.15372159411641401"/>
          <c:w val="0.969228687587667"/>
          <c:h val="0.60013802448577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实际费用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</c:spPr>
          <c:invertIfNegative val="0"/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EB1-45B1-8871-1DCAEC92AFD8}"/>
              </c:ext>
            </c:extLst>
          </c:dPt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B1-45B1-8871-1DCAEC92A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124000"/>
        <c:axId val="7121243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ln w="19050" cap="rnd" cmpd="sng" algn="ctr">
              <a:solidFill>
                <a:srgbClr val="13CAAE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B1-45B1-8871-1DCAEC92A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124000"/>
        <c:axId val="712124392"/>
      </c:lineChart>
      <c:catAx>
        <c:axId val="712124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2124392"/>
        <c:crosses val="autoZero"/>
        <c:auto val="1"/>
        <c:lblAlgn val="ctr"/>
        <c:lblOffset val="100"/>
        <c:noMultiLvlLbl val="0"/>
      </c:catAx>
      <c:valAx>
        <c:axId val="712124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2124000"/>
        <c:crosses val="autoZero"/>
        <c:crossBetween val="between"/>
      </c:valAx>
    </c:plotArea>
    <c:legend>
      <c:legendPos val="t"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81432107684E-2"/>
          <c:y val="7.0732474064759507E-2"/>
          <c:w val="0.96192895482447405"/>
          <c:h val="0.75555401535197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大润发</c:v>
                </c:pt>
                <c:pt idx="1">
                  <c:v>沃尔玛</c:v>
                </c:pt>
                <c:pt idx="2">
                  <c:v>永辉</c:v>
                </c:pt>
                <c:pt idx="3">
                  <c:v>华润万家</c:v>
                </c:pt>
                <c:pt idx="4">
                  <c:v>家乐福</c:v>
                </c:pt>
                <c:pt idx="5">
                  <c:v>苏果</c:v>
                </c:pt>
                <c:pt idx="6">
                  <c:v>物美</c:v>
                </c:pt>
                <c:pt idx="7">
                  <c:v>欧尚</c:v>
                </c:pt>
                <c:pt idx="8">
                  <c:v>中百</c:v>
                </c:pt>
                <c:pt idx="9">
                  <c:v>家家悦</c:v>
                </c:pt>
                <c:pt idx="10">
                  <c:v>步步高</c:v>
                </c:pt>
                <c:pt idx="11">
                  <c:v>北京华联</c:v>
                </c:pt>
                <c:pt idx="12">
                  <c:v>大商</c:v>
                </c:pt>
                <c:pt idx="13">
                  <c:v>人人乐</c:v>
                </c:pt>
                <c:pt idx="14">
                  <c:v>浙江华商</c:v>
                </c:pt>
                <c:pt idx="15">
                  <c:v>麦德龙</c:v>
                </c:pt>
                <c:pt idx="16">
                  <c:v>武商</c:v>
                </c:pt>
                <c:pt idx="17">
                  <c:v>天虹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70</c:v>
                </c:pt>
                <c:pt idx="1">
                  <c:v>67</c:v>
                </c:pt>
                <c:pt idx="2">
                  <c:v>64</c:v>
                </c:pt>
                <c:pt idx="3">
                  <c:v>50</c:v>
                </c:pt>
                <c:pt idx="4">
                  <c:v>45</c:v>
                </c:pt>
                <c:pt idx="5">
                  <c:v>41</c:v>
                </c:pt>
                <c:pt idx="6">
                  <c:v>39</c:v>
                </c:pt>
                <c:pt idx="7">
                  <c:v>35</c:v>
                </c:pt>
                <c:pt idx="8">
                  <c:v>35</c:v>
                </c:pt>
                <c:pt idx="9">
                  <c:v>33</c:v>
                </c:pt>
                <c:pt idx="10">
                  <c:v>29</c:v>
                </c:pt>
                <c:pt idx="11">
                  <c:v>29</c:v>
                </c:pt>
                <c:pt idx="12">
                  <c:v>29</c:v>
                </c:pt>
                <c:pt idx="13">
                  <c:v>27</c:v>
                </c:pt>
                <c:pt idx="14">
                  <c:v>25</c:v>
                </c:pt>
                <c:pt idx="15">
                  <c:v>25</c:v>
                </c:pt>
                <c:pt idx="16">
                  <c:v>22</c:v>
                </c:pt>
                <c:pt idx="1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DF-48D9-8A38-3E4525DD8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126744"/>
        <c:axId val="645018576"/>
      </c:barChart>
      <c:catAx>
        <c:axId val="712126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018576"/>
        <c:crosses val="autoZero"/>
        <c:auto val="1"/>
        <c:lblAlgn val="ctr"/>
        <c:lblOffset val="100"/>
        <c:noMultiLvlLbl val="0"/>
      </c:catAx>
      <c:valAx>
        <c:axId val="64501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2126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6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0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555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4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排名都放在前面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1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TPM</a:t>
            </a:r>
            <a:r>
              <a:rPr lang="zh-CN" altLang="en-US" baseline="0" dirty="0"/>
              <a:t>数据，收入是总收入？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443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66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748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2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3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8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DCAE8-E451-4E1C-A0B0-58D21161C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预算费用 </a:t>
            </a:r>
            <a:r>
              <a:rPr lang="en-US" altLang="zh-CN" dirty="0"/>
              <a:t>–</a:t>
            </a:r>
            <a:r>
              <a:rPr lang="zh-CN" altLang="en-US" dirty="0"/>
              <a:t>同期费用（率）</a:t>
            </a:r>
            <a:endParaRPr lang="en-US" altLang="zh-CN" dirty="0"/>
          </a:p>
          <a:p>
            <a:r>
              <a:rPr lang="zh-CN" altLang="en-US" dirty="0"/>
              <a:t>营销费用 改为 实际费用</a:t>
            </a:r>
            <a:endParaRPr lang="en-US" altLang="zh-CN" dirty="0"/>
          </a:p>
          <a:p>
            <a:r>
              <a:rPr lang="zh-CN" altLang="en-US" dirty="0"/>
              <a:t>任务达成改为 折前任务完成进度</a:t>
            </a:r>
            <a:endParaRPr lang="en-US" altLang="zh-CN" dirty="0"/>
          </a:p>
          <a:p>
            <a:r>
              <a:rPr lang="zh-CN" altLang="en-US" dirty="0"/>
              <a:t>费用预算使用进度 改为 费用预算进度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2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8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本月签批  累计签批</a:t>
            </a:r>
            <a:r>
              <a:rPr lang="zh-CN" altLang="en-US" baseline="0" dirty="0"/>
              <a:t>  年度剩余预算</a:t>
            </a:r>
            <a:endParaRPr lang="en-US" altLang="zh-CN" baseline="0" dirty="0"/>
          </a:p>
          <a:p>
            <a:r>
              <a:rPr lang="zh-CN" altLang="en-US" baseline="0" dirty="0"/>
              <a:t>添加“费用出处”“大区”“区域”筛选器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YTD</a:t>
            </a:r>
            <a:r>
              <a:rPr lang="zh-CN" altLang="en-US" baseline="0" dirty="0"/>
              <a:t>数据；年度预算是年度预算分解金额全年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52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5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添加科目明细 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8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每一页添加 “大区，区域，费用出处，科目、活动类型”筛选器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5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4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30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29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/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1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66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8303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89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750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872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437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10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16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6" name="矩形 54"/>
          <p:cNvSpPr/>
          <p:nvPr/>
        </p:nvSpPr>
        <p:spPr>
          <a:xfrm>
            <a:off x="326400" y="1613560"/>
            <a:ext cx="11493093" cy="5018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188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048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503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47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/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/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54"/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54"/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/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/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内容占位符 21"/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/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54"/>
          <p:cNvSpPr/>
          <p:nvPr userDrawn="1"/>
        </p:nvSpPr>
        <p:spPr>
          <a:xfrm>
            <a:off x="354459" y="1561418"/>
            <a:ext cx="11452856" cy="6280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0" name="组 121"/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/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/>
          <p:cNvSpPr txBox="1"/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2" name="组 121"/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61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6" name="组 127"/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64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" name="内容占位符 21"/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/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/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40"/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4" name="内容占位符 21"/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37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1" y="153948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3" y="162007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3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5" y="1609244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4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3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681850" y="52497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496257" y="3655325"/>
            <a:ext cx="11431011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239269" y="5310000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433341" y="5310000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433341" y="52662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261865" y="52662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496257" y="36173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508735" y="2289359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468401" y="2277895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5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905" indent="0">
              <a:spcBef>
                <a:spcPts val="1400"/>
              </a:spcBef>
              <a:buNone/>
              <a:defRPr/>
            </a:lvl1pPr>
            <a:lvl2pPr marL="1905" indent="0">
              <a:spcBef>
                <a:spcPts val="1400"/>
              </a:spcBef>
              <a:buNone/>
              <a:defRPr/>
            </a:lvl2pPr>
            <a:lvl3pPr marL="1905" indent="0">
              <a:spcBef>
                <a:spcPts val="1400"/>
              </a:spcBef>
              <a:buNone/>
              <a:defRPr/>
            </a:lvl3pPr>
            <a:lvl4pPr marL="1905" indent="0">
              <a:spcBef>
                <a:spcPts val="1400"/>
              </a:spcBef>
              <a:buNone/>
              <a:defRPr/>
            </a:lvl4pPr>
            <a:lvl5pPr marL="1905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altLang="zh-SG"/>
              <a:t>Click to edit Master text styles</a:t>
            </a:r>
            <a:endParaRPr lang="zh-SG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95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SG"/>
              <a:t>Text on first level here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06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>
            <a:off x="767411" y="331373"/>
            <a:ext cx="9128007" cy="900000"/>
            <a:chOff x="558749" y="331373"/>
            <a:chExt cx="7457272" cy="900000"/>
          </a:xfrm>
        </p:grpSpPr>
        <p:sp>
          <p:nvSpPr>
            <p:cNvPr id="6" name="Rectangle 5"/>
            <p:cNvSpPr/>
            <p:nvPr/>
          </p:nvSpPr>
          <p:spPr>
            <a:xfrm>
              <a:off x="558749" y="331373"/>
              <a:ext cx="7457272" cy="900000"/>
            </a:xfrm>
            <a:prstGeom prst="rect">
              <a:avLst/>
            </a:prstGeom>
            <a:gradFill>
              <a:gsLst>
                <a:gs pos="55000">
                  <a:srgbClr val="898989"/>
                </a:gs>
                <a:gs pos="0">
                  <a:srgbClr val="26262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marL="341630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2400" kern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V="1">
              <a:off x="558749" y="331373"/>
              <a:ext cx="457200" cy="457200"/>
            </a:xfrm>
            <a:prstGeom prst="rtTriangle">
              <a:avLst/>
            </a:prstGeom>
            <a:solidFill>
              <a:srgbClr val="F2C75C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8" name="图片 15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46710" y="211708"/>
            <a:ext cx="1905265" cy="1133633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465" indent="-164465">
              <a:buFont typeface="Arial" panose="020B0604020202020204" pitchFamily="34" charset="0"/>
              <a:buChar char="•"/>
              <a:defRPr sz="2000" baseline="0"/>
            </a:lvl1pPr>
            <a:lvl2pPr marL="347345" indent="-182880">
              <a:spcBef>
                <a:spcPts val="600"/>
              </a:spcBef>
              <a:buFont typeface="Arial" panose="020B0604020202020204" pitchFamily="34" charset="0"/>
              <a:buChar char="–"/>
              <a:defRPr sz="2000"/>
            </a:lvl2pPr>
            <a:lvl3pPr marL="484505" indent="-137160">
              <a:spcBef>
                <a:spcPts val="200"/>
              </a:spcBef>
              <a:buFont typeface="Arial" panose="020B0604020202020204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SG"/>
              <a:t>Divider subsections here</a:t>
            </a:r>
            <a:endParaRPr lang="zh-SG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altLang="zh-SG"/>
              <a:t>Divider text here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16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465" indent="-164465">
              <a:buFont typeface="Arial" panose="020B0604020202020204" pitchFamily="34" charset="0"/>
              <a:buChar char="•"/>
              <a:defRPr sz="2000" baseline="0"/>
            </a:lvl1pPr>
            <a:lvl2pPr marL="347345" indent="-182880">
              <a:spcBef>
                <a:spcPts val="600"/>
              </a:spcBef>
              <a:buFont typeface="Arial" panose="020B0604020202020204" pitchFamily="34" charset="0"/>
              <a:buChar char="–"/>
              <a:defRPr sz="2000"/>
            </a:lvl2pPr>
            <a:lvl3pPr marL="484505" indent="-137160">
              <a:spcBef>
                <a:spcPts val="200"/>
              </a:spcBef>
              <a:buFont typeface="Arial" panose="020B0604020202020204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/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/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/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/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/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/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/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/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/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/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57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/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/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54"/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54"/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/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67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/>
          <p:cNvSpPr/>
          <p:nvPr userDrawn="1"/>
        </p:nvSpPr>
        <p:spPr>
          <a:xfrm>
            <a:off x="171640" y="5038166"/>
            <a:ext cx="11769344" cy="17406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/>
          <p:cNvSpPr/>
          <p:nvPr userDrawn="1"/>
        </p:nvSpPr>
        <p:spPr>
          <a:xfrm>
            <a:off x="171639" y="3034553"/>
            <a:ext cx="11769345" cy="1927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54"/>
          <p:cNvSpPr/>
          <p:nvPr userDrawn="1"/>
        </p:nvSpPr>
        <p:spPr>
          <a:xfrm>
            <a:off x="171640" y="1595719"/>
            <a:ext cx="11769345" cy="1362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23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623" y="1193708"/>
            <a:ext cx="12192623" cy="566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9521" y="888908"/>
            <a:ext cx="2351448" cy="249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94736" y="44625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37285" y="2912294"/>
            <a:ext cx="11493093" cy="3829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2928" y="1688765"/>
            <a:ext cx="131635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7680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679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416716" y="1688765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561468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561467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166204" y="1676904"/>
            <a:ext cx="1333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250800" y="172260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279072" y="19488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924127" y="1683799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1192" y="16938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1191" y="19759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2786703" y="1678379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2931454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31453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8232911" y="1674834"/>
            <a:ext cx="125040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8232913" y="1675005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8232912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533825" y="1678379"/>
            <a:ext cx="12823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565739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565738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913568" y="1683799"/>
            <a:ext cx="127306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936238" y="168397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936237" y="196602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/>
          <p:cNvSpPr/>
          <p:nvPr userDrawn="1"/>
        </p:nvSpPr>
        <p:spPr>
          <a:xfrm>
            <a:off x="968641" y="2313508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1113393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1113392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/>
          <p:cNvSpPr/>
          <p:nvPr userDrawn="1"/>
        </p:nvSpPr>
        <p:spPr>
          <a:xfrm>
            <a:off x="2412495" y="2313508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57247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2557246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/>
          <p:cNvSpPr/>
          <p:nvPr userDrawn="1"/>
        </p:nvSpPr>
        <p:spPr>
          <a:xfrm>
            <a:off x="5396964" y="231273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5541716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/>
          <p:cNvSpPr>
            <a:spLocks noGrp="1"/>
          </p:cNvSpPr>
          <p:nvPr>
            <p:ph type="body" sz="quarter" idx="49" hasCustomPrompt="1"/>
          </p:nvPr>
        </p:nvSpPr>
        <p:spPr>
          <a:xfrm>
            <a:off x="5541715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85"/>
          <p:cNvSpPr/>
          <p:nvPr userDrawn="1"/>
        </p:nvSpPr>
        <p:spPr>
          <a:xfrm>
            <a:off x="3900284" y="2313508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占位符 10"/>
          <p:cNvSpPr>
            <a:spLocks noGrp="1"/>
          </p:cNvSpPr>
          <p:nvPr>
            <p:ph type="body" sz="quarter" idx="50" hasCustomPrompt="1"/>
          </p:nvPr>
        </p:nvSpPr>
        <p:spPr>
          <a:xfrm>
            <a:off x="4045036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8" name="文本占位符 12"/>
          <p:cNvSpPr>
            <a:spLocks noGrp="1"/>
          </p:cNvSpPr>
          <p:nvPr>
            <p:ph type="body" sz="quarter" idx="51" hasCustomPrompt="1"/>
          </p:nvPr>
        </p:nvSpPr>
        <p:spPr>
          <a:xfrm>
            <a:off x="4045035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/>
          <p:cNvSpPr/>
          <p:nvPr userDrawn="1"/>
        </p:nvSpPr>
        <p:spPr>
          <a:xfrm>
            <a:off x="6842919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6987671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/>
          <p:cNvSpPr>
            <a:spLocks noGrp="1"/>
          </p:cNvSpPr>
          <p:nvPr>
            <p:ph type="body" sz="quarter" idx="53" hasCustomPrompt="1"/>
          </p:nvPr>
        </p:nvSpPr>
        <p:spPr>
          <a:xfrm>
            <a:off x="6987670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/>
          <p:cNvSpPr/>
          <p:nvPr userDrawn="1"/>
        </p:nvSpPr>
        <p:spPr>
          <a:xfrm>
            <a:off x="8294634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8439386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/>
          <p:cNvSpPr>
            <a:spLocks noGrp="1"/>
          </p:cNvSpPr>
          <p:nvPr>
            <p:ph type="body" sz="quarter" idx="55" hasCustomPrompt="1"/>
          </p:nvPr>
        </p:nvSpPr>
        <p:spPr>
          <a:xfrm>
            <a:off x="8439385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矩形 94"/>
          <p:cNvSpPr/>
          <p:nvPr userDrawn="1"/>
        </p:nvSpPr>
        <p:spPr>
          <a:xfrm>
            <a:off x="9742629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占位符 10"/>
          <p:cNvSpPr>
            <a:spLocks noGrp="1"/>
          </p:cNvSpPr>
          <p:nvPr>
            <p:ph type="body" sz="quarter" idx="56" hasCustomPrompt="1"/>
          </p:nvPr>
        </p:nvSpPr>
        <p:spPr>
          <a:xfrm>
            <a:off x="9887381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7" name="文本占位符 12"/>
          <p:cNvSpPr>
            <a:spLocks noGrp="1"/>
          </p:cNvSpPr>
          <p:nvPr>
            <p:ph type="body" sz="quarter" idx="57" hasCustomPrompt="1"/>
          </p:nvPr>
        </p:nvSpPr>
        <p:spPr>
          <a:xfrm>
            <a:off x="9887380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/>
          <p:cNvSpPr/>
          <p:nvPr userDrawn="1"/>
        </p:nvSpPr>
        <p:spPr>
          <a:xfrm>
            <a:off x="5591036" y="1686022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占位符 10"/>
          <p:cNvSpPr>
            <a:spLocks noGrp="1"/>
          </p:cNvSpPr>
          <p:nvPr>
            <p:ph type="body" sz="quarter" idx="58" hasCustomPrompt="1"/>
          </p:nvPr>
        </p:nvSpPr>
        <p:spPr>
          <a:xfrm>
            <a:off x="5596727" y="168610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/>
          <p:cNvSpPr>
            <a:spLocks noGrp="1"/>
          </p:cNvSpPr>
          <p:nvPr>
            <p:ph type="body" sz="quarter" idx="59" hasCustomPrompt="1"/>
          </p:nvPr>
        </p:nvSpPr>
        <p:spPr>
          <a:xfrm>
            <a:off x="5599468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1" name="矩形 78"/>
          <p:cNvSpPr/>
          <p:nvPr userDrawn="1"/>
        </p:nvSpPr>
        <p:spPr>
          <a:xfrm>
            <a:off x="337284" y="2913769"/>
            <a:ext cx="11493093" cy="1621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78"/>
          <p:cNvSpPr/>
          <p:nvPr userDrawn="1"/>
        </p:nvSpPr>
        <p:spPr>
          <a:xfrm>
            <a:off x="337283" y="4798677"/>
            <a:ext cx="11493093" cy="1621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/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/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/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/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/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/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/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/>
          <p:cNvSpPr txBox="1"/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/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/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/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/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/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/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/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/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77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88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9539" y="4082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4" y="2280032"/>
            <a:ext cx="11493093" cy="1553137"/>
            <a:chOff x="6158918" y="1631576"/>
            <a:chExt cx="5688000" cy="3015826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4"/>
              <a:ext cx="5688000" cy="273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26958" y="3969696"/>
            <a:ext cx="5688000" cy="2807622"/>
            <a:chOff x="6158918" y="1631576"/>
            <a:chExt cx="5688000" cy="370483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3426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21030" y="3969696"/>
            <a:ext cx="5688000" cy="2807622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1030" y="39106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9554" y="39106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598936" y="1674672"/>
            <a:ext cx="135940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3722" y="167484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743722" y="195690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2103124" y="1674672"/>
            <a:ext cx="138898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247989" y="167484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247987" y="195690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5170674" y="1668954"/>
            <a:ext cx="13937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15537" y="1669125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15535" y="1951184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718276" y="1659968"/>
            <a:ext cx="13937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63139" y="1660139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63137" y="1942198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636899" y="1679052"/>
            <a:ext cx="1379886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781546" y="167922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781546" y="196128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8251833" y="1668106"/>
            <a:ext cx="1375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8396595" y="1668277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8396595" y="1950336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836325" y="1659968"/>
            <a:ext cx="1375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981189" y="1660139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981188" y="1942198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57137" y="1534980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75229" y="153515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5229" y="181721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067866" y="3340769"/>
            <a:ext cx="5688000" cy="3517229"/>
            <a:chOff x="6158918" y="1631576"/>
            <a:chExt cx="5688000" cy="2624203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1831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850685"/>
              <a:ext cx="5688000" cy="2405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02169" y="3340769"/>
            <a:ext cx="5688000" cy="3517231"/>
            <a:chOff x="6158918" y="1631577"/>
            <a:chExt cx="5688000" cy="2584041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7"/>
              <a:ext cx="5688000" cy="173023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858269"/>
              <a:ext cx="5688000" cy="235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1057" y="33207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/>
          <p:cNvGrpSpPr/>
          <p:nvPr userDrawn="1"/>
        </p:nvGrpSpPr>
        <p:grpSpPr>
          <a:xfrm>
            <a:off x="299501" y="2124008"/>
            <a:ext cx="11495484" cy="1143711"/>
            <a:chOff x="6158148" y="1631576"/>
            <a:chExt cx="5688770" cy="1971348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148" y="1875895"/>
              <a:ext cx="5688000" cy="17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01216" y="212800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629184" y="1538973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747290" y="153914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747288" y="182120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/>
          <p:cNvSpPr>
            <a:spLocks noGrp="1"/>
          </p:cNvSpPr>
          <p:nvPr>
            <p:ph sz="quarter" idx="48" hasCustomPrompt="1"/>
          </p:nvPr>
        </p:nvSpPr>
        <p:spPr>
          <a:xfrm>
            <a:off x="6185958" y="33082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6"/>
          <p:cNvSpPr/>
          <p:nvPr userDrawn="1"/>
        </p:nvSpPr>
        <p:spPr>
          <a:xfrm>
            <a:off x="2699941" y="1533607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2818033" y="1533778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2818033" y="1815837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6"/>
          <p:cNvSpPr/>
          <p:nvPr userDrawn="1"/>
        </p:nvSpPr>
        <p:spPr>
          <a:xfrm>
            <a:off x="3771988" y="153760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3890094" y="153777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3890092" y="181983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4" name="矩形 6"/>
          <p:cNvSpPr/>
          <p:nvPr userDrawn="1"/>
        </p:nvSpPr>
        <p:spPr>
          <a:xfrm>
            <a:off x="4857968" y="154396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4976074" y="154413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4976072" y="182619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6"/>
          <p:cNvSpPr/>
          <p:nvPr userDrawn="1"/>
        </p:nvSpPr>
        <p:spPr>
          <a:xfrm>
            <a:off x="5990169" y="1539906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占位符 10"/>
          <p:cNvSpPr>
            <a:spLocks noGrp="1"/>
          </p:cNvSpPr>
          <p:nvPr>
            <p:ph type="body" sz="quarter" idx="55" hasCustomPrompt="1"/>
          </p:nvPr>
        </p:nvSpPr>
        <p:spPr>
          <a:xfrm>
            <a:off x="6108261" y="154007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/>
          <p:cNvSpPr>
            <a:spLocks noGrp="1"/>
          </p:cNvSpPr>
          <p:nvPr>
            <p:ph type="body" sz="quarter" idx="56" hasCustomPrompt="1"/>
          </p:nvPr>
        </p:nvSpPr>
        <p:spPr>
          <a:xfrm>
            <a:off x="6108261" y="182213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4" name="矩形 6"/>
          <p:cNvSpPr/>
          <p:nvPr userDrawn="1"/>
        </p:nvSpPr>
        <p:spPr>
          <a:xfrm>
            <a:off x="7062216" y="1543899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文本占位符 10"/>
          <p:cNvSpPr>
            <a:spLocks noGrp="1"/>
          </p:cNvSpPr>
          <p:nvPr>
            <p:ph type="body" sz="quarter" idx="57" hasCustomPrompt="1"/>
          </p:nvPr>
        </p:nvSpPr>
        <p:spPr>
          <a:xfrm>
            <a:off x="7180322" y="1544070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6" name="文本占位符 12"/>
          <p:cNvSpPr>
            <a:spLocks noGrp="1"/>
          </p:cNvSpPr>
          <p:nvPr>
            <p:ph type="body" sz="quarter" idx="58" hasCustomPrompt="1"/>
          </p:nvPr>
        </p:nvSpPr>
        <p:spPr>
          <a:xfrm>
            <a:off x="7180320" y="1826129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7" name="矩形 6"/>
          <p:cNvSpPr/>
          <p:nvPr userDrawn="1"/>
        </p:nvSpPr>
        <p:spPr>
          <a:xfrm>
            <a:off x="8132973" y="1538533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文本占位符 10"/>
          <p:cNvSpPr>
            <a:spLocks noGrp="1"/>
          </p:cNvSpPr>
          <p:nvPr>
            <p:ph type="body" sz="quarter" idx="59" hasCustomPrompt="1"/>
          </p:nvPr>
        </p:nvSpPr>
        <p:spPr>
          <a:xfrm>
            <a:off x="8251065" y="153870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9" name="文本占位符 12"/>
          <p:cNvSpPr>
            <a:spLocks noGrp="1"/>
          </p:cNvSpPr>
          <p:nvPr>
            <p:ph type="body" sz="quarter" idx="60" hasCustomPrompt="1"/>
          </p:nvPr>
        </p:nvSpPr>
        <p:spPr>
          <a:xfrm>
            <a:off x="8251065" y="182076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0" name="矩形 6"/>
          <p:cNvSpPr/>
          <p:nvPr userDrawn="1"/>
        </p:nvSpPr>
        <p:spPr>
          <a:xfrm>
            <a:off x="9205020" y="154252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1" name="文本占位符 10"/>
          <p:cNvSpPr>
            <a:spLocks noGrp="1"/>
          </p:cNvSpPr>
          <p:nvPr>
            <p:ph type="body" sz="quarter" idx="61" hasCustomPrompt="1"/>
          </p:nvPr>
        </p:nvSpPr>
        <p:spPr>
          <a:xfrm>
            <a:off x="9323126" y="154269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2" name="文本占位符 12"/>
          <p:cNvSpPr>
            <a:spLocks noGrp="1"/>
          </p:cNvSpPr>
          <p:nvPr>
            <p:ph type="body" sz="quarter" idx="62" hasCustomPrompt="1"/>
          </p:nvPr>
        </p:nvSpPr>
        <p:spPr>
          <a:xfrm>
            <a:off x="9323124" y="182475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3" name="矩形 6"/>
          <p:cNvSpPr/>
          <p:nvPr userDrawn="1"/>
        </p:nvSpPr>
        <p:spPr>
          <a:xfrm>
            <a:off x="10291000" y="154888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文本占位符 10"/>
          <p:cNvSpPr>
            <a:spLocks noGrp="1"/>
          </p:cNvSpPr>
          <p:nvPr>
            <p:ph type="body" sz="quarter" idx="63" hasCustomPrompt="1"/>
          </p:nvPr>
        </p:nvSpPr>
        <p:spPr>
          <a:xfrm>
            <a:off x="10409106" y="154905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5" name="文本占位符 12"/>
          <p:cNvSpPr>
            <a:spLocks noGrp="1"/>
          </p:cNvSpPr>
          <p:nvPr>
            <p:ph type="body" sz="quarter" idx="64" hasCustomPrompt="1"/>
          </p:nvPr>
        </p:nvSpPr>
        <p:spPr>
          <a:xfrm>
            <a:off x="10409104" y="183111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/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/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/>
          <p:cNvSpPr>
            <a:spLocks noGrp="1"/>
          </p:cNvSpPr>
          <p:nvPr>
            <p:ph type="body" sz="quarter" idx="38" hasCustomPrompt="1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i="0" baseline="0" dirty="0" err="1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56"/>
          <p:cNvSpPr/>
          <p:nvPr userDrawn="1"/>
        </p:nvSpPr>
        <p:spPr>
          <a:xfrm>
            <a:off x="-16759" y="1683799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04446" y="2996627"/>
            <a:ext cx="11493093" cy="184887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24913" y="297134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4885764"/>
            <a:ext cx="11506259" cy="1910961"/>
            <a:chOff x="6158918" y="1494142"/>
            <a:chExt cx="5688000" cy="264793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7680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679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416716" y="1688765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561468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561467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166204" y="1676904"/>
            <a:ext cx="1333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250800" y="172260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279072" y="19488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924127" y="1683799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881192" y="16938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81191" y="19759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2786703" y="1678379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2931454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31453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8232911" y="1674834"/>
            <a:ext cx="125040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8232913" y="1675005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8232912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533825" y="1678379"/>
            <a:ext cx="12823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565739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565738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913568" y="1683799"/>
            <a:ext cx="127306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936238" y="168397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936237" y="196602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/>
          <p:cNvSpPr/>
          <p:nvPr userDrawn="1"/>
        </p:nvSpPr>
        <p:spPr>
          <a:xfrm>
            <a:off x="1449870" y="2296395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1594622" y="229656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1594621" y="257862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/>
          <p:cNvSpPr/>
          <p:nvPr userDrawn="1"/>
        </p:nvSpPr>
        <p:spPr>
          <a:xfrm>
            <a:off x="2893724" y="2296395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3038476" y="229656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3038475" y="257862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矩形 79"/>
          <p:cNvSpPr/>
          <p:nvPr userDrawn="1"/>
        </p:nvSpPr>
        <p:spPr>
          <a:xfrm>
            <a:off x="4435876" y="230541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4580628" y="230558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80627" y="258764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/>
          <p:cNvSpPr/>
          <p:nvPr userDrawn="1"/>
        </p:nvSpPr>
        <p:spPr>
          <a:xfrm>
            <a:off x="5999374" y="2304628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6144126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/>
          <p:cNvSpPr>
            <a:spLocks noGrp="1"/>
          </p:cNvSpPr>
          <p:nvPr>
            <p:ph type="body" sz="quarter" idx="49" hasCustomPrompt="1"/>
          </p:nvPr>
        </p:nvSpPr>
        <p:spPr>
          <a:xfrm>
            <a:off x="6144125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/>
          <p:cNvSpPr/>
          <p:nvPr userDrawn="1"/>
        </p:nvSpPr>
        <p:spPr>
          <a:xfrm>
            <a:off x="7445329" y="2304628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7590081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/>
          <p:cNvSpPr>
            <a:spLocks noGrp="1"/>
          </p:cNvSpPr>
          <p:nvPr>
            <p:ph type="body" sz="quarter" idx="53" hasCustomPrompt="1"/>
          </p:nvPr>
        </p:nvSpPr>
        <p:spPr>
          <a:xfrm>
            <a:off x="7590080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/>
          <p:cNvSpPr/>
          <p:nvPr userDrawn="1"/>
        </p:nvSpPr>
        <p:spPr>
          <a:xfrm>
            <a:off x="8897044" y="2304628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9041796" y="230479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/>
          <p:cNvSpPr>
            <a:spLocks noGrp="1"/>
          </p:cNvSpPr>
          <p:nvPr>
            <p:ph type="body" sz="quarter" idx="55" hasCustomPrompt="1"/>
          </p:nvPr>
        </p:nvSpPr>
        <p:spPr>
          <a:xfrm>
            <a:off x="9041795" y="258685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/>
          <p:cNvSpPr/>
          <p:nvPr userDrawn="1"/>
        </p:nvSpPr>
        <p:spPr>
          <a:xfrm>
            <a:off x="5591036" y="1686022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占位符 10"/>
          <p:cNvSpPr>
            <a:spLocks noGrp="1"/>
          </p:cNvSpPr>
          <p:nvPr>
            <p:ph type="body" sz="quarter" idx="58" hasCustomPrompt="1"/>
          </p:nvPr>
        </p:nvSpPr>
        <p:spPr>
          <a:xfrm>
            <a:off x="5596727" y="168610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/>
          <p:cNvSpPr>
            <a:spLocks noGrp="1"/>
          </p:cNvSpPr>
          <p:nvPr>
            <p:ph type="body" sz="quarter" idx="59" hasCustomPrompt="1"/>
          </p:nvPr>
        </p:nvSpPr>
        <p:spPr>
          <a:xfrm>
            <a:off x="5599468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/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/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/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/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/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/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/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i="0" baseline="0" dirty="0" err="1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/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/>
          <p:cNvSpPr>
            <a:spLocks noGrp="1"/>
          </p:cNvSpPr>
          <p:nvPr>
            <p:ph type="body" sz="quarter" idx="29" hasCustomPrompt="1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/>
          <p:cNvSpPr txBox="1"/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0" name="组 121"/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/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/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/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/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/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554596" y="4356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4" y="2280032"/>
            <a:ext cx="11493093" cy="183536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112015" y="4243733"/>
            <a:ext cx="5688000" cy="2445825"/>
            <a:chOff x="6158918" y="1631575"/>
            <a:chExt cx="5688000" cy="3227423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5"/>
              <a:ext cx="5688000" cy="3580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948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306087" y="4243734"/>
            <a:ext cx="5688000" cy="2445823"/>
            <a:chOff x="6158918" y="1631576"/>
            <a:chExt cx="5688000" cy="2796649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2"/>
              <a:ext cx="5688000" cy="2518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306087" y="418464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134611" y="418464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623423" y="163916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768208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768208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/>
          <p:cNvSpPr/>
          <p:nvPr userDrawn="1"/>
        </p:nvSpPr>
        <p:spPr>
          <a:xfrm>
            <a:off x="2130607" y="1639166"/>
            <a:ext cx="140925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2275471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/>
          <p:cNvSpPr>
            <a:spLocks noGrp="1"/>
          </p:cNvSpPr>
          <p:nvPr>
            <p:ph type="body" sz="quarter" idx="23" hasCustomPrompt="1"/>
          </p:nvPr>
        </p:nvSpPr>
        <p:spPr>
          <a:xfrm>
            <a:off x="2275469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5217015" y="163916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5361877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/>
          <p:cNvSpPr>
            <a:spLocks noGrp="1"/>
          </p:cNvSpPr>
          <p:nvPr>
            <p:ph type="body" sz="quarter" idx="27" hasCustomPrompt="1"/>
          </p:nvPr>
        </p:nvSpPr>
        <p:spPr>
          <a:xfrm>
            <a:off x="5361875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/>
          <p:cNvSpPr/>
          <p:nvPr userDrawn="1"/>
        </p:nvSpPr>
        <p:spPr>
          <a:xfrm>
            <a:off x="3678429" y="163916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823076" y="163933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/>
          <p:cNvSpPr>
            <a:spLocks noGrp="1"/>
          </p:cNvSpPr>
          <p:nvPr>
            <p:ph type="body" sz="quarter" idx="34" hasCustomPrompt="1"/>
          </p:nvPr>
        </p:nvSpPr>
        <p:spPr>
          <a:xfrm>
            <a:off x="3823076" y="192139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/>
          <p:cNvSpPr/>
          <p:nvPr userDrawn="1"/>
        </p:nvSpPr>
        <p:spPr>
          <a:xfrm>
            <a:off x="6776846" y="1626841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6921607" y="162701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/>
          <p:cNvSpPr>
            <a:spLocks noGrp="1"/>
          </p:cNvSpPr>
          <p:nvPr>
            <p:ph type="body" sz="quarter" idx="36" hasCustomPrompt="1"/>
          </p:nvPr>
        </p:nvSpPr>
        <p:spPr>
          <a:xfrm>
            <a:off x="6921607" y="1909071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8284107" y="1626841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8428970" y="162701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8428969" y="1909071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/>
          <p:cNvSpPr/>
          <p:nvPr userDrawn="1"/>
        </p:nvSpPr>
        <p:spPr>
          <a:xfrm>
            <a:off x="9809767" y="161017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9954631" y="161034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9954631" y="189240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4399" y="167588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314222" y="2276623"/>
            <a:ext cx="11539373" cy="2117747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/>
          <p:cNvSpPr txBox="1"/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grpSp>
        <p:nvGrpSpPr>
          <p:cNvPr id="78" name="组 127"/>
          <p:cNvGrpSpPr/>
          <p:nvPr userDrawn="1"/>
        </p:nvGrpSpPr>
        <p:grpSpPr>
          <a:xfrm>
            <a:off x="307222" y="4441458"/>
            <a:ext cx="11493928" cy="2416542"/>
            <a:chOff x="6158918" y="1631576"/>
            <a:chExt cx="5688000" cy="2510496"/>
          </a:xfrm>
        </p:grpSpPr>
        <p:sp>
          <p:nvSpPr>
            <p:cNvPr id="79" name="矩形 78"/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260183" y="439623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"/>
          <p:cNvSpPr/>
          <p:nvPr userDrawn="1"/>
        </p:nvSpPr>
        <p:spPr>
          <a:xfrm>
            <a:off x="5378614" y="1680369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23366" y="1680540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/>
          <p:cNvSpPr>
            <a:spLocks noGrp="1"/>
          </p:cNvSpPr>
          <p:nvPr>
            <p:ph type="body" sz="quarter" idx="39" hasCustomPrompt="1"/>
          </p:nvPr>
        </p:nvSpPr>
        <p:spPr>
          <a:xfrm>
            <a:off x="5523365" y="1962599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6"/>
          <p:cNvSpPr/>
          <p:nvPr userDrawn="1"/>
        </p:nvSpPr>
        <p:spPr>
          <a:xfrm>
            <a:off x="4022137" y="1678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4166889" y="1678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/>
          <p:cNvSpPr>
            <a:spLocks noGrp="1"/>
          </p:cNvSpPr>
          <p:nvPr>
            <p:ph type="body" sz="quarter" idx="41" hasCustomPrompt="1"/>
          </p:nvPr>
        </p:nvSpPr>
        <p:spPr>
          <a:xfrm>
            <a:off x="4166888" y="1961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6"/>
          <p:cNvSpPr/>
          <p:nvPr userDrawn="1"/>
        </p:nvSpPr>
        <p:spPr>
          <a:xfrm>
            <a:off x="2721488" y="1685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2866240" y="1685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/>
          <p:cNvSpPr>
            <a:spLocks noGrp="1"/>
          </p:cNvSpPr>
          <p:nvPr>
            <p:ph type="body" sz="quarter" idx="43" hasCustomPrompt="1"/>
          </p:nvPr>
        </p:nvSpPr>
        <p:spPr>
          <a:xfrm>
            <a:off x="2866239" y="1967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6"/>
          <p:cNvSpPr/>
          <p:nvPr userDrawn="1"/>
        </p:nvSpPr>
        <p:spPr>
          <a:xfrm>
            <a:off x="1415048" y="167987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/>
          <p:cNvSpPr>
            <a:spLocks noGrp="1"/>
          </p:cNvSpPr>
          <p:nvPr>
            <p:ph type="body" sz="quarter" idx="45" hasCustomPrompt="1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6"/>
          <p:cNvSpPr/>
          <p:nvPr userDrawn="1"/>
        </p:nvSpPr>
        <p:spPr>
          <a:xfrm>
            <a:off x="6736746" y="1684967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81498" y="168513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1497" y="196719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8" name="矩形 6"/>
          <p:cNvSpPr/>
          <p:nvPr userDrawn="1"/>
        </p:nvSpPr>
        <p:spPr>
          <a:xfrm>
            <a:off x="10638693" y="1699786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10783445" y="16999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/>
          <p:cNvSpPr>
            <a:spLocks noGrp="1"/>
          </p:cNvSpPr>
          <p:nvPr>
            <p:ph type="body" sz="quarter" idx="50" hasCustomPrompt="1"/>
          </p:nvPr>
        </p:nvSpPr>
        <p:spPr>
          <a:xfrm>
            <a:off x="10783444" y="19820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1" name="矩形 6"/>
          <p:cNvSpPr/>
          <p:nvPr userDrawn="1"/>
        </p:nvSpPr>
        <p:spPr>
          <a:xfrm>
            <a:off x="9338044" y="1706614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9482796" y="170678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/>
          <p:cNvSpPr>
            <a:spLocks noGrp="1"/>
          </p:cNvSpPr>
          <p:nvPr>
            <p:ph type="body" sz="quarter" idx="52" hasCustomPrompt="1"/>
          </p:nvPr>
        </p:nvSpPr>
        <p:spPr>
          <a:xfrm>
            <a:off x="9482795" y="198884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4" name="矩形 6"/>
          <p:cNvSpPr/>
          <p:nvPr userDrawn="1"/>
        </p:nvSpPr>
        <p:spPr>
          <a:xfrm>
            <a:off x="8037395" y="1688960"/>
            <a:ext cx="126633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8182147" y="1689131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/>
          <p:cNvSpPr>
            <a:spLocks noGrp="1"/>
          </p:cNvSpPr>
          <p:nvPr>
            <p:ph type="body" sz="quarter" idx="54" hasCustomPrompt="1"/>
          </p:nvPr>
        </p:nvSpPr>
        <p:spPr>
          <a:xfrm>
            <a:off x="8182146" y="1971190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 txBox="1"/>
          <p:nvPr userDrawn="1"/>
        </p:nvSpPr>
        <p:spPr>
          <a:xfrm>
            <a:off x="8681850" y="52497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/>
          <p:cNvGrpSpPr/>
          <p:nvPr userDrawn="1"/>
        </p:nvGrpSpPr>
        <p:grpSpPr>
          <a:xfrm>
            <a:off x="496257" y="3655325"/>
            <a:ext cx="11431011" cy="1548000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/>
          <p:cNvGrpSpPr/>
          <p:nvPr userDrawn="1"/>
        </p:nvGrpSpPr>
        <p:grpSpPr>
          <a:xfrm>
            <a:off x="6239269" y="5310000"/>
            <a:ext cx="5688000" cy="1548000"/>
            <a:chOff x="6158918" y="1631576"/>
            <a:chExt cx="5688000" cy="2510497"/>
          </a:xfrm>
        </p:grpSpPr>
        <p:sp>
          <p:nvSpPr>
            <p:cNvPr id="61" name="矩形 6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/>
          <p:cNvGrpSpPr/>
          <p:nvPr userDrawn="1"/>
        </p:nvGrpSpPr>
        <p:grpSpPr>
          <a:xfrm>
            <a:off x="433341" y="5310000"/>
            <a:ext cx="5688000" cy="1548000"/>
            <a:chOff x="6158918" y="1631576"/>
            <a:chExt cx="5688000" cy="2510497"/>
          </a:xfrm>
        </p:grpSpPr>
        <p:sp>
          <p:nvSpPr>
            <p:cNvPr id="64" name="矩形 6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/>
          <p:cNvSpPr>
            <a:spLocks noGrp="1"/>
          </p:cNvSpPr>
          <p:nvPr>
            <p:ph sz="quarter" idx="30" hasCustomPrompt="1"/>
          </p:nvPr>
        </p:nvSpPr>
        <p:spPr>
          <a:xfrm>
            <a:off x="433341" y="52662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/>
          <p:cNvSpPr>
            <a:spLocks noGrp="1"/>
          </p:cNvSpPr>
          <p:nvPr>
            <p:ph sz="quarter" idx="31" hasCustomPrompt="1"/>
          </p:nvPr>
        </p:nvSpPr>
        <p:spPr>
          <a:xfrm>
            <a:off x="6261865" y="52662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496257" y="36173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508735" y="2289359"/>
            <a:ext cx="11506259" cy="1280104"/>
            <a:chOff x="6158918" y="1452832"/>
            <a:chExt cx="5688000" cy="268924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468401" y="2277895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46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/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/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/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/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/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36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35.xml"/><Relationship Id="rId9" Type="http://schemas.openxmlformats.org/officeDocument/2006/relationships/tags" Target="../tags/tag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" name="think-cell Slide" r:id="rId10" imgW="12700" imgH="12700" progId="TCLayout.ActiveDocument.1">
                  <p:embed/>
                </p:oleObj>
              </mc:Choice>
              <mc:Fallback>
                <p:oleObj name="think-cell Slide" r:id="rId10" imgW="12700" imgH="12700" progId="TCLayout.ActiveDocument.1">
                  <p:embed/>
                  <p:pic>
                    <p:nvPicPr>
                      <p:cNvPr id="0" name="图片 857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zh-CN" altLang="en-US" sz="140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8788" y="6610645"/>
            <a:ext cx="1692771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 dirty="0">
                <a:solidFill>
                  <a:srgbClr val="ADABA1"/>
                </a:solidFill>
              </a:rPr>
              <a:t>A.T. Kearney 71/SH4</a:t>
            </a:r>
            <a:r>
              <a:rPr lang="en-US" altLang="zh-CN" sz="800" dirty="0">
                <a:solidFill>
                  <a:srgbClr val="ADABA1"/>
                </a:solidFill>
              </a:rPr>
              <a:t>118</a:t>
            </a:r>
            <a:r>
              <a:rPr lang="en-US" sz="800" dirty="0">
                <a:solidFill>
                  <a:srgbClr val="ADABA1"/>
                </a:solidFill>
              </a:rPr>
              <a:t>_Yilii_report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225" y="-22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工作稿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bg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1pPr>
    </p:titleStyle>
    <p:bodyStyle>
      <a:lvl1pPr marL="179705" indent="-179705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1pPr>
      <a:lvl2pPr marL="311150" indent="-128270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marL="489585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marL="63373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marL="770255" indent="-136525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3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35870"/>
            <a:ext cx="12192000" cy="544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42098" y="1311276"/>
            <a:ext cx="912668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9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4" r:id="rId6"/>
    <p:sldLayoutId id="2147483725" r:id="rId7"/>
    <p:sldLayoutId id="2147483726" r:id="rId8"/>
    <p:sldLayoutId id="2147483727" r:id="rId9"/>
    <p:sldLayoutId id="2147483729" r:id="rId10"/>
    <p:sldLayoutId id="2147483730" r:id="rId11"/>
    <p:sldLayoutId id="2147483731" r:id="rId12"/>
    <p:sldLayoutId id="2147483732" r:id="rId13"/>
    <p:sldLayoutId id="2147483734" r:id="rId14"/>
    <p:sldLayoutId id="2147483735" r:id="rId15"/>
    <p:sldLayoutId id="214748373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9"/>
          <a:srcRect t="1" b="3710"/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6.xml"/><Relationship Id="rId7" Type="http://schemas.openxmlformats.org/officeDocument/2006/relationships/image" Target="../media/image16.emf"/><Relationship Id="rId2" Type="http://schemas.openxmlformats.org/officeDocument/2006/relationships/tags" Target="../tags/tag3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chart" Target="../charts/chart10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25.emf"/><Relationship Id="rId2" Type="http://schemas.openxmlformats.org/officeDocument/2006/relationships/tags" Target="../tags/tag37.xml"/><Relationship Id="rId1" Type="http://schemas.openxmlformats.org/officeDocument/2006/relationships/vmlDrawing" Target="../drawings/vmlDrawing21.vml"/><Relationship Id="rId6" Type="http://schemas.openxmlformats.org/officeDocument/2006/relationships/tags" Target="../tags/tag41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40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image" Target="../media/image26.png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26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7.xml"/><Relationship Id="rId5" Type="http://schemas.openxmlformats.org/officeDocument/2006/relationships/image" Target="../media/image22.png"/><Relationship Id="rId4" Type="http://schemas.openxmlformats.org/officeDocument/2006/relationships/chart" Target="../charts/chart16.xml"/><Relationship Id="rId9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/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" name="think-cell Slide" r:id="rId6" imgW="12700" imgH="12700" progId="TCLayout.ActiveDocument.1">
                  <p:embed/>
                </p:oleObj>
              </mc:Choice>
              <mc:Fallback>
                <p:oleObj name="think-cell Slide" r:id="rId6" imgW="12700" imgH="12700" progId="TCLayout.ActiveDocument.1">
                  <p:embed/>
                  <p:pic>
                    <p:nvPicPr>
                      <p:cNvPr id="0" name="Object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326400" y="6353324"/>
            <a:ext cx="441536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伊利大数据平台建设项目组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5073439"/>
            <a:ext cx="5290556" cy="193899"/>
          </a:xfrm>
        </p:spPr>
        <p:txBody>
          <a:bodyPr>
            <a:noAutofit/>
          </a:bodyPr>
          <a:lstStyle/>
          <a:p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 bwMode="gray"/>
        <p:txBody>
          <a:bodyPr>
            <a:no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大数据平台建设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费用模块需求明细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 bwMode="gray"/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内蒙古伊利实业集团股份有限公司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0" y="0"/>
            <a:ext cx="12192000" cy="2772000"/>
            <a:chOff x="1523492" y="692697"/>
            <a:chExt cx="9145017" cy="2079171"/>
          </a:xfrm>
        </p:grpSpPr>
        <p:pic>
          <p:nvPicPr>
            <p:cNvPr id="149533" name="Picture 29"/>
            <p:cNvPicPr>
              <a:picLocks noChangeAspect="1" noChangeArrowheads="1"/>
            </p:cNvPicPr>
            <p:nvPr/>
          </p:nvPicPr>
          <p:blipFill rotWithShape="1">
            <a:blip r:embed="rId8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6" name="Picture 32"/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5" name="Picture 31"/>
            <p:cNvPicPr>
              <a:picLocks noChangeAspect="1" noChangeArrowheads="1"/>
            </p:cNvPicPr>
            <p:nvPr/>
          </p:nvPicPr>
          <p:blipFill rotWithShape="1">
            <a:blip r:embed="rId10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2" name="Picture 28"/>
            <p:cNvPicPr>
              <a:picLocks noChangeAspect="1" noChangeArrowheads="1"/>
            </p:cNvPicPr>
            <p:nvPr/>
          </p:nvPicPr>
          <p:blipFill rotWithShape="1">
            <a:blip r:embed="rId11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4797153"/>
            <a:ext cx="396791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奶粉事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业部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210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区域费用明细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7195"/>
              </p:ext>
            </p:extLst>
          </p:nvPr>
        </p:nvGraphicFramePr>
        <p:xfrm>
          <a:off x="0" y="433388"/>
          <a:ext cx="12192000" cy="669043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55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dirty="0">
                          <a:latin typeface="+mn-ea"/>
                          <a:sym typeface="+mn-ea"/>
                        </a:rPr>
                        <a:t> 大区筛选器：默认：全部</a:t>
                      </a: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dirty="0">
                          <a:latin typeface="+mn-ea"/>
                          <a:sym typeface="+mn-ea"/>
                        </a:rPr>
                        <a:t> 区域筛选器：默认：全部</a:t>
                      </a: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dirty="0">
                          <a:latin typeface="+mn-ea"/>
                          <a:sym typeface="+mn-ea"/>
                        </a:rPr>
                        <a:t> 费用出处筛选器：默认：全部</a:t>
                      </a:r>
                      <a:endParaRPr lang="en-US" altLang="zh-CN" sz="1200" dirty="0">
                        <a:latin typeface="+mn-ea"/>
                        <a:sym typeface="+mn-ea"/>
                      </a:endParaRP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科目筛选器：默认：全部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sym typeface="+mn-ea"/>
                        </a:rPr>
                        <a:t> 活动类型筛选器：默认：全部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按折前收入降序。</a:t>
                      </a: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4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十字箭头 33"/>
          <p:cNvSpPr/>
          <p:nvPr/>
        </p:nvSpPr>
        <p:spPr>
          <a:xfrm>
            <a:off x="3757916" y="538502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781121" y="2994018"/>
            <a:ext cx="6241662" cy="33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33817" y="1166318"/>
            <a:ext cx="1068216" cy="229804"/>
            <a:chOff x="304798" y="1047755"/>
            <a:chExt cx="1068216" cy="291949"/>
          </a:xfrm>
        </p:grpSpPr>
        <p:sp>
          <p:nvSpPr>
            <p:cNvPr id="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44"/>
          <p:cNvGrpSpPr/>
          <p:nvPr/>
        </p:nvGrpSpPr>
        <p:grpSpPr>
          <a:xfrm>
            <a:off x="1155857" y="1164011"/>
            <a:ext cx="1068216" cy="229804"/>
            <a:chOff x="304798" y="1047755"/>
            <a:chExt cx="1068216" cy="291949"/>
          </a:xfrm>
        </p:grpSpPr>
        <p:sp>
          <p:nvSpPr>
            <p:cNvPr id="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2269438" y="1166645"/>
            <a:ext cx="1068216" cy="229804"/>
            <a:chOff x="304798" y="1047755"/>
            <a:chExt cx="1068216" cy="291949"/>
          </a:xfrm>
        </p:grpSpPr>
        <p:sp>
          <p:nvSpPr>
            <p:cNvPr id="13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/>
          <p:cNvGrpSpPr/>
          <p:nvPr/>
        </p:nvGrpSpPr>
        <p:grpSpPr>
          <a:xfrm>
            <a:off x="4477856" y="1154802"/>
            <a:ext cx="1068216" cy="465942"/>
            <a:chOff x="304798" y="1047756"/>
            <a:chExt cx="1068216" cy="591946"/>
          </a:xfrm>
        </p:grpSpPr>
        <p:sp>
          <p:nvSpPr>
            <p:cNvPr id="25" name="矩形 60"/>
            <p:cNvSpPr/>
            <p:nvPr/>
          </p:nvSpPr>
          <p:spPr>
            <a:xfrm>
              <a:off x="304798" y="1047756"/>
              <a:ext cx="1068216" cy="29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/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直营</a:t>
              </a:r>
              <a:r>
                <a:rPr kumimoji="1" lang="en-US" altLang="zh-CN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/>
          <p:cNvSpPr/>
          <p:nvPr/>
        </p:nvSpPr>
        <p:spPr>
          <a:xfrm>
            <a:off x="4690798" y="528359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主数据口径的客户类型，默认非直营</a:t>
            </a:r>
          </a:p>
        </p:txBody>
      </p:sp>
      <p:sp>
        <p:nvSpPr>
          <p:cNvPr id="30" name="文本框 5"/>
          <p:cNvSpPr txBox="1"/>
          <p:nvPr/>
        </p:nvSpPr>
        <p:spPr>
          <a:xfrm>
            <a:off x="0" y="845863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Content Placeholder 67"/>
          <p:cNvSpPr>
            <a:spLocks noGrp="1"/>
          </p:cNvSpPr>
          <p:nvPr>
            <p:ph sz="quarter" idx="4294967295"/>
          </p:nvPr>
        </p:nvSpPr>
        <p:spPr>
          <a:xfrm>
            <a:off x="5810809" y="2643677"/>
            <a:ext cx="2498725" cy="279400"/>
          </a:xfrm>
        </p:spPr>
        <p:txBody>
          <a:bodyPr>
            <a:normAutofit fontScale="57500" lnSpcReduction="20000"/>
          </a:bodyPr>
          <a:lstStyle/>
          <a:p>
            <a:pPr marL="0" indent="0">
              <a:spcBef>
                <a:spcPts val="600"/>
              </a:spcBef>
              <a:buClr>
                <a:srgbClr val="9B1717"/>
              </a:buClr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经销商费用</a:t>
            </a:r>
          </a:p>
        </p:txBody>
      </p:sp>
      <p:graphicFrame>
        <p:nvGraphicFramePr>
          <p:cNvPr id="103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45513"/>
              </p:ext>
            </p:extLst>
          </p:nvPr>
        </p:nvGraphicFramePr>
        <p:xfrm>
          <a:off x="5816776" y="3426366"/>
          <a:ext cx="5751044" cy="2087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005">
                  <a:extLst>
                    <a:ext uri="{9D8B030D-6E8A-4147-A177-3AD203B41FA5}">
                      <a16:colId xmlns:a16="http://schemas.microsoft.com/office/drawing/2014/main" val="3478216305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83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经销商排名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4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4109"/>
              </p:ext>
            </p:extLst>
          </p:nvPr>
        </p:nvGraphicFramePr>
        <p:xfrm>
          <a:off x="339678" y="2872684"/>
          <a:ext cx="5087552" cy="1652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2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一级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二级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总体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Oval 4"/>
          <p:cNvSpPr/>
          <p:nvPr/>
        </p:nvSpPr>
        <p:spPr>
          <a:xfrm>
            <a:off x="-11970" y="452955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01" name="Group 44"/>
          <p:cNvGrpSpPr/>
          <p:nvPr/>
        </p:nvGrpSpPr>
        <p:grpSpPr>
          <a:xfrm>
            <a:off x="3371721" y="1157939"/>
            <a:ext cx="1068216" cy="229804"/>
            <a:chOff x="304798" y="1047755"/>
            <a:chExt cx="1068216" cy="291949"/>
          </a:xfrm>
        </p:grpSpPr>
        <p:sp>
          <p:nvSpPr>
            <p:cNvPr id="10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/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3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44293"/>
              </p:ext>
            </p:extLst>
          </p:nvPr>
        </p:nvGraphicFramePr>
        <p:xfrm>
          <a:off x="332339" y="4841276"/>
          <a:ext cx="5069832" cy="1564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6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费用出处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销售部（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KA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宋体" panose="02010600030101010101" pitchFamily="2" charset="-122"/>
                          <a:cs typeface="+mn-cs"/>
                        </a:rPr>
                        <a:t>）费用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销售部（电商）费用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74017" y="1541498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79" name="Text Placeholder 32"/>
          <p:cNvSpPr txBox="1"/>
          <p:nvPr/>
        </p:nvSpPr>
        <p:spPr>
          <a:xfrm>
            <a:off x="7383350" y="1587435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73756" y="196418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863747" y="1587435"/>
            <a:ext cx="1706656" cy="897041"/>
            <a:chOff x="8070221" y="1572180"/>
            <a:chExt cx="1706656" cy="897041"/>
          </a:xfrm>
        </p:grpSpPr>
        <p:sp>
          <p:nvSpPr>
            <p:cNvPr id="81" name="Text Placeholder 42"/>
            <p:cNvSpPr txBox="1"/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9060849" y="226986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4" name="Down Arrow 83"/>
            <p:cNvSpPr/>
            <p:nvPr/>
          </p:nvSpPr>
          <p:spPr>
            <a:xfrm flipV="1">
              <a:off x="9056306" y="194407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456161" y="1610024"/>
            <a:ext cx="1456794" cy="819486"/>
            <a:chOff x="10202475" y="1622487"/>
            <a:chExt cx="1456794" cy="819486"/>
          </a:xfrm>
        </p:grpSpPr>
        <p:sp>
          <p:nvSpPr>
            <p:cNvPr id="80" name="Text Placeholder 40"/>
            <p:cNvSpPr txBox="1"/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 费用占比</a:t>
              </a:r>
              <a:endParaRPr lang="en-US" altLang="zh-CN" sz="1400" b="1" dirty="0"/>
            </a:p>
            <a:p>
              <a:pPr marL="0" indent="0">
                <a:buNone/>
              </a:pPr>
              <a:r>
                <a:rPr lang="en-US" sz="1400" b="1" dirty="0"/>
                <a:t> 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endParaRPr lang="en-US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endParaRPr lang="en-US" sz="1400" b="1" dirty="0">
                <a:solidFill>
                  <a:srgbClr val="F15E64"/>
                </a:solidFill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112146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86" name="Text Placeholder 23"/>
          <p:cNvSpPr txBox="1"/>
          <p:nvPr/>
        </p:nvSpPr>
        <p:spPr>
          <a:xfrm>
            <a:off x="2667497" y="159948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69" name="Oval 4"/>
          <p:cNvSpPr/>
          <p:nvPr/>
        </p:nvSpPr>
        <p:spPr>
          <a:xfrm>
            <a:off x="-7985" y="153693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9" name="Oval 4"/>
          <p:cNvSpPr/>
          <p:nvPr/>
        </p:nvSpPr>
        <p:spPr>
          <a:xfrm>
            <a:off x="3096" y="260621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0" name="Oval 4"/>
          <p:cNvSpPr/>
          <p:nvPr/>
        </p:nvSpPr>
        <p:spPr>
          <a:xfrm>
            <a:off x="5493121" y="260621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6" name="Content Placeholder 67"/>
          <p:cNvSpPr txBox="1"/>
          <p:nvPr/>
        </p:nvSpPr>
        <p:spPr>
          <a:xfrm>
            <a:off x="323868" y="2635530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9B1717"/>
              </a:buClr>
              <a:buFont typeface="Arial" panose="020B0604020202020204"/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经销商级别费用</a:t>
            </a:r>
          </a:p>
        </p:txBody>
      </p:sp>
      <p:sp>
        <p:nvSpPr>
          <p:cNvPr id="57" name="Content Placeholder 67"/>
          <p:cNvSpPr txBox="1"/>
          <p:nvPr/>
        </p:nvSpPr>
        <p:spPr>
          <a:xfrm>
            <a:off x="303191" y="4552034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9B1717"/>
              </a:buClr>
              <a:buFont typeface="Arial" panose="020B0604020202020204"/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费用出处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016343" y="3124806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800" dirty="0">
                  <a:latin typeface="DengXian" panose="02010600030101010101" pitchFamily="2" charset="-122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666701" y="3124806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1000" dirty="0">
                  <a:latin typeface="DengXian" panose="02010600030101010101" pitchFamily="2" charset="-122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86881" y="3124806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1000" dirty="0">
                  <a:latin typeface="DengXian" panose="02010600030101010101" pitchFamily="2" charset="-122"/>
                </a:rPr>
                <a:t>30</a:t>
              </a:r>
              <a:endParaRPr kumimoji="1" lang="zh-CN" altLang="en-US" sz="1000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10798042" y="4326224"/>
            <a:ext cx="1995304" cy="278557"/>
            <a:chOff x="478270" y="5984588"/>
            <a:chExt cx="11063554" cy="250480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170305" y="5985290"/>
              <a:ext cx="293575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92922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18974" y="5662623"/>
            <a:ext cx="6115995" cy="304458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5733966" y="6041007"/>
            <a:ext cx="6162303" cy="236897"/>
          </a:xfrm>
          <a:prstGeom prst="rect">
            <a:avLst/>
          </a:prstGeom>
        </p:spPr>
      </p:pic>
      <p:sp>
        <p:nvSpPr>
          <p:cNvPr id="114" name="Speech Bubble: Rectangle with Corners Rounded 321"/>
          <p:cNvSpPr/>
          <p:nvPr/>
        </p:nvSpPr>
        <p:spPr>
          <a:xfrm>
            <a:off x="8493944" y="2516121"/>
            <a:ext cx="1792937" cy="480290"/>
          </a:xfrm>
          <a:prstGeom prst="wedgeRoundRectCallout">
            <a:avLst>
              <a:gd name="adj1" fmla="val -70768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排序字段：折前收入，营销费用，费用率。</a:t>
            </a:r>
            <a:endParaRPr lang="en-US" altLang="zh-CN" sz="1050" dirty="0"/>
          </a:p>
          <a:p>
            <a:r>
              <a:rPr lang="zh-CN" altLang="en-US" sz="1050" dirty="0"/>
              <a:t>默认“折前收入”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956285" y="1587435"/>
            <a:ext cx="1706656" cy="897041"/>
            <a:chOff x="8070221" y="1572180"/>
            <a:chExt cx="1706656" cy="897041"/>
          </a:xfrm>
        </p:grpSpPr>
        <p:sp>
          <p:nvSpPr>
            <p:cNvPr id="116" name="Text Placeholder 42"/>
            <p:cNvSpPr txBox="1"/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 费用同比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89414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Down Arrow 117"/>
            <p:cNvSpPr/>
            <p:nvPr/>
          </p:nvSpPr>
          <p:spPr>
            <a:xfrm flipV="1">
              <a:off x="8941371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5" name="Text Placeholder 32"/>
          <p:cNvSpPr txBox="1"/>
          <p:nvPr/>
        </p:nvSpPr>
        <p:spPr>
          <a:xfrm>
            <a:off x="9290488" y="1095105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sp>
        <p:nvSpPr>
          <p:cNvPr id="129" name="文本框 58"/>
          <p:cNvSpPr txBox="1"/>
          <p:nvPr/>
        </p:nvSpPr>
        <p:spPr>
          <a:xfrm>
            <a:off x="11374345" y="1139454"/>
            <a:ext cx="800219" cy="276999"/>
          </a:xfrm>
          <a:prstGeom prst="rect">
            <a:avLst/>
          </a:prstGeom>
          <a:solidFill>
            <a:srgbClr val="0084D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明细查询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0586623" y="1145974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 Placeholder 23"/>
          <p:cNvSpPr txBox="1"/>
          <p:nvPr/>
        </p:nvSpPr>
        <p:spPr>
          <a:xfrm>
            <a:off x="1207135" y="1598930"/>
            <a:ext cx="1370330" cy="910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/>
              <a:t>  </a:t>
            </a:r>
            <a:r>
              <a:rPr lang="zh-CN" altLang="en-US" sz="1400" b="1" dirty="0"/>
              <a:t>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90000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540000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7" name="Text Placeholder 25"/>
          <p:cNvSpPr txBox="1"/>
          <p:nvPr/>
        </p:nvSpPr>
        <p:spPr>
          <a:xfrm>
            <a:off x="4430846" y="1579683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实际费用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70000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793436" y="1100161"/>
            <a:ext cx="1717873" cy="311065"/>
            <a:chOff x="9911313" y="669218"/>
            <a:chExt cx="1717873" cy="311065"/>
          </a:xfrm>
        </p:grpSpPr>
        <p:sp>
          <p:nvSpPr>
            <p:cNvPr id="46" name="Rectangle: Rounded Corners 77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911313" y="669218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19" name="Group 44">
            <a:extLst>
              <a:ext uri="{FF2B5EF4-FFF2-40B4-BE49-F238E27FC236}">
                <a16:creationId xmlns:a16="http://schemas.microsoft.com/office/drawing/2014/main" id="{8CF91C05-DEEA-4169-B376-6E52918696DD}"/>
              </a:ext>
            </a:extLst>
          </p:cNvPr>
          <p:cNvGrpSpPr/>
          <p:nvPr/>
        </p:nvGrpSpPr>
        <p:grpSpPr>
          <a:xfrm>
            <a:off x="5599619" y="1143885"/>
            <a:ext cx="1068216" cy="243858"/>
            <a:chOff x="304798" y="1047755"/>
            <a:chExt cx="1068216" cy="291949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023D26D9-D804-4A6A-B451-326F9F9970A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EFF7CB50-CFCF-4D6F-9084-AA745E43E023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9A9909FC-3423-4CDB-9322-E4FA67FAB1C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7" name="Group 44">
            <a:extLst>
              <a:ext uri="{FF2B5EF4-FFF2-40B4-BE49-F238E27FC236}">
                <a16:creationId xmlns:a16="http://schemas.microsoft.com/office/drawing/2014/main" id="{C147D2FC-89FC-4A9D-8810-FDD2BE64CF93}"/>
              </a:ext>
            </a:extLst>
          </p:cNvPr>
          <p:cNvGrpSpPr/>
          <p:nvPr/>
        </p:nvGrpSpPr>
        <p:grpSpPr>
          <a:xfrm>
            <a:off x="7843861" y="1145974"/>
            <a:ext cx="928886" cy="247841"/>
            <a:chOff x="304798" y="1047755"/>
            <a:chExt cx="1068216" cy="291949"/>
          </a:xfrm>
        </p:grpSpPr>
        <p:sp>
          <p:nvSpPr>
            <p:cNvPr id="128" name="矩形 60">
              <a:extLst>
                <a:ext uri="{FF2B5EF4-FFF2-40B4-BE49-F238E27FC236}">
                  <a16:creationId xmlns:a16="http://schemas.microsoft.com/office/drawing/2014/main" id="{DDE082E5-0D70-4E52-987B-A5BC285D0A6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文本框 61">
              <a:extLst>
                <a:ext uri="{FF2B5EF4-FFF2-40B4-BE49-F238E27FC236}">
                  <a16:creationId xmlns:a16="http://schemas.microsoft.com/office/drawing/2014/main" id="{C9F58C82-7EB9-4887-BFB6-EE9D93E89ABA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科目</a:t>
              </a:r>
            </a:p>
          </p:txBody>
        </p:sp>
        <p:sp>
          <p:nvSpPr>
            <p:cNvPr id="131" name="Right Triangle 25">
              <a:extLst>
                <a:ext uri="{FF2B5EF4-FFF2-40B4-BE49-F238E27FC236}">
                  <a16:creationId xmlns:a16="http://schemas.microsoft.com/office/drawing/2014/main" id="{0932EC76-D6D8-444B-A18E-D30BB8E37FC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2" name="Group 44">
            <a:extLst>
              <a:ext uri="{FF2B5EF4-FFF2-40B4-BE49-F238E27FC236}">
                <a16:creationId xmlns:a16="http://schemas.microsoft.com/office/drawing/2014/main" id="{CA8DA010-26EE-4787-A561-DB22CAAC78F4}"/>
              </a:ext>
            </a:extLst>
          </p:cNvPr>
          <p:cNvGrpSpPr/>
          <p:nvPr/>
        </p:nvGrpSpPr>
        <p:grpSpPr>
          <a:xfrm>
            <a:off x="6727707" y="1123854"/>
            <a:ext cx="1068216" cy="269961"/>
            <a:chOff x="304798" y="1047755"/>
            <a:chExt cx="1068216" cy="291949"/>
          </a:xfrm>
        </p:grpSpPr>
        <p:sp>
          <p:nvSpPr>
            <p:cNvPr id="133" name="矩形 60">
              <a:extLst>
                <a:ext uri="{FF2B5EF4-FFF2-40B4-BE49-F238E27FC236}">
                  <a16:creationId xmlns:a16="http://schemas.microsoft.com/office/drawing/2014/main" id="{7C6D7C3E-6EC4-4C48-926B-6766447C8EB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文本框 61">
              <a:extLst>
                <a:ext uri="{FF2B5EF4-FFF2-40B4-BE49-F238E27FC236}">
                  <a16:creationId xmlns:a16="http://schemas.microsoft.com/office/drawing/2014/main" id="{312BF25C-4215-430C-A30D-8B2384CD572B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活动类型</a:t>
              </a:r>
            </a:p>
          </p:txBody>
        </p:sp>
        <p:sp>
          <p:nvSpPr>
            <p:cNvPr id="135" name="Right Triangle 25">
              <a:extLst>
                <a:ext uri="{FF2B5EF4-FFF2-40B4-BE49-F238E27FC236}">
                  <a16:creationId xmlns:a16="http://schemas.microsoft.com/office/drawing/2014/main" id="{D574A92F-0235-42FB-A166-3772259159A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6" name="Speech Bubble: Rectangle with Corners Rounded 321">
            <a:extLst>
              <a:ext uri="{FF2B5EF4-FFF2-40B4-BE49-F238E27FC236}">
                <a16:creationId xmlns:a16="http://schemas.microsoft.com/office/drawing/2014/main" id="{D58DE333-3467-4ABF-B7C1-BE57EE9DC07A}"/>
              </a:ext>
            </a:extLst>
          </p:cNvPr>
          <p:cNvSpPr/>
          <p:nvPr/>
        </p:nvSpPr>
        <p:spPr>
          <a:xfrm>
            <a:off x="5417226" y="4162583"/>
            <a:ext cx="982417" cy="901599"/>
          </a:xfrm>
          <a:prstGeom prst="wedgeRoundRectCallout">
            <a:avLst>
              <a:gd name="adj1" fmla="val 22696"/>
              <a:gd name="adj2" fmla="val -11280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根据折前收入或营销费用对经销商进行排名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210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线下费用明细（经销商）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94158"/>
              </p:ext>
            </p:extLst>
          </p:nvPr>
        </p:nvGraphicFramePr>
        <p:xfrm>
          <a:off x="0" y="433388"/>
          <a:ext cx="12192000" cy="730181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73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dirty="0">
                          <a:latin typeface="+mn-ea"/>
                          <a:sym typeface="+mn-ea"/>
                        </a:rPr>
                        <a:t>费用出处筛选器：默认：全部</a:t>
                      </a:r>
                      <a:endParaRPr lang="en-US" altLang="zh-CN" sz="1200" dirty="0">
                        <a:latin typeface="+mn-ea"/>
                        <a:sym typeface="+mn-ea"/>
                      </a:endParaRP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科目筛选器：默认：全部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sym typeface="+mn-ea"/>
                        </a:rPr>
                        <a:t>活动类型筛选器：默认：全部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渠道费用、经销商级别费用：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条及以下数据在一屏显示，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按折前收入降序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1524635"/>
            <a:ext cx="11707495" cy="677545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>
            <p:extLst/>
          </p:nvPr>
        </p:nvGraphicFramePr>
        <p:xfrm>
          <a:off x="404859" y="2417609"/>
          <a:ext cx="11470229" cy="124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文本框 77"/>
          <p:cNvSpPr txBox="1"/>
          <p:nvPr/>
        </p:nvSpPr>
        <p:spPr>
          <a:xfrm>
            <a:off x="292694" y="6579704"/>
            <a:ext cx="1976523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重客费用趋势</a:t>
            </a:r>
          </a:p>
        </p:txBody>
      </p:sp>
      <p:sp>
        <p:nvSpPr>
          <p:cNvPr id="15" name="Oval 4"/>
          <p:cNvSpPr/>
          <p:nvPr/>
        </p:nvSpPr>
        <p:spPr>
          <a:xfrm>
            <a:off x="36790" y="2235983"/>
            <a:ext cx="317861" cy="269138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39398" y="3578278"/>
            <a:ext cx="315253" cy="32425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77"/>
          <p:cNvSpPr txBox="1"/>
          <p:nvPr/>
        </p:nvSpPr>
        <p:spPr>
          <a:xfrm>
            <a:off x="6324710" y="5319456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重客大区费用</a:t>
            </a:r>
          </a:p>
        </p:txBody>
      </p:sp>
      <p:sp>
        <p:nvSpPr>
          <p:cNvPr id="33" name="Oval 4"/>
          <p:cNvSpPr/>
          <p:nvPr/>
        </p:nvSpPr>
        <p:spPr>
          <a:xfrm>
            <a:off x="60277" y="5240691"/>
            <a:ext cx="299437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5"/>
          <p:cNvSpPr txBox="1"/>
          <p:nvPr/>
        </p:nvSpPr>
        <p:spPr>
          <a:xfrm>
            <a:off x="21551" y="829419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奶粉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重点系统费用分析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48" name="Group 44"/>
          <p:cNvGrpSpPr/>
          <p:nvPr/>
        </p:nvGrpSpPr>
        <p:grpSpPr>
          <a:xfrm>
            <a:off x="26076" y="1143143"/>
            <a:ext cx="1068216" cy="291949"/>
            <a:chOff x="304798" y="1047755"/>
            <a:chExt cx="1068216" cy="291949"/>
          </a:xfrm>
        </p:grpSpPr>
        <p:sp>
          <p:nvSpPr>
            <p:cNvPr id="4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5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6" name="Group 44"/>
          <p:cNvGrpSpPr/>
          <p:nvPr/>
        </p:nvGrpSpPr>
        <p:grpSpPr>
          <a:xfrm>
            <a:off x="1465409" y="1142840"/>
            <a:ext cx="1068216" cy="291949"/>
            <a:chOff x="304798" y="1047755"/>
            <a:chExt cx="1068216" cy="291949"/>
          </a:xfrm>
        </p:grpSpPr>
        <p:sp>
          <p:nvSpPr>
            <p:cNvPr id="57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8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59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68" name="Group 44"/>
          <p:cNvGrpSpPr/>
          <p:nvPr/>
        </p:nvGrpSpPr>
        <p:grpSpPr>
          <a:xfrm>
            <a:off x="2630497" y="1147974"/>
            <a:ext cx="1068216" cy="291949"/>
            <a:chOff x="304798" y="1047755"/>
            <a:chExt cx="1068216" cy="291949"/>
          </a:xfrm>
        </p:grpSpPr>
        <p:sp>
          <p:nvSpPr>
            <p:cNvPr id="6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7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80" name="Group 59"/>
          <p:cNvGrpSpPr/>
          <p:nvPr/>
        </p:nvGrpSpPr>
        <p:grpSpPr>
          <a:xfrm>
            <a:off x="10415731" y="1147973"/>
            <a:ext cx="720001" cy="287867"/>
            <a:chOff x="10952441" y="1047755"/>
            <a:chExt cx="720000" cy="287867"/>
          </a:xfrm>
        </p:grpSpPr>
        <p:sp>
          <p:nvSpPr>
            <p:cNvPr id="81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2" name="文本框 58"/>
            <p:cNvSpPr txBox="1"/>
            <p:nvPr/>
          </p:nvSpPr>
          <p:spPr>
            <a:xfrm>
              <a:off x="11066219" y="1057397"/>
              <a:ext cx="4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90" name="Speech Bubble: Rectangle with Corners Rounded 321"/>
          <p:cNvSpPr/>
          <p:nvPr/>
        </p:nvSpPr>
        <p:spPr>
          <a:xfrm>
            <a:off x="902805" y="1276914"/>
            <a:ext cx="610530" cy="173400"/>
          </a:xfrm>
          <a:prstGeom prst="wedgeRoundRectCallout">
            <a:avLst>
              <a:gd name="adj1" fmla="val -71030"/>
              <a:gd name="adj2" fmla="val -11544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</a:t>
            </a:r>
          </a:p>
        </p:txBody>
      </p:sp>
      <p:sp>
        <p:nvSpPr>
          <p:cNvPr id="91" name="文本框 77"/>
          <p:cNvSpPr txBox="1"/>
          <p:nvPr/>
        </p:nvSpPr>
        <p:spPr>
          <a:xfrm>
            <a:off x="511348" y="3644830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重客系统费用</a:t>
            </a:r>
          </a:p>
        </p:txBody>
      </p:sp>
      <p:graphicFrame>
        <p:nvGraphicFramePr>
          <p:cNvPr id="66" name="内容占位符 146"/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6324710" y="5531628"/>
          <a:ext cx="5544958" cy="1317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8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5719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5719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零售额</a:t>
                      </a:r>
                    </a:p>
                  </a:txBody>
                  <a:tcPr marL="4800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</a:t>
                      </a:r>
                    </a:p>
                  </a:txBody>
                  <a:tcPr marL="4800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5719" marT="4289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8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重庆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99.36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8.0%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66.16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7.8%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两湖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55.10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7.1%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华南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54.35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6.4%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49.87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7.3%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48.72 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6.6%</a:t>
                      </a: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10160" marR="10160" marT="762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十字箭头 19"/>
          <p:cNvSpPr/>
          <p:nvPr/>
        </p:nvSpPr>
        <p:spPr>
          <a:xfrm>
            <a:off x="7071686" y="564799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84" name="内容占位符 146"/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474990" y="5528691"/>
          <a:ext cx="5582861" cy="1340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1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导购理货申请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新鲜度调整申请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-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费率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促销物料申请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产品促销申请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渠道激励申请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" name="文本框 77"/>
          <p:cNvSpPr txBox="1"/>
          <p:nvPr/>
        </p:nvSpPr>
        <p:spPr>
          <a:xfrm>
            <a:off x="511348" y="5319779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重客分活动费用</a:t>
            </a:r>
          </a:p>
        </p:txBody>
      </p:sp>
      <p:sp>
        <p:nvSpPr>
          <p:cNvPr id="86" name="文本框 77"/>
          <p:cNvSpPr txBox="1"/>
          <p:nvPr/>
        </p:nvSpPr>
        <p:spPr>
          <a:xfrm>
            <a:off x="560184" y="2287453"/>
            <a:ext cx="1976523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重客费用趋势</a:t>
            </a: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quarter" idx="16"/>
          </p:nvPr>
        </p:nvGraphicFramePr>
        <p:xfrm>
          <a:off x="560144" y="3637355"/>
          <a:ext cx="10974482" cy="161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4" name="Group 44"/>
          <p:cNvGrpSpPr/>
          <p:nvPr/>
        </p:nvGrpSpPr>
        <p:grpSpPr>
          <a:xfrm>
            <a:off x="4297846" y="1157039"/>
            <a:ext cx="1068216" cy="291949"/>
            <a:chOff x="304798" y="1047755"/>
            <a:chExt cx="1068216" cy="291949"/>
          </a:xfrm>
        </p:grpSpPr>
        <p:sp>
          <p:nvSpPr>
            <p:cNvPr id="65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7" name="文本框 61"/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费用出处</a:t>
              </a:r>
            </a:p>
          </p:txBody>
        </p:sp>
        <p:sp>
          <p:nvSpPr>
            <p:cNvPr id="88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89" name="Speech Bubble: Rectangle with Corners Rounded 321"/>
          <p:cNvSpPr/>
          <p:nvPr/>
        </p:nvSpPr>
        <p:spPr>
          <a:xfrm>
            <a:off x="9050947" y="3797174"/>
            <a:ext cx="1206356" cy="506742"/>
          </a:xfrm>
          <a:prstGeom prst="wedgeRoundRectCallout">
            <a:avLst>
              <a:gd name="adj1" fmla="val -75652"/>
              <a:gd name="adj2" fmla="val 7160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从高到低排序</a:t>
            </a:r>
          </a:p>
        </p:txBody>
      </p:sp>
      <p:sp>
        <p:nvSpPr>
          <p:cNvPr id="97" name="Oval 4"/>
          <p:cNvSpPr/>
          <p:nvPr/>
        </p:nvSpPr>
        <p:spPr>
          <a:xfrm>
            <a:off x="37620" y="1512774"/>
            <a:ext cx="317861" cy="28123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75534" y="15473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零售额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300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4000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91731" y="1540310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实际费用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3000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40000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36914" y="15403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10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10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819489" y="152479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费用率同比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2%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8436" y="1721219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本月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YTD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11531762" y="1959752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2" name="Down Arrow 61"/>
          <p:cNvSpPr/>
          <p:nvPr/>
        </p:nvSpPr>
        <p:spPr>
          <a:xfrm flipV="1">
            <a:off x="11509113" y="1761572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57424" y="15385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费用同比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2%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6978328" y="1950890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2" name="Down Arrow 71"/>
          <p:cNvSpPr/>
          <p:nvPr/>
        </p:nvSpPr>
        <p:spPr>
          <a:xfrm flipV="1">
            <a:off x="6955679" y="1752710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005651" y="1139176"/>
            <a:ext cx="1717873" cy="323591"/>
            <a:chOff x="9922743" y="656692"/>
            <a:chExt cx="1717873" cy="323591"/>
          </a:xfrm>
        </p:grpSpPr>
        <p:sp>
          <p:nvSpPr>
            <p:cNvPr id="74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月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YTD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77" name="Text Placeholder 32"/>
          <p:cNvSpPr txBox="1"/>
          <p:nvPr/>
        </p:nvSpPr>
        <p:spPr>
          <a:xfrm>
            <a:off x="8797788" y="1174197"/>
            <a:ext cx="1521561" cy="26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78" name="Oval 4">
            <a:extLst>
              <a:ext uri="{FF2B5EF4-FFF2-40B4-BE49-F238E27FC236}">
                <a16:creationId xmlns:a16="http://schemas.microsoft.com/office/drawing/2014/main" id="{5BB2C8B7-3E78-4F46-9ED1-68E048B9E07F}"/>
              </a:ext>
            </a:extLst>
          </p:cNvPr>
          <p:cNvSpPr/>
          <p:nvPr/>
        </p:nvSpPr>
        <p:spPr>
          <a:xfrm>
            <a:off x="5984248" y="5258555"/>
            <a:ext cx="299437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Speech Bubble: Rectangle with Corners Rounded 321">
            <a:extLst>
              <a:ext uri="{FF2B5EF4-FFF2-40B4-BE49-F238E27FC236}">
                <a16:creationId xmlns:a16="http://schemas.microsoft.com/office/drawing/2014/main" id="{0BE4C64D-FB98-4C0A-8415-D6DEEFFECA29}"/>
              </a:ext>
            </a:extLst>
          </p:cNvPr>
          <p:cNvSpPr/>
          <p:nvPr/>
        </p:nvSpPr>
        <p:spPr>
          <a:xfrm>
            <a:off x="2945694" y="2168614"/>
            <a:ext cx="1460500" cy="452637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默认：零售额拆分不到费用出处，默认拿总数</a:t>
            </a:r>
          </a:p>
        </p:txBody>
      </p:sp>
      <p:sp>
        <p:nvSpPr>
          <p:cNvPr id="83" name="Speech Bubble: Rectangle with Corners Rounded 321">
            <a:extLst>
              <a:ext uri="{FF2B5EF4-FFF2-40B4-BE49-F238E27FC236}">
                <a16:creationId xmlns:a16="http://schemas.microsoft.com/office/drawing/2014/main" id="{936E13AC-C304-4980-B769-8F65BD5188B5}"/>
              </a:ext>
            </a:extLst>
          </p:cNvPr>
          <p:cNvSpPr/>
          <p:nvPr/>
        </p:nvSpPr>
        <p:spPr>
          <a:xfrm>
            <a:off x="4340395" y="5834550"/>
            <a:ext cx="1460500" cy="452637"/>
          </a:xfrm>
          <a:prstGeom prst="wedgeRoundRectCallout">
            <a:avLst>
              <a:gd name="adj1" fmla="val -66443"/>
              <a:gd name="adj2" fmla="val -5857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默认：零售额拆分不到费用出处、活动类型，默认拿总数</a:t>
            </a:r>
          </a:p>
        </p:txBody>
      </p:sp>
      <p:sp>
        <p:nvSpPr>
          <p:cNvPr id="92" name="Speech Bubble: Rectangle with Corners Rounded 321">
            <a:extLst>
              <a:ext uri="{FF2B5EF4-FFF2-40B4-BE49-F238E27FC236}">
                <a16:creationId xmlns:a16="http://schemas.microsoft.com/office/drawing/2014/main" id="{7391522D-3527-4558-B46B-DA422A0DF1B8}"/>
              </a:ext>
            </a:extLst>
          </p:cNvPr>
          <p:cNvSpPr/>
          <p:nvPr/>
        </p:nvSpPr>
        <p:spPr>
          <a:xfrm>
            <a:off x="10566292" y="5950142"/>
            <a:ext cx="1460500" cy="452637"/>
          </a:xfrm>
          <a:prstGeom prst="wedgeRoundRectCallout">
            <a:avLst>
              <a:gd name="adj1" fmla="val -34752"/>
              <a:gd name="adj2" fmla="val -10346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默认：零售额拆分不到费用出处，默认拿总数</a:t>
            </a:r>
          </a:p>
        </p:txBody>
      </p:sp>
      <p:sp>
        <p:nvSpPr>
          <p:cNvPr id="93" name="Speech Bubble: Rectangle with Corners Rounded 321">
            <a:extLst>
              <a:ext uri="{FF2B5EF4-FFF2-40B4-BE49-F238E27FC236}">
                <a16:creationId xmlns:a16="http://schemas.microsoft.com/office/drawing/2014/main" id="{F6099298-D384-441A-9F52-7670CDF61011}"/>
              </a:ext>
            </a:extLst>
          </p:cNvPr>
          <p:cNvSpPr/>
          <p:nvPr/>
        </p:nvSpPr>
        <p:spPr>
          <a:xfrm>
            <a:off x="7263707" y="2276501"/>
            <a:ext cx="1460500" cy="452637"/>
          </a:xfrm>
          <a:prstGeom prst="wedgeRoundRectCallout">
            <a:avLst>
              <a:gd name="adj1" fmla="val -71081"/>
              <a:gd name="adj2" fmla="val 1126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默认：零售额拆分不到费用出处，默认拿总数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210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重点系统费用分析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3262"/>
              </p:ext>
            </p:extLst>
          </p:nvPr>
        </p:nvGraphicFramePr>
        <p:xfrm>
          <a:off x="0" y="433388"/>
          <a:ext cx="12192000" cy="6457523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6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费用出处筛选器：默认：全部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按营销费用高低从左到右排列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2,3,5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2,3,4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十字箭头 33"/>
          <p:cNvSpPr/>
          <p:nvPr/>
        </p:nvSpPr>
        <p:spPr>
          <a:xfrm>
            <a:off x="3784076" y="2369476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216364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Object 5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75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think-cell Slide" r:id="rId11" imgW="6985" imgH="6985" progId="TCLayout.ActiveDocument.1">
                  <p:embed/>
                </p:oleObj>
              </mc:Choice>
              <mc:Fallback>
                <p:oleObj name="think-cell Slide" r:id="rId11" imgW="6985" imgH="6985" progId="TCLayout.ActiveDocument.1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" y="175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 hidden="1"/>
          <p:cNvSpPr/>
          <p:nvPr>
            <p:custDataLst>
              <p:tags r:id="rId3"/>
            </p:custDataLst>
          </p:nvPr>
        </p:nvSpPr>
        <p:spPr bwMode="auto">
          <a:xfrm>
            <a:off x="1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  <a:sym typeface="+mn-lt"/>
            </a:endParaRPr>
          </a:p>
        </p:txBody>
      </p:sp>
      <p:graphicFrame>
        <p:nvGraphicFramePr>
          <p:cNvPr id="148" name="内容占位符 147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061018320"/>
              </p:ext>
            </p:extLst>
          </p:nvPr>
        </p:nvGraphicFramePr>
        <p:xfrm>
          <a:off x="329610" y="1698828"/>
          <a:ext cx="11433208" cy="179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48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子品牌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折前收入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常配</a:t>
                      </a:r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纯奶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15.25%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优酸乳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16.07%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儿童成长奶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13.10%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18.28%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常温酸奶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14.04%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利乐枕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18.66%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儿童塑瓶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10.23%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舒化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13.51%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7" name="内容占位符 146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937674524"/>
              </p:ext>
            </p:extLst>
          </p:nvPr>
        </p:nvGraphicFramePr>
        <p:xfrm>
          <a:off x="372477" y="3938617"/>
          <a:ext cx="3834767" cy="1132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77"/>
          <p:cNvSpPr txBox="1"/>
          <p:nvPr/>
        </p:nvSpPr>
        <p:spPr>
          <a:xfrm>
            <a:off x="338413" y="3679821"/>
            <a:ext cx="1095751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分大区费用</a:t>
            </a: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63881" y="8083392"/>
            <a:ext cx="529167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5703A432-EF96-4AA4-91CB-FE21D8E6C448}" type="datetime'''20''''1''''''''5''/''''6'''''''''''''''''''''''">
              <a:rPr lang="en-US" altLang="en-US" sz="1000" b="1">
                <a:solidFill>
                  <a:srgbClr val="FFFFFF"/>
                </a:solidFill>
              </a:rPr>
              <a:t>2015/6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39781" y="8083392"/>
            <a:ext cx="529167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35C286B2-407A-476F-BDE1-0C681F1C325C}" type="datetime'''2''''''01''''''''''''''''''''''4''/''6'''''''''''''''''">
              <a:rPr lang="en-US" altLang="en-US" sz="1000" b="1">
                <a:solidFill>
                  <a:srgbClr val="FFFFFF"/>
                </a:solidFill>
              </a:rPr>
              <a:t>2014/6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348803" y="8083392"/>
            <a:ext cx="622300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FEA2FCB4-7A41-47FE-8D19-D7E97CDF8A7A}" type="datetime'''''2''''''''''''''0''1''''4''''''''''/''1''2'''''">
              <a:rPr lang="en-US" altLang="en-US" sz="1000" b="1">
                <a:solidFill>
                  <a:srgbClr val="FFFFFF"/>
                </a:solidFill>
              </a:rPr>
              <a:t>2014/12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672903" y="8083392"/>
            <a:ext cx="622300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85B7EC97-E430-43D6-B543-C6B1EBA2BC91}" type="datetime'''''''''''2''''0''''15''''''''''''''''/''''''1''''''2'''''''''">
              <a:rPr lang="en-US" altLang="en-US" sz="1000" b="1">
                <a:solidFill>
                  <a:srgbClr val="FFFFFF"/>
                </a:solidFill>
              </a:rPr>
              <a:t>2015/12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24703" y="8083392"/>
            <a:ext cx="622300" cy="1365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79705" indent="-17970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311150" indent="-12827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marL="489585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marL="6337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marL="770255" indent="-136525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Clr>
                <a:srgbClr val="9B1717"/>
              </a:buClr>
              <a:buFont typeface="Arial" panose="020B0604020202020204" pitchFamily="34" charset="0"/>
              <a:buNone/>
              <a:defRPr/>
            </a:pPr>
            <a:fld id="{22E757E5-AF17-44B8-A368-FF881CEE488E}" type="datetime'2''''0''''''''''''''1''''3''''/''''''1''''''''2'''''">
              <a:rPr lang="en-US" altLang="en-US" sz="1000" b="1">
                <a:solidFill>
                  <a:srgbClr val="FFFFFF"/>
                </a:solidFill>
              </a:rPr>
              <a:t>2013/12</a:t>
            </a:fld>
            <a:endParaRPr lang="en-US" altLang="zh-CN" sz="1000" b="1" dirty="0">
              <a:solidFill>
                <a:srgbClr val="FFFFFF"/>
              </a:solidFill>
              <a:latin typeface="Arial" panose="020B0604020202020204"/>
              <a:ea typeface="华文楷体" panose="02010600040101010101" pitchFamily="2" charset="-122"/>
              <a:sym typeface="+mn-lt"/>
            </a:endParaRPr>
          </a:p>
        </p:txBody>
      </p:sp>
      <p:sp>
        <p:nvSpPr>
          <p:cNvPr id="27" name="文本框 77"/>
          <p:cNvSpPr txBox="1"/>
          <p:nvPr/>
        </p:nvSpPr>
        <p:spPr>
          <a:xfrm>
            <a:off x="995942" y="5700251"/>
            <a:ext cx="2751784" cy="1661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月度费用率变化</a:t>
            </a:r>
          </a:p>
        </p:txBody>
      </p:sp>
      <p:grpSp>
        <p:nvGrpSpPr>
          <p:cNvPr id="39" name="Group 94"/>
          <p:cNvGrpSpPr/>
          <p:nvPr/>
        </p:nvGrpSpPr>
        <p:grpSpPr>
          <a:xfrm>
            <a:off x="4600634" y="5164649"/>
            <a:ext cx="146304" cy="67913"/>
            <a:chOff x="3226553" y="4634085"/>
            <a:chExt cx="527120" cy="358871"/>
          </a:xfrm>
        </p:grpSpPr>
        <p:sp>
          <p:nvSpPr>
            <p:cNvPr id="40" name="Rectangle: Rounded Corners 37"/>
            <p:cNvSpPr/>
            <p:nvPr/>
          </p:nvSpPr>
          <p:spPr>
            <a:xfrm>
              <a:off x="3226553" y="4634085"/>
              <a:ext cx="527120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3226553" y="4758655"/>
              <a:ext cx="351413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3226553" y="4883228"/>
              <a:ext cx="274320" cy="109728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1" name="文本框 77"/>
          <p:cNvSpPr txBox="1"/>
          <p:nvPr/>
        </p:nvSpPr>
        <p:spPr>
          <a:xfrm>
            <a:off x="8224098" y="3663001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分科目费用</a:t>
            </a:r>
          </a:p>
        </p:txBody>
      </p:sp>
      <p:sp>
        <p:nvSpPr>
          <p:cNvPr id="29" name="Oval 4"/>
          <p:cNvSpPr/>
          <p:nvPr/>
        </p:nvSpPr>
        <p:spPr>
          <a:xfrm>
            <a:off x="-52112" y="1412824"/>
            <a:ext cx="310809" cy="28600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Oval 4"/>
          <p:cNvSpPr/>
          <p:nvPr/>
        </p:nvSpPr>
        <p:spPr>
          <a:xfrm>
            <a:off x="-18471" y="3606675"/>
            <a:ext cx="305222" cy="27513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1" name="Oval 4"/>
          <p:cNvSpPr/>
          <p:nvPr/>
        </p:nvSpPr>
        <p:spPr>
          <a:xfrm>
            <a:off x="7895624" y="3610096"/>
            <a:ext cx="290337" cy="24431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Oval 4"/>
          <p:cNvSpPr/>
          <p:nvPr/>
        </p:nvSpPr>
        <p:spPr>
          <a:xfrm>
            <a:off x="-18471" y="5051885"/>
            <a:ext cx="312921" cy="259826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4" name="十字箭头 33"/>
          <p:cNvSpPr/>
          <p:nvPr/>
        </p:nvSpPr>
        <p:spPr>
          <a:xfrm>
            <a:off x="2706102" y="182782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十字箭头 47"/>
          <p:cNvSpPr/>
          <p:nvPr/>
        </p:nvSpPr>
        <p:spPr>
          <a:xfrm>
            <a:off x="4022091" y="179278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3070904990"/>
              </p:ext>
            </p:extLst>
          </p:nvPr>
        </p:nvGraphicFramePr>
        <p:xfrm>
          <a:off x="265599" y="5086331"/>
          <a:ext cx="11554249" cy="169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9" name="文本框 77"/>
          <p:cNvSpPr txBox="1"/>
          <p:nvPr/>
        </p:nvSpPr>
        <p:spPr>
          <a:xfrm>
            <a:off x="4559744" y="3679821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分职能</a:t>
            </a:r>
          </a:p>
        </p:txBody>
      </p:sp>
      <p:sp>
        <p:nvSpPr>
          <p:cNvPr id="70" name="Oval 4"/>
          <p:cNvSpPr/>
          <p:nvPr/>
        </p:nvSpPr>
        <p:spPr>
          <a:xfrm>
            <a:off x="4217694" y="3610096"/>
            <a:ext cx="290337" cy="24431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105" name="Group 44"/>
          <p:cNvGrpSpPr/>
          <p:nvPr/>
        </p:nvGrpSpPr>
        <p:grpSpPr>
          <a:xfrm>
            <a:off x="260249" y="1123787"/>
            <a:ext cx="1068216" cy="291949"/>
            <a:chOff x="304798" y="1047755"/>
            <a:chExt cx="1068216" cy="291949"/>
          </a:xfrm>
        </p:grpSpPr>
        <p:sp>
          <p:nvSpPr>
            <p:cNvPr id="106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7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108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3" name="Group 44"/>
          <p:cNvGrpSpPr/>
          <p:nvPr/>
        </p:nvGrpSpPr>
        <p:grpSpPr>
          <a:xfrm>
            <a:off x="1602824" y="1123787"/>
            <a:ext cx="1068216" cy="291949"/>
            <a:chOff x="304798" y="1047755"/>
            <a:chExt cx="1068216" cy="291949"/>
          </a:xfrm>
        </p:grpSpPr>
        <p:sp>
          <p:nvSpPr>
            <p:cNvPr id="11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Group 44"/>
          <p:cNvGrpSpPr/>
          <p:nvPr/>
        </p:nvGrpSpPr>
        <p:grpSpPr>
          <a:xfrm>
            <a:off x="5362192" y="1133121"/>
            <a:ext cx="1068216" cy="291949"/>
            <a:chOff x="304798" y="1047755"/>
            <a:chExt cx="1068216" cy="291949"/>
          </a:xfrm>
        </p:grpSpPr>
        <p:sp>
          <p:nvSpPr>
            <p:cNvPr id="118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9" name="文本框 61"/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子品牌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1" name="Group 44"/>
          <p:cNvGrpSpPr/>
          <p:nvPr/>
        </p:nvGrpSpPr>
        <p:grpSpPr>
          <a:xfrm>
            <a:off x="6549204" y="1123991"/>
            <a:ext cx="1068216" cy="291949"/>
            <a:chOff x="304798" y="1047755"/>
            <a:chExt cx="1068216" cy="291949"/>
          </a:xfrm>
        </p:grpSpPr>
        <p:sp>
          <p:nvSpPr>
            <p:cNvPr id="12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3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科目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30" name="Group 59"/>
          <p:cNvGrpSpPr/>
          <p:nvPr/>
        </p:nvGrpSpPr>
        <p:grpSpPr>
          <a:xfrm>
            <a:off x="10010545" y="1129095"/>
            <a:ext cx="720001" cy="287867"/>
            <a:chOff x="10952441" y="1047755"/>
            <a:chExt cx="720000" cy="287867"/>
          </a:xfrm>
        </p:grpSpPr>
        <p:sp>
          <p:nvSpPr>
            <p:cNvPr id="131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文本框 58"/>
            <p:cNvSpPr txBox="1"/>
            <p:nvPr/>
          </p:nvSpPr>
          <p:spPr>
            <a:xfrm>
              <a:off x="11066219" y="1057397"/>
              <a:ext cx="4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Group 44"/>
          <p:cNvGrpSpPr/>
          <p:nvPr/>
        </p:nvGrpSpPr>
        <p:grpSpPr>
          <a:xfrm>
            <a:off x="2767912" y="1128921"/>
            <a:ext cx="1068216" cy="291949"/>
            <a:chOff x="304798" y="1047755"/>
            <a:chExt cx="1068216" cy="291949"/>
          </a:xfrm>
        </p:grpSpPr>
        <p:sp>
          <p:nvSpPr>
            <p:cNvPr id="13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3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3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41" name="Group 44"/>
          <p:cNvGrpSpPr/>
          <p:nvPr/>
        </p:nvGrpSpPr>
        <p:grpSpPr>
          <a:xfrm>
            <a:off x="4207245" y="1127804"/>
            <a:ext cx="1068216" cy="291949"/>
            <a:chOff x="304798" y="1047755"/>
            <a:chExt cx="1068216" cy="291949"/>
          </a:xfrm>
        </p:grpSpPr>
        <p:sp>
          <p:nvSpPr>
            <p:cNvPr id="14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3" name="文本框 61"/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45" name="Speech Bubble: Rectangle with Corners Rounded 321"/>
          <p:cNvSpPr/>
          <p:nvPr/>
        </p:nvSpPr>
        <p:spPr>
          <a:xfrm>
            <a:off x="945060" y="1363018"/>
            <a:ext cx="610530" cy="173400"/>
          </a:xfrm>
          <a:prstGeom prst="wedgeRoundRectCallout">
            <a:avLst>
              <a:gd name="adj1" fmla="val -64724"/>
              <a:gd name="adj2" fmla="val -15985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月</a:t>
            </a:r>
          </a:p>
        </p:txBody>
      </p:sp>
      <p:sp>
        <p:nvSpPr>
          <p:cNvPr id="185" name="文本框 5"/>
          <p:cNvSpPr txBox="1"/>
          <p:nvPr/>
        </p:nvSpPr>
        <p:spPr>
          <a:xfrm>
            <a:off x="-41042" y="788389"/>
            <a:ext cx="3154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 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产品费用分析</a:t>
            </a:r>
          </a:p>
        </p:txBody>
      </p:sp>
      <p:sp>
        <p:nvSpPr>
          <p:cNvPr id="186" name="文本框 77"/>
          <p:cNvSpPr txBox="1"/>
          <p:nvPr/>
        </p:nvSpPr>
        <p:spPr>
          <a:xfrm>
            <a:off x="372477" y="1487574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品牌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品类费用率</a:t>
            </a:r>
          </a:p>
        </p:txBody>
      </p:sp>
      <p:graphicFrame>
        <p:nvGraphicFramePr>
          <p:cNvPr id="188" name="内容占位符 146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135126100"/>
              </p:ext>
            </p:extLst>
          </p:nvPr>
        </p:nvGraphicFramePr>
        <p:xfrm>
          <a:off x="7923062" y="3938617"/>
          <a:ext cx="3839753" cy="1111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4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费用科目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实际费用占比同比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陈列费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导购理货费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9" name="内容占位符 146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319398878"/>
              </p:ext>
            </p:extLst>
          </p:nvPr>
        </p:nvGraphicFramePr>
        <p:xfrm>
          <a:off x="4238254" y="3927277"/>
          <a:ext cx="3637790" cy="112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6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实际费用占比同比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文本框 77"/>
          <p:cNvSpPr txBox="1"/>
          <p:nvPr/>
        </p:nvSpPr>
        <p:spPr>
          <a:xfrm>
            <a:off x="372152" y="5116828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月度费用率变化</a:t>
            </a:r>
          </a:p>
        </p:txBody>
      </p:sp>
      <p:sp>
        <p:nvSpPr>
          <p:cNvPr id="65" name="十字箭头 47"/>
          <p:cNvSpPr/>
          <p:nvPr/>
        </p:nvSpPr>
        <p:spPr>
          <a:xfrm>
            <a:off x="995641" y="404201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8960" y="615689"/>
            <a:ext cx="693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管会会于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zh-CN" altLang="en-US" sz="3200" dirty="0">
                <a:solidFill>
                  <a:srgbClr val="FF0000"/>
                </a:solidFill>
              </a:rPr>
              <a:t>月份实现分摊到产品和</a:t>
            </a:r>
            <a:r>
              <a:rPr lang="en-US" altLang="zh-CN" sz="3200" dirty="0">
                <a:solidFill>
                  <a:srgbClr val="FF0000"/>
                </a:solidFill>
              </a:rPr>
              <a:t>SKU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8" name="Speech Bubble: Rectangle with Corners Rounded 321"/>
          <p:cNvSpPr/>
          <p:nvPr/>
        </p:nvSpPr>
        <p:spPr>
          <a:xfrm>
            <a:off x="5970693" y="4666145"/>
            <a:ext cx="1319419" cy="328712"/>
          </a:xfrm>
          <a:prstGeom prst="wedgeRoundRectCallout">
            <a:avLst>
              <a:gd name="adj1" fmla="val -93102"/>
              <a:gd name="adj2" fmla="val 28422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滚动显示</a:t>
            </a:r>
            <a:r>
              <a:rPr lang="en-US" altLang="zh-CN" sz="1050" dirty="0"/>
              <a:t>13</a:t>
            </a:r>
            <a:r>
              <a:rPr lang="zh-CN" altLang="en-US" sz="1050" dirty="0"/>
              <a:t>个月的趋势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16585" y="5155261"/>
            <a:ext cx="275975" cy="231819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8132440" y="1117293"/>
            <a:ext cx="1717873" cy="307777"/>
            <a:chOff x="9905226" y="675236"/>
            <a:chExt cx="1717873" cy="307777"/>
          </a:xfrm>
        </p:grpSpPr>
        <p:sp>
          <p:nvSpPr>
            <p:cNvPr id="66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905226" y="675236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3" name="Text Placeholder 32"/>
          <p:cNvSpPr txBox="1"/>
          <p:nvPr/>
        </p:nvSpPr>
        <p:spPr>
          <a:xfrm>
            <a:off x="8589100" y="1145343"/>
            <a:ext cx="1521561" cy="26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210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75425"/>
              </p:ext>
            </p:extLst>
          </p:nvPr>
        </p:nvGraphicFramePr>
        <p:xfrm>
          <a:off x="0" y="433388"/>
          <a:ext cx="12192000" cy="813189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7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子品牌筛选器：默认：全部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科目筛选器：默认：全部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费用率从高到低排序，表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3615757"/>
            <a:ext cx="218186" cy="171066"/>
          </a:xfrm>
          <a:prstGeom prst="rect">
            <a:avLst/>
          </a:prstGeom>
        </p:spPr>
      </p:pic>
      <p:sp>
        <p:nvSpPr>
          <p:cNvPr id="8" name="十字箭头 33"/>
          <p:cNvSpPr/>
          <p:nvPr/>
        </p:nvSpPr>
        <p:spPr>
          <a:xfrm>
            <a:off x="3763055" y="272682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/>
          <p:cNvSpPr txBox="1"/>
          <p:nvPr/>
        </p:nvSpPr>
        <p:spPr>
          <a:xfrm>
            <a:off x="71621" y="833769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超期结案率</a:t>
            </a:r>
          </a:p>
        </p:txBody>
      </p:sp>
      <p:grpSp>
        <p:nvGrpSpPr>
          <p:cNvPr id="33" name="Group 44"/>
          <p:cNvGrpSpPr/>
          <p:nvPr/>
        </p:nvGrpSpPr>
        <p:grpSpPr>
          <a:xfrm>
            <a:off x="259879" y="1172422"/>
            <a:ext cx="1068216" cy="291949"/>
            <a:chOff x="304798" y="1047755"/>
            <a:chExt cx="1068216" cy="291949"/>
          </a:xfrm>
        </p:grpSpPr>
        <p:sp>
          <p:nvSpPr>
            <p:cNvPr id="3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3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Group 44"/>
          <p:cNvGrpSpPr/>
          <p:nvPr/>
        </p:nvGrpSpPr>
        <p:grpSpPr>
          <a:xfrm>
            <a:off x="1807869" y="1172422"/>
            <a:ext cx="1068216" cy="291949"/>
            <a:chOff x="304798" y="1047755"/>
            <a:chExt cx="1068216" cy="291949"/>
          </a:xfrm>
        </p:grpSpPr>
        <p:sp>
          <p:nvSpPr>
            <p:cNvPr id="38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60"/>
          <p:cNvSpPr/>
          <p:nvPr/>
        </p:nvSpPr>
        <p:spPr>
          <a:xfrm>
            <a:off x="2979358" y="1177844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61"/>
          <p:cNvSpPr txBox="1"/>
          <p:nvPr/>
        </p:nvSpPr>
        <p:spPr>
          <a:xfrm>
            <a:off x="3013559" y="11832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78" name="Right Triangle 25"/>
          <p:cNvSpPr/>
          <p:nvPr/>
        </p:nvSpPr>
        <p:spPr>
          <a:xfrm rot="19017570">
            <a:off x="3892001" y="128210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Speech Bubble: Rectangle with Corners Rounded 321"/>
          <p:cNvSpPr/>
          <p:nvPr/>
        </p:nvSpPr>
        <p:spPr>
          <a:xfrm>
            <a:off x="1322733" y="1250328"/>
            <a:ext cx="426236" cy="251224"/>
          </a:xfrm>
          <a:prstGeom prst="wedgeRoundRectCallout">
            <a:avLst>
              <a:gd name="adj1" fmla="val -78726"/>
              <a:gd name="adj2" fmla="val -7323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月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746842" y="1138025"/>
            <a:ext cx="1717873" cy="323591"/>
            <a:chOff x="9922743" y="656692"/>
            <a:chExt cx="1717873" cy="323591"/>
          </a:xfrm>
        </p:grpSpPr>
        <p:sp>
          <p:nvSpPr>
            <p:cNvPr id="46" name="Rectangle: Rounded Corners 77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95447"/>
            <a:ext cx="11600687" cy="179694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1" y="1654013"/>
            <a:ext cx="11650170" cy="615374"/>
          </a:xfrm>
          <a:prstGeom prst="rect">
            <a:avLst/>
          </a:prstGeom>
        </p:spPr>
      </p:pic>
      <p:sp>
        <p:nvSpPr>
          <p:cNvPr id="97" name="Text Placeholder 3"/>
          <p:cNvSpPr txBox="1"/>
          <p:nvPr/>
        </p:nvSpPr>
        <p:spPr>
          <a:xfrm>
            <a:off x="1245366" y="1736965"/>
            <a:ext cx="1401414" cy="28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latin typeface="+mn-ea"/>
              </a:rPr>
              <a:t>总活动份数</a:t>
            </a:r>
            <a:endParaRPr lang="en-US" altLang="zh-CN" sz="56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ea typeface="微软雅黑" panose="020B0503020204020204" pitchFamily="34" charset="-122"/>
              </a:rPr>
              <a:t>    12</a:t>
            </a:r>
            <a:endParaRPr lang="en-SG" sz="5600" b="1" dirty="0">
              <a:ea typeface="微软雅黑" panose="020B0503020204020204" pitchFamily="34" charset="-122"/>
            </a:endParaRPr>
          </a:p>
          <a:p>
            <a:endParaRPr lang="en-US" sz="1000" b="1" dirty="0"/>
          </a:p>
        </p:txBody>
      </p:sp>
      <p:sp>
        <p:nvSpPr>
          <p:cNvPr id="98" name="Text Placeholder 7"/>
          <p:cNvSpPr txBox="1"/>
          <p:nvPr/>
        </p:nvSpPr>
        <p:spPr>
          <a:xfrm>
            <a:off x="5837107" y="1684806"/>
            <a:ext cx="1404937" cy="49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latin typeface="+mn-ea"/>
              </a:rPr>
              <a:t>结案金额</a:t>
            </a:r>
            <a:endParaRPr lang="en-US" altLang="zh-CN" sz="14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latin typeface="+mn-ea"/>
              </a:rPr>
              <a:t>  100</a:t>
            </a:r>
            <a:endParaRPr lang="en-SG" sz="1400" b="1" dirty="0">
              <a:latin typeface="+mn-ea"/>
            </a:endParaRPr>
          </a:p>
          <a:p>
            <a:endParaRPr lang="en-US" sz="1400" b="1" dirty="0"/>
          </a:p>
        </p:txBody>
      </p:sp>
      <p:sp>
        <p:nvSpPr>
          <p:cNvPr id="99" name="Text Placeholder 10"/>
          <p:cNvSpPr txBox="1"/>
          <p:nvPr/>
        </p:nvSpPr>
        <p:spPr>
          <a:xfrm>
            <a:off x="10580191" y="1671641"/>
            <a:ext cx="1403350" cy="63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latin typeface="+mn-ea"/>
              </a:rPr>
              <a:t>超期结案率</a:t>
            </a:r>
            <a:endParaRPr lang="en-US" altLang="zh-CN" sz="14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latin typeface="+mn-ea"/>
              </a:rPr>
              <a:t>    50</a:t>
            </a:r>
            <a:r>
              <a:rPr lang="en-US" altLang="zh-CN" sz="1400" b="1" dirty="0">
                <a:latin typeface="+mn-ea"/>
              </a:rPr>
              <a:t>%</a:t>
            </a:r>
            <a:endParaRPr lang="en-SG" sz="1400" b="1" dirty="0">
              <a:latin typeface="+mn-ea"/>
            </a:endParaRPr>
          </a:p>
          <a:p>
            <a:endParaRPr lang="en-US" sz="1400" b="1" dirty="0"/>
          </a:p>
        </p:txBody>
      </p:sp>
      <p:sp>
        <p:nvSpPr>
          <p:cNvPr id="100" name="Text Placeholder 12"/>
          <p:cNvSpPr txBox="1"/>
          <p:nvPr/>
        </p:nvSpPr>
        <p:spPr>
          <a:xfrm>
            <a:off x="3339006" y="1722793"/>
            <a:ext cx="1404938" cy="51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latin typeface="+mn-ea"/>
              </a:rPr>
              <a:t>超期结案份数</a:t>
            </a:r>
            <a:endParaRPr lang="en-US" altLang="zh-CN" sz="56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latin typeface="+mn-ea"/>
              </a:rPr>
              <a:t>   100</a:t>
            </a:r>
            <a:endParaRPr lang="en-SG" sz="5600" b="1" dirty="0">
              <a:latin typeface="+mn-ea"/>
            </a:endParaRPr>
          </a:p>
          <a:p>
            <a:endParaRPr lang="en-US" sz="1000" b="1" dirty="0"/>
          </a:p>
        </p:txBody>
      </p:sp>
      <p:graphicFrame>
        <p:nvGraphicFramePr>
          <p:cNvPr id="101" name="表格 45"/>
          <p:cNvGraphicFramePr>
            <a:graphicFrameLocks noGrp="1"/>
          </p:cNvGraphicFramePr>
          <p:nvPr/>
        </p:nvGraphicFramePr>
        <p:xfrm>
          <a:off x="320291" y="6446758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内容占位符 12"/>
          <p:cNvSpPr txBox="1"/>
          <p:nvPr/>
        </p:nvSpPr>
        <p:spPr>
          <a:xfrm>
            <a:off x="333371" y="616826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超期结案明细表</a:t>
            </a:r>
          </a:p>
        </p:txBody>
      </p:sp>
      <p:sp>
        <p:nvSpPr>
          <p:cNvPr id="103" name="内容占位符 9"/>
          <p:cNvSpPr txBox="1"/>
          <p:nvPr/>
        </p:nvSpPr>
        <p:spPr>
          <a:xfrm>
            <a:off x="153715" y="2199563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/>
              <a:t>趋势对比</a:t>
            </a:r>
          </a:p>
        </p:txBody>
      </p:sp>
      <p:sp>
        <p:nvSpPr>
          <p:cNvPr id="104" name="Oval 4"/>
          <p:cNvSpPr/>
          <p:nvPr/>
        </p:nvSpPr>
        <p:spPr>
          <a:xfrm>
            <a:off x="45272" y="400266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5" name="Oval 4"/>
          <p:cNvSpPr/>
          <p:nvPr/>
        </p:nvSpPr>
        <p:spPr>
          <a:xfrm>
            <a:off x="32291" y="157647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6" name="Oval 4"/>
          <p:cNvSpPr/>
          <p:nvPr/>
        </p:nvSpPr>
        <p:spPr>
          <a:xfrm>
            <a:off x="45371" y="221014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45272" y="614839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8" name="Text Placeholder 7"/>
          <p:cNvSpPr txBox="1"/>
          <p:nvPr/>
        </p:nvSpPr>
        <p:spPr>
          <a:xfrm>
            <a:off x="7928597" y="1745176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600" b="1" dirty="0">
                <a:latin typeface="+mn-ea"/>
              </a:rPr>
              <a:t>超期结案金额</a:t>
            </a:r>
            <a:endParaRPr lang="en-US" altLang="zh-CN" sz="5600" b="1" dirty="0">
              <a:latin typeface="+mn-ea"/>
            </a:endParaRPr>
          </a:p>
          <a:p>
            <a:r>
              <a:rPr lang="en-US" sz="5600" b="1" dirty="0">
                <a:latin typeface="+mn-ea"/>
              </a:rPr>
              <a:t>100</a:t>
            </a:r>
            <a:endParaRPr lang="en-SG" sz="5600" b="1" dirty="0">
              <a:latin typeface="+mn-ea"/>
            </a:endParaRPr>
          </a:p>
          <a:p>
            <a:endParaRPr lang="en-US" sz="5600" b="1" dirty="0"/>
          </a:p>
        </p:txBody>
      </p:sp>
      <p:graphicFrame>
        <p:nvGraphicFramePr>
          <p:cNvPr id="109" name="Chart 43"/>
          <p:cNvGraphicFramePr/>
          <p:nvPr>
            <p:extLst>
              <p:ext uri="{D42A27DB-BD31-4B8C-83A1-F6EECF244321}">
                <p14:modId xmlns:p14="http://schemas.microsoft.com/office/powerpoint/2010/main" val="2038422737"/>
              </p:ext>
            </p:extLst>
          </p:nvPr>
        </p:nvGraphicFramePr>
        <p:xfrm>
          <a:off x="275099" y="4424348"/>
          <a:ext cx="3084275" cy="177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0" name="Chart 43"/>
          <p:cNvGraphicFramePr/>
          <p:nvPr>
            <p:extLst>
              <p:ext uri="{D42A27DB-BD31-4B8C-83A1-F6EECF244321}">
                <p14:modId xmlns:p14="http://schemas.microsoft.com/office/powerpoint/2010/main" val="540405262"/>
              </p:ext>
            </p:extLst>
          </p:nvPr>
        </p:nvGraphicFramePr>
        <p:xfrm>
          <a:off x="5962868" y="4365254"/>
          <a:ext cx="2968640" cy="178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1839058028"/>
              </p:ext>
            </p:extLst>
          </p:nvPr>
        </p:nvGraphicFramePr>
        <p:xfrm>
          <a:off x="8658344" y="4536372"/>
          <a:ext cx="3488384" cy="170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2" name="Chart 43"/>
          <p:cNvGraphicFramePr/>
          <p:nvPr>
            <p:extLst>
              <p:ext uri="{D42A27DB-BD31-4B8C-83A1-F6EECF244321}">
                <p14:modId xmlns:p14="http://schemas.microsoft.com/office/powerpoint/2010/main" val="2923716334"/>
              </p:ext>
            </p:extLst>
          </p:nvPr>
        </p:nvGraphicFramePr>
        <p:xfrm>
          <a:off x="3125230" y="4424952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3" name="矩形 21"/>
          <p:cNvSpPr/>
          <p:nvPr/>
        </p:nvSpPr>
        <p:spPr>
          <a:xfrm>
            <a:off x="6260778" y="4319451"/>
            <a:ext cx="1257300" cy="1517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费用出处超期结案率</a:t>
            </a:r>
          </a:p>
        </p:txBody>
      </p:sp>
      <p:sp>
        <p:nvSpPr>
          <p:cNvPr id="114" name="矩形 21"/>
          <p:cNvSpPr/>
          <p:nvPr/>
        </p:nvSpPr>
        <p:spPr>
          <a:xfrm>
            <a:off x="9014227" y="4326787"/>
            <a:ext cx="977900" cy="1517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系统超期结案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率</a:t>
            </a:r>
          </a:p>
        </p:txBody>
      </p:sp>
      <p:sp>
        <p:nvSpPr>
          <p:cNvPr id="115" name="矩形 21"/>
          <p:cNvSpPr/>
          <p:nvPr/>
        </p:nvSpPr>
        <p:spPr>
          <a:xfrm>
            <a:off x="388007" y="4357637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大区超期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结案率</a:t>
            </a:r>
          </a:p>
        </p:txBody>
      </p:sp>
      <p:sp>
        <p:nvSpPr>
          <p:cNvPr id="116" name="矩形 21"/>
          <p:cNvSpPr/>
          <p:nvPr/>
        </p:nvSpPr>
        <p:spPr>
          <a:xfrm>
            <a:off x="3065642" y="4347615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区域超期结案率</a:t>
            </a:r>
          </a:p>
        </p:txBody>
      </p:sp>
      <p:graphicFrame>
        <p:nvGraphicFramePr>
          <p:cNvPr id="117" name="内容占位符 46"/>
          <p:cNvGraphicFramePr/>
          <p:nvPr/>
        </p:nvGraphicFramePr>
        <p:xfrm>
          <a:off x="382854" y="2421848"/>
          <a:ext cx="11600687" cy="163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8" name="Speech Bubble: Rectangle with Corners Rounded 321"/>
          <p:cNvSpPr/>
          <p:nvPr/>
        </p:nvSpPr>
        <p:spPr>
          <a:xfrm>
            <a:off x="1800818" y="3865979"/>
            <a:ext cx="1739581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总活动份数，超期结案份数，结案金额，超期结案金额，超期结案率</a:t>
            </a:r>
            <a:endParaRPr lang="zh-CN" altLang="en-US" sz="105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0926" y="4301238"/>
            <a:ext cx="275975" cy="23181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0356" y="4299373"/>
            <a:ext cx="275975" cy="23181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1830" y="4299373"/>
            <a:ext cx="275975" cy="231819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1784" y="4372352"/>
            <a:ext cx="275975" cy="231819"/>
          </a:xfrm>
          <a:prstGeom prst="rect">
            <a:avLst/>
          </a:prstGeom>
        </p:spPr>
      </p:pic>
      <p:sp>
        <p:nvSpPr>
          <p:cNvPr id="124" name="内容占位符 12"/>
          <p:cNvSpPr txBox="1"/>
          <p:nvPr/>
        </p:nvSpPr>
        <p:spPr>
          <a:xfrm>
            <a:off x="320291" y="402274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超期结案明细表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sp>
        <p:nvSpPr>
          <p:cNvPr id="52" name="Speech Bubble: Rectangle with Corners Rounded 321"/>
          <p:cNvSpPr/>
          <p:nvPr/>
        </p:nvSpPr>
        <p:spPr>
          <a:xfrm>
            <a:off x="2057698" y="6072711"/>
            <a:ext cx="1677398" cy="402813"/>
          </a:xfrm>
          <a:prstGeom prst="wedgeRoundRectCallout">
            <a:avLst>
              <a:gd name="adj1" fmla="val -78612"/>
              <a:gd name="adj2" fmla="val 230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明细表建议通过自助方式实现。</a:t>
            </a:r>
          </a:p>
        </p:txBody>
      </p:sp>
      <p:sp>
        <p:nvSpPr>
          <p:cNvPr id="53" name="Text Placeholder 32"/>
          <p:cNvSpPr txBox="1"/>
          <p:nvPr/>
        </p:nvSpPr>
        <p:spPr>
          <a:xfrm>
            <a:off x="8262620" y="1213386"/>
            <a:ext cx="1521561" cy="26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5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44">
            <a:extLst>
              <a:ext uri="{FF2B5EF4-FFF2-40B4-BE49-F238E27FC236}">
                <a16:creationId xmlns:a16="http://schemas.microsoft.com/office/drawing/2014/main" id="{0AFE32B1-B6E5-4AD9-91CB-EE51999B0E70}"/>
              </a:ext>
            </a:extLst>
          </p:cNvPr>
          <p:cNvGrpSpPr/>
          <p:nvPr/>
        </p:nvGrpSpPr>
        <p:grpSpPr>
          <a:xfrm>
            <a:off x="4209836" y="1170380"/>
            <a:ext cx="1068216" cy="291949"/>
            <a:chOff x="304798" y="1047755"/>
            <a:chExt cx="1068216" cy="291949"/>
          </a:xfrm>
        </p:grpSpPr>
        <p:sp>
          <p:nvSpPr>
            <p:cNvPr id="58" name="矩形 60">
              <a:extLst>
                <a:ext uri="{FF2B5EF4-FFF2-40B4-BE49-F238E27FC236}">
                  <a16:creationId xmlns:a16="http://schemas.microsoft.com/office/drawing/2014/main" id="{74E746DE-9458-44E2-AD90-8E2E4474D0C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文本框 61">
              <a:extLst>
                <a:ext uri="{FF2B5EF4-FFF2-40B4-BE49-F238E27FC236}">
                  <a16:creationId xmlns:a16="http://schemas.microsoft.com/office/drawing/2014/main" id="{54C61F07-0F02-4FD6-B4BA-8E299496C299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60" name="Right Triangle 25">
              <a:extLst>
                <a:ext uri="{FF2B5EF4-FFF2-40B4-BE49-F238E27FC236}">
                  <a16:creationId xmlns:a16="http://schemas.microsoft.com/office/drawing/2014/main" id="{79AED609-1D41-4D58-A42B-3F28A602651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44">
            <a:extLst>
              <a:ext uri="{FF2B5EF4-FFF2-40B4-BE49-F238E27FC236}">
                <a16:creationId xmlns:a16="http://schemas.microsoft.com/office/drawing/2014/main" id="{7B331A09-CB86-44A5-A5CA-B51408338ECA}"/>
              </a:ext>
            </a:extLst>
          </p:cNvPr>
          <p:cNvGrpSpPr/>
          <p:nvPr/>
        </p:nvGrpSpPr>
        <p:grpSpPr>
          <a:xfrm>
            <a:off x="6503579" y="1171025"/>
            <a:ext cx="1068216" cy="291949"/>
            <a:chOff x="304798" y="1047755"/>
            <a:chExt cx="1068216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5AFF585C-A2C7-46D2-AEF2-5C23970A386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FC055932-FCCE-4D5A-B067-5ACC50E8B815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科目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B93F5FAF-BEEA-4FA0-B4F9-B204C0B5B430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44">
            <a:extLst>
              <a:ext uri="{FF2B5EF4-FFF2-40B4-BE49-F238E27FC236}">
                <a16:creationId xmlns:a16="http://schemas.microsoft.com/office/drawing/2014/main" id="{B679F82C-904E-4B02-B110-C15212627A5E}"/>
              </a:ext>
            </a:extLst>
          </p:cNvPr>
          <p:cNvGrpSpPr/>
          <p:nvPr/>
        </p:nvGrpSpPr>
        <p:grpSpPr>
          <a:xfrm>
            <a:off x="5354350" y="1147791"/>
            <a:ext cx="1068216" cy="328230"/>
            <a:chOff x="304798" y="1047755"/>
            <a:chExt cx="1068216" cy="291949"/>
          </a:xfrm>
        </p:grpSpPr>
        <p:sp>
          <p:nvSpPr>
            <p:cNvPr id="67" name="矩形 60">
              <a:extLst>
                <a:ext uri="{FF2B5EF4-FFF2-40B4-BE49-F238E27FC236}">
                  <a16:creationId xmlns:a16="http://schemas.microsoft.com/office/drawing/2014/main" id="{8D88ABA8-6268-47E2-8454-B1510C9B9A4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61">
              <a:extLst>
                <a:ext uri="{FF2B5EF4-FFF2-40B4-BE49-F238E27FC236}">
                  <a16:creationId xmlns:a16="http://schemas.microsoft.com/office/drawing/2014/main" id="{24F08C10-FECE-4566-8B43-39B7A383504A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活动类型</a:t>
              </a:r>
            </a:p>
          </p:txBody>
        </p:sp>
        <p:sp>
          <p:nvSpPr>
            <p:cNvPr id="69" name="Right Triangle 25">
              <a:extLst>
                <a:ext uri="{FF2B5EF4-FFF2-40B4-BE49-F238E27FC236}">
                  <a16:creationId xmlns:a16="http://schemas.microsoft.com/office/drawing/2014/main" id="{6FE9C96D-0286-4F36-A500-006E2AA1E16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超期结案率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31876"/>
              </p:ext>
            </p:extLst>
          </p:nvPr>
        </p:nvGraphicFramePr>
        <p:xfrm>
          <a:off x="0" y="433388"/>
          <a:ext cx="12192000" cy="5933257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费用出处筛选器：默认：全部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科目筛选器：默认：全部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活动类型筛选器：默认：全部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超期结案率表，均按照超期结案率从高到低排序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75" y="3197181"/>
            <a:ext cx="275975" cy="2318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6" y="1631651"/>
            <a:ext cx="11650170" cy="6153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235651" y="1714603"/>
            <a:ext cx="1401414" cy="2836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5600" b="1" dirty="0">
                <a:latin typeface="+mn-ea"/>
              </a:rPr>
              <a:t>总活动份数</a:t>
            </a:r>
            <a:endParaRPr lang="en-US" altLang="zh-CN" sz="5600" b="1" dirty="0">
              <a:latin typeface="+mn-ea"/>
            </a:endParaRPr>
          </a:p>
          <a:p>
            <a:pPr marL="0" indent="0">
              <a:buNone/>
            </a:pPr>
            <a:r>
              <a:rPr lang="en-US" sz="5600" b="1" dirty="0">
                <a:latin typeface="+mn-ea"/>
              </a:rPr>
              <a:t>    12</a:t>
            </a:r>
            <a:endParaRPr lang="en-SG" sz="56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827392" y="1662444"/>
            <a:ext cx="1404937" cy="496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结案金额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10570476" y="1649279"/>
            <a:ext cx="1403350" cy="63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结案差异率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  50</a:t>
            </a:r>
            <a:r>
              <a:rPr lang="en-US" altLang="zh-CN" sz="1400" b="1" dirty="0">
                <a:latin typeface="+mn-ea"/>
              </a:rPr>
              <a:t>%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3329291" y="1700431"/>
            <a:ext cx="1404938" cy="515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签批金额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 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32" name="文本框 5"/>
          <p:cNvSpPr txBox="1"/>
          <p:nvPr/>
        </p:nvSpPr>
        <p:spPr>
          <a:xfrm>
            <a:off x="117632" y="803590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结案差异率</a:t>
            </a:r>
          </a:p>
        </p:txBody>
      </p:sp>
      <p:grpSp>
        <p:nvGrpSpPr>
          <p:cNvPr id="33" name="Group 44"/>
          <p:cNvGrpSpPr/>
          <p:nvPr/>
        </p:nvGrpSpPr>
        <p:grpSpPr>
          <a:xfrm>
            <a:off x="134285" y="1192897"/>
            <a:ext cx="1068216" cy="291949"/>
            <a:chOff x="304798" y="1047755"/>
            <a:chExt cx="1068216" cy="291949"/>
          </a:xfrm>
        </p:grpSpPr>
        <p:sp>
          <p:nvSpPr>
            <p:cNvPr id="3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5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3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Group 44"/>
          <p:cNvGrpSpPr/>
          <p:nvPr/>
        </p:nvGrpSpPr>
        <p:grpSpPr>
          <a:xfrm>
            <a:off x="1920269" y="1192897"/>
            <a:ext cx="1068216" cy="291949"/>
            <a:chOff x="304798" y="1047755"/>
            <a:chExt cx="1068216" cy="291949"/>
          </a:xfrm>
        </p:grpSpPr>
        <p:sp>
          <p:nvSpPr>
            <p:cNvPr id="38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1" name="表格 45"/>
          <p:cNvGraphicFramePr>
            <a:graphicFrameLocks noGrp="1"/>
          </p:cNvGraphicFramePr>
          <p:nvPr/>
        </p:nvGraphicFramePr>
        <p:xfrm>
          <a:off x="310576" y="6424396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内容占位符 12"/>
          <p:cNvSpPr txBox="1"/>
          <p:nvPr/>
        </p:nvSpPr>
        <p:spPr>
          <a:xfrm>
            <a:off x="323656" y="6145902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结案差异明细表</a:t>
            </a:r>
          </a:p>
        </p:txBody>
      </p:sp>
      <p:sp>
        <p:nvSpPr>
          <p:cNvPr id="42" name="内容占位符 9"/>
          <p:cNvSpPr txBox="1"/>
          <p:nvPr/>
        </p:nvSpPr>
        <p:spPr>
          <a:xfrm>
            <a:off x="92685" y="2190730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/>
              <a:t>趋势对比</a:t>
            </a:r>
          </a:p>
        </p:txBody>
      </p:sp>
      <p:sp>
        <p:nvSpPr>
          <p:cNvPr id="44" name="Oval 4"/>
          <p:cNvSpPr/>
          <p:nvPr/>
        </p:nvSpPr>
        <p:spPr>
          <a:xfrm>
            <a:off x="35656" y="395000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Oval 4"/>
          <p:cNvSpPr/>
          <p:nvPr/>
        </p:nvSpPr>
        <p:spPr>
          <a:xfrm>
            <a:off x="41649" y="155348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1" name="Oval 4"/>
          <p:cNvSpPr/>
          <p:nvPr/>
        </p:nvSpPr>
        <p:spPr>
          <a:xfrm>
            <a:off x="35656" y="218886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Oval 4"/>
          <p:cNvSpPr/>
          <p:nvPr/>
        </p:nvSpPr>
        <p:spPr>
          <a:xfrm>
            <a:off x="33081" y="612495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61" name="Group 44"/>
          <p:cNvGrpSpPr/>
          <p:nvPr/>
        </p:nvGrpSpPr>
        <p:grpSpPr>
          <a:xfrm>
            <a:off x="1907743" y="1180371"/>
            <a:ext cx="1068216" cy="291949"/>
            <a:chOff x="304798" y="1047755"/>
            <a:chExt cx="1068216" cy="291949"/>
          </a:xfrm>
        </p:grpSpPr>
        <p:sp>
          <p:nvSpPr>
            <p:cNvPr id="6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6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矩形 60"/>
          <p:cNvSpPr/>
          <p:nvPr/>
        </p:nvSpPr>
        <p:spPr>
          <a:xfrm>
            <a:off x="3066706" y="1173267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1"/>
          <p:cNvSpPr txBox="1"/>
          <p:nvPr/>
        </p:nvSpPr>
        <p:spPr>
          <a:xfrm>
            <a:off x="3100907" y="11787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67" name="Right Triangle 25"/>
          <p:cNvSpPr/>
          <p:nvPr/>
        </p:nvSpPr>
        <p:spPr>
          <a:xfrm rot="19017570">
            <a:off x="3979349" y="127752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Placeholder 7"/>
          <p:cNvSpPr txBox="1"/>
          <p:nvPr/>
        </p:nvSpPr>
        <p:spPr>
          <a:xfrm>
            <a:off x="7918882" y="1722814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+mn-ea"/>
              </a:rPr>
              <a:t>结案差异金额</a:t>
            </a:r>
            <a:endParaRPr lang="en-US" altLang="zh-CN" sz="1400" b="1" dirty="0">
              <a:latin typeface="+mn-ea"/>
            </a:endParaRPr>
          </a:p>
          <a:p>
            <a:r>
              <a:rPr lang="en-US" sz="1400" b="1" dirty="0">
                <a:latin typeface="+mn-ea"/>
              </a:rPr>
              <a:t>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graphicFrame>
        <p:nvGraphicFramePr>
          <p:cNvPr id="87" name="内容占位符 46"/>
          <p:cNvGraphicFramePr/>
          <p:nvPr/>
        </p:nvGraphicFramePr>
        <p:xfrm>
          <a:off x="373139" y="2399486"/>
          <a:ext cx="11600687" cy="163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8" name="Speech Bubble: Rectangle with Corners Rounded 321"/>
          <p:cNvSpPr/>
          <p:nvPr/>
        </p:nvSpPr>
        <p:spPr>
          <a:xfrm>
            <a:off x="1791103" y="3843617"/>
            <a:ext cx="1739581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申请金额，结案金额，结案差异金额，结案差异率</a:t>
            </a:r>
            <a:endParaRPr lang="zh-CN" altLang="en-US" sz="1050" dirty="0"/>
          </a:p>
        </p:txBody>
      </p:sp>
      <p:sp>
        <p:nvSpPr>
          <p:cNvPr id="70" name="Speech Bubble: Rectangle with Corners Rounded 321"/>
          <p:cNvSpPr/>
          <p:nvPr/>
        </p:nvSpPr>
        <p:spPr>
          <a:xfrm>
            <a:off x="1314851" y="1416501"/>
            <a:ext cx="512984" cy="298102"/>
          </a:xfrm>
          <a:prstGeom prst="wedgeRoundRectCallout">
            <a:avLst>
              <a:gd name="adj1" fmla="val -71625"/>
              <a:gd name="adj2" fmla="val -8605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+mn-ea"/>
              </a:rPr>
              <a:t>月</a:t>
            </a:r>
          </a:p>
        </p:txBody>
      </p:sp>
      <p:sp>
        <p:nvSpPr>
          <p:cNvPr id="71" name="内容占位符 12"/>
          <p:cNvSpPr txBox="1"/>
          <p:nvPr/>
        </p:nvSpPr>
        <p:spPr>
          <a:xfrm>
            <a:off x="310576" y="4000382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结案差异明细表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678071" y="1108724"/>
            <a:ext cx="1717873" cy="323591"/>
            <a:chOff x="9922743" y="656692"/>
            <a:chExt cx="1717873" cy="323591"/>
          </a:xfrm>
        </p:grpSpPr>
        <p:sp>
          <p:nvSpPr>
            <p:cNvPr id="73" name="Rectangle: Rounded Corners 77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95447"/>
            <a:ext cx="11600687" cy="1796947"/>
          </a:xfrm>
          <a:prstGeom prst="rect">
            <a:avLst/>
          </a:prstGeom>
        </p:spPr>
      </p:pic>
      <p:graphicFrame>
        <p:nvGraphicFramePr>
          <p:cNvPr id="75" name="Chart 43"/>
          <p:cNvGraphicFramePr/>
          <p:nvPr>
            <p:extLst>
              <p:ext uri="{D42A27DB-BD31-4B8C-83A1-F6EECF244321}">
                <p14:modId xmlns:p14="http://schemas.microsoft.com/office/powerpoint/2010/main" val="2557346934"/>
              </p:ext>
            </p:extLst>
          </p:nvPr>
        </p:nvGraphicFramePr>
        <p:xfrm>
          <a:off x="275099" y="4424348"/>
          <a:ext cx="3084275" cy="177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9" name="Chart 43"/>
          <p:cNvGraphicFramePr/>
          <p:nvPr>
            <p:extLst>
              <p:ext uri="{D42A27DB-BD31-4B8C-83A1-F6EECF244321}">
                <p14:modId xmlns:p14="http://schemas.microsoft.com/office/powerpoint/2010/main" val="2710241652"/>
              </p:ext>
            </p:extLst>
          </p:nvPr>
        </p:nvGraphicFramePr>
        <p:xfrm>
          <a:off x="6237818" y="4423788"/>
          <a:ext cx="2968640" cy="178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0" name="Chart 43"/>
          <p:cNvGraphicFramePr/>
          <p:nvPr>
            <p:extLst>
              <p:ext uri="{D42A27DB-BD31-4B8C-83A1-F6EECF244321}">
                <p14:modId xmlns:p14="http://schemas.microsoft.com/office/powerpoint/2010/main" val="1841926610"/>
              </p:ext>
            </p:extLst>
          </p:nvPr>
        </p:nvGraphicFramePr>
        <p:xfrm>
          <a:off x="9176256" y="4456622"/>
          <a:ext cx="2891393" cy="174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9" name="Chart 43"/>
          <p:cNvGraphicFramePr/>
          <p:nvPr>
            <p:extLst>
              <p:ext uri="{D42A27DB-BD31-4B8C-83A1-F6EECF244321}">
                <p14:modId xmlns:p14="http://schemas.microsoft.com/office/powerpoint/2010/main" val="3910846947"/>
              </p:ext>
            </p:extLst>
          </p:nvPr>
        </p:nvGraphicFramePr>
        <p:xfrm>
          <a:off x="3102738" y="4435995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0" name="矩形 21"/>
          <p:cNvSpPr/>
          <p:nvPr/>
        </p:nvSpPr>
        <p:spPr>
          <a:xfrm>
            <a:off x="6260778" y="4319451"/>
            <a:ext cx="1257300" cy="1517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费用出处结案差异率</a:t>
            </a:r>
          </a:p>
        </p:txBody>
      </p:sp>
      <p:sp>
        <p:nvSpPr>
          <p:cNvPr id="91" name="矩形 21"/>
          <p:cNvSpPr/>
          <p:nvPr/>
        </p:nvSpPr>
        <p:spPr>
          <a:xfrm>
            <a:off x="9270272" y="4331411"/>
            <a:ext cx="977900" cy="1517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率</a:t>
            </a:r>
          </a:p>
        </p:txBody>
      </p:sp>
      <p:sp>
        <p:nvSpPr>
          <p:cNvPr id="92" name="矩形 21"/>
          <p:cNvSpPr/>
          <p:nvPr/>
        </p:nvSpPr>
        <p:spPr>
          <a:xfrm>
            <a:off x="388007" y="4357637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大区结案差异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率</a:t>
            </a:r>
          </a:p>
        </p:txBody>
      </p:sp>
      <p:sp>
        <p:nvSpPr>
          <p:cNvPr id="93" name="矩形 21"/>
          <p:cNvSpPr/>
          <p:nvPr/>
        </p:nvSpPr>
        <p:spPr>
          <a:xfrm>
            <a:off x="3241708" y="4326465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区域</a:t>
            </a: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率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645" y="4294716"/>
            <a:ext cx="275975" cy="23181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546" y="4295343"/>
            <a:ext cx="275975" cy="23181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304" y="4307879"/>
            <a:ext cx="275975" cy="23181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496" y="4296296"/>
            <a:ext cx="275975" cy="231819"/>
          </a:xfrm>
          <a:prstGeom prst="rect">
            <a:avLst/>
          </a:prstGeom>
        </p:spPr>
      </p:pic>
      <p:sp>
        <p:nvSpPr>
          <p:cNvPr id="56" name="Speech Bubble: Rectangle with Corners Rounded 321"/>
          <p:cNvSpPr/>
          <p:nvPr/>
        </p:nvSpPr>
        <p:spPr>
          <a:xfrm>
            <a:off x="1994505" y="6085557"/>
            <a:ext cx="1677398" cy="402813"/>
          </a:xfrm>
          <a:prstGeom prst="wedgeRoundRectCallout">
            <a:avLst>
              <a:gd name="adj1" fmla="val -76977"/>
              <a:gd name="adj2" fmla="val 3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明细表建议通过自助方式实现。</a:t>
            </a:r>
          </a:p>
        </p:txBody>
      </p:sp>
      <p:sp>
        <p:nvSpPr>
          <p:cNvPr id="57" name="Text Placeholder 32"/>
          <p:cNvSpPr txBox="1"/>
          <p:nvPr/>
        </p:nvSpPr>
        <p:spPr>
          <a:xfrm>
            <a:off x="8170950" y="1212781"/>
            <a:ext cx="1455168" cy="252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Group 44">
            <a:extLst>
              <a:ext uri="{FF2B5EF4-FFF2-40B4-BE49-F238E27FC236}">
                <a16:creationId xmlns:a16="http://schemas.microsoft.com/office/drawing/2014/main" id="{9F9D8A6D-BD9D-4C1F-8FDE-C457E1198E65}"/>
              </a:ext>
            </a:extLst>
          </p:cNvPr>
          <p:cNvGrpSpPr/>
          <p:nvPr/>
        </p:nvGrpSpPr>
        <p:grpSpPr>
          <a:xfrm>
            <a:off x="4209836" y="1170380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D0F84916-A192-4049-B7C6-3216AA8BB42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文本框 61">
              <a:extLst>
                <a:ext uri="{FF2B5EF4-FFF2-40B4-BE49-F238E27FC236}">
                  <a16:creationId xmlns:a16="http://schemas.microsoft.com/office/drawing/2014/main" id="{E23A0581-C82F-4126-A40C-C6C7A9DAA076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83" name="Right Triangle 25">
              <a:extLst>
                <a:ext uri="{FF2B5EF4-FFF2-40B4-BE49-F238E27FC236}">
                  <a16:creationId xmlns:a16="http://schemas.microsoft.com/office/drawing/2014/main" id="{1EC2647C-AE4D-4D07-AC36-F43F13D7063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Group 44">
            <a:extLst>
              <a:ext uri="{FF2B5EF4-FFF2-40B4-BE49-F238E27FC236}">
                <a16:creationId xmlns:a16="http://schemas.microsoft.com/office/drawing/2014/main" id="{F6063439-E2FC-4342-A298-38F44705B4E4}"/>
              </a:ext>
            </a:extLst>
          </p:cNvPr>
          <p:cNvGrpSpPr/>
          <p:nvPr/>
        </p:nvGrpSpPr>
        <p:grpSpPr>
          <a:xfrm>
            <a:off x="6508073" y="1170131"/>
            <a:ext cx="1068216" cy="291949"/>
            <a:chOff x="304798" y="1047755"/>
            <a:chExt cx="1068216" cy="291949"/>
          </a:xfrm>
        </p:grpSpPr>
        <p:sp>
          <p:nvSpPr>
            <p:cNvPr id="85" name="矩形 60">
              <a:extLst>
                <a:ext uri="{FF2B5EF4-FFF2-40B4-BE49-F238E27FC236}">
                  <a16:creationId xmlns:a16="http://schemas.microsoft.com/office/drawing/2014/main" id="{F2D3BAF4-E742-41C8-B045-05C2400F918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文本框 61">
              <a:extLst>
                <a:ext uri="{FF2B5EF4-FFF2-40B4-BE49-F238E27FC236}">
                  <a16:creationId xmlns:a16="http://schemas.microsoft.com/office/drawing/2014/main" id="{F2AC7308-BD07-4776-A58D-1D0EED396025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科目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FED9E329-F6B2-43A6-A22B-86FDBFD98BD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0000FC00-7102-4D34-9E7A-93A41327CFB7}"/>
              </a:ext>
            </a:extLst>
          </p:cNvPr>
          <p:cNvGrpSpPr/>
          <p:nvPr/>
        </p:nvGrpSpPr>
        <p:grpSpPr>
          <a:xfrm>
            <a:off x="5329298" y="1154303"/>
            <a:ext cx="1133645" cy="307777"/>
            <a:chOff x="304798" y="1047755"/>
            <a:chExt cx="1068216" cy="291949"/>
          </a:xfrm>
        </p:grpSpPr>
        <p:sp>
          <p:nvSpPr>
            <p:cNvPr id="100" name="矩形 60">
              <a:extLst>
                <a:ext uri="{FF2B5EF4-FFF2-40B4-BE49-F238E27FC236}">
                  <a16:creationId xmlns:a16="http://schemas.microsoft.com/office/drawing/2014/main" id="{0935BEDF-CA7B-4DB4-9DAA-33B639A297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文本框 61">
              <a:extLst>
                <a:ext uri="{FF2B5EF4-FFF2-40B4-BE49-F238E27FC236}">
                  <a16:creationId xmlns:a16="http://schemas.microsoft.com/office/drawing/2014/main" id="{10627666-A7EB-4AC5-A209-7B008F2FBF8E}"/>
                </a:ext>
              </a:extLst>
            </p:cNvPr>
            <p:cNvSpPr txBox="1"/>
            <p:nvPr/>
          </p:nvSpPr>
          <p:spPr>
            <a:xfrm>
              <a:off x="314293" y="1075069"/>
              <a:ext cx="800219" cy="24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活动类型</a:t>
              </a:r>
            </a:p>
          </p:txBody>
        </p:sp>
        <p:sp>
          <p:nvSpPr>
            <p:cNvPr id="102" name="Right Triangle 25">
              <a:extLst>
                <a:ext uri="{FF2B5EF4-FFF2-40B4-BE49-F238E27FC236}">
                  <a16:creationId xmlns:a16="http://schemas.microsoft.com/office/drawing/2014/main" id="{CED9185E-602F-47F5-A34B-AF95CF5D635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878" y="425532"/>
            <a:ext cx="2204185" cy="381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费用模块场景结构</a:t>
            </a:r>
          </a:p>
        </p:txBody>
      </p:sp>
      <p:sp>
        <p:nvSpPr>
          <p:cNvPr id="72" name="矩形 1"/>
          <p:cNvSpPr/>
          <p:nvPr/>
        </p:nvSpPr>
        <p:spPr>
          <a:xfrm>
            <a:off x="774340" y="1845747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费用分析</a:t>
            </a:r>
          </a:p>
        </p:txBody>
      </p:sp>
      <p:sp>
        <p:nvSpPr>
          <p:cNvPr id="74" name="矩形 19"/>
          <p:cNvSpPr/>
          <p:nvPr/>
        </p:nvSpPr>
        <p:spPr>
          <a:xfrm>
            <a:off x="2606499" y="1845747"/>
            <a:ext cx="2016224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</a:p>
        </p:txBody>
      </p:sp>
      <p:sp>
        <p:nvSpPr>
          <p:cNvPr id="75" name="矩形 69"/>
          <p:cNvSpPr/>
          <p:nvPr/>
        </p:nvSpPr>
        <p:spPr>
          <a:xfrm>
            <a:off x="4979432" y="4561993"/>
            <a:ext cx="2016286" cy="5313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产品费用分析</a:t>
            </a:r>
          </a:p>
        </p:txBody>
      </p:sp>
      <p:sp>
        <p:nvSpPr>
          <p:cNvPr id="90" name="矩形 78"/>
          <p:cNvSpPr/>
          <p:nvPr/>
        </p:nvSpPr>
        <p:spPr>
          <a:xfrm>
            <a:off x="804241" y="5395176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活动追踪</a:t>
            </a:r>
          </a:p>
        </p:txBody>
      </p:sp>
      <p:sp>
        <p:nvSpPr>
          <p:cNvPr id="91" name="矩形 79"/>
          <p:cNvSpPr/>
          <p:nvPr/>
        </p:nvSpPr>
        <p:spPr>
          <a:xfrm>
            <a:off x="2605344" y="5400249"/>
            <a:ext cx="2002312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超期结案率</a:t>
            </a:r>
          </a:p>
        </p:txBody>
      </p:sp>
      <p:sp>
        <p:nvSpPr>
          <p:cNvPr id="92" name="矩形 80"/>
          <p:cNvSpPr/>
          <p:nvPr/>
        </p:nvSpPr>
        <p:spPr>
          <a:xfrm>
            <a:off x="4986932" y="5395176"/>
            <a:ext cx="2002312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结案差异率</a:t>
            </a:r>
          </a:p>
        </p:txBody>
      </p:sp>
      <p:cxnSp>
        <p:nvCxnSpPr>
          <p:cNvPr id="94" name="直接连接符 85"/>
          <p:cNvCxnSpPr/>
          <p:nvPr/>
        </p:nvCxnSpPr>
        <p:spPr>
          <a:xfrm>
            <a:off x="2396841" y="1857170"/>
            <a:ext cx="2108" cy="377488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矩形 84"/>
          <p:cNvSpPr/>
          <p:nvPr/>
        </p:nvSpPr>
        <p:spPr>
          <a:xfrm>
            <a:off x="2597886" y="2670593"/>
            <a:ext cx="2002312" cy="484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预算进度（签批口径）</a:t>
            </a:r>
          </a:p>
        </p:txBody>
      </p:sp>
      <p:sp>
        <p:nvSpPr>
          <p:cNvPr id="17" name="Speech Bubble: Rectangle with Corners Rounded 321"/>
          <p:cNvSpPr/>
          <p:nvPr/>
        </p:nvSpPr>
        <p:spPr>
          <a:xfrm>
            <a:off x="7294049" y="4402970"/>
            <a:ext cx="1203231" cy="470382"/>
          </a:xfrm>
          <a:prstGeom prst="wedgeRoundRectCallout">
            <a:avLst>
              <a:gd name="adj1" fmla="val -74762"/>
              <a:gd name="adj2" fmla="val 5475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管会会于</a:t>
            </a:r>
            <a:r>
              <a:rPr lang="en-US" altLang="zh-CN" sz="1050" dirty="0"/>
              <a:t>10</a:t>
            </a:r>
            <a:r>
              <a:rPr lang="zh-CN" altLang="en-US" sz="1050" dirty="0"/>
              <a:t>月份实现分摊到产品和</a:t>
            </a:r>
            <a:r>
              <a:rPr lang="en-US" altLang="zh-CN" sz="1050" dirty="0"/>
              <a:t>SKU</a:t>
            </a:r>
            <a:endParaRPr lang="zh-CN" altLang="en-US" sz="1050" dirty="0"/>
          </a:p>
        </p:txBody>
      </p:sp>
      <p:sp>
        <p:nvSpPr>
          <p:cNvPr id="18" name="矩形 13"/>
          <p:cNvSpPr/>
          <p:nvPr/>
        </p:nvSpPr>
        <p:spPr>
          <a:xfrm>
            <a:off x="4985300" y="3618982"/>
            <a:ext cx="2019308" cy="517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大区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区域费用明细</a:t>
            </a:r>
          </a:p>
        </p:txBody>
      </p:sp>
      <p:sp>
        <p:nvSpPr>
          <p:cNvPr id="19" name="矩形 69"/>
          <p:cNvSpPr/>
          <p:nvPr/>
        </p:nvSpPr>
        <p:spPr>
          <a:xfrm>
            <a:off x="2580444" y="4561957"/>
            <a:ext cx="2016286" cy="5313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重点系统费用分析</a:t>
            </a:r>
          </a:p>
        </p:txBody>
      </p:sp>
      <p:sp>
        <p:nvSpPr>
          <p:cNvPr id="2" name="矩形 13"/>
          <p:cNvSpPr/>
          <p:nvPr/>
        </p:nvSpPr>
        <p:spPr>
          <a:xfrm>
            <a:off x="2580555" y="3618982"/>
            <a:ext cx="2019308" cy="517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大区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区域费用分析</a:t>
            </a:r>
          </a:p>
        </p:txBody>
      </p:sp>
      <p:sp>
        <p:nvSpPr>
          <p:cNvPr id="3" name="矩形 69"/>
          <p:cNvSpPr/>
          <p:nvPr/>
        </p:nvSpPr>
        <p:spPr>
          <a:xfrm>
            <a:off x="7386124" y="3605012"/>
            <a:ext cx="2016286" cy="5313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结案差异率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514"/>
              </p:ext>
            </p:extLst>
          </p:nvPr>
        </p:nvGraphicFramePr>
        <p:xfrm>
          <a:off x="0" y="433388"/>
          <a:ext cx="12192093" cy="642461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76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费用出处筛选器：默认：全部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科目筛选器：默认：全部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活动类型筛选器：默认：全部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结案差异率表，均按照结案差异率从高到低排序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86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07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75" y="3529784"/>
            <a:ext cx="275975" cy="2318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35349" y="910690"/>
            <a:ext cx="533045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zh-CN" altLang="en-US" sz="293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内审签名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9642"/>
              </p:ext>
            </p:extLst>
          </p:nvPr>
        </p:nvGraphicFramePr>
        <p:xfrm>
          <a:off x="334535" y="1973257"/>
          <a:ext cx="11511864" cy="37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205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9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批准签名内容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9">
                <a:tc gridSpan="3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签署内容：</a:t>
                      </a:r>
                      <a:r>
                        <a:rPr lang="zh-CN" altLang="en-US" sz="16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我同意本文档准确并完整地代表了奶粉事业部销售业务需求，可以为数据分析功能的设计、实施、测试、培训和发布提供全面支持。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单位及职务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日期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签名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奶粉事业部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4692015"/>
            <a:ext cx="4535170" cy="2037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4694555"/>
            <a:ext cx="3430270" cy="196342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2700" y="1816735"/>
            <a:ext cx="12138660" cy="1093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文本框 5"/>
          <p:cNvSpPr txBox="1"/>
          <p:nvPr/>
        </p:nvSpPr>
        <p:spPr>
          <a:xfrm>
            <a:off x="14215" y="816767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线下费用总览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/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3344" y="3094355"/>
            <a:ext cx="11966575" cy="1409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3"/>
          <p:cNvSpPr txBox="1"/>
          <p:nvPr/>
        </p:nvSpPr>
        <p:spPr>
          <a:xfrm>
            <a:off x="831205" y="1883727"/>
            <a:ext cx="1091565" cy="910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90000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540000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69" name="Text Placeholder 25"/>
          <p:cNvSpPr txBox="1"/>
          <p:nvPr/>
        </p:nvSpPr>
        <p:spPr>
          <a:xfrm>
            <a:off x="5773493" y="1888760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实际费用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70000</a:t>
            </a:r>
          </a:p>
        </p:txBody>
      </p:sp>
      <p:sp>
        <p:nvSpPr>
          <p:cNvPr id="74" name="Text Placeholder 32"/>
          <p:cNvSpPr txBox="1"/>
          <p:nvPr/>
        </p:nvSpPr>
        <p:spPr>
          <a:xfrm>
            <a:off x="7600677" y="188955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79" name="Text Placeholder 42"/>
          <p:cNvSpPr txBox="1"/>
          <p:nvPr/>
        </p:nvSpPr>
        <p:spPr>
          <a:xfrm>
            <a:off x="8593690" y="1884131"/>
            <a:ext cx="1382395" cy="897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费用率同比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</a:t>
            </a:r>
            <a:r>
              <a:rPr lang="en-US" altLang="zh-CN" sz="1400" b="1" dirty="0">
                <a:solidFill>
                  <a:srgbClr val="5AB545"/>
                </a:solidFill>
              </a:rPr>
              <a:t>%</a:t>
            </a:r>
            <a:endParaRPr lang="en-US" sz="1400" b="1" dirty="0">
              <a:solidFill>
                <a:srgbClr val="5AB54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924" y="2202532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sp>
        <p:nvSpPr>
          <p:cNvPr id="84" name="Down Arrow 83"/>
          <p:cNvSpPr/>
          <p:nvPr/>
        </p:nvSpPr>
        <p:spPr>
          <a:xfrm flipV="1">
            <a:off x="9275728" y="2262044"/>
            <a:ext cx="212090" cy="128905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3179482" y="290006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200" dirty="0">
              <a:latin typeface="+mn-ea"/>
            </a:endParaRPr>
          </a:p>
        </p:txBody>
      </p:sp>
      <p:sp>
        <p:nvSpPr>
          <p:cNvPr id="34" name="Speech Bubble: Rectangle with Corners Rounded 321"/>
          <p:cNvSpPr/>
          <p:nvPr/>
        </p:nvSpPr>
        <p:spPr>
          <a:xfrm flipH="1">
            <a:off x="8955210" y="4662081"/>
            <a:ext cx="1652237" cy="52672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实际费用、费用率、费用使用进度</a:t>
            </a:r>
            <a:endParaRPr lang="en-US" altLang="zh-CN" sz="1050" dirty="0">
              <a:latin typeface="+mn-ea"/>
            </a:endParaRPr>
          </a:p>
        </p:txBody>
      </p:sp>
      <p:graphicFrame>
        <p:nvGraphicFramePr>
          <p:cNvPr id="56" name="图表 23"/>
          <p:cNvGraphicFramePr/>
          <p:nvPr>
            <p:extLst>
              <p:ext uri="{D42A27DB-BD31-4B8C-83A1-F6EECF244321}">
                <p14:modId xmlns:p14="http://schemas.microsoft.com/office/powerpoint/2010/main" val="292218066"/>
              </p:ext>
            </p:extLst>
          </p:nvPr>
        </p:nvGraphicFramePr>
        <p:xfrm>
          <a:off x="502920" y="3150235"/>
          <a:ext cx="11424285" cy="134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35839" y="2894644"/>
            <a:ext cx="161904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费用趋势图</a:t>
            </a:r>
            <a:endParaRPr lang="en-US" sz="1400" b="1" dirty="0">
              <a:latin typeface="+mn-ea"/>
            </a:endParaRPr>
          </a:p>
        </p:txBody>
      </p:sp>
      <p:sp>
        <p:nvSpPr>
          <p:cNvPr id="61" name="Speech Bubble: Rectangle with Corners Rounded 321"/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62" name="Group 44"/>
          <p:cNvGrpSpPr/>
          <p:nvPr/>
        </p:nvGrpSpPr>
        <p:grpSpPr>
          <a:xfrm>
            <a:off x="502628" y="1345145"/>
            <a:ext cx="1068216" cy="291949"/>
            <a:chOff x="304798" y="1047755"/>
            <a:chExt cx="1068216" cy="291949"/>
          </a:xfrm>
        </p:grpSpPr>
        <p:sp>
          <p:nvSpPr>
            <p:cNvPr id="63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时间（月）</a:t>
              </a:r>
            </a:p>
          </p:txBody>
        </p:sp>
        <p:sp>
          <p:nvSpPr>
            <p:cNvPr id="6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Text Placeholder 23"/>
          <p:cNvSpPr txBox="1"/>
          <p:nvPr/>
        </p:nvSpPr>
        <p:spPr>
          <a:xfrm>
            <a:off x="1803648" y="1877884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折后收入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 80000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 500000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graphicFrame>
        <p:nvGraphicFramePr>
          <p:cNvPr id="105" name="图表 2"/>
          <p:cNvGraphicFramePr/>
          <p:nvPr>
            <p:extLst>
              <p:ext uri="{D42A27DB-BD31-4B8C-83A1-F6EECF244321}">
                <p14:modId xmlns:p14="http://schemas.microsoft.com/office/powerpoint/2010/main" val="2370812411"/>
              </p:ext>
            </p:extLst>
          </p:nvPr>
        </p:nvGraphicFramePr>
        <p:xfrm>
          <a:off x="-46355" y="4719956"/>
          <a:ext cx="3569970" cy="199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229655" y="4493163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费用出处</a:t>
            </a:r>
            <a:endParaRPr lang="en-US" sz="1400" b="1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98403" y="4515676"/>
            <a:ext cx="161904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活动类型费用</a:t>
            </a:r>
            <a:endParaRPr lang="en-US" sz="1400" b="1" dirty="0">
              <a:latin typeface="+mn-ea"/>
            </a:endParaRPr>
          </a:p>
        </p:txBody>
      </p:sp>
      <p:sp>
        <p:nvSpPr>
          <p:cNvPr id="38" name="Text Placeholder 42"/>
          <p:cNvSpPr txBox="1"/>
          <p:nvPr/>
        </p:nvSpPr>
        <p:spPr>
          <a:xfrm>
            <a:off x="6694472" y="1886154"/>
            <a:ext cx="1219835" cy="897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费用同比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200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7404853" y="2543019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Down Arrow 39"/>
          <p:cNvSpPr/>
          <p:nvPr/>
        </p:nvSpPr>
        <p:spPr>
          <a:xfrm flipV="1">
            <a:off x="7394595" y="2237554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1193" y="3149547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4681" y="4696502"/>
            <a:ext cx="275975" cy="231819"/>
          </a:xfrm>
          <a:prstGeom prst="rect">
            <a:avLst/>
          </a:prstGeom>
        </p:spPr>
      </p:pic>
      <p:sp>
        <p:nvSpPr>
          <p:cNvPr id="47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13991" y="289405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 err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50" name="Oval 4"/>
          <p:cNvSpPr/>
          <p:nvPr/>
        </p:nvSpPr>
        <p:spPr>
          <a:xfrm>
            <a:off x="12709" y="449355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Oval 4"/>
          <p:cNvSpPr/>
          <p:nvPr/>
        </p:nvSpPr>
        <p:spPr>
          <a:xfrm>
            <a:off x="7464681" y="450321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 err="1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58" name="Text Placeholder 32"/>
          <p:cNvSpPr txBox="1"/>
          <p:nvPr/>
        </p:nvSpPr>
        <p:spPr>
          <a:xfrm>
            <a:off x="8455558" y="1417691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60" name="Group 44"/>
          <p:cNvGrpSpPr/>
          <p:nvPr/>
        </p:nvGrpSpPr>
        <p:grpSpPr>
          <a:xfrm>
            <a:off x="3180423" y="1339028"/>
            <a:ext cx="1068216" cy="291949"/>
            <a:chOff x="304798" y="1047755"/>
            <a:chExt cx="1068216" cy="291949"/>
          </a:xfrm>
        </p:grpSpPr>
        <p:sp>
          <p:nvSpPr>
            <p:cNvPr id="66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70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4646003" y="1328868"/>
            <a:ext cx="1068216" cy="291949"/>
            <a:chOff x="304798" y="1047755"/>
            <a:chExt cx="1068216" cy="291949"/>
          </a:xfrm>
        </p:grpSpPr>
        <p:sp>
          <p:nvSpPr>
            <p:cNvPr id="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文本框 61"/>
            <p:cNvSpPr txBox="1"/>
            <p:nvPr/>
          </p:nvSpPr>
          <p:spPr>
            <a:xfrm>
              <a:off x="338999" y="1053189"/>
              <a:ext cx="4876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</a:t>
              </a:r>
            </a:p>
          </p:txBody>
        </p:sp>
        <p:sp>
          <p:nvSpPr>
            <p:cNvPr id="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67"/>
          <p:cNvSpPr txBox="1"/>
          <p:nvPr/>
        </p:nvSpPr>
        <p:spPr>
          <a:xfrm>
            <a:off x="4556720" y="1798146"/>
            <a:ext cx="1448647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年度费用预算</a:t>
            </a: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35000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150000</a:t>
            </a:r>
          </a:p>
        </p:txBody>
      </p:sp>
      <p:sp>
        <p:nvSpPr>
          <p:cNvPr id="12" name="Down Arrow 38"/>
          <p:cNvSpPr/>
          <p:nvPr/>
        </p:nvSpPr>
        <p:spPr>
          <a:xfrm>
            <a:off x="9295309" y="2582328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69"/>
          <p:cNvSpPr txBox="1"/>
          <p:nvPr/>
        </p:nvSpPr>
        <p:spPr>
          <a:xfrm>
            <a:off x="2834348" y="1794584"/>
            <a:ext cx="1700486" cy="102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</a:rPr>
              <a:t> 折前任务完成进度</a:t>
            </a:r>
            <a:r>
              <a:rPr lang="en-US" sz="1400" b="1" dirty="0"/>
              <a:t>        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      </a:t>
            </a:r>
            <a:r>
              <a:rPr lang="en-US" sz="1400" b="1" dirty="0"/>
              <a:t>15</a:t>
            </a:r>
            <a:r>
              <a:rPr lang="en-US" altLang="zh-CN" sz="1400" b="1" dirty="0">
                <a:latin typeface="+mn-ea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n-ea"/>
              </a:rPr>
              <a:t>             20%</a:t>
            </a:r>
            <a:endParaRPr lang="en-US" sz="1400" b="1" dirty="0"/>
          </a:p>
        </p:txBody>
      </p:sp>
      <p:sp>
        <p:nvSpPr>
          <p:cNvPr id="17" name="Down Arrow 39"/>
          <p:cNvSpPr/>
          <p:nvPr/>
        </p:nvSpPr>
        <p:spPr>
          <a:xfrm flipV="1">
            <a:off x="11526953" y="2272244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Down Arrow 39"/>
          <p:cNvSpPr/>
          <p:nvPr/>
        </p:nvSpPr>
        <p:spPr>
          <a:xfrm flipV="1">
            <a:off x="11526953" y="2610699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2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160" y="4696338"/>
            <a:ext cx="275975" cy="231819"/>
          </a:xfrm>
          <a:prstGeom prst="rect">
            <a:avLst/>
          </a:prstGeom>
        </p:spPr>
      </p:pic>
      <p:pic>
        <p:nvPicPr>
          <p:cNvPr id="24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4719955"/>
            <a:ext cx="3811905" cy="1997710"/>
          </a:xfrm>
          <a:prstGeom prst="rect">
            <a:avLst/>
          </a:prstGeom>
        </p:spPr>
      </p:pic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4262959825"/>
              </p:ext>
            </p:extLst>
          </p:nvPr>
        </p:nvGraphicFramePr>
        <p:xfrm>
          <a:off x="3667125" y="4928235"/>
          <a:ext cx="3754755" cy="180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1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055" y="4732533"/>
            <a:ext cx="275975" cy="231819"/>
          </a:xfrm>
          <a:prstGeom prst="rect">
            <a:avLst/>
          </a:prstGeom>
        </p:spPr>
      </p:pic>
      <p:sp>
        <p:nvSpPr>
          <p:cNvPr id="32" name="TextBox 69"/>
          <p:cNvSpPr txBox="1"/>
          <p:nvPr/>
        </p:nvSpPr>
        <p:spPr>
          <a:xfrm>
            <a:off x="9761700" y="1796494"/>
            <a:ext cx="1325796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费用使用进度 </a:t>
            </a:r>
            <a:r>
              <a:rPr lang="en-US" sz="1400" b="1" dirty="0"/>
              <a:t>       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</a:t>
            </a:r>
            <a:r>
              <a:rPr lang="en-US" sz="1400" b="1" dirty="0">
                <a:latin typeface="+mn-ea"/>
              </a:rPr>
              <a:t>50%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n-ea"/>
              </a:rPr>
              <a:t>   75%</a:t>
            </a:r>
            <a:endParaRPr lang="en-US" sz="1400" b="1" dirty="0"/>
          </a:p>
        </p:txBody>
      </p:sp>
      <p:sp>
        <p:nvSpPr>
          <p:cNvPr id="35" name="Text Placeholder 42"/>
          <p:cNvSpPr txBox="1"/>
          <p:nvPr/>
        </p:nvSpPr>
        <p:spPr>
          <a:xfrm>
            <a:off x="10902446" y="1877763"/>
            <a:ext cx="1367494" cy="93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使用进度同比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10%</a:t>
            </a:r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1177455156"/>
              </p:ext>
            </p:extLst>
          </p:nvPr>
        </p:nvGraphicFramePr>
        <p:xfrm>
          <a:off x="7682230" y="5352415"/>
          <a:ext cx="4102735" cy="127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Oval 4"/>
          <p:cNvSpPr/>
          <p:nvPr/>
        </p:nvSpPr>
        <p:spPr>
          <a:xfrm>
            <a:off x="3523871" y="450321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 err="1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27" name="TextBox 110"/>
          <p:cNvSpPr txBox="1"/>
          <p:nvPr/>
        </p:nvSpPr>
        <p:spPr>
          <a:xfrm>
            <a:off x="3772563" y="4515607"/>
            <a:ext cx="161904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</a:p>
        </p:txBody>
      </p:sp>
      <p:sp>
        <p:nvSpPr>
          <p:cNvPr id="76" name="Speech Bubble: Rectangle with Corners Rounded 321"/>
          <p:cNvSpPr/>
          <p:nvPr/>
        </p:nvSpPr>
        <p:spPr>
          <a:xfrm>
            <a:off x="6417942" y="579614"/>
            <a:ext cx="2058990" cy="687894"/>
          </a:xfrm>
          <a:prstGeom prst="wedgeRoundRectCallout">
            <a:avLst>
              <a:gd name="adj1" fmla="val 46178"/>
              <a:gd name="adj2" fmla="val 7690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所有报表均支持通过切换胶囊按钮来切换仪表盘中的“本月”或者“</a:t>
            </a:r>
            <a:r>
              <a:rPr lang="en-US" altLang="zh-CN" sz="1200" dirty="0"/>
              <a:t>YTD </a:t>
            </a:r>
            <a:r>
              <a:rPr lang="zh-CN" altLang="en-US" sz="1200" dirty="0"/>
              <a:t>”数据</a:t>
            </a:r>
          </a:p>
        </p:txBody>
      </p:sp>
      <p:sp>
        <p:nvSpPr>
          <p:cNvPr id="77" name="Speech Bubble: Rectangle with Corners Rounded 321"/>
          <p:cNvSpPr/>
          <p:nvPr/>
        </p:nvSpPr>
        <p:spPr>
          <a:xfrm>
            <a:off x="-260308" y="3154486"/>
            <a:ext cx="1594273" cy="408936"/>
          </a:xfrm>
          <a:prstGeom prst="wedgeRoundRectCallout">
            <a:avLst>
              <a:gd name="adj1" fmla="val 3596"/>
              <a:gd name="adj2" fmla="val -12647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7918333" y="1368373"/>
            <a:ext cx="1717873" cy="323591"/>
            <a:chOff x="9922743" y="656692"/>
            <a:chExt cx="1717873" cy="323591"/>
          </a:xfrm>
        </p:grpSpPr>
        <p:sp>
          <p:nvSpPr>
            <p:cNvPr id="81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3388"/>
          <a:ext cx="12192000" cy="642461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9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72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时间筛选器：默认显示为当月，数据为T-1</a:t>
                      </a: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latin typeface="+mn-ea"/>
                        </a:rPr>
                        <a:t>大区筛选器：</a:t>
                      </a:r>
                      <a:r>
                        <a:rPr lang="zh-CN" altLang="en-US" sz="1200" b="0" i="0" u="none" strike="noStrike" kern="1200" dirty="0">
                          <a:latin typeface="+mn-ea"/>
                          <a:cs typeface="+mn-cs"/>
                        </a:rPr>
                        <a:t>默认：全部</a:t>
                      </a: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latin typeface="+mn-ea"/>
                        </a:rPr>
                        <a:t>区域筛选器：</a:t>
                      </a:r>
                      <a:r>
                        <a:rPr lang="zh-CN" altLang="en-US" sz="1200" b="0" i="0" u="none" strike="noStrike" kern="1200" dirty="0">
                          <a:latin typeface="+mn-ea"/>
                          <a:cs typeface="+mn-cs"/>
                        </a:rPr>
                        <a:t>默认：全部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费用同比、费用率同比、使用进度同比：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zh-CN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>
                          <a:latin typeface="Arial" panose="020B0604020202020204" pitchFamily="34" charset="0"/>
                          <a:sym typeface="+mn-ea"/>
                        </a:rPr>
                        <a:t>表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sym typeface="+mn-ea"/>
                        </a:rPr>
                        <a:t>6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sym typeface="+mn-ea"/>
                        </a:rPr>
                        <a:t>按费用高低降序排序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25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0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62854" y="3893440"/>
            <a:ext cx="218186" cy="171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57952" y="2537014"/>
            <a:ext cx="11776106" cy="382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472" y="1572459"/>
            <a:ext cx="11776106" cy="832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8" name="文本框 5"/>
          <p:cNvSpPr txBox="1"/>
          <p:nvPr/>
        </p:nvSpPr>
        <p:spPr>
          <a:xfrm>
            <a:off x="45711" y="843031"/>
            <a:ext cx="3459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预算进度（签批口径）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/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时间（月）</a:t>
              </a:r>
            </a:p>
          </p:txBody>
        </p:sp>
        <p:sp>
          <p:nvSpPr>
            <p:cNvPr id="42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3794" y="1648879"/>
            <a:ext cx="169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本月签批金额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27874" y="1623091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剩余预算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496956" y="1623091"/>
            <a:ext cx="176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费用使用进度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5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</a:t>
            </a:r>
          </a:p>
        </p:txBody>
      </p:sp>
      <p:sp>
        <p:nvSpPr>
          <p:cNvPr id="102" name="Oval 4"/>
          <p:cNvSpPr/>
          <p:nvPr/>
        </p:nvSpPr>
        <p:spPr>
          <a:xfrm>
            <a:off x="5692680" y="2559513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Oval 4"/>
          <p:cNvSpPr/>
          <p:nvPr/>
        </p:nvSpPr>
        <p:spPr>
          <a:xfrm>
            <a:off x="6215" y="2580672"/>
            <a:ext cx="330485" cy="308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78" name="Chart 77"/>
          <p:cNvGraphicFramePr/>
          <p:nvPr>
            <p:extLst/>
          </p:nvPr>
        </p:nvGraphicFramePr>
        <p:xfrm>
          <a:off x="192717" y="2998429"/>
          <a:ext cx="5755501" cy="219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表格 63"/>
          <p:cNvGraphicFramePr>
            <a:graphicFrameLocks noGrp="1"/>
          </p:cNvGraphicFramePr>
          <p:nvPr>
            <p:extLst/>
          </p:nvPr>
        </p:nvGraphicFramePr>
        <p:xfrm>
          <a:off x="6026842" y="2971212"/>
          <a:ext cx="5986895" cy="1888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下级预算单位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只有区域有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只有区域有值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大区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Content Placeholder 22"/>
          <p:cNvSpPr txBox="1"/>
          <p:nvPr/>
        </p:nvSpPr>
        <p:spPr>
          <a:xfrm>
            <a:off x="363436" y="25861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预算使用进度明细（预算组织）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2" name="Content Placeholder 22"/>
          <p:cNvSpPr txBox="1"/>
          <p:nvPr/>
        </p:nvSpPr>
        <p:spPr>
          <a:xfrm>
            <a:off x="6112021" y="25517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预算使用进度明细（区域）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/>
          <p:cNvSpPr/>
          <p:nvPr/>
        </p:nvSpPr>
        <p:spPr>
          <a:xfrm>
            <a:off x="1659240" y="1156116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默认：当月，数据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T-1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5" name="十字箭头 33"/>
          <p:cNvSpPr/>
          <p:nvPr/>
        </p:nvSpPr>
        <p:spPr>
          <a:xfrm>
            <a:off x="6837078" y="307746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6" name="Speech Bubble: Rectangle with Corners Rounded 321"/>
          <p:cNvSpPr/>
          <p:nvPr/>
        </p:nvSpPr>
        <p:spPr>
          <a:xfrm>
            <a:off x="6972400" y="3212763"/>
            <a:ext cx="1224073" cy="398619"/>
          </a:xfrm>
          <a:prstGeom prst="wedgeRoundRectCallout">
            <a:avLst>
              <a:gd name="adj1" fmla="val -68326"/>
              <a:gd name="adj2" fmla="val -191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区域默认折叠收起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99" y="2691006"/>
            <a:ext cx="275975" cy="231819"/>
          </a:xfrm>
          <a:prstGeom prst="rect">
            <a:avLst/>
          </a:prstGeom>
        </p:spPr>
      </p:pic>
      <p:sp>
        <p:nvSpPr>
          <p:cNvPr id="28" name="Speech Bubble: Rectangle with Corners Rounded 321"/>
          <p:cNvSpPr/>
          <p:nvPr/>
        </p:nvSpPr>
        <p:spPr>
          <a:xfrm>
            <a:off x="2883314" y="2236488"/>
            <a:ext cx="1928226" cy="628159"/>
          </a:xfrm>
          <a:prstGeom prst="wedgeRoundRectCallout">
            <a:avLst>
              <a:gd name="adj1" fmla="val 81780"/>
              <a:gd name="adj2" fmla="val 3780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默认闭眼时不显示具体指标数字。点开后可以显示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（后续所有有“眼睛”的区域均设置如此）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9" name="Oval 4"/>
          <p:cNvSpPr/>
          <p:nvPr/>
        </p:nvSpPr>
        <p:spPr>
          <a:xfrm>
            <a:off x="3629" y="1655719"/>
            <a:ext cx="330485" cy="28877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Text Placeholder 32"/>
          <p:cNvSpPr txBox="1"/>
          <p:nvPr/>
        </p:nvSpPr>
        <p:spPr>
          <a:xfrm>
            <a:off x="8042682" y="1258117"/>
            <a:ext cx="1602779" cy="211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32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3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Group 44">
            <a:extLst>
              <a:ext uri="{FF2B5EF4-FFF2-40B4-BE49-F238E27FC236}">
                <a16:creationId xmlns:a16="http://schemas.microsoft.com/office/drawing/2014/main" id="{147577F5-091D-4AF9-9C23-FF4C38621A2F}"/>
              </a:ext>
            </a:extLst>
          </p:cNvPr>
          <p:cNvGrpSpPr/>
          <p:nvPr/>
        </p:nvGrpSpPr>
        <p:grpSpPr>
          <a:xfrm>
            <a:off x="3067689" y="1176190"/>
            <a:ext cx="1068216" cy="291949"/>
            <a:chOff x="304798" y="1047755"/>
            <a:chExt cx="1068216" cy="291949"/>
          </a:xfrm>
        </p:grpSpPr>
        <p:sp>
          <p:nvSpPr>
            <p:cNvPr id="35" name="矩形 60">
              <a:extLst>
                <a:ext uri="{FF2B5EF4-FFF2-40B4-BE49-F238E27FC236}">
                  <a16:creationId xmlns:a16="http://schemas.microsoft.com/office/drawing/2014/main" id="{D265B720-4441-4E3B-B61E-159B94E47D3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6" name="文本框 61">
              <a:extLst>
                <a:ext uri="{FF2B5EF4-FFF2-40B4-BE49-F238E27FC236}">
                  <a16:creationId xmlns:a16="http://schemas.microsoft.com/office/drawing/2014/main" id="{80F2EA2D-6753-4AA7-A12C-84915E563BB3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37" name="Right Triangle 25">
              <a:extLst>
                <a:ext uri="{FF2B5EF4-FFF2-40B4-BE49-F238E27FC236}">
                  <a16:creationId xmlns:a16="http://schemas.microsoft.com/office/drawing/2014/main" id="{C74222E4-6E76-4A43-9562-52B34B93C9D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AA9B2CF4-5C90-4810-A3C1-34CCB5362BEF}"/>
              </a:ext>
            </a:extLst>
          </p:cNvPr>
          <p:cNvGrpSpPr/>
          <p:nvPr/>
        </p:nvGrpSpPr>
        <p:grpSpPr>
          <a:xfrm>
            <a:off x="4420535" y="1178556"/>
            <a:ext cx="1068216" cy="291949"/>
            <a:chOff x="304798" y="1047755"/>
            <a:chExt cx="1068216" cy="291949"/>
          </a:xfrm>
        </p:grpSpPr>
        <p:sp>
          <p:nvSpPr>
            <p:cNvPr id="44" name="矩形 60">
              <a:extLst>
                <a:ext uri="{FF2B5EF4-FFF2-40B4-BE49-F238E27FC236}">
                  <a16:creationId xmlns:a16="http://schemas.microsoft.com/office/drawing/2014/main" id="{12F0BEA6-0BED-40CD-8B2F-CA4E589FBA6A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5" name="文本框 61">
              <a:extLst>
                <a:ext uri="{FF2B5EF4-FFF2-40B4-BE49-F238E27FC236}">
                  <a16:creationId xmlns:a16="http://schemas.microsoft.com/office/drawing/2014/main" id="{6335EDB8-8FAD-47D0-A8E6-FEF1B60CDD76}"/>
                </a:ext>
              </a:extLst>
            </p:cNvPr>
            <p:cNvSpPr txBox="1"/>
            <p:nvPr/>
          </p:nvSpPr>
          <p:spPr>
            <a:xfrm>
              <a:off x="338999" y="1053189"/>
              <a:ext cx="4876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</a:t>
              </a:r>
            </a:p>
          </p:txBody>
        </p:sp>
        <p:sp>
          <p:nvSpPr>
            <p:cNvPr id="46" name="Right Triangle 25">
              <a:extLst>
                <a:ext uri="{FF2B5EF4-FFF2-40B4-BE49-F238E27FC236}">
                  <a16:creationId xmlns:a16="http://schemas.microsoft.com/office/drawing/2014/main" id="{A48BE571-765A-4E3F-B365-001E3B4B113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Group 44">
            <a:extLst>
              <a:ext uri="{FF2B5EF4-FFF2-40B4-BE49-F238E27FC236}">
                <a16:creationId xmlns:a16="http://schemas.microsoft.com/office/drawing/2014/main" id="{D4E752AA-0F40-49B7-BAD4-678A722671B9}"/>
              </a:ext>
            </a:extLst>
          </p:cNvPr>
          <p:cNvGrpSpPr/>
          <p:nvPr/>
        </p:nvGrpSpPr>
        <p:grpSpPr>
          <a:xfrm>
            <a:off x="5750379" y="1168118"/>
            <a:ext cx="1068216" cy="291949"/>
            <a:chOff x="304798" y="1047755"/>
            <a:chExt cx="1068216" cy="291949"/>
          </a:xfrm>
        </p:grpSpPr>
        <p:sp>
          <p:nvSpPr>
            <p:cNvPr id="48" name="矩形 60">
              <a:extLst>
                <a:ext uri="{FF2B5EF4-FFF2-40B4-BE49-F238E27FC236}">
                  <a16:creationId xmlns:a16="http://schemas.microsoft.com/office/drawing/2014/main" id="{8E8896D4-A346-480D-B916-003D0E1A321E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9" name="文本框 61">
              <a:extLst>
                <a:ext uri="{FF2B5EF4-FFF2-40B4-BE49-F238E27FC236}">
                  <a16:creationId xmlns:a16="http://schemas.microsoft.com/office/drawing/2014/main" id="{5AA02EFD-253C-415E-905B-F973A564FA2B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预算组织</a:t>
              </a:r>
            </a:p>
          </p:txBody>
        </p:sp>
        <p:sp>
          <p:nvSpPr>
            <p:cNvPr id="50" name="Right Triangle 25">
              <a:extLst>
                <a:ext uri="{FF2B5EF4-FFF2-40B4-BE49-F238E27FC236}">
                  <a16:creationId xmlns:a16="http://schemas.microsoft.com/office/drawing/2014/main" id="{CE195AD3-EB08-4BC8-8A5C-E8B355C426E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1" name="TextBox 59">
            <a:extLst>
              <a:ext uri="{FF2B5EF4-FFF2-40B4-BE49-F238E27FC236}">
                <a16:creationId xmlns:a16="http://schemas.microsoft.com/office/drawing/2014/main" id="{69FA1549-320E-47F3-813A-E508D53652F8}"/>
              </a:ext>
            </a:extLst>
          </p:cNvPr>
          <p:cNvSpPr txBox="1"/>
          <p:nvPr/>
        </p:nvSpPr>
        <p:spPr>
          <a:xfrm>
            <a:off x="2578560" y="1646724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年度预算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</a:t>
            </a:r>
          </a:p>
        </p:txBody>
      </p:sp>
      <p:sp>
        <p:nvSpPr>
          <p:cNvPr id="52" name="TextBox 60">
            <a:extLst>
              <a:ext uri="{FF2B5EF4-FFF2-40B4-BE49-F238E27FC236}">
                <a16:creationId xmlns:a16="http://schemas.microsoft.com/office/drawing/2014/main" id="{37A9A520-6E43-4187-9399-41522855F141}"/>
              </a:ext>
            </a:extLst>
          </p:cNvPr>
          <p:cNvSpPr txBox="1"/>
          <p:nvPr/>
        </p:nvSpPr>
        <p:spPr>
          <a:xfrm>
            <a:off x="4417215" y="1623091"/>
            <a:ext cx="169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累计签批金额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</a:p>
        </p:txBody>
      </p:sp>
      <p:sp>
        <p:nvSpPr>
          <p:cNvPr id="53" name="TextBox 62">
            <a:extLst>
              <a:ext uri="{FF2B5EF4-FFF2-40B4-BE49-F238E27FC236}">
                <a16:creationId xmlns:a16="http://schemas.microsoft.com/office/drawing/2014/main" id="{61E4C950-4D49-402E-8E84-73C0258DFB15}"/>
              </a:ext>
            </a:extLst>
          </p:cNvPr>
          <p:cNvSpPr txBox="1"/>
          <p:nvPr/>
        </p:nvSpPr>
        <p:spPr>
          <a:xfrm>
            <a:off x="6554129" y="1606118"/>
            <a:ext cx="1995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累计已提交未签批金额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      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55" name="Speech Bubble: Rectangle with Corners Rounded 321">
            <a:extLst>
              <a:ext uri="{FF2B5EF4-FFF2-40B4-BE49-F238E27FC236}">
                <a16:creationId xmlns:a16="http://schemas.microsoft.com/office/drawing/2014/main" id="{71FC3983-4F98-46FD-9762-E78E18095860}"/>
              </a:ext>
            </a:extLst>
          </p:cNvPr>
          <p:cNvSpPr/>
          <p:nvPr/>
        </p:nvSpPr>
        <p:spPr>
          <a:xfrm>
            <a:off x="436382" y="2837930"/>
            <a:ext cx="819085" cy="398619"/>
          </a:xfrm>
          <a:prstGeom prst="wedgeRoundRectCallout">
            <a:avLst>
              <a:gd name="adj1" fmla="val -67716"/>
              <a:gd name="adj2" fmla="val -6022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只展示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YTD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数据</a:t>
            </a:r>
          </a:p>
        </p:txBody>
      </p:sp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C967038D-B2E5-49C5-AF09-2B66D1A0794F}"/>
              </a:ext>
            </a:extLst>
          </p:cNvPr>
          <p:cNvSpPr/>
          <p:nvPr/>
        </p:nvSpPr>
        <p:spPr>
          <a:xfrm>
            <a:off x="8675981" y="2550399"/>
            <a:ext cx="819085" cy="398619"/>
          </a:xfrm>
          <a:prstGeom prst="wedgeRoundRectCallout">
            <a:avLst>
              <a:gd name="adj1" fmla="val -105948"/>
              <a:gd name="adj2" fmla="val -1622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只展示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YTD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数据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预算进度（签批口径）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60675"/>
              </p:ext>
            </p:extLst>
          </p:nvPr>
        </p:nvGraphicFramePr>
        <p:xfrm>
          <a:off x="0" y="433388"/>
          <a:ext cx="12192000" cy="642461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9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72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25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0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2725340"/>
            <a:ext cx="218186" cy="171066"/>
          </a:xfrm>
          <a:prstGeom prst="rect">
            <a:avLst/>
          </a:prstGeom>
        </p:spPr>
      </p:pic>
      <p:sp>
        <p:nvSpPr>
          <p:cNvPr id="6" name="十字箭头 33"/>
          <p:cNvSpPr/>
          <p:nvPr/>
        </p:nvSpPr>
        <p:spPr>
          <a:xfrm>
            <a:off x="3766619" y="466563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/>
          <p:nvPr/>
        </p:nvSpPr>
        <p:spPr>
          <a:xfrm>
            <a:off x="14215" y="816767"/>
            <a:ext cx="3154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大区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区域费用分析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/>
          <p:cNvSpPr txBox="1"/>
          <p:nvPr/>
        </p:nvSpPr>
        <p:spPr>
          <a:xfrm>
            <a:off x="10335497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15" y="4479736"/>
            <a:ext cx="275975" cy="231819"/>
          </a:xfrm>
          <a:prstGeom prst="rect">
            <a:avLst/>
          </a:prstGeom>
        </p:spPr>
      </p:pic>
      <p:grpSp>
        <p:nvGrpSpPr>
          <p:cNvPr id="62" name="Group 44"/>
          <p:cNvGrpSpPr/>
          <p:nvPr/>
        </p:nvGrpSpPr>
        <p:grpSpPr>
          <a:xfrm>
            <a:off x="89270" y="1207359"/>
            <a:ext cx="1068216" cy="291949"/>
            <a:chOff x="304798" y="1047755"/>
            <a:chExt cx="1068216" cy="291949"/>
          </a:xfrm>
        </p:grpSpPr>
        <p:sp>
          <p:nvSpPr>
            <p:cNvPr id="63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/>
            <p:cNvSpPr txBox="1"/>
            <p:nvPr/>
          </p:nvSpPr>
          <p:spPr>
            <a:xfrm>
              <a:off x="338999" y="10531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时间（月）</a:t>
              </a:r>
            </a:p>
          </p:txBody>
        </p:sp>
        <p:sp>
          <p:nvSpPr>
            <p:cNvPr id="6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44"/>
          <p:cNvGrpSpPr/>
          <p:nvPr/>
        </p:nvGrpSpPr>
        <p:grpSpPr>
          <a:xfrm>
            <a:off x="1263535" y="1204427"/>
            <a:ext cx="1068216" cy="291949"/>
            <a:chOff x="304798" y="1047755"/>
            <a:chExt cx="1068216" cy="291949"/>
          </a:xfrm>
        </p:grpSpPr>
        <p:sp>
          <p:nvSpPr>
            <p:cNvPr id="96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98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0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00581"/>
              </p:ext>
            </p:extLst>
          </p:nvPr>
        </p:nvGraphicFramePr>
        <p:xfrm>
          <a:off x="227565" y="5860928"/>
          <a:ext cx="5859584" cy="98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产品促销类申请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陈列类申请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进店类申请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临期品类申请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0858"/>
              </p:ext>
            </p:extLst>
          </p:nvPr>
        </p:nvGraphicFramePr>
        <p:xfrm>
          <a:off x="6334258" y="4370820"/>
          <a:ext cx="5683077" cy="124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费用出处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4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4"/>
          <p:cNvGrpSpPr/>
          <p:nvPr/>
        </p:nvGrpSpPr>
        <p:grpSpPr>
          <a:xfrm>
            <a:off x="2433761" y="1204339"/>
            <a:ext cx="1068216" cy="291949"/>
            <a:chOff x="304798" y="1047755"/>
            <a:chExt cx="1068216" cy="291949"/>
          </a:xfrm>
        </p:grpSpPr>
        <p:sp>
          <p:nvSpPr>
            <p:cNvPr id="47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文本框 61"/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49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7" name="内容占位符 146"/>
          <p:cNvGraphicFramePr/>
          <p:nvPr>
            <p:extLst>
              <p:ext uri="{D42A27DB-BD31-4B8C-83A1-F6EECF244321}">
                <p14:modId xmlns:p14="http://schemas.microsoft.com/office/powerpoint/2010/main" val="711197440"/>
              </p:ext>
            </p:extLst>
          </p:nvPr>
        </p:nvGraphicFramePr>
        <p:xfrm>
          <a:off x="198940" y="4333897"/>
          <a:ext cx="5784077" cy="1302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57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实际费用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8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86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6286750" y="2916329"/>
            <a:ext cx="5767446" cy="122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86385" y="271632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200" dirty="0">
              <a:latin typeface="+mn-ea"/>
            </a:endParaRPr>
          </a:p>
        </p:txBody>
      </p:sp>
      <p:graphicFrame>
        <p:nvGraphicFramePr>
          <p:cNvPr id="112" name="内容占位符 46"/>
          <p:cNvGraphicFramePr/>
          <p:nvPr>
            <p:extLst>
              <p:ext uri="{D42A27DB-BD31-4B8C-83A1-F6EECF244321}">
                <p14:modId xmlns:p14="http://schemas.microsoft.com/office/powerpoint/2010/main" val="1905516504"/>
              </p:ext>
            </p:extLst>
          </p:nvPr>
        </p:nvGraphicFramePr>
        <p:xfrm>
          <a:off x="98461" y="2907493"/>
          <a:ext cx="5962605" cy="1242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24731" y="2622215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费用趋势图</a:t>
            </a:r>
            <a:endParaRPr lang="en-US" sz="1400" b="1" dirty="0">
              <a:latin typeface="+mn-ea"/>
            </a:endParaRPr>
          </a:p>
        </p:txBody>
      </p:sp>
      <p:graphicFrame>
        <p:nvGraphicFramePr>
          <p:cNvPr id="114" name="图表 23"/>
          <p:cNvGraphicFramePr/>
          <p:nvPr>
            <p:extLst>
              <p:ext uri="{D42A27DB-BD31-4B8C-83A1-F6EECF244321}">
                <p14:modId xmlns:p14="http://schemas.microsoft.com/office/powerpoint/2010/main" val="4173638374"/>
              </p:ext>
            </p:extLst>
          </p:nvPr>
        </p:nvGraphicFramePr>
        <p:xfrm>
          <a:off x="6286750" y="2955559"/>
          <a:ext cx="5572912" cy="1296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254346" y="263528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费用率趋势图</a:t>
            </a:r>
            <a:endParaRPr lang="en-US" sz="1400" b="1" dirty="0">
              <a:latin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703393"/>
            <a:ext cx="11977913" cy="926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9" name="Text Placeholder 32"/>
          <p:cNvSpPr txBox="1"/>
          <p:nvPr/>
        </p:nvSpPr>
        <p:spPr>
          <a:xfrm>
            <a:off x="7296768" y="1725782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08893" y="204403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811280" y="1739804"/>
            <a:ext cx="1706656" cy="897583"/>
            <a:chOff x="8179871" y="1564933"/>
            <a:chExt cx="1706656" cy="897583"/>
          </a:xfrm>
        </p:grpSpPr>
        <p:sp>
          <p:nvSpPr>
            <p:cNvPr id="122" name="Text Placeholder 42"/>
            <p:cNvSpPr txBox="1"/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9039894" y="228065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90410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9" name="Oval 4"/>
          <p:cNvSpPr/>
          <p:nvPr/>
        </p:nvSpPr>
        <p:spPr>
          <a:xfrm>
            <a:off x="-9595" y="171746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-26745" y="262242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6018044" y="264725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6870" y="412943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286750" y="4148232"/>
            <a:ext cx="161904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费用出处</a:t>
            </a:r>
            <a:endParaRPr lang="en-US" sz="1400" b="1" dirty="0"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68054" y="5607825"/>
            <a:ext cx="161904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活动类型</a:t>
            </a:r>
          </a:p>
        </p:txBody>
      </p:sp>
      <p:sp>
        <p:nvSpPr>
          <p:cNvPr id="135" name="Oval 4"/>
          <p:cNvSpPr/>
          <p:nvPr/>
        </p:nvSpPr>
        <p:spPr>
          <a:xfrm>
            <a:off x="-37352" y="411746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6" name="Oval 4"/>
          <p:cNvSpPr/>
          <p:nvPr/>
        </p:nvSpPr>
        <p:spPr>
          <a:xfrm>
            <a:off x="6024834" y="412326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Oval 4"/>
          <p:cNvSpPr/>
          <p:nvPr/>
        </p:nvSpPr>
        <p:spPr>
          <a:xfrm>
            <a:off x="-9595" y="561421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Speech Bubble: Rectangle with Corners Rounded 321"/>
          <p:cNvSpPr/>
          <p:nvPr/>
        </p:nvSpPr>
        <p:spPr>
          <a:xfrm>
            <a:off x="4275932" y="2785715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趋势图滚动显示</a:t>
            </a:r>
            <a:r>
              <a:rPr lang="en-US" altLang="zh-CN" sz="1050" dirty="0"/>
              <a:t>12</a:t>
            </a:r>
            <a:r>
              <a:rPr lang="zh-CN" altLang="en-US" sz="1050" dirty="0"/>
              <a:t>个月的数据</a:t>
            </a:r>
          </a:p>
        </p:txBody>
      </p:sp>
      <p:sp>
        <p:nvSpPr>
          <p:cNvPr id="52" name="十字箭头 33"/>
          <p:cNvSpPr/>
          <p:nvPr/>
        </p:nvSpPr>
        <p:spPr>
          <a:xfrm>
            <a:off x="828559" y="4557108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518085" y="1730481"/>
            <a:ext cx="1706656" cy="897321"/>
            <a:chOff x="8070221" y="1572180"/>
            <a:chExt cx="1706656" cy="897321"/>
          </a:xfrm>
        </p:grpSpPr>
        <p:sp>
          <p:nvSpPr>
            <p:cNvPr id="54" name="Text Placeholder 42"/>
            <p:cNvSpPr txBox="1"/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9037354" y="228764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9022651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17" y="2958404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231" y="2958995"/>
            <a:ext cx="275975" cy="231819"/>
          </a:xfrm>
          <a:prstGeom prst="rect">
            <a:avLst/>
          </a:prstGeom>
        </p:spPr>
      </p:pic>
      <p:sp>
        <p:nvSpPr>
          <p:cNvPr id="60" name="Speech Bubble: Rectangle with Corners Rounded 321"/>
          <p:cNvSpPr/>
          <p:nvPr/>
        </p:nvSpPr>
        <p:spPr>
          <a:xfrm>
            <a:off x="1140707" y="4672549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大区不分页，一屏显示</a:t>
            </a:r>
          </a:p>
        </p:txBody>
      </p:sp>
      <p:sp>
        <p:nvSpPr>
          <p:cNvPr id="67" name="Text Placeholder 32"/>
          <p:cNvSpPr txBox="1"/>
          <p:nvPr/>
        </p:nvSpPr>
        <p:spPr>
          <a:xfrm>
            <a:off x="9297665" y="1345965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</a:t>
            </a:r>
            <a:r>
              <a:rPr lang="zh-CN" altLang="en-US" sz="1400" dirty="0"/>
              <a:t>单位：万元</a:t>
            </a:r>
            <a:endParaRPr lang="en-US" altLang="zh-CN" sz="1400" dirty="0"/>
          </a:p>
        </p:txBody>
      </p:sp>
      <p:sp>
        <p:nvSpPr>
          <p:cNvPr id="68" name="Speech Bubble: Rectangle with Corners Rounded 321"/>
          <p:cNvSpPr/>
          <p:nvPr/>
        </p:nvSpPr>
        <p:spPr>
          <a:xfrm>
            <a:off x="6976734" y="1381077"/>
            <a:ext cx="1284101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锁定</a:t>
            </a:r>
            <a:r>
              <a:rPr lang="en-US" altLang="zh-CN" sz="1050" dirty="0"/>
              <a:t>KIP</a:t>
            </a:r>
            <a:r>
              <a:rPr lang="zh-CN" altLang="en-US" sz="1050" dirty="0"/>
              <a:t>指标栏</a:t>
            </a:r>
          </a:p>
        </p:txBody>
      </p:sp>
      <p:sp>
        <p:nvSpPr>
          <p:cNvPr id="70" name="文本框 58"/>
          <p:cNvSpPr txBox="1"/>
          <p:nvPr/>
        </p:nvSpPr>
        <p:spPr>
          <a:xfrm>
            <a:off x="10599153" y="1352525"/>
            <a:ext cx="492443" cy="276999"/>
          </a:xfrm>
          <a:prstGeom prst="rect">
            <a:avLst/>
          </a:prstGeom>
          <a:solidFill>
            <a:srgbClr val="0084D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3" name="Text Placeholder 23"/>
          <p:cNvSpPr txBox="1"/>
          <p:nvPr/>
        </p:nvSpPr>
        <p:spPr>
          <a:xfrm>
            <a:off x="1237615" y="1748799"/>
            <a:ext cx="1249045" cy="910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  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90000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540000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94" name="Text Placeholder 23"/>
          <p:cNvSpPr txBox="1"/>
          <p:nvPr/>
        </p:nvSpPr>
        <p:spPr>
          <a:xfrm>
            <a:off x="2638538" y="1759614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折后收入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 80000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 500000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4" name="Text Placeholder 25"/>
          <p:cNvSpPr txBox="1"/>
          <p:nvPr/>
        </p:nvSpPr>
        <p:spPr>
          <a:xfrm>
            <a:off x="4082231" y="1750507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实际费用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30000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70000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835610" y="1313812"/>
            <a:ext cx="1731973" cy="323591"/>
            <a:chOff x="9958747" y="656692"/>
            <a:chExt cx="1731973" cy="323591"/>
          </a:xfrm>
        </p:grpSpPr>
        <p:sp>
          <p:nvSpPr>
            <p:cNvPr id="5" name="Rectangle: Rounded Corners 77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4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50"/>
            <p:cNvSpPr txBox="1"/>
            <p:nvPr/>
          </p:nvSpPr>
          <p:spPr>
            <a:xfrm>
              <a:off x="9972847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11267369" y="1350343"/>
            <a:ext cx="800219" cy="276999"/>
          </a:xfrm>
          <a:prstGeom prst="rect">
            <a:avLst/>
          </a:prstGeom>
          <a:solidFill>
            <a:srgbClr val="0084D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明细查询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graphicFrame>
        <p:nvGraphicFramePr>
          <p:cNvPr id="66" name="表格 45">
            <a:extLst>
              <a:ext uri="{FF2B5EF4-FFF2-40B4-BE49-F238E27FC236}">
                <a16:creationId xmlns:a16="http://schemas.microsoft.com/office/drawing/2014/main" id="{D0DDA12B-1D25-43EB-81E7-9FB0C19B5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7923"/>
              </p:ext>
            </p:extLst>
          </p:nvPr>
        </p:nvGraphicFramePr>
        <p:xfrm>
          <a:off x="6333707" y="5842533"/>
          <a:ext cx="5683077" cy="1005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6615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36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70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61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TextBox 91">
            <a:extLst>
              <a:ext uri="{FF2B5EF4-FFF2-40B4-BE49-F238E27FC236}">
                <a16:creationId xmlns:a16="http://schemas.microsoft.com/office/drawing/2014/main" id="{37840E69-6657-495C-AC87-3A6A2EDC1A13}"/>
              </a:ext>
            </a:extLst>
          </p:cNvPr>
          <p:cNvSpPr txBox="1"/>
          <p:nvPr/>
        </p:nvSpPr>
        <p:spPr>
          <a:xfrm>
            <a:off x="6333707" y="559443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1" name="Speech Bubble: Rectangle with Corners Rounded 321">
            <a:extLst>
              <a:ext uri="{FF2B5EF4-FFF2-40B4-BE49-F238E27FC236}">
                <a16:creationId xmlns:a16="http://schemas.microsoft.com/office/drawing/2014/main" id="{467DD782-7B20-4E42-9CDA-60F7A27856B7}"/>
              </a:ext>
            </a:extLst>
          </p:cNvPr>
          <p:cNvSpPr/>
          <p:nvPr/>
        </p:nvSpPr>
        <p:spPr>
          <a:xfrm>
            <a:off x="7262279" y="6068455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42D9F46A-D551-41A7-9CF8-50965173A075}"/>
              </a:ext>
            </a:extLst>
          </p:cNvPr>
          <p:cNvSpPr/>
          <p:nvPr/>
        </p:nvSpPr>
        <p:spPr>
          <a:xfrm>
            <a:off x="6019926" y="562166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73" name="Group 44">
            <a:extLst>
              <a:ext uri="{FF2B5EF4-FFF2-40B4-BE49-F238E27FC236}">
                <a16:creationId xmlns:a16="http://schemas.microsoft.com/office/drawing/2014/main" id="{B7450628-2A4F-42EC-A258-27BF2FF6FBE5}"/>
              </a:ext>
            </a:extLst>
          </p:cNvPr>
          <p:cNvGrpSpPr/>
          <p:nvPr/>
        </p:nvGrpSpPr>
        <p:grpSpPr>
          <a:xfrm>
            <a:off x="3595459" y="1206515"/>
            <a:ext cx="1068216" cy="291949"/>
            <a:chOff x="304798" y="1047755"/>
            <a:chExt cx="1068216" cy="291949"/>
          </a:xfrm>
        </p:grpSpPr>
        <p:sp>
          <p:nvSpPr>
            <p:cNvPr id="74" name="矩形 60">
              <a:extLst>
                <a:ext uri="{FF2B5EF4-FFF2-40B4-BE49-F238E27FC236}">
                  <a16:creationId xmlns:a16="http://schemas.microsoft.com/office/drawing/2014/main" id="{5C3105CA-5B17-45F8-8B76-B2ECAB694E22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文本框 61">
              <a:extLst>
                <a:ext uri="{FF2B5EF4-FFF2-40B4-BE49-F238E27FC236}">
                  <a16:creationId xmlns:a16="http://schemas.microsoft.com/office/drawing/2014/main" id="{7D4C9146-110C-4EB7-B8EF-7A050CD3F318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费用出处</a:t>
              </a:r>
            </a:p>
          </p:txBody>
        </p:sp>
        <p:sp>
          <p:nvSpPr>
            <p:cNvPr id="76" name="Right Triangle 25">
              <a:extLst>
                <a:ext uri="{FF2B5EF4-FFF2-40B4-BE49-F238E27FC236}">
                  <a16:creationId xmlns:a16="http://schemas.microsoft.com/office/drawing/2014/main" id="{27C94BED-D92B-4420-90A1-C4FA8AE7F3B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3EB13A8C-DD0D-4A6E-93F2-AA2B4B55A356}"/>
              </a:ext>
            </a:extLst>
          </p:cNvPr>
          <p:cNvGrpSpPr/>
          <p:nvPr/>
        </p:nvGrpSpPr>
        <p:grpSpPr>
          <a:xfrm>
            <a:off x="5902331" y="1208603"/>
            <a:ext cx="1068216" cy="291949"/>
            <a:chOff x="304798" y="1047755"/>
            <a:chExt cx="1068216" cy="291949"/>
          </a:xfrm>
        </p:grpSpPr>
        <p:sp>
          <p:nvSpPr>
            <p:cNvPr id="79" name="矩形 60">
              <a:extLst>
                <a:ext uri="{FF2B5EF4-FFF2-40B4-BE49-F238E27FC236}">
                  <a16:creationId xmlns:a16="http://schemas.microsoft.com/office/drawing/2014/main" id="{4569921A-6BA8-4A07-AAEB-BF841A697C0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文本框 61">
              <a:extLst>
                <a:ext uri="{FF2B5EF4-FFF2-40B4-BE49-F238E27FC236}">
                  <a16:creationId xmlns:a16="http://schemas.microsoft.com/office/drawing/2014/main" id="{9A634600-E4FA-4E51-9C4E-84FF701E793B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科目</a:t>
              </a:r>
            </a:p>
          </p:txBody>
        </p:sp>
        <p:sp>
          <p:nvSpPr>
            <p:cNvPr id="81" name="Right Triangle 25">
              <a:extLst>
                <a:ext uri="{FF2B5EF4-FFF2-40B4-BE49-F238E27FC236}">
                  <a16:creationId xmlns:a16="http://schemas.microsoft.com/office/drawing/2014/main" id="{93278196-C110-431C-923D-27AD91C1EB2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Group 44">
            <a:extLst>
              <a:ext uri="{FF2B5EF4-FFF2-40B4-BE49-F238E27FC236}">
                <a16:creationId xmlns:a16="http://schemas.microsoft.com/office/drawing/2014/main" id="{4E5AAB27-851D-4E85-879E-27D91E4B65ED}"/>
              </a:ext>
            </a:extLst>
          </p:cNvPr>
          <p:cNvGrpSpPr/>
          <p:nvPr/>
        </p:nvGrpSpPr>
        <p:grpSpPr>
          <a:xfrm>
            <a:off x="4740576" y="1185369"/>
            <a:ext cx="1068216" cy="328230"/>
            <a:chOff x="304798" y="1047755"/>
            <a:chExt cx="1068216" cy="291949"/>
          </a:xfrm>
        </p:grpSpPr>
        <p:sp>
          <p:nvSpPr>
            <p:cNvPr id="83" name="矩形 60">
              <a:extLst>
                <a:ext uri="{FF2B5EF4-FFF2-40B4-BE49-F238E27FC236}">
                  <a16:creationId xmlns:a16="http://schemas.microsoft.com/office/drawing/2014/main" id="{C659A0EA-F372-4F69-B5FB-165A5880C04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文本框 61">
              <a:extLst>
                <a:ext uri="{FF2B5EF4-FFF2-40B4-BE49-F238E27FC236}">
                  <a16:creationId xmlns:a16="http://schemas.microsoft.com/office/drawing/2014/main" id="{FA99FCE2-754D-4F1D-B805-632B9FAD5115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活动类型</a:t>
              </a:r>
            </a:p>
          </p:txBody>
        </p:sp>
        <p:sp>
          <p:nvSpPr>
            <p:cNvPr id="85" name="Right Triangle 25">
              <a:extLst>
                <a:ext uri="{FF2B5EF4-FFF2-40B4-BE49-F238E27FC236}">
                  <a16:creationId xmlns:a16="http://schemas.microsoft.com/office/drawing/2014/main" id="{A883AF7D-8DB2-496C-A1F1-9AA772960CC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Speech Bubble: Rectangle with Corners Rounded 321"/>
          <p:cNvSpPr/>
          <p:nvPr/>
        </p:nvSpPr>
        <p:spPr>
          <a:xfrm>
            <a:off x="514043" y="1620441"/>
            <a:ext cx="922801" cy="398619"/>
          </a:xfrm>
          <a:prstGeom prst="wedgeRoundRectCallout">
            <a:avLst>
              <a:gd name="adj1" fmla="val -63373"/>
              <a:gd name="adj2" fmla="val -7278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210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11170"/>
              </p:ext>
            </p:extLst>
          </p:nvPr>
        </p:nvGraphicFramePr>
        <p:xfrm>
          <a:off x="0" y="453524"/>
          <a:ext cx="12192000" cy="6161910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费用出处筛选器：默认：全部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科目筛选器：默认：全部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活动类型筛选器：默认：全部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条及以下数据在一屏显示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条以上数据分页显示，每页显示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按费用高低降序排序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155" indent="-97155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>
            <a:fillRect/>
          </a:stretch>
        </p:blipFill>
        <p:spPr>
          <a:xfrm>
            <a:off x="5541264" y="4421243"/>
            <a:ext cx="218186" cy="171066"/>
          </a:xfrm>
          <a:prstGeom prst="rect">
            <a:avLst/>
          </a:prstGeom>
        </p:spPr>
      </p:pic>
      <p:sp>
        <p:nvSpPr>
          <p:cNvPr id="6" name="十字箭头 33"/>
          <p:cNvSpPr/>
          <p:nvPr/>
        </p:nvSpPr>
        <p:spPr>
          <a:xfrm>
            <a:off x="3766619" y="490982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33817" y="1909399"/>
            <a:ext cx="11900375" cy="4799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33817" y="1166318"/>
            <a:ext cx="1068216" cy="229804"/>
            <a:chOff x="304798" y="1047755"/>
            <a:chExt cx="1068216" cy="291949"/>
          </a:xfrm>
        </p:grpSpPr>
        <p:sp>
          <p:nvSpPr>
            <p:cNvPr id="4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6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44"/>
          <p:cNvGrpSpPr/>
          <p:nvPr/>
        </p:nvGrpSpPr>
        <p:grpSpPr>
          <a:xfrm>
            <a:off x="1302939" y="1165510"/>
            <a:ext cx="1068216" cy="229804"/>
            <a:chOff x="304798" y="1047755"/>
            <a:chExt cx="1068216" cy="291949"/>
          </a:xfrm>
        </p:grpSpPr>
        <p:sp>
          <p:nvSpPr>
            <p:cNvPr id="9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2603084" y="1165765"/>
            <a:ext cx="1068216" cy="229804"/>
            <a:chOff x="304798" y="1047755"/>
            <a:chExt cx="1068216" cy="291949"/>
          </a:xfrm>
        </p:grpSpPr>
        <p:sp>
          <p:nvSpPr>
            <p:cNvPr id="13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/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5"/>
          <p:cNvSpPr txBox="1"/>
          <p:nvPr/>
        </p:nvSpPr>
        <p:spPr>
          <a:xfrm>
            <a:off x="0" y="845863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奶粉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大区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区域费用明细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3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78586"/>
              </p:ext>
            </p:extLst>
          </p:nvPr>
        </p:nvGraphicFramePr>
        <p:xfrm>
          <a:off x="336553" y="2125345"/>
          <a:ext cx="10832391" cy="3636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3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区域排名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折后收入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实际费用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ea typeface="+mn-lt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黑龙江区域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天津区域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上海区域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鲁豫区域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重客单元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广州区域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+mn-lt"/>
                          <a:cs typeface="+mn-cs"/>
                        </a:rPr>
                        <a:t>广西区域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  <a:sym typeface="+mn-ea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ea typeface="Yu Gothic Medium" panose="020B0500000000000000" pitchFamily="34" charset="-128"/>
                          <a:cs typeface="+mn-lt"/>
                          <a:sym typeface="+mn-ea"/>
                        </a:rPr>
                        <a:t>…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  <a:sym typeface="+mn-ea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ea typeface="Yu Gothic Medium" panose="020B0500000000000000" pitchFamily="34" charset="-128"/>
                        <a:cs typeface="+mn-lt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2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Yu Gothic Medium" panose="020B0500000000000000" pitchFamily="34" charset="-128"/>
                        <a:cs typeface="+mn-lt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1" name="Group 44"/>
          <p:cNvGrpSpPr/>
          <p:nvPr/>
        </p:nvGrpSpPr>
        <p:grpSpPr>
          <a:xfrm>
            <a:off x="6222016" y="1158823"/>
            <a:ext cx="1068216" cy="281276"/>
            <a:chOff x="304798" y="1047755"/>
            <a:chExt cx="1068216" cy="357341"/>
          </a:xfrm>
        </p:grpSpPr>
        <p:sp>
          <p:nvSpPr>
            <p:cNvPr id="10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/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科目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5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48417" y="1623255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800" dirty="0">
                  <a:latin typeface="DengXian" panose="02010600030101010101" pitchFamily="2" charset="-122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98775" y="1623255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1000" dirty="0">
                  <a:latin typeface="DengXian" panose="02010600030101010101" pitchFamily="2" charset="-122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18955" y="1623255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1000" dirty="0">
                  <a:latin typeface="DengXian" panose="02010600030101010101" pitchFamily="2" charset="-122"/>
                </a:rPr>
                <a:t>30</a:t>
              </a:r>
              <a:endParaRPr kumimoji="1" lang="zh-CN" altLang="en-US" sz="1000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9624627" y="4008096"/>
            <a:ext cx="3882136" cy="274534"/>
            <a:chOff x="478270" y="5971704"/>
            <a:chExt cx="11063554" cy="263364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817" y="5876678"/>
            <a:ext cx="11394611" cy="247357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058848" y="6276747"/>
            <a:ext cx="7798835" cy="299810"/>
          </a:xfrm>
          <a:prstGeom prst="rect">
            <a:avLst/>
          </a:prstGeom>
        </p:spPr>
      </p:pic>
      <p:sp>
        <p:nvSpPr>
          <p:cNvPr id="125" name="Text Placeholder 32"/>
          <p:cNvSpPr txBox="1"/>
          <p:nvPr/>
        </p:nvSpPr>
        <p:spPr>
          <a:xfrm>
            <a:off x="8289628" y="1183012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0300222" y="1178131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/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文本框 58"/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44"/>
          <p:cNvGrpSpPr/>
          <p:nvPr/>
        </p:nvGrpSpPr>
        <p:grpSpPr>
          <a:xfrm>
            <a:off x="3842394" y="1173898"/>
            <a:ext cx="1068216" cy="281276"/>
            <a:chOff x="304798" y="1047755"/>
            <a:chExt cx="1068216" cy="357341"/>
          </a:xfrm>
        </p:grpSpPr>
        <p:sp>
          <p:nvSpPr>
            <p:cNvPr id="52" name="矩形 60"/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3" name="文本框 61"/>
            <p:cNvSpPr txBox="1"/>
            <p:nvPr/>
          </p:nvSpPr>
          <p:spPr>
            <a:xfrm>
              <a:off x="338999" y="1053189"/>
              <a:ext cx="800219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费用出处</a:t>
              </a:r>
            </a:p>
          </p:txBody>
        </p:sp>
        <p:sp>
          <p:nvSpPr>
            <p:cNvPr id="54" name="Right Triangle 25"/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48636" y="1107545"/>
            <a:ext cx="1717873" cy="323591"/>
            <a:chOff x="9922743" y="656692"/>
            <a:chExt cx="1717873" cy="323591"/>
          </a:xfrm>
        </p:grpSpPr>
        <p:sp>
          <p:nvSpPr>
            <p:cNvPr id="57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44">
            <a:extLst>
              <a:ext uri="{FF2B5EF4-FFF2-40B4-BE49-F238E27FC236}">
                <a16:creationId xmlns:a16="http://schemas.microsoft.com/office/drawing/2014/main" id="{516CFFF2-C0AE-43A2-A207-49DD2EF0A5FD}"/>
              </a:ext>
            </a:extLst>
          </p:cNvPr>
          <p:cNvGrpSpPr/>
          <p:nvPr/>
        </p:nvGrpSpPr>
        <p:grpSpPr>
          <a:xfrm>
            <a:off x="5041173" y="1165510"/>
            <a:ext cx="1068216" cy="238191"/>
            <a:chOff x="304798" y="1047755"/>
            <a:chExt cx="1068216" cy="291949"/>
          </a:xfrm>
        </p:grpSpPr>
        <p:sp>
          <p:nvSpPr>
            <p:cNvPr id="62" name="矩形 60">
              <a:extLst>
                <a:ext uri="{FF2B5EF4-FFF2-40B4-BE49-F238E27FC236}">
                  <a16:creationId xmlns:a16="http://schemas.microsoft.com/office/drawing/2014/main" id="{21BB2875-8152-4756-B19D-2143FBD9FA1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AA99EEBF-AC15-415C-8FA2-74F05BA3C8D3}"/>
                </a:ext>
              </a:extLst>
            </p:cNvPr>
            <p:cNvSpPr txBox="1"/>
            <p:nvPr/>
          </p:nvSpPr>
          <p:spPr>
            <a:xfrm>
              <a:off x="338999" y="10531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活动类型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11B7208B-A371-4C9C-A245-894D3920FD0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05F0AB13-94E9-4E4F-B374-23F5667664FB}"/>
              </a:ext>
            </a:extLst>
          </p:cNvPr>
          <p:cNvSpPr/>
          <p:nvPr/>
        </p:nvSpPr>
        <p:spPr>
          <a:xfrm>
            <a:off x="1867469" y="1569834"/>
            <a:ext cx="1471230" cy="47141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根据折前收入或营销费用对区域进行排名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8I4LaEROCQwtabyPMw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9QvfE3Q0yrdsxLDyB.R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nc90txRYuuYFSJ7ezI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OIlsZRKei5cYExI2A9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pjzrcSSOUcBj6kFF1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cAZKodSuCFYjyeIV7Yg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K90I3R7WN9TLYI7chu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Chinese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4343</Words>
  <Application>Microsoft Office PowerPoint</Application>
  <PresentationFormat>宽屏</PresentationFormat>
  <Paragraphs>999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Yu Gothic Medium</vt:lpstr>
      <vt:lpstr>等线</vt:lpstr>
      <vt:lpstr>等线</vt:lpstr>
      <vt:lpstr>DengXian Light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2_自定义设计方案</vt:lpstr>
      <vt:lpstr>17_Blank</vt:lpstr>
      <vt:lpstr>Custom Design</vt:lpstr>
      <vt:lpstr>3_自定义设计方案</vt:lpstr>
      <vt:lpstr>4_自定义设计方案</vt:lpstr>
      <vt:lpstr>5_自定义设计方案</vt:lpstr>
      <vt:lpstr>1_Custom Design</vt:lpstr>
      <vt:lpstr>Office 主题​​</vt:lpstr>
      <vt:lpstr>think-cell Slide</vt:lpstr>
      <vt:lpstr>大数据平台建设 – 费用模块需求明细</vt:lpstr>
      <vt:lpstr>PowerPoint 演示文稿</vt:lpstr>
      <vt:lpstr>PowerPoint 演示文稿</vt:lpstr>
      <vt:lpstr>线下费用总览</vt:lpstr>
      <vt:lpstr>PowerPoint 演示文稿</vt:lpstr>
      <vt:lpstr>预算进度（签批口径）</vt:lpstr>
      <vt:lpstr>PowerPoint 演示文稿</vt:lpstr>
      <vt:lpstr>大区-区域费用分析</vt:lpstr>
      <vt:lpstr>PowerPoint 演示文稿</vt:lpstr>
      <vt:lpstr>大区-区域费用明细</vt:lpstr>
      <vt:lpstr>PowerPoint 演示文稿</vt:lpstr>
      <vt:lpstr>线下费用明细（经销商）</vt:lpstr>
      <vt:lpstr>PowerPoint 演示文稿</vt:lpstr>
      <vt:lpstr>重点系统费用分析</vt:lpstr>
      <vt:lpstr>PowerPoint 演示文稿</vt:lpstr>
      <vt:lpstr>产品费用分析</vt:lpstr>
      <vt:lpstr>PowerPoint 演示文稿</vt:lpstr>
      <vt:lpstr>超期结案率</vt:lpstr>
      <vt:lpstr>PowerPoint 演示文稿</vt:lpstr>
      <vt:lpstr>结案差异率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fuyang</cp:lastModifiedBy>
  <cp:revision>3867</cp:revision>
  <cp:lastPrinted>2018-07-11T06:38:00Z</cp:lastPrinted>
  <dcterms:created xsi:type="dcterms:W3CDTF">2018-05-29T11:03:00Z</dcterms:created>
  <dcterms:modified xsi:type="dcterms:W3CDTF">2019-11-13T08:06:14Z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